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3" r:id="rId3"/>
    <p:sldId id="521" r:id="rId4"/>
    <p:sldId id="510" r:id="rId5"/>
    <p:sldId id="520" r:id="rId6"/>
    <p:sldId id="516" r:id="rId7"/>
    <p:sldId id="522" r:id="rId8"/>
    <p:sldId id="514" r:id="rId9"/>
    <p:sldId id="515" r:id="rId10"/>
    <p:sldId id="518" r:id="rId11"/>
    <p:sldId id="519" r:id="rId12"/>
    <p:sldId id="50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DA9694"/>
    <a:srgbClr val="0432FF"/>
    <a:srgbClr val="95B3D8"/>
    <a:srgbClr val="DCE6F2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4" autoAdjust="0"/>
    <p:restoredTop sz="96797" autoAdjust="0"/>
  </p:normalViewPr>
  <p:slideViewPr>
    <p:cSldViewPr>
      <p:cViewPr varScale="1">
        <p:scale>
          <a:sx n="184" d="100"/>
          <a:sy n="184" d="100"/>
        </p:scale>
        <p:origin x="15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31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802.11-18/1606r1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John Son et al.,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802.11-18/1606r1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Son et al., WILUS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802.11-18/1606r1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Son et al., WILUS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802.11-18/1606r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inganywher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/>
              <a:t>Experiments on Wireless VR for EHT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880235"/>
              </p:ext>
            </p:extLst>
          </p:nvPr>
        </p:nvGraphicFramePr>
        <p:xfrm>
          <a:off x="755650" y="3255963"/>
          <a:ext cx="8051800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" name="Document" r:id="rId4" imgW="4127500" imgH="1498600" progId="Word.Document.8">
                  <p:embed/>
                </p:oleObj>
              </mc:Choice>
              <mc:Fallback>
                <p:oleObj name="Document" r:id="rId4" imgW="4127500" imgH="1498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55963"/>
                        <a:ext cx="8051800" cy="267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C988-056B-CD4C-A554-5DE099B3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0FA9-289C-DC49-826C-9FAFE94E4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throughput would be beneficial for reducing the network latency spikes when transmitting large video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for the multi-STA contentions and uplink/downlink contentions, we need additional methods to minimize the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11ax’s OFDMA may be beneficial for multi-STA contentions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11ax’s Cascading or TWT may be beneficial for uplink/downlink contentions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more study whether 11ax would provide enough means for reducing latencies under contention environments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Recommend EHT SG to investigate further whether additional mechanisms are required to support latency critical applications such as wireless VR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 band operation for downlink/uplink separation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Scheduling for extremely frequent traffic flows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AC363-885B-C14B-9CD3-11C13B25B2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11D25-F3F8-C242-AAC3-2656E27DD5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CFDF8E-2C4E-0D43-B23E-B75756C397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8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48D6-E165-124D-9222-0510DB6D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3F1B-8230-174A-B962-A1E6C112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experimented compressed VR contents streaming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Video compression would reduce the huge data rate requirements of VR contents which makes it feasible to stream those in WLAN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we observed network latency fluctuations under different network settings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Regular/Irregular video frame sizes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Multi-STA contentions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Uplink/downlink contentions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Increasing the network throughput would be beneficial for the latency reduction of the transmission of high resolution video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SG should investigate additional methods to minimize latency fluctuations when there are contentions from multiple uplink/downlink flows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30361-C45C-C348-AF8A-E6C313F9FD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5FF1C-CD0C-7840-8159-40E78EFF82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972607-A168-8B4B-8557-8C8A78524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9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52E8-416C-C342-9049-2D4377C9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44EB-4798-7341-B5E6-8E2C767BD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11-18-1263-03-0eht-eht-subgroup-formation-motion</a:t>
            </a:r>
          </a:p>
          <a:p>
            <a:pPr marL="0" indent="0"/>
            <a:r>
              <a:rPr lang="en-US" dirty="0"/>
              <a:t>[2] 11-18-0789-10-0wng-extreme-throughput-802-11</a:t>
            </a:r>
          </a:p>
          <a:p>
            <a:pPr marL="0" indent="0"/>
            <a:r>
              <a:rPr lang="en-US" dirty="0"/>
              <a:t>[3] 11-18-0846-02-0wng-next-generation-phy-mac-in-sub-7ghz </a:t>
            </a:r>
          </a:p>
          <a:p>
            <a:pPr marL="0" indent="0"/>
            <a:r>
              <a:rPr lang="en-US" dirty="0"/>
              <a:t>[4] 11-18-1160-00-0wng-controlling-latency-in-802-11</a:t>
            </a:r>
          </a:p>
          <a:p>
            <a:pPr marL="0" indent="0"/>
            <a:r>
              <a:rPr lang="en-US" dirty="0"/>
              <a:t>[5] </a:t>
            </a:r>
            <a:r>
              <a:rPr lang="en-US" dirty="0">
                <a:hlinkClick r:id="rId2"/>
              </a:rPr>
              <a:t>http://www.gaminganywhere.org</a:t>
            </a:r>
            <a:r>
              <a:rPr lang="en-US" dirty="0"/>
              <a:t> </a:t>
            </a:r>
          </a:p>
          <a:p>
            <a:pPr marL="0" indent="0"/>
            <a:r>
              <a:rPr lang="en-US" dirty="0"/>
              <a:t>[6] 11-18-1518-00-0eht-eht-multi-channel-operation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47066-0AAB-3F4B-BE7C-6F474166D5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5A3FA-0D18-F348-B819-A49C755F15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4C46E6-4356-D145-9EBC-99D2CF832D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6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B8F8-4EC3-CF45-BA39-7FFC4F62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41D1-BE52-0345-AEB0-B9D099DB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328120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 July meeting, the motion for EHT SG formation was passed as follows: [1]</a:t>
            </a:r>
            <a:endParaRPr lang="en-US" sz="1400" dirty="0"/>
          </a:p>
          <a:p>
            <a:pPr lvl="1"/>
            <a:r>
              <a:rPr lang="en-US" sz="1400" i="1" dirty="0"/>
              <a:t>Approve formation of the 802.11 Extremely High Throughput (EHT) Study Group to consider development of a Project Authorization Request (PAR) and a Criteria for Standards Development (CSD) responses for a new 802.11 amendment for operating in the bands between 1 and 7.125 GHz, with the primary objectives: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To increase peak throughput and improve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To support </a:t>
            </a:r>
            <a:r>
              <a:rPr lang="en-US" sz="1400" b="1" i="1" u="sng" dirty="0">
                <a:solidFill>
                  <a:srgbClr val="FF0000"/>
                </a:solidFill>
              </a:rPr>
              <a:t>high throughput and low latency applications </a:t>
            </a:r>
            <a:r>
              <a:rPr lang="en-US" sz="1400" i="1" dirty="0"/>
              <a:t>such as video-over-WLAN, gaming, AR and </a:t>
            </a:r>
            <a:r>
              <a:rPr lang="en-US" sz="1400" b="1" i="1" dirty="0">
                <a:solidFill>
                  <a:srgbClr val="FF0000"/>
                </a:solidFill>
              </a:rPr>
              <a:t>VR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wireless VR was discussed as one of the main use cases for EHT [2][3][4]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to support wireless VR transmissions in EHT, the network requirements of VR contents should be investigated.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 this submission, we evaluate latency characteristics of VR contents streaming under various configurations.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2D069-EFB9-4240-BFD9-858F07A482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A2F7F-AAA3-EB4D-8CD7-E84468E4C7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4A3E2F-F2CB-AD47-867D-85C15EA168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79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6887-61FD-934F-A491-95CE2354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VR system</a:t>
            </a: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E023F593-D49A-B44A-81CF-C6BF7A112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71566"/>
            <a:ext cx="7922766" cy="2578156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requires a local (or cloud) host PC for real-time rendering of a virtual image based on the user’s latest head direction measured from HMD internal sensors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Wireless VR replaces HDMI and USB cables with wireless link which delivers the VR contents (downlink) and HMD sensor data (uplink)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video compression, the data rate requirements for VR contents will be in the order of tens of Gbps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with video compression, we observed the data rate requirements reduce to the order of tens of Mbps which can be delivered in 11n or 11ac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submission, we mainly investigate network latency characteristics when streaming compressed VR contents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D88E-81D6-1448-A4C6-3A4B9BAA48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75F6-FF68-D844-90F3-A8546E6243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3285EC-B254-B441-822A-D9394B416A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100" name="그림 7">
            <a:extLst>
              <a:ext uri="{FF2B5EF4-FFF2-40B4-BE49-F238E27FC236}">
                <a16:creationId xmlns:a16="http://schemas.microsoft.com/office/drawing/2014/main" id="{30BB1B72-2160-D848-91AF-5D76337FB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627" y="2219197"/>
            <a:ext cx="813213" cy="668980"/>
          </a:xfrm>
          <a:prstGeom prst="rect">
            <a:avLst/>
          </a:prstGeom>
        </p:spPr>
      </p:pic>
      <p:cxnSp>
        <p:nvCxnSpPr>
          <p:cNvPr id="101" name="직선 화살표 연결선 2">
            <a:extLst>
              <a:ext uri="{FF2B5EF4-FFF2-40B4-BE49-F238E27FC236}">
                <a16:creationId xmlns:a16="http://schemas.microsoft.com/office/drawing/2014/main" id="{916A0460-1842-1C4E-8C8B-2795ABD7B246}"/>
              </a:ext>
            </a:extLst>
          </p:cNvPr>
          <p:cNvCxnSpPr>
            <a:cxnSpLocks/>
          </p:cNvCxnSpPr>
          <p:nvPr/>
        </p:nvCxnSpPr>
        <p:spPr>
          <a:xfrm>
            <a:off x="2771800" y="2461650"/>
            <a:ext cx="570223" cy="407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02" name="그림 3">
            <a:extLst>
              <a:ext uri="{FF2B5EF4-FFF2-40B4-BE49-F238E27FC236}">
                <a16:creationId xmlns:a16="http://schemas.microsoft.com/office/drawing/2014/main" id="{C340D59B-2274-7446-99FD-7F44E1295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666" y="2063088"/>
            <a:ext cx="579159" cy="797122"/>
          </a:xfrm>
          <a:prstGeom prst="rect">
            <a:avLst/>
          </a:prstGeom>
        </p:spPr>
      </p:pic>
      <p:sp>
        <p:nvSpPr>
          <p:cNvPr id="103" name="직사각형 4">
            <a:extLst>
              <a:ext uri="{FF2B5EF4-FFF2-40B4-BE49-F238E27FC236}">
                <a16:creationId xmlns:a16="http://schemas.microsoft.com/office/drawing/2014/main" id="{42816CB1-9F06-B943-9442-255DE69A4EE2}"/>
              </a:ext>
            </a:extLst>
          </p:cNvPr>
          <p:cNvSpPr/>
          <p:nvPr/>
        </p:nvSpPr>
        <p:spPr>
          <a:xfrm>
            <a:off x="3101787" y="2168171"/>
            <a:ext cx="678125" cy="59510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WLAN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STA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4" name="직사각형 5">
            <a:extLst>
              <a:ext uri="{FF2B5EF4-FFF2-40B4-BE49-F238E27FC236}">
                <a16:creationId xmlns:a16="http://schemas.microsoft.com/office/drawing/2014/main" id="{412DA280-0E56-234B-B9AB-E08487C54F01}"/>
              </a:ext>
            </a:extLst>
          </p:cNvPr>
          <p:cNvSpPr/>
          <p:nvPr/>
        </p:nvSpPr>
        <p:spPr>
          <a:xfrm>
            <a:off x="5020600" y="2168171"/>
            <a:ext cx="678125" cy="59510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WLAN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05" name="직선 화살표 연결선 6">
            <a:extLst>
              <a:ext uri="{FF2B5EF4-FFF2-40B4-BE49-F238E27FC236}">
                <a16:creationId xmlns:a16="http://schemas.microsoft.com/office/drawing/2014/main" id="{62E59C3B-45B1-154B-AC20-72C3CBCFB660}"/>
              </a:ext>
            </a:extLst>
          </p:cNvPr>
          <p:cNvCxnSpPr>
            <a:cxnSpLocks/>
            <a:stCxn id="104" idx="3"/>
            <a:endCxn id="102" idx="1"/>
          </p:cNvCxnSpPr>
          <p:nvPr/>
        </p:nvCxnSpPr>
        <p:spPr>
          <a:xfrm flipV="1">
            <a:off x="5698725" y="2461649"/>
            <a:ext cx="372941" cy="407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A37D770F-AB79-6041-99C9-F78FA20F479B}"/>
              </a:ext>
            </a:extLst>
          </p:cNvPr>
          <p:cNvSpPr txBox="1"/>
          <p:nvPr/>
        </p:nvSpPr>
        <p:spPr>
          <a:xfrm>
            <a:off x="3502475" y="1772816"/>
            <a:ext cx="178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HMD Sensor Data</a:t>
            </a:r>
          </a:p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(uplink)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BC0BC63-78B7-E540-835F-10E6FD5E8A9D}"/>
              </a:ext>
            </a:extLst>
          </p:cNvPr>
          <p:cNvSpPr txBox="1"/>
          <p:nvPr/>
        </p:nvSpPr>
        <p:spPr>
          <a:xfrm>
            <a:off x="3607680" y="2751727"/>
            <a:ext cx="160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VR Contents </a:t>
            </a:r>
          </a:p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(downlink)</a:t>
            </a:r>
            <a:endParaRPr lang="ko-KR" altLang="en-US" sz="1200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1E80802-BBB6-FA41-93AE-261B1A7935F0}"/>
              </a:ext>
            </a:extLst>
          </p:cNvPr>
          <p:cNvSpPr txBox="1"/>
          <p:nvPr/>
        </p:nvSpPr>
        <p:spPr>
          <a:xfrm>
            <a:off x="1979712" y="2939277"/>
            <a:ext cx="1294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600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VR HMD</a:t>
            </a:r>
            <a:endParaRPr lang="ko-KR" altLang="en-US" sz="1600" b="1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9D6C8AD-3AB1-0A48-A3DE-AA47849339E4}"/>
              </a:ext>
            </a:extLst>
          </p:cNvPr>
          <p:cNvSpPr txBox="1"/>
          <p:nvPr/>
        </p:nvSpPr>
        <p:spPr>
          <a:xfrm>
            <a:off x="5849653" y="2975466"/>
            <a:ext cx="954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600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Host PC</a:t>
            </a:r>
            <a:endParaRPr lang="ko-KR" altLang="en-US" sz="1600" b="1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9" name="Rectangle 7">
            <a:extLst>
              <a:ext uri="{FF2B5EF4-FFF2-40B4-BE49-F238E27FC236}">
                <a16:creationId xmlns:a16="http://schemas.microsoft.com/office/drawing/2014/main" id="{423FCDED-1E9C-E746-BFAA-26F0BE186A8D}"/>
              </a:ext>
            </a:extLst>
          </p:cNvPr>
          <p:cNvSpPr/>
          <p:nvPr/>
        </p:nvSpPr>
        <p:spPr>
          <a:xfrm>
            <a:off x="7849180" y="1531674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Capturer</a:t>
            </a:r>
          </a:p>
        </p:txBody>
      </p:sp>
      <p:sp>
        <p:nvSpPr>
          <p:cNvPr id="130" name="Rectangle 8">
            <a:extLst>
              <a:ext uri="{FF2B5EF4-FFF2-40B4-BE49-F238E27FC236}">
                <a16:creationId xmlns:a16="http://schemas.microsoft.com/office/drawing/2014/main" id="{6D0779D8-36FF-C647-A6B7-22F2C40584C7}"/>
              </a:ext>
            </a:extLst>
          </p:cNvPr>
          <p:cNvSpPr/>
          <p:nvPr/>
        </p:nvSpPr>
        <p:spPr>
          <a:xfrm>
            <a:off x="7849180" y="1795121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Encoder</a:t>
            </a:r>
          </a:p>
        </p:txBody>
      </p:sp>
      <p:sp>
        <p:nvSpPr>
          <p:cNvPr id="131" name="Rectangle 10">
            <a:extLst>
              <a:ext uri="{FF2B5EF4-FFF2-40B4-BE49-F238E27FC236}">
                <a16:creationId xmlns:a16="http://schemas.microsoft.com/office/drawing/2014/main" id="{220F2BB1-F6AD-DB43-934C-D5EB0E3AC945}"/>
              </a:ext>
            </a:extLst>
          </p:cNvPr>
          <p:cNvSpPr/>
          <p:nvPr/>
        </p:nvSpPr>
        <p:spPr>
          <a:xfrm>
            <a:off x="7849179" y="2057993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RTSP/RTP/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RTCP</a:t>
            </a:r>
          </a:p>
        </p:txBody>
      </p:sp>
      <p:sp>
        <p:nvSpPr>
          <p:cNvPr id="132" name="Rectangle 16">
            <a:extLst>
              <a:ext uri="{FF2B5EF4-FFF2-40B4-BE49-F238E27FC236}">
                <a16:creationId xmlns:a16="http://schemas.microsoft.com/office/drawing/2014/main" id="{6A9E06F3-C5AF-424A-ADBF-DBE3CC281FF7}"/>
              </a:ext>
            </a:extLst>
          </p:cNvPr>
          <p:cNvSpPr/>
          <p:nvPr/>
        </p:nvSpPr>
        <p:spPr>
          <a:xfrm>
            <a:off x="6948264" y="2312904"/>
            <a:ext cx="1800915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UDP</a:t>
            </a: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1CF8CF32-97EA-EC4F-81F2-D28EEAEE46FC}"/>
              </a:ext>
            </a:extLst>
          </p:cNvPr>
          <p:cNvSpPr/>
          <p:nvPr/>
        </p:nvSpPr>
        <p:spPr>
          <a:xfrm>
            <a:off x="6948264" y="1930108"/>
            <a:ext cx="900000" cy="38046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Depacketizing 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motion data</a:t>
            </a: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134" name="Rectangle 7">
            <a:extLst>
              <a:ext uri="{FF2B5EF4-FFF2-40B4-BE49-F238E27FC236}">
                <a16:creationId xmlns:a16="http://schemas.microsoft.com/office/drawing/2014/main" id="{BBD01AE0-6B27-2149-A434-81AD30649458}"/>
              </a:ext>
            </a:extLst>
          </p:cNvPr>
          <p:cNvSpPr/>
          <p:nvPr/>
        </p:nvSpPr>
        <p:spPr>
          <a:xfrm>
            <a:off x="6948264" y="1270697"/>
            <a:ext cx="1800915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Host PC</a:t>
            </a:r>
          </a:p>
        </p:txBody>
      </p:sp>
      <p:sp>
        <p:nvSpPr>
          <p:cNvPr id="135" name="Rectangle 6">
            <a:extLst>
              <a:ext uri="{FF2B5EF4-FFF2-40B4-BE49-F238E27FC236}">
                <a16:creationId xmlns:a16="http://schemas.microsoft.com/office/drawing/2014/main" id="{09E525F2-6509-8E48-83E8-0DA2EA3DECDB}"/>
              </a:ext>
            </a:extLst>
          </p:cNvPr>
          <p:cNvSpPr/>
          <p:nvPr/>
        </p:nvSpPr>
        <p:spPr>
          <a:xfrm>
            <a:off x="6948265" y="1532249"/>
            <a:ext cx="900000" cy="39494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Audio/Video</a:t>
            </a:r>
          </a:p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Rendering</a:t>
            </a:r>
          </a:p>
        </p:txBody>
      </p:sp>
      <p:sp>
        <p:nvSpPr>
          <p:cNvPr id="136" name="Rectangle 6">
            <a:extLst>
              <a:ext uri="{FF2B5EF4-FFF2-40B4-BE49-F238E27FC236}">
                <a16:creationId xmlns:a16="http://schemas.microsoft.com/office/drawing/2014/main" id="{D4B26886-56F8-4C46-B52D-C99AFECCBCF6}"/>
              </a:ext>
            </a:extLst>
          </p:cNvPr>
          <p:cNvSpPr/>
          <p:nvPr/>
        </p:nvSpPr>
        <p:spPr>
          <a:xfrm>
            <a:off x="106789" y="2603224"/>
            <a:ext cx="900000" cy="41957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Motion data </a:t>
            </a:r>
          </a:p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Packetizing</a:t>
            </a:r>
          </a:p>
        </p:txBody>
      </p:sp>
      <p:sp>
        <p:nvSpPr>
          <p:cNvPr id="137" name="Rectangle 7">
            <a:extLst>
              <a:ext uri="{FF2B5EF4-FFF2-40B4-BE49-F238E27FC236}">
                <a16:creationId xmlns:a16="http://schemas.microsoft.com/office/drawing/2014/main" id="{A21A3DD2-7CB1-2F43-A006-12320BE3B940}"/>
              </a:ext>
            </a:extLst>
          </p:cNvPr>
          <p:cNvSpPr/>
          <p:nvPr/>
        </p:nvSpPr>
        <p:spPr>
          <a:xfrm>
            <a:off x="1007704" y="2612200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RTSP/RTP/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RTCP</a:t>
            </a:r>
          </a:p>
        </p:txBody>
      </p:sp>
      <p:sp>
        <p:nvSpPr>
          <p:cNvPr id="138" name="Rectangle 8">
            <a:extLst>
              <a:ext uri="{FF2B5EF4-FFF2-40B4-BE49-F238E27FC236}">
                <a16:creationId xmlns:a16="http://schemas.microsoft.com/office/drawing/2014/main" id="{8C021E64-CA09-CE46-834D-C49CF264AA7E}"/>
              </a:ext>
            </a:extLst>
          </p:cNvPr>
          <p:cNvSpPr/>
          <p:nvPr/>
        </p:nvSpPr>
        <p:spPr>
          <a:xfrm>
            <a:off x="1007704" y="2875647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</a:t>
            </a:r>
            <a:endParaRPr lang="en-US" sz="10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Decoder</a:t>
            </a:r>
          </a:p>
        </p:txBody>
      </p:sp>
      <p:sp>
        <p:nvSpPr>
          <p:cNvPr id="139" name="Rectangle 10">
            <a:extLst>
              <a:ext uri="{FF2B5EF4-FFF2-40B4-BE49-F238E27FC236}">
                <a16:creationId xmlns:a16="http://schemas.microsoft.com/office/drawing/2014/main" id="{EC069407-F3C4-A14C-8B2D-005C51045B93}"/>
              </a:ext>
            </a:extLst>
          </p:cNvPr>
          <p:cNvSpPr/>
          <p:nvPr/>
        </p:nvSpPr>
        <p:spPr>
          <a:xfrm>
            <a:off x="1007703" y="3138519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Player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4158EFDD-2493-914A-92C2-3CC0D8EB0B47}"/>
              </a:ext>
            </a:extLst>
          </p:cNvPr>
          <p:cNvSpPr/>
          <p:nvPr/>
        </p:nvSpPr>
        <p:spPr>
          <a:xfrm>
            <a:off x="106788" y="3393430"/>
            <a:ext cx="1800915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VR HMD</a:t>
            </a:r>
          </a:p>
        </p:txBody>
      </p:sp>
      <p:sp>
        <p:nvSpPr>
          <p:cNvPr id="141" name="Rectangle 9">
            <a:extLst>
              <a:ext uri="{FF2B5EF4-FFF2-40B4-BE49-F238E27FC236}">
                <a16:creationId xmlns:a16="http://schemas.microsoft.com/office/drawing/2014/main" id="{7C921BDB-BCD9-0946-86BC-6A5035803BE5}"/>
              </a:ext>
            </a:extLst>
          </p:cNvPr>
          <p:cNvSpPr/>
          <p:nvPr/>
        </p:nvSpPr>
        <p:spPr>
          <a:xfrm>
            <a:off x="106788" y="3022799"/>
            <a:ext cx="900000" cy="36829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Motion data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Acquisition</a:t>
            </a: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142" name="Rectangle 7">
            <a:extLst>
              <a:ext uri="{FF2B5EF4-FFF2-40B4-BE49-F238E27FC236}">
                <a16:creationId xmlns:a16="http://schemas.microsoft.com/office/drawing/2014/main" id="{80230A26-006F-FE4D-AC3F-B8B62492A3D8}"/>
              </a:ext>
            </a:extLst>
          </p:cNvPr>
          <p:cNvSpPr/>
          <p:nvPr/>
        </p:nvSpPr>
        <p:spPr>
          <a:xfrm>
            <a:off x="106788" y="2351223"/>
            <a:ext cx="1800915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UDP</a:t>
            </a:r>
          </a:p>
        </p:txBody>
      </p:sp>
      <p:sp>
        <p:nvSpPr>
          <p:cNvPr id="145" name="아래쪽 화살표 80">
            <a:extLst>
              <a:ext uri="{FF2B5EF4-FFF2-40B4-BE49-F238E27FC236}">
                <a16:creationId xmlns:a16="http://schemas.microsoft.com/office/drawing/2014/main" id="{661E179C-8413-1347-B988-952A19D1F252}"/>
              </a:ext>
            </a:extLst>
          </p:cNvPr>
          <p:cNvSpPr/>
          <p:nvPr/>
        </p:nvSpPr>
        <p:spPr>
          <a:xfrm>
            <a:off x="8205100" y="1542934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6" name="아래쪽 화살표 80">
            <a:extLst>
              <a:ext uri="{FF2B5EF4-FFF2-40B4-BE49-F238E27FC236}">
                <a16:creationId xmlns:a16="http://schemas.microsoft.com/office/drawing/2014/main" id="{EE2E7315-5145-444B-B83D-5638A730C9C1}"/>
              </a:ext>
            </a:extLst>
          </p:cNvPr>
          <p:cNvSpPr/>
          <p:nvPr/>
        </p:nvSpPr>
        <p:spPr>
          <a:xfrm>
            <a:off x="1366420" y="2375302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7" name="아래쪽 화살표 80">
            <a:extLst>
              <a:ext uri="{FF2B5EF4-FFF2-40B4-BE49-F238E27FC236}">
                <a16:creationId xmlns:a16="http://schemas.microsoft.com/office/drawing/2014/main" id="{F1E67EE6-3A68-6644-B4B7-0A2544F4C418}"/>
              </a:ext>
            </a:extLst>
          </p:cNvPr>
          <p:cNvSpPr/>
          <p:nvPr/>
        </p:nvSpPr>
        <p:spPr>
          <a:xfrm rot="5400000">
            <a:off x="4302893" y="2163617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8" name="아래쪽 화살표 81">
            <a:extLst>
              <a:ext uri="{FF2B5EF4-FFF2-40B4-BE49-F238E27FC236}">
                <a16:creationId xmlns:a16="http://schemas.microsoft.com/office/drawing/2014/main" id="{36BF1051-5FCA-C340-9351-4ACCEB14873F}"/>
              </a:ext>
            </a:extLst>
          </p:cNvPr>
          <p:cNvSpPr/>
          <p:nvPr/>
        </p:nvSpPr>
        <p:spPr>
          <a:xfrm rot="10800000">
            <a:off x="469015" y="2348880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아래쪽 화살표 81">
            <a:extLst>
              <a:ext uri="{FF2B5EF4-FFF2-40B4-BE49-F238E27FC236}">
                <a16:creationId xmlns:a16="http://schemas.microsoft.com/office/drawing/2014/main" id="{C6DE6C09-E51C-794D-87F5-5E9CF2D13D5B}"/>
              </a:ext>
            </a:extLst>
          </p:cNvPr>
          <p:cNvSpPr/>
          <p:nvPr/>
        </p:nvSpPr>
        <p:spPr>
          <a:xfrm rot="16200000">
            <a:off x="4315377" y="1814625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아래쪽 화살표 81">
            <a:extLst>
              <a:ext uri="{FF2B5EF4-FFF2-40B4-BE49-F238E27FC236}">
                <a16:creationId xmlns:a16="http://schemas.microsoft.com/office/drawing/2014/main" id="{16D52C54-8AA8-7948-A66B-AE6D0F968B65}"/>
              </a:ext>
            </a:extLst>
          </p:cNvPr>
          <p:cNvSpPr/>
          <p:nvPr/>
        </p:nvSpPr>
        <p:spPr>
          <a:xfrm rot="10800000">
            <a:off x="7302433" y="1524786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25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99AD-2400-714E-8377-0DF5D91E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VR streaming experiments setup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0C6B13-6401-574E-B93C-598142DBD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89040"/>
            <a:ext cx="7770813" cy="2686373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Frame Rate: 30 or 60 FPS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Resolution: 1280x800 or 1600x900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Capturing/Streaming Engine: GamingAnywhere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Codec: FFmpeg H.264 (AVC)</a:t>
            </a:r>
            <a:r>
              <a:rPr lang="ko-KR" altLang="en-US" dirty="0"/>
              <a:t> </a:t>
            </a:r>
            <a:r>
              <a:rPr lang="en-US" altLang="ko-KR" dirty="0"/>
              <a:t>(options: Ultrafast, IntraRefresh=ON/OFF)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ASUS RT-ac66 (11n, 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ASUS USB-AC56 Dual-band AC1300 (11n, 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11n BSS setting: 11n@2.4GHz (1STA Iperf avg: 25Mbps)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BSS setting: 11ac@5GHz (1STA Iperf avg: 290Mbps)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0B3A7-7F45-E849-B9F4-0E9AE47A4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86D7A-53E4-C44D-8603-916708B9B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F2750-4FBF-994E-9F9F-76F508D7D1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BB3ABF-A304-7743-9A08-2E4FDDAFD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628800"/>
            <a:ext cx="4692318" cy="18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1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D972-C494-4D4B-B5E2-AF5A261E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encoding/decoding processing latencies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231F-19D1-174A-83B5-FD6D583E1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76792"/>
            <a:ext cx="7486599" cy="2304536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Encoding processing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Host PC: Intel i7 4.0GHz CPU, NVIDIA GTX 1080 GPU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FFmpeg SW library or GPU acceleration (NVENC)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Encoding latency was stable at around 2ms on both SW/HW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Further applied IntraRefresh=ON option to avoid the video frame size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Decoding processing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Client PC: Intel i7 2.4GHz CPU, Intel HD Graphics 3000 GPU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FFmpeg SW library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Decoding latency fluctuates according to video content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With the decoding acceleration, we assume that the total encoding/decoding latency would be limited to under 10 msec in total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649CE-CBC4-EC43-ABCD-34A754D906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7837-D282-2345-AF07-E3178DA9D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C658E9-1D1F-F048-9860-2DD61B287A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E7F28F-99CE-6642-A212-A94EB47BA1F1}"/>
              </a:ext>
            </a:extLst>
          </p:cNvPr>
          <p:cNvGrpSpPr/>
          <p:nvPr/>
        </p:nvGrpSpPr>
        <p:grpSpPr>
          <a:xfrm>
            <a:off x="1115607" y="1556792"/>
            <a:ext cx="3227913" cy="2520000"/>
            <a:chOff x="1115607" y="1680272"/>
            <a:chExt cx="3227913" cy="252000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1619DFC-D3BF-A143-9499-156B13B2B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5607" y="1680272"/>
              <a:ext cx="3227913" cy="2520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DF8B8E9-58BF-1F4F-92D7-856884E7E775}"/>
                </a:ext>
              </a:extLst>
            </p:cNvPr>
            <p:cNvSpPr/>
            <p:nvPr/>
          </p:nvSpPr>
          <p:spPr bwMode="auto">
            <a:xfrm>
              <a:off x="3923928" y="1680272"/>
              <a:ext cx="360040" cy="1645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0CB99B-FD9B-F942-9CB6-9FC183CBD96B}"/>
              </a:ext>
            </a:extLst>
          </p:cNvPr>
          <p:cNvGrpSpPr/>
          <p:nvPr/>
        </p:nvGrpSpPr>
        <p:grpSpPr>
          <a:xfrm>
            <a:off x="4652601" y="1556792"/>
            <a:ext cx="3215792" cy="2520000"/>
            <a:chOff x="4652601" y="1680272"/>
            <a:chExt cx="3215792" cy="252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4B16591F-EA42-4344-B6E3-88F44E4D2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2601" y="1680272"/>
              <a:ext cx="3215792" cy="25200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F193B7-A8BB-564C-A195-2F2D8A89096B}"/>
                </a:ext>
              </a:extLst>
            </p:cNvPr>
            <p:cNvSpPr/>
            <p:nvPr/>
          </p:nvSpPr>
          <p:spPr bwMode="auto">
            <a:xfrm>
              <a:off x="7452320" y="1682915"/>
              <a:ext cx="360040" cy="1645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10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Frame size variation vs. Network latency (11n, 11ac) (1/2)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6963605-DF04-0646-A537-1DC8CF31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616010"/>
            <a:ext cx="8123560" cy="69331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After video compression, we observed periodic big size keyframe (I-frame) which makes network latency increasing very much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Important to regulate the frame sizes to have constant network latency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F5F175-2954-8D46-B118-E4F8A36404C0}"/>
              </a:ext>
            </a:extLst>
          </p:cNvPr>
          <p:cNvSpPr txBox="1"/>
          <p:nvPr/>
        </p:nvSpPr>
        <p:spPr>
          <a:xfrm>
            <a:off x="266787" y="3246854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Latency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A9BF1-5C5C-BC4D-9F8F-3856C2FBBFC9}"/>
              </a:ext>
            </a:extLst>
          </p:cNvPr>
          <p:cNvSpPr txBox="1"/>
          <p:nvPr/>
        </p:nvSpPr>
        <p:spPr>
          <a:xfrm>
            <a:off x="266787" y="46493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11ac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Latency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FB6960-0AF1-1C4C-8278-B679F09E3AB1}"/>
              </a:ext>
            </a:extLst>
          </p:cNvPr>
          <p:cNvSpPr txBox="1"/>
          <p:nvPr/>
        </p:nvSpPr>
        <p:spPr>
          <a:xfrm>
            <a:off x="272932" y="1700808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Encoded Video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Frame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Size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5CABA5-153E-2348-A2AD-224CA7688E8F}"/>
              </a:ext>
            </a:extLst>
          </p:cNvPr>
          <p:cNvSpPr txBox="1"/>
          <p:nvPr/>
        </p:nvSpPr>
        <p:spPr>
          <a:xfrm>
            <a:off x="161236" y="2339588"/>
            <a:ext cx="88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IntraRefresh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=OFF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9D6549-2CAD-E64F-B6E7-73FFB9878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412776"/>
            <a:ext cx="72009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8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Frame size variation vs. Network latency (11n, 11ac) (2/2)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6963605-DF04-0646-A537-1DC8CF31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12" y="5589240"/>
            <a:ext cx="8526676" cy="838905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Tried to regulate video frame sizes with IntraRefresh=ON (no I-frame) encoding option in which the keyframe is "spread" over many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Still observed 11n have latency spikes, while the large network bandwidth of 11ac makes the latency low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F5F175-2954-8D46-B118-E4F8A36404C0}"/>
              </a:ext>
            </a:extLst>
          </p:cNvPr>
          <p:cNvSpPr txBox="1"/>
          <p:nvPr/>
        </p:nvSpPr>
        <p:spPr>
          <a:xfrm>
            <a:off x="266787" y="3246854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Latency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A9BF1-5C5C-BC4D-9F8F-3856C2FBBFC9}"/>
              </a:ext>
            </a:extLst>
          </p:cNvPr>
          <p:cNvSpPr txBox="1"/>
          <p:nvPr/>
        </p:nvSpPr>
        <p:spPr>
          <a:xfrm>
            <a:off x="266787" y="46493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11ac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Latency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FB6960-0AF1-1C4C-8278-B679F09E3AB1}"/>
              </a:ext>
            </a:extLst>
          </p:cNvPr>
          <p:cNvSpPr txBox="1"/>
          <p:nvPr/>
        </p:nvSpPr>
        <p:spPr>
          <a:xfrm>
            <a:off x="272932" y="17025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Encoded Video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Frame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Size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294DBC-8030-5045-8EE6-27FAAAB5A41F}"/>
              </a:ext>
            </a:extLst>
          </p:cNvPr>
          <p:cNvSpPr txBox="1"/>
          <p:nvPr/>
        </p:nvSpPr>
        <p:spPr>
          <a:xfrm>
            <a:off x="161236" y="2339588"/>
            <a:ext cx="88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IntraRefresh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=ON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AA2635-AA4D-664F-808B-9F9E287C9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850" y="1372840"/>
            <a:ext cx="72263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7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Multi-STA Contention vs. Network latency (11ac)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3DA5E60-C403-D740-A0DF-607117279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81128"/>
            <a:ext cx="7770813" cy="1750269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Experimented one vs. two pairs of VR server-client sets in the same 11ac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11n network had much steeper latency increase when there is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Even the large bandwidth of 11ac suffers from the latency increase, mainly from the frame buffering at sender side from channel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All the subsequent frames will suffer from the increased network latency as well, from the constantly generating video frames and the Head of Line Blocking effect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8A1FA7-CBD9-C041-91C4-5B7D25B7B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00808"/>
            <a:ext cx="77724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75D7-3DE2-0543-993B-B638786B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Uplink/Downlink Contention vs. Network latency (11n)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AE68A-7464-9C46-9ECA-0168C1B31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180019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requires very frequent (but small size) uplink data transmission to deliver the current user’s motion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Measured the effects on the downlink video latency when there is also the uplink motion data transmission in the same network or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comparison, we delivered the motion data through the same WLAN (Wireless) or Ethernet (Wired)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downlink latency fluctuates very much from the uplink contention in the same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1F88E-CE33-AC4A-AE55-C69A9E7DB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D0A4-B7DF-9A4D-BA99-2433329A8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ACAA-94DC-9C45-A642-0559EA77C2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6A60F8-7D5E-5C49-B0BC-C44648417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0" y="1681088"/>
            <a:ext cx="77851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6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67567</TotalTime>
  <Words>1232</Words>
  <Application>Microsoft Macintosh PowerPoint</Application>
  <PresentationFormat>On-screen Show (4:3)</PresentationFormat>
  <Paragraphs>176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Calibri</vt:lpstr>
      <vt:lpstr>Times New Roman</vt:lpstr>
      <vt:lpstr>Office Theme</vt:lpstr>
      <vt:lpstr>Document</vt:lpstr>
      <vt:lpstr>Experiments on Wireless VR for EHT</vt:lpstr>
      <vt:lpstr>Introduction </vt:lpstr>
      <vt:lpstr>Wireless VR system</vt:lpstr>
      <vt:lpstr>Wireless VR streaming experiments setup</vt:lpstr>
      <vt:lpstr>Video encoding/decoding processing latencies</vt:lpstr>
      <vt:lpstr>Frame size variation vs. Network latency (11n, 11ac) (1/2) </vt:lpstr>
      <vt:lpstr>Frame size variation vs. Network latency (11n, 11ac) (2/2) </vt:lpstr>
      <vt:lpstr>Multi-STA Contention vs. Network latency (11ac)</vt:lpstr>
      <vt:lpstr>Uplink/Downlink Contention vs. Network latency (11n)</vt:lpstr>
      <vt:lpstr>Discussions</vt:lpstr>
      <vt:lpstr>Conclusions</vt:lpstr>
      <vt:lpstr>References</vt:lpstr>
    </vt:vector>
  </TitlesOfParts>
  <Company>WILUS Institute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4814</cp:revision>
  <cp:lastPrinted>2016-07-22T00:02:48Z</cp:lastPrinted>
  <dcterms:created xsi:type="dcterms:W3CDTF">2014-04-14T10:59:07Z</dcterms:created>
  <dcterms:modified xsi:type="dcterms:W3CDTF">2018-09-14T03:05:50Z</dcterms:modified>
</cp:coreProperties>
</file>