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1" r:id="rId2"/>
    <p:sldId id="282" r:id="rId3"/>
    <p:sldId id="346" r:id="rId4"/>
    <p:sldId id="347" r:id="rId5"/>
    <p:sldId id="352" r:id="rId6"/>
    <p:sldId id="353" r:id="rId7"/>
    <p:sldId id="351" r:id="rId8"/>
    <p:sldId id="355" r:id="rId9"/>
    <p:sldId id="345" r:id="rId10"/>
    <p:sldId id="358" r:id="rId11"/>
    <p:sldId id="29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650AE-55DF-4B2C-82F9-26C2B5EAFEF4}" v="79" dt="2018-09-11T16:57:01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안 진수" userId="ecebe57a9cd41047" providerId="LiveId" clId="{64D650AE-55DF-4B2C-82F9-26C2B5EAFEF4}"/>
    <pc:docChg chg="undo modSld">
      <pc:chgData name="안 진수" userId="ecebe57a9cd41047" providerId="LiveId" clId="{64D650AE-55DF-4B2C-82F9-26C2B5EAFEF4}" dt="2018-09-11T16:57:01.678" v="75" actId="20577"/>
      <pc:docMkLst>
        <pc:docMk/>
      </pc:docMkLst>
      <pc:sldChg chg="modSp">
        <pc:chgData name="안 진수" userId="ecebe57a9cd41047" providerId="LiveId" clId="{64D650AE-55DF-4B2C-82F9-26C2B5EAFEF4}" dt="2018-09-11T16:57:01.678" v="75" actId="20577"/>
        <pc:sldMkLst>
          <pc:docMk/>
          <pc:sldMk cId="3125424921" sldId="345"/>
        </pc:sldMkLst>
        <pc:spChg chg="mod">
          <ac:chgData name="안 진수" userId="ecebe57a9cd41047" providerId="LiveId" clId="{64D650AE-55DF-4B2C-82F9-26C2B5EAFEF4}" dt="2018-09-11T16:57:01.678" v="75" actId="20577"/>
          <ac:spMkLst>
            <pc:docMk/>
            <pc:sldMk cId="3125424921" sldId="345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C64F1-CDB8-4BFC-8509-3A8474E73007}" type="datetimeFigureOut">
              <a:rPr lang="ko-KR" altLang="en-US" smtClean="0"/>
              <a:t>2018-09-11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AFE9-7123-4EE6-94AE-47BB843F5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82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45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83F6-2109-4E05-8E30-4C3A2EA96C8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11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61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89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2018-09-11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33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94625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7336373" y="6489632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Ronny Yongho Kim, Korea</a:t>
            </a:r>
            <a:r>
              <a:rPr lang="en-GB" sz="1200" baseline="0" dirty="0"/>
              <a:t> National</a:t>
            </a:r>
            <a:r>
              <a:rPr lang="en-GB" sz="1200" dirty="0"/>
              <a:t> University of Transportation</a:t>
            </a: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ct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Slide </a:t>
            </a:r>
            <a:fld id="{D09C756B-EB39-4236-ADBB-73052B179AE4}" type="slidenum">
              <a:rPr lang="en-GB" sz="1200" smtClean="0"/>
              <a:pPr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73772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39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10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2018-09-11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1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3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2018-09-11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24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2018-09-11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9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2018-09-11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61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Ronny Yongho Kim, Korea National University of Transportation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802.11-18/1598r1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Gothic" charset="-128"/>
              <a:cs typeface="Times New Roman" panose="02020603050405020304" pitchFamily="18" charset="0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804528" y="290708"/>
            <a:ext cx="176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9133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eatimes.co.kr/www/tech/2018/05/133_24826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ol.com/investing/2017/12/13/nvidias-artificial-intelligence-to-power-a-drone-t.aspx?source=iedfolrf00000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nrf.org/en-u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09800" y="6858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/>
                <a:ea typeface="MS Gothic"/>
              </a:rPr>
              <a:t>	Use case for Aerial Vehicle ITS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09800" y="2062709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latin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latinLnBrk="1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kern="0" dirty="0">
                <a:latin typeface="Times New Roman"/>
                <a:ea typeface="MS Gothic"/>
              </a:rPr>
              <a:t>Date:</a:t>
            </a:r>
            <a:r>
              <a:rPr lang="en-GB" sz="2000" b="0" kern="0" dirty="0">
                <a:latin typeface="Times New Roman"/>
                <a:ea typeface="MS Gothic"/>
              </a:rPr>
              <a:t> 2018-09-10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474417"/>
              </p:ext>
            </p:extLst>
          </p:nvPr>
        </p:nvGraphicFramePr>
        <p:xfrm>
          <a:off x="1265115" y="3120292"/>
          <a:ext cx="9879013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4" imgW="8887532" imgH="2603707" progId="Word.Document.8">
                  <p:embed/>
                </p:oleObj>
              </mc:Choice>
              <mc:Fallback>
                <p:oleObj name="Document" r:id="rId4" imgW="8887532" imgH="2603707" progId="Word.Document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115" y="3120292"/>
                        <a:ext cx="9879013" cy="288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62808" y="250925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defTabSz="449263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29886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 marL="0" indent="0"/>
            <a:r>
              <a:rPr lang="en-US" dirty="0"/>
              <a:t>Question: Do you </a:t>
            </a:r>
            <a:r>
              <a:rPr lang="en-US" dirty="0" smtClean="0"/>
              <a:t>agree to adopt the </a:t>
            </a:r>
            <a:r>
              <a:rPr lang="en-US" dirty="0"/>
              <a:t>Aerial Vehicle ITS use </a:t>
            </a:r>
            <a:r>
              <a:rPr lang="en-US" dirty="0" smtClean="0"/>
              <a:t>case on slide 9 as one of NGV use cases?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Y/N/A: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3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</a:t>
            </a:r>
            <a:r>
              <a:rPr lang="en-US" altLang="ko-KR" sz="2000" dirty="0">
                <a:hlinkClick r:id="rId3"/>
              </a:rPr>
              <a:t>https://www.koreatimes.co.kr/www/tech/2018/05/133_248268.html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[2] </a:t>
            </a:r>
            <a:r>
              <a:rPr lang="en-US" altLang="ko-KR" sz="2000" dirty="0">
                <a:hlinkClick r:id="rId4"/>
              </a:rPr>
              <a:t>https://www.fool.com/investing/2017/12/13/nvidias-artificial-intelligence-to-power-a-drone-t.aspx?source=iedfolrf0000001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[3] https://www.qmic.com/solutions/drone-its/</a:t>
            </a:r>
          </a:p>
          <a:p>
            <a:pPr marL="0" indent="0">
              <a:buNone/>
            </a:pPr>
            <a:r>
              <a:rPr lang="en-US" altLang="ko-KR" sz="2000" dirty="0"/>
              <a:t>[4] H. </a:t>
            </a:r>
            <a:r>
              <a:rPr lang="en-US" altLang="ko-KR" sz="2000" dirty="0" err="1"/>
              <a:t>Menouar</a:t>
            </a:r>
            <a:r>
              <a:rPr lang="en-US" altLang="ko-KR" sz="2000" dirty="0"/>
              <a:t>, I. </a:t>
            </a:r>
            <a:r>
              <a:rPr lang="en-US" altLang="ko-KR" sz="2000" dirty="0" err="1"/>
              <a:t>Guvenc</a:t>
            </a:r>
            <a:r>
              <a:rPr lang="en-US" altLang="ko-KR" sz="2000" dirty="0"/>
              <a:t>, K. </a:t>
            </a:r>
            <a:r>
              <a:rPr lang="en-US" altLang="ko-KR" sz="2000" dirty="0" err="1"/>
              <a:t>Akkaya</a:t>
            </a:r>
            <a:r>
              <a:rPr lang="en-US" altLang="ko-KR" sz="2000" dirty="0"/>
              <a:t>, A. S. </a:t>
            </a:r>
            <a:r>
              <a:rPr lang="en-US" altLang="ko-KR" sz="2000" dirty="0" err="1"/>
              <a:t>Uluagac</a:t>
            </a:r>
            <a:r>
              <a:rPr lang="en-US" altLang="ko-KR" sz="2000" dirty="0"/>
              <a:t>, A. Kadri and A. </a:t>
            </a:r>
            <a:r>
              <a:rPr lang="en-US" altLang="ko-KR" sz="2000" dirty="0" err="1"/>
              <a:t>Tuncer</a:t>
            </a:r>
            <a:r>
              <a:rPr lang="en-US" altLang="ko-KR" sz="2000" dirty="0"/>
              <a:t>, "UAV-Enabled Intelligent Transportation Systems for the Smart City: Applications and Challenges," in IEEE Communications Magazine, March 2017.</a:t>
            </a:r>
          </a:p>
          <a:p>
            <a:pPr marL="0" indent="0">
              <a:buNone/>
            </a:pPr>
            <a:r>
              <a:rPr lang="en-US" altLang="ko-KR" sz="2000" dirty="0"/>
              <a:t>[5] drone ITS - http://droneits.com/ </a:t>
            </a:r>
          </a:p>
          <a:p>
            <a:pPr marL="0" indent="0">
              <a:buNone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254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620689"/>
            <a:ext cx="8229600" cy="847627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870438" y="1468315"/>
            <a:ext cx="10559562" cy="4613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NGV has adopted several use cases and requirements</a:t>
            </a:r>
          </a:p>
          <a:p>
            <a:pPr lvl="1"/>
            <a:r>
              <a:rPr lang="en-US" altLang="ko-KR" dirty="0"/>
              <a:t>BSM, Sensor Sharing, Multi-channel operation, Infrastructure application, Vehicular positioning &amp; Location, Automated driving assistance</a:t>
            </a:r>
          </a:p>
          <a:p>
            <a:r>
              <a:rPr lang="en-US" altLang="ko-KR" dirty="0" smtClean="0"/>
              <a:t>Currently, Aerial </a:t>
            </a:r>
            <a:r>
              <a:rPr lang="en-US" altLang="ko-KR" dirty="0"/>
              <a:t>Vehicles are being used to regulate traffic</a:t>
            </a:r>
          </a:p>
          <a:p>
            <a:pPr lvl="1"/>
            <a:r>
              <a:rPr lang="en-US" altLang="ko-KR" dirty="0"/>
              <a:t>Speed violation</a:t>
            </a:r>
          </a:p>
          <a:p>
            <a:pPr lvl="1"/>
            <a:r>
              <a:rPr lang="en-US" altLang="ko-KR" dirty="0"/>
              <a:t>HOV lane </a:t>
            </a:r>
            <a:r>
              <a:rPr lang="en-US" altLang="ko-KR" dirty="0" smtClean="0"/>
              <a:t>violation</a:t>
            </a:r>
            <a:endParaRPr lang="en-US" altLang="ko-KR" dirty="0"/>
          </a:p>
          <a:p>
            <a:pPr lvl="1"/>
            <a:r>
              <a:rPr lang="en-US" altLang="ko-KR" dirty="0" err="1"/>
              <a:t>etc</a:t>
            </a:r>
            <a:endParaRPr lang="en-US" altLang="ko-KR" dirty="0"/>
          </a:p>
          <a:p>
            <a:r>
              <a:rPr lang="en-US" altLang="ko-KR" dirty="0"/>
              <a:t>Aerial Vehicles are anticipated to play an important role in ITS</a:t>
            </a:r>
          </a:p>
          <a:p>
            <a:pPr lvl="1"/>
            <a:r>
              <a:rPr lang="en-US" altLang="ko-KR" dirty="0"/>
              <a:t>Traffic regulation</a:t>
            </a:r>
          </a:p>
          <a:p>
            <a:pPr lvl="1"/>
            <a:r>
              <a:rPr lang="en-US" altLang="ko-KR" dirty="0"/>
              <a:t>Accident report</a:t>
            </a:r>
          </a:p>
          <a:p>
            <a:pPr lvl="1"/>
            <a:r>
              <a:rPr lang="en-US" altLang="ko-KR" dirty="0"/>
              <a:t>Virtual V2X path</a:t>
            </a:r>
          </a:p>
          <a:p>
            <a:pPr lvl="1"/>
            <a:r>
              <a:rPr lang="en-US" altLang="ko-KR" dirty="0" err="1" smtClean="0"/>
              <a:t>etc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3407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Drones are </a:t>
            </a:r>
            <a:r>
              <a:rPr lang="en-US" altLang="ko-KR" dirty="0"/>
              <a:t>used </a:t>
            </a:r>
            <a:r>
              <a:rPr lang="en-US" altLang="ko-KR" dirty="0" smtClean="0"/>
              <a:t>and being studied for </a:t>
            </a:r>
            <a:r>
              <a:rPr lang="en-US" altLang="ko-KR" dirty="0"/>
              <a:t>traffic regulation</a:t>
            </a:r>
            <a:endParaRPr lang="ko-KR" altLang="en-US" dirty="0"/>
          </a:p>
        </p:txBody>
      </p:sp>
      <p:pic>
        <p:nvPicPr>
          <p:cNvPr id="4" name="Picture 2" descr="https://pds.joins.com/news/component/htmlphoto_mmdata/201805/01/4ed99fa5-ecf4-4c9b-854c-afabe58d5b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13" y="1462085"/>
            <a:ext cx="3617536" cy="23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 noGrp="1"/>
          </p:cNvSpPr>
          <p:nvPr>
            <p:ph idx="1"/>
          </p:nvPr>
        </p:nvSpPr>
        <p:spPr bwMode="auto">
          <a:xfrm>
            <a:off x="861647" y="1643569"/>
            <a:ext cx="6822830" cy="46999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Korea[1]</a:t>
            </a:r>
          </a:p>
          <a:p>
            <a:pPr lvl="1"/>
            <a:r>
              <a:rPr lang="en-US" altLang="ko-KR" sz="1800" dirty="0"/>
              <a:t>2 drones have been deployed to help police officers to expose traffic violations in the Ho-</a:t>
            </a:r>
            <a:r>
              <a:rPr lang="en-US" altLang="ko-KR" sz="1800" dirty="0" err="1"/>
              <a:t>nam</a:t>
            </a:r>
            <a:r>
              <a:rPr lang="en-US" altLang="ko-KR" sz="1800" dirty="0"/>
              <a:t> Highway during the holiday season</a:t>
            </a:r>
          </a:p>
          <a:p>
            <a:pPr lvl="1"/>
            <a:r>
              <a:rPr lang="en-US" altLang="ko-KR" sz="1800" dirty="0"/>
              <a:t>2 drones, a helicopter and police cars </a:t>
            </a:r>
            <a:r>
              <a:rPr lang="en-US" altLang="ko-KR" sz="1800" dirty="0" smtClean="0"/>
              <a:t>cooperated </a:t>
            </a:r>
            <a:r>
              <a:rPr lang="en-US" altLang="ko-KR" sz="1800" dirty="0"/>
              <a:t>for the mission</a:t>
            </a:r>
          </a:p>
          <a:p>
            <a:r>
              <a:rPr lang="en-US" altLang="ko-KR" dirty="0"/>
              <a:t>Canada[2]</a:t>
            </a:r>
          </a:p>
          <a:p>
            <a:pPr lvl="1"/>
            <a:r>
              <a:rPr lang="en-US" altLang="ko-KR" sz="1800" dirty="0"/>
              <a:t>Drone traffic cop: New research project in Ontario to develop drones as carpooling-lane traffic cop since Nov. 2017</a:t>
            </a:r>
          </a:p>
          <a:p>
            <a:r>
              <a:rPr lang="en-US" altLang="ko-KR" dirty="0"/>
              <a:t>Qatar[3]</a:t>
            </a:r>
          </a:p>
          <a:p>
            <a:pPr lvl="1"/>
            <a:r>
              <a:rPr lang="en-US" altLang="ko-KR" sz="1800" dirty="0"/>
              <a:t>Drone ITS:  a three years R&amp;D project funded by the Qatar National Research Fund (</a:t>
            </a:r>
            <a:r>
              <a:rPr lang="en-US" altLang="ko-KR" sz="1800" dirty="0">
                <a:hlinkClick r:id="rId3"/>
              </a:rPr>
              <a:t>QNRF</a:t>
            </a:r>
            <a:r>
              <a:rPr lang="en-US" altLang="ko-KR" sz="1800" dirty="0"/>
              <a:t>) since Oct. 2016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13" y="3993555"/>
            <a:ext cx="3617536" cy="24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Aerial Vehicle Applications in ITS[4][5]</a:t>
            </a:r>
            <a:endParaRPr lang="ko-KR" altLang="en-US" dirty="0"/>
          </a:p>
        </p:txBody>
      </p:sp>
      <p:sp>
        <p:nvSpPr>
          <p:cNvPr id="8" name="내용 개체 틀 4"/>
          <p:cNvSpPr txBox="1">
            <a:spLocks/>
          </p:cNvSpPr>
          <p:nvPr/>
        </p:nvSpPr>
        <p:spPr bwMode="auto">
          <a:xfrm>
            <a:off x="879231" y="1547447"/>
            <a:ext cx="10401300" cy="4742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Flying Accident Report Agent</a:t>
            </a:r>
            <a:r>
              <a:rPr lang="en-US" altLang="ko-KR" sz="2000" b="0" dirty="0"/>
              <a:t>: </a:t>
            </a:r>
          </a:p>
          <a:p>
            <a:pPr lvl="1"/>
            <a:r>
              <a:rPr lang="en-US" altLang="ko-KR" sz="1600" dirty="0"/>
              <a:t>One or more UAVs fly to the accident’s location to get a detailed report about the accident and send the report in real time and over multi-hop communications to the related authorities.</a:t>
            </a:r>
          </a:p>
          <a:p>
            <a:r>
              <a:rPr lang="en-US" altLang="ko-KR" sz="2000" dirty="0"/>
              <a:t>Flying Road-Side Unit</a:t>
            </a:r>
            <a:endParaRPr lang="en-US" altLang="ko-KR" sz="2000" b="0" dirty="0"/>
          </a:p>
          <a:p>
            <a:pPr lvl="1"/>
            <a:r>
              <a:rPr lang="en-US" altLang="ko-KR" sz="1600" dirty="0"/>
              <a:t>Enabled with DSRC, the ITS UAV will be used as a Flying Road Side Unit (FRSU) that can be used to support V2X communications on the ground.</a:t>
            </a:r>
          </a:p>
          <a:p>
            <a:r>
              <a:rPr lang="en-US" altLang="ko-KR" sz="2000" dirty="0"/>
              <a:t>Flying Speed Camera</a:t>
            </a:r>
            <a:endParaRPr lang="en-US" altLang="ko-KR" sz="2000" b="0" dirty="0"/>
          </a:p>
          <a:p>
            <a:pPr lvl="1"/>
            <a:r>
              <a:rPr lang="en-US" altLang="ko-KR" sz="1600" dirty="0"/>
              <a:t>The ITS UAVs will be equipped with a miniature speed camera to detect over-speeding vehicles.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72" y="4288127"/>
            <a:ext cx="6143375" cy="19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3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Aerial Vehicle Applications in ITS</a:t>
            </a:r>
            <a:endParaRPr lang="ko-KR" altLang="en-US" dirty="0"/>
          </a:p>
        </p:txBody>
      </p:sp>
      <p:sp>
        <p:nvSpPr>
          <p:cNvPr id="8" name="내용 개체 틀 4"/>
          <p:cNvSpPr txBox="1">
            <a:spLocks/>
          </p:cNvSpPr>
          <p:nvPr/>
        </p:nvSpPr>
        <p:spPr bwMode="auto">
          <a:xfrm>
            <a:off x="905607" y="1547447"/>
            <a:ext cx="10383715" cy="4742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Flying Police Eye</a:t>
            </a:r>
            <a:endParaRPr lang="en-US" altLang="ko-KR" sz="2000" b="0" dirty="0"/>
          </a:p>
          <a:p>
            <a:pPr lvl="1"/>
            <a:r>
              <a:rPr lang="en-US" altLang="ko-KR" sz="1600" dirty="0"/>
              <a:t>This application enables a direct communication with a DSRC-enabled police car on the ground to provide the police agent with a top view video streaming to better assess traffic violations.</a:t>
            </a:r>
          </a:p>
          <a:p>
            <a:r>
              <a:rPr lang="en-US" altLang="ko-KR" sz="2000" dirty="0"/>
              <a:t>Flying Dynamic Traffic Signal</a:t>
            </a:r>
            <a:endParaRPr lang="en-US" altLang="ko-KR" sz="2000" b="0" dirty="0"/>
          </a:p>
          <a:p>
            <a:pPr lvl="1"/>
            <a:r>
              <a:rPr lang="en-US" altLang="ko-KR" sz="1600" dirty="0"/>
              <a:t>A set of UAVs can be quickly deployed at a congested intersection to organize the traffic.</a:t>
            </a:r>
            <a:endParaRPr lang="ko-KR" altLang="en-US" sz="1600" dirty="0"/>
          </a:p>
          <a:p>
            <a:endParaRPr lang="ko-KR" altLang="en-US" b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09" y="3681994"/>
            <a:ext cx="5582460" cy="17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5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Aerial Vehicle ITS Communication with NGV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608993"/>
            <a:ext cx="10410092" cy="4863221"/>
          </a:xfrm>
        </p:spPr>
        <p:txBody>
          <a:bodyPr/>
          <a:lstStyle/>
          <a:p>
            <a:r>
              <a:rPr lang="en-US" altLang="ko-KR" dirty="0"/>
              <a:t>Limit the scope of Aerial Vehicle </a:t>
            </a:r>
          </a:p>
          <a:p>
            <a:pPr lvl="1"/>
            <a:r>
              <a:rPr lang="en-US" altLang="ko-KR" dirty="0"/>
              <a:t>Special Aerial Vehicle used for law </a:t>
            </a:r>
            <a:r>
              <a:rPr lang="en-US" altLang="ko-KR" dirty="0" smtClean="0"/>
              <a:t>enforcement or public safety: </a:t>
            </a:r>
            <a:r>
              <a:rPr lang="en-US" altLang="ko-KR" dirty="0"/>
              <a:t>e.g., Police Drones</a:t>
            </a:r>
          </a:p>
          <a:p>
            <a:r>
              <a:rPr lang="en-US" altLang="ko-KR" dirty="0"/>
              <a:t>NGV communication</a:t>
            </a:r>
          </a:p>
          <a:p>
            <a:pPr lvl="1"/>
            <a:r>
              <a:rPr lang="en-US" altLang="ko-KR" dirty="0"/>
              <a:t>Flying Accident Report Agent: Information relay to other vehicles and data center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17" y="3235706"/>
            <a:ext cx="8233862" cy="3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Aerial Vehicle ITS Communication with NGV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31985" y="1608993"/>
            <a:ext cx="6295292" cy="4863221"/>
          </a:xfrm>
        </p:spPr>
        <p:txBody>
          <a:bodyPr/>
          <a:lstStyle/>
          <a:p>
            <a:pPr lvl="1"/>
            <a:r>
              <a:rPr lang="en-US" altLang="ko-KR" dirty="0"/>
              <a:t>Flying Road-Side Unit: Coverage extension of RSU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Flying Speed Camera: Speed information can be gathered by flying over vehicles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3547426"/>
            <a:ext cx="4460631" cy="292478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6" y="1367241"/>
            <a:ext cx="4870939" cy="24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4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Aerial Vehicle ITS Communication with NGV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2854" y="1608993"/>
            <a:ext cx="5394284" cy="4863221"/>
          </a:xfrm>
        </p:spPr>
        <p:txBody>
          <a:bodyPr/>
          <a:lstStyle/>
          <a:p>
            <a:pPr lvl="1"/>
            <a:r>
              <a:rPr lang="en-US" altLang="ko-KR" dirty="0"/>
              <a:t>Flying Police Eye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Flying Dynamic Traffic Signal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99" y="1488004"/>
            <a:ext cx="5335262" cy="25026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96" y="3990699"/>
            <a:ext cx="6118635" cy="24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2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Aerial Vehicle ITS 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9569" y="1556791"/>
            <a:ext cx="10401300" cy="4867821"/>
          </a:xfrm>
        </p:spPr>
        <p:txBody>
          <a:bodyPr/>
          <a:lstStyle/>
          <a:p>
            <a:r>
              <a:rPr lang="en-US" altLang="ko-KR" sz="2000" dirty="0"/>
              <a:t>Overview:</a:t>
            </a:r>
          </a:p>
          <a:p>
            <a:pPr lvl="1"/>
            <a:r>
              <a:rPr lang="en-US" altLang="ko-KR" sz="1800" dirty="0"/>
              <a:t>Aerial </a:t>
            </a:r>
            <a:r>
              <a:rPr lang="en-US" altLang="ko-KR" sz="1800" dirty="0" smtClean="0"/>
              <a:t>Vehicles provide </a:t>
            </a:r>
            <a:r>
              <a:rPr lang="en-US" altLang="ko-KR" sz="1800" dirty="0"/>
              <a:t>road safety and traffic violation monitoring functions with </a:t>
            </a:r>
            <a:r>
              <a:rPr lang="en-US" altLang="ko-KR" sz="1800" dirty="0" err="1"/>
              <a:t>LoS</a:t>
            </a:r>
            <a:r>
              <a:rPr lang="en-US" altLang="ko-KR" sz="1800" dirty="0"/>
              <a:t> connectivity</a:t>
            </a:r>
          </a:p>
          <a:p>
            <a:pPr lvl="1"/>
            <a:r>
              <a:rPr lang="en-US" altLang="ko-KR" sz="1800" dirty="0"/>
              <a:t>Aerial </a:t>
            </a:r>
            <a:r>
              <a:rPr lang="en-US" altLang="ko-KR" sz="1800" dirty="0" smtClean="0"/>
              <a:t>Vehicles </a:t>
            </a:r>
            <a:r>
              <a:rPr lang="en-US" altLang="ko-KR" sz="1800" dirty="0"/>
              <a:t>can be deployed flexibly and dynamically to control heavy traffic </a:t>
            </a:r>
            <a:r>
              <a:rPr lang="en-US" altLang="ko-KR" sz="1800" dirty="0" smtClean="0"/>
              <a:t>congestion</a:t>
            </a:r>
          </a:p>
          <a:p>
            <a:r>
              <a:rPr lang="en-US" altLang="ko-KR" sz="2000" dirty="0" smtClean="0"/>
              <a:t>Requirements: </a:t>
            </a:r>
          </a:p>
          <a:p>
            <a:pPr lvl="1"/>
            <a:r>
              <a:rPr lang="en-US" altLang="ko-KR" sz="1800" dirty="0" smtClean="0"/>
              <a:t>Vehicle to X communication includes Aerial Vehicle to X </a:t>
            </a:r>
          </a:p>
          <a:p>
            <a:pPr lvl="1"/>
            <a:r>
              <a:rPr lang="en-US" altLang="ko-KR" sz="1800" dirty="0" smtClean="0"/>
              <a:t>High </a:t>
            </a:r>
            <a:r>
              <a:rPr lang="en-US" altLang="ko-KR" sz="1800" dirty="0"/>
              <a:t>Throughput to provide traffic video information </a:t>
            </a:r>
            <a:r>
              <a:rPr lang="en-US" altLang="ko-KR" sz="1800" dirty="0" smtClean="0"/>
              <a:t>from Aerial Vehicles to Authorities (police officers) </a:t>
            </a:r>
            <a:endParaRPr lang="en-US" altLang="ko-KR" sz="1800" dirty="0"/>
          </a:p>
          <a:p>
            <a:pPr lvl="1"/>
            <a:r>
              <a:rPr lang="en-US" altLang="ko-KR" sz="1800" dirty="0"/>
              <a:t>Multi-Channel operation</a:t>
            </a:r>
          </a:p>
          <a:p>
            <a:pPr lvl="1"/>
            <a:r>
              <a:rPr lang="en-US" altLang="ko-KR" sz="1800" dirty="0" smtClean="0"/>
              <a:t>Short packet transmission latency</a:t>
            </a:r>
            <a:endParaRPr lang="en-US" altLang="ko-KR" sz="1600" dirty="0"/>
          </a:p>
          <a:p>
            <a:r>
              <a:rPr lang="en-US" altLang="ko-KR" sz="2000" dirty="0"/>
              <a:t>Limitations:</a:t>
            </a:r>
          </a:p>
          <a:p>
            <a:pPr lvl="1"/>
            <a:r>
              <a:rPr lang="en-US" altLang="ko-KR" sz="1800" dirty="0"/>
              <a:t>Maintaining channel load</a:t>
            </a:r>
          </a:p>
          <a:p>
            <a:pPr lvl="1"/>
            <a:r>
              <a:rPr lang="en-US" altLang="ko-KR" sz="1800" dirty="0"/>
              <a:t>Priority </a:t>
            </a:r>
            <a:r>
              <a:rPr lang="en-US" altLang="ko-KR" sz="1800" dirty="0" smtClean="0"/>
              <a:t>control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12542492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16074</TotalTime>
  <Words>564</Words>
  <Application>Microsoft Office PowerPoint</Application>
  <PresentationFormat>와이드스크린</PresentationFormat>
  <Paragraphs>83</Paragraphs>
  <Slides>11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MS Gothic</vt:lpstr>
      <vt:lpstr>맑은 고딕</vt:lpstr>
      <vt:lpstr>Arial</vt:lpstr>
      <vt:lpstr>Times New Roman</vt:lpstr>
      <vt:lpstr>2_Office 테마</vt:lpstr>
      <vt:lpstr>Document</vt:lpstr>
      <vt:lpstr>PowerPoint 프레젠테이션</vt:lpstr>
      <vt:lpstr>Introduction</vt:lpstr>
      <vt:lpstr>Drones are used and being studied for traffic regulation</vt:lpstr>
      <vt:lpstr>Aerial Vehicle Applications in ITS[4][5]</vt:lpstr>
      <vt:lpstr>Aerial Vehicle Applications in ITS</vt:lpstr>
      <vt:lpstr>Aerial Vehicle ITS Communication with NGV</vt:lpstr>
      <vt:lpstr>Aerial Vehicle ITS Communication with NGV</vt:lpstr>
      <vt:lpstr>Aerial Vehicle ITS Communication with NGV</vt:lpstr>
      <vt:lpstr>7. Aerial Vehicle ITS Application</vt:lpstr>
      <vt:lpstr>Straw Poll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case for Aerial Vehicle ITS</dc:title>
  <dc:creator>안진수</dc:creator>
  <cp:lastModifiedBy>Ronny Yongho Kim</cp:lastModifiedBy>
  <cp:revision>384</cp:revision>
  <dcterms:created xsi:type="dcterms:W3CDTF">2016-07-06T00:57:14Z</dcterms:created>
  <dcterms:modified xsi:type="dcterms:W3CDTF">2018-09-12T01:09:27Z</dcterms:modified>
</cp:coreProperties>
</file>