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606" r:id="rId2"/>
    <p:sldId id="607" r:id="rId3"/>
    <p:sldId id="611" r:id="rId4"/>
    <p:sldId id="612" r:id="rId5"/>
    <p:sldId id="613" r:id="rId6"/>
    <p:sldId id="614" r:id="rId7"/>
    <p:sldId id="615" r:id="rId8"/>
    <p:sldId id="616" r:id="rId9"/>
    <p:sldId id="617" r:id="rId10"/>
    <p:sldId id="627" r:id="rId11"/>
    <p:sldId id="628" r:id="rId12"/>
    <p:sldId id="620" r:id="rId13"/>
    <p:sldId id="618" r:id="rId14"/>
    <p:sldId id="61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802.11-18/1589r0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2018-09-10</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69"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2968852816"/>
              </p:ext>
            </p:extLst>
          </p:nvPr>
        </p:nvGraphicFramePr>
        <p:xfrm>
          <a:off x="1219200" y="2286000"/>
          <a:ext cx="7086600" cy="2613606"/>
        </p:xfrm>
        <a:graphic>
          <a:graphicData uri="http://schemas.openxmlformats.org/drawingml/2006/table">
            <a:tbl>
              <a:tblPr firstRow="1" bandRow="1">
                <a:tableStyleId>{616DA210-FB5B-4158-B5E0-FEB733F419BA}</a:tableStyleId>
              </a:tblPr>
              <a:tblGrid>
                <a:gridCol w="990600"/>
                <a:gridCol w="762000"/>
                <a:gridCol w="838200"/>
                <a:gridCol w="952500"/>
                <a:gridCol w="876300"/>
                <a:gridCol w="685800"/>
                <a:gridCol w="838200"/>
                <a:gridCol w="114300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600" b="0" dirty="0"/>
                    </a:p>
                  </a:txBody>
                  <a:tcPr/>
                </a:tc>
                <a:tc hMerge="1">
                  <a:txBody>
                    <a:bodyPr/>
                    <a:lstStyle/>
                    <a:p>
                      <a:endParaRPr lang="en-US"/>
                    </a:p>
                  </a:txBody>
                  <a:tcPr/>
                </a:tc>
                <a:tc gridSpan="2">
                  <a:txBody>
                    <a:bodyPr/>
                    <a:lstStyle/>
                    <a:p>
                      <a:pPr algn="ctr"/>
                      <a:r>
                        <a:rPr lang="en-US" sz="1600" b="0" dirty="0" err="1" smtClean="0"/>
                        <a:t>TGax</a:t>
                      </a:r>
                      <a:endParaRPr lang="en-US" sz="1600" b="0" dirty="0"/>
                    </a:p>
                  </a:txBody>
                  <a:tcPr/>
                </a:tc>
                <a:tc hMerge="1">
                  <a:txBody>
                    <a:bodyPr/>
                    <a:lstStyle/>
                    <a:p>
                      <a:pPr algn="ctr"/>
                      <a:endParaRPr lang="en-US" sz="1800" dirty="0"/>
                    </a:p>
                  </a:txBody>
                  <a:tcPr/>
                </a:tc>
                <a:tc gridSpan="2">
                  <a:txBody>
                    <a:bodyPr/>
                    <a:lstStyle/>
                    <a:p>
                      <a:pPr algn="ctr"/>
                      <a:r>
                        <a:rPr lang="en-US" sz="1600" b="0" dirty="0" smtClean="0"/>
                        <a:t>TGax</a:t>
                      </a:r>
                      <a:endParaRPr lang="en-US" sz="1600" b="0" dirty="0"/>
                    </a:p>
                  </a:txBody>
                  <a:tcPr/>
                </a:tc>
                <a:tc hMerge="1">
                  <a:txBody>
                    <a:bodyPr/>
                    <a:lstStyle/>
                    <a:p>
                      <a:endParaRPr 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AM 2</a:t>
                      </a:r>
                      <a:endParaRPr lang="en-US" dirty="0"/>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800" b="1" dirty="0" smtClean="0"/>
                        <a:t>PHY</a:t>
                      </a:r>
                      <a:endParaRPr lang="en-US" sz="1800" b="1" dirty="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endParaRPr lang="en-US" sz="1600" b="0" dirty="0"/>
                    </a:p>
                  </a:txBody>
                  <a:tcPr/>
                </a:tc>
              </a:tr>
              <a:tr h="381000">
                <a:tc>
                  <a:txBody>
                    <a:bodyPr/>
                    <a:lstStyle/>
                    <a:p>
                      <a:pPr algn="ctr"/>
                      <a:r>
                        <a:rPr lang="en-US" dirty="0" smtClean="0"/>
                        <a:t>PM 1</a:t>
                      </a:r>
                      <a:endParaRPr lang="en-US" dirty="0"/>
                    </a:p>
                  </a:txBody>
                  <a:tcPr/>
                </a:tc>
                <a:tc gridSpan="2">
                  <a:txBody>
                    <a:bodyPr/>
                    <a:lstStyle/>
                    <a:p>
                      <a:pPr algn="ctr"/>
                      <a:r>
                        <a:rPr lang="en-US" sz="1600" b="0" dirty="0" smtClean="0"/>
                        <a:t>TGax</a:t>
                      </a:r>
                      <a:endParaRPr lang="en-US" sz="1600" b="0" dirty="0"/>
                    </a:p>
                  </a:txBody>
                  <a:tcPr/>
                </a:tc>
                <a:tc hMerge="1">
                  <a:txBody>
                    <a:bodyPr/>
                    <a:lstStyle/>
                    <a:p>
                      <a:endParaRPr lang="en-US"/>
                    </a:p>
                  </a:txBody>
                  <a:tcPr/>
                </a:tc>
                <a:tc gridSpan="2">
                  <a:txBody>
                    <a:bodyPr/>
                    <a:lstStyle/>
                    <a:p>
                      <a:pPr algn="ctr"/>
                      <a:endParaRPr lang="en-US" sz="1600" b="0" dirty="0"/>
                    </a:p>
                  </a:txBody>
                  <a:tcPr/>
                </a:tc>
                <a:tc hMerge="1">
                  <a:txBody>
                    <a:bodyPr/>
                    <a:lstStyle/>
                    <a:p>
                      <a:endParaRPr lang="en-US"/>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sz="1600" b="0" dirty="0"/>
                    </a:p>
                  </a:txBody>
                  <a:tcPr/>
                </a:tc>
                <a:tc hMerge="1">
                  <a:txBody>
                    <a:bodyPr/>
                    <a:lstStyle/>
                    <a:p>
                      <a:endParaRPr lang="en-US"/>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a:txBody>
                    <a:bodyPr/>
                    <a:lstStyle/>
                    <a:p>
                      <a:endParaRPr lang="en-US" sz="1600" b="0" dirty="0"/>
                    </a:p>
                  </a:txBody>
                  <a:tcPr/>
                </a:tc>
              </a:tr>
              <a:tr h="349405">
                <a:tc>
                  <a:txBody>
                    <a:bodyPr/>
                    <a:lstStyle/>
                    <a:p>
                      <a:pPr algn="ctr"/>
                      <a:r>
                        <a:rPr lang="en-US" dirty="0" smtClean="0"/>
                        <a:t>EVE</a:t>
                      </a:r>
                      <a:endParaRPr lang="en-US" dirty="0"/>
                    </a:p>
                  </a:txBody>
                  <a:tcPr/>
                </a:tc>
                <a:tc>
                  <a:txBody>
                    <a:bodyPr/>
                    <a:lstStyle/>
                    <a:p>
                      <a:pPr algn="ctr"/>
                      <a:r>
                        <a:rPr lang="en-US" sz="1400" dirty="0" smtClean="0"/>
                        <a:t>SR</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t>MAC</a:t>
                      </a:r>
                      <a:endParaRPr lang="en-US" sz="1600" b="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err="1" smtClean="0"/>
                        <a:t>adhoc</a:t>
                      </a:r>
                      <a:endParaRPr lang="en-US" sz="1600" b="0" dirty="0" smtClean="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pPr algn="ctr"/>
                      <a:endParaRPr lang="en-US" sz="1600" b="0" dirty="0"/>
                    </a:p>
                  </a:txBody>
                  <a:tcPr/>
                </a:tc>
              </a:tr>
            </a:tbl>
          </a:graphicData>
        </a:graphic>
      </p:graphicFrame>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5384485"/>
              </p:ext>
            </p:extLst>
          </p:nvPr>
        </p:nvGraphicFramePr>
        <p:xfrm>
          <a:off x="782638" y="2514600"/>
          <a:ext cx="7761287" cy="365760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60867">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PHY</a:t>
                      </a:r>
                      <a:r>
                        <a:rPr lang="en-US" altLang="zh-CN" sz="1200" baseline="0" dirty="0" smtClean="0"/>
                        <a:t> Math Description</a:t>
                      </a:r>
                      <a:endParaRPr lang="zh-CN" altLang="en-US" sz="1200" dirty="0"/>
                    </a:p>
                  </a:txBody>
                  <a:tcPr/>
                </a:tc>
                <a:tc>
                  <a:txBody>
                    <a:bodyPr/>
                    <a:lstStyle/>
                    <a:p>
                      <a:r>
                        <a:rPr lang="en-US" altLang="zh-CN" sz="1200" dirty="0" smtClean="0"/>
                        <a:t>28.3.8/28.3.9/28.3.10/28.3.11</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4</a:t>
                      </a:r>
                      <a:endParaRPr lang="zh-CN" altLang="en-US" sz="1200" dirty="0"/>
                    </a:p>
                  </a:txBody>
                  <a:tcPr/>
                </a:tc>
                <a:tc>
                  <a:txBody>
                    <a:bodyPr/>
                    <a:lstStyle/>
                    <a:p>
                      <a:endParaRPr lang="zh-CN" altLang="en-US" sz="1200" dirty="0"/>
                    </a:p>
                  </a:txBody>
                  <a:tcPr/>
                </a:tc>
                <a:tc>
                  <a:txBody>
                    <a:bodyPr/>
                    <a:lstStyle/>
                    <a:p>
                      <a:r>
                        <a:rPr lang="en-US" altLang="zh-CN" sz="1200" dirty="0" smtClean="0"/>
                        <a:t>28.4.2/28.4.3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87</a:t>
                      </a:r>
                      <a:endParaRPr lang="zh-CN" altLang="en-US" sz="1200" dirty="0"/>
                    </a:p>
                  </a:txBody>
                  <a:tcPr/>
                </a:tc>
                <a:tc>
                  <a:txBody>
                    <a:bodyPr/>
                    <a:lstStyle/>
                    <a:p>
                      <a:r>
                        <a:rPr lang="en-US" altLang="zh-CN" sz="1200" dirty="0" smtClean="0"/>
                        <a:t>PHY</a:t>
                      </a:r>
                      <a:r>
                        <a:rPr lang="en-US" altLang="zh-CN" sz="1200" baseline="0" dirty="0" smtClean="0"/>
                        <a:t> intro/PHY Capability/PHY Subcarriers and RU/Packet Extension</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Ron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HE-SIG-A</a:t>
                      </a:r>
                      <a:endParaRPr lang="zh-CN" altLang="en-US" sz="1200" dirty="0"/>
                    </a:p>
                  </a:txBody>
                  <a:tcPr/>
                </a:tc>
                <a:tc>
                  <a:txBody>
                    <a:bodyPr/>
                    <a:lstStyle/>
                    <a:p>
                      <a:r>
                        <a:rPr lang="en-US" altLang="zh-CN" sz="1200" dirty="0" smtClean="0"/>
                        <a:t>28/28.3.10</a:t>
                      </a:r>
                      <a:endParaRPr lang="zh-CN" altLang="en-US" sz="1200" dirty="0"/>
                    </a:p>
                  </a:txBody>
                  <a:tcPr/>
                </a:tc>
                <a:tc>
                  <a:txBody>
                    <a:bodyPr/>
                    <a:lstStyle/>
                    <a:p>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48</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28.3.10.7/28.3.10.8</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28.3.4/28.3.16/28.3.17</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35</a:t>
                      </a:r>
                      <a:endParaRPr lang="zh-CN" altLang="en-US" sz="1200" dirty="0"/>
                    </a:p>
                  </a:txBody>
                  <a:tcPr/>
                </a:tc>
                <a:tc>
                  <a:txBody>
                    <a:bodyPr/>
                    <a:lstStyle/>
                    <a:p>
                      <a:r>
                        <a:rPr lang="en-US" altLang="zh-CN" sz="1200" dirty="0" smtClean="0"/>
                        <a:t>PHY Arch/PHY Support for Non-HT/PHY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44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/Rx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288 PHY CIDs left</a:t>
            </a:r>
            <a:endParaRPr lang="zh-CN" altLang="en-US" sz="1600" b="1" u="sng" dirty="0"/>
          </a:p>
        </p:txBody>
      </p:sp>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229059004"/>
              </p:ext>
            </p:extLst>
          </p:nvPr>
        </p:nvGraphicFramePr>
        <p:xfrm>
          <a:off x="914399" y="2640342"/>
          <a:ext cx="7629525" cy="3975726"/>
        </p:xfrm>
        <a:graphic>
          <a:graphicData uri="http://schemas.openxmlformats.org/drawingml/2006/table">
            <a:tbl>
              <a:tblPr>
                <a:tableStyleId>{0E3FDE45-AF77-4B5C-9715-49D594BDF05E}</a:tableStyleId>
              </a:tblPr>
              <a:tblGrid>
                <a:gridCol w="1066801"/>
                <a:gridCol w="3905249"/>
                <a:gridCol w="2657475"/>
              </a:tblGrid>
              <a:tr h="158352">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solidFill>
                            <a:srgbClr val="00B050"/>
                          </a:solidFill>
                          <a:effectLst/>
                        </a:rPr>
                        <a:t>11-18/1434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HE-SIG-CR-Part1 (13)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11-18/1435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HE-SIG-CR-Part2 (8)</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9525" marR="9525" marT="9525" marB="0" anchor="ctr"/>
                </a:tc>
              </a:tr>
              <a:tr h="183688">
                <a:tc>
                  <a:txBody>
                    <a:bodyPr/>
                    <a:lstStyle/>
                    <a:p>
                      <a:pPr marL="0" algn="l" defTabSz="914400" rtl="0" eaLnBrk="1" fontAlgn="b" latinLnBrk="0" hangingPunct="1"/>
                      <a:r>
                        <a:rPr lang="en-US" sz="1400" u="none" strike="noStrike" kern="1200" dirty="0" smtClean="0">
                          <a:solidFill>
                            <a:srgbClr val="00B050"/>
                          </a:solidFill>
                          <a:effectLst/>
                        </a:rPr>
                        <a:t>11-18/1436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solidFill>
                            <a:srgbClr val="00B050"/>
                          </a:solidFill>
                          <a:effectLst/>
                        </a:rPr>
                        <a:t>HE-SIG-CR-Part3 (10)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7617" marR="7617" marT="7617" marB="0" anchor="ctr"/>
                </a:tc>
              </a:tr>
              <a:tr h="185274">
                <a:tc>
                  <a:txBody>
                    <a:bodyPr/>
                    <a:lstStyle/>
                    <a:p>
                      <a:pPr algn="l" fontAlgn="b"/>
                      <a:r>
                        <a:rPr lang="en-US" sz="1400" u="none" strike="noStrike" kern="1200" dirty="0" smtClean="0">
                          <a:solidFill>
                            <a:srgbClr val="00B050"/>
                          </a:solidFill>
                          <a:effectLst/>
                        </a:rPr>
                        <a:t>11-18/1442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Spec-text-changes-regarding-single-stream-pilot</a:t>
                      </a:r>
                      <a:endParaRPr lang="zh-CN" altLang="en-US" sz="1400" dirty="0">
                        <a:solidFill>
                          <a:srgbClr val="00B050"/>
                        </a:solidFill>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CR-Phy-Capabilities-Part-1 (21)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11-18/1460</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CR-Phy-Capabilities-Part-2 (9)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FFC000"/>
                          </a:solidFill>
                          <a:effectLst/>
                          <a:latin typeface="+mn-lt"/>
                          <a:ea typeface="+mn-ea"/>
                          <a:cs typeface="+mn-cs"/>
                        </a:rPr>
                        <a:t>11-18/1492</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FFC000"/>
                          </a:solidFill>
                          <a:effectLst/>
                          <a:latin typeface="+mn-lt"/>
                          <a:ea typeface="+mn-ea"/>
                          <a:cs typeface="+mn-cs"/>
                        </a:rPr>
                        <a:t>PHY Math comment resolutions (15)</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FFC000"/>
                          </a:solidFill>
                          <a:effectLst/>
                          <a:latin typeface="+mn-lt"/>
                          <a:ea typeface="+mn-ea"/>
                          <a:cs typeface="+mn-cs"/>
                        </a:rPr>
                        <a:t>Yan Zhang (Marvell)</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11-18/1452</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latin typeface="+mn-lt"/>
                          <a:ea typeface="+mn-ea"/>
                          <a:cs typeface="+mn-cs"/>
                        </a:rPr>
                        <a:t>CR on Packet </a:t>
                      </a:r>
                      <a:r>
                        <a:rPr lang="en-US" altLang="zh-CN" sz="1400" u="none" strike="noStrike" kern="1200" dirty="0" smtClean="0">
                          <a:solidFill>
                            <a:schemeClr val="tx1"/>
                          </a:solidFill>
                          <a:effectLst/>
                          <a:latin typeface="+mn-lt"/>
                          <a:ea typeface="+mn-ea"/>
                          <a:cs typeface="+mn-cs"/>
                        </a:rPr>
                        <a:t>Extension (7)</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Yujin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Newracom</a:t>
                      </a:r>
                      <a:r>
                        <a:rPr lang="en-US" sz="1400" u="none" strike="noStrike" kern="120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11-18/1453</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chemeClr val="tx1"/>
                          </a:solidFill>
                          <a:effectLst/>
                          <a:latin typeface="+mn-lt"/>
                          <a:ea typeface="+mn-ea"/>
                          <a:cs typeface="+mn-cs"/>
                        </a:rPr>
                        <a:t>CR on </a:t>
                      </a:r>
                      <a:r>
                        <a:rPr lang="en-US" altLang="zh-CN" sz="1400" u="none" strike="noStrike" kern="1200" dirty="0" smtClean="0">
                          <a:solidFill>
                            <a:schemeClr val="tx1"/>
                          </a:solidFill>
                          <a:effectLst/>
                          <a:latin typeface="+mn-lt"/>
                          <a:ea typeface="+mn-ea"/>
                          <a:cs typeface="+mn-cs"/>
                        </a:rPr>
                        <a:t>PHY subcarriers and RU part1 (13)</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Yujin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Newracom</a:t>
                      </a:r>
                      <a:r>
                        <a:rPr lang="en-US" sz="1400" u="none" strike="noStrike" kern="120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11-18/1522</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CR on Nominal Packet Padding</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Hongyuan</a:t>
                      </a:r>
                      <a:r>
                        <a:rPr lang="en-US" sz="1400" u="none" strike="noStrike" kern="1200" baseline="0" dirty="0" smtClean="0">
                          <a:solidFill>
                            <a:schemeClr val="tx1"/>
                          </a:solidFill>
                          <a:effectLst/>
                          <a:latin typeface="+mn-lt"/>
                          <a:ea typeface="+mn-ea"/>
                          <a:cs typeface="+mn-cs"/>
                        </a:rPr>
                        <a:t> (Marvell)</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11-18/1514</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CR for preamble</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Ron</a:t>
                      </a:r>
                      <a:r>
                        <a:rPr lang="en-US" sz="1400" u="none" strike="noStrike" kern="1200" baseline="0" dirty="0" smtClean="0">
                          <a:solidFill>
                            <a:schemeClr val="tx1"/>
                          </a:solidFill>
                          <a:effectLst/>
                          <a:latin typeface="+mn-lt"/>
                          <a:ea typeface="+mn-ea"/>
                          <a:cs typeface="+mn-cs"/>
                        </a:rPr>
                        <a:t> (</a:t>
                      </a:r>
                      <a:r>
                        <a:rPr lang="en-US" sz="1400" u="none" strike="noStrike" kern="1200" baseline="0" dirty="0" err="1" smtClean="0">
                          <a:solidFill>
                            <a:schemeClr val="tx1"/>
                          </a:solidFill>
                          <a:effectLst/>
                          <a:latin typeface="+mn-lt"/>
                          <a:ea typeface="+mn-ea"/>
                          <a:cs typeface="+mn-cs"/>
                        </a:rPr>
                        <a:t>BroadCom</a:t>
                      </a:r>
                      <a:r>
                        <a:rPr lang="en-US" sz="1400" u="none" strike="noStrike" kern="1200" baseline="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11-18/1534</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PPDU Format</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Tianyu</a:t>
                      </a:r>
                      <a:r>
                        <a:rPr lang="en-US" sz="1400" u="none" strike="noStrike" kern="1200" dirty="0" smtClean="0">
                          <a:solidFill>
                            <a:schemeClr val="tx1"/>
                          </a:solidFill>
                          <a:effectLst/>
                          <a:latin typeface="+mn-lt"/>
                          <a:ea typeface="+mn-ea"/>
                          <a:cs typeface="+mn-cs"/>
                        </a:rPr>
                        <a:t> (Samsung)</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11-18/1493</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chemeClr val="tx1"/>
                          </a:solidFill>
                          <a:effectLst/>
                          <a:latin typeface="+mn-lt"/>
                          <a:ea typeface="+mn-ea"/>
                          <a:cs typeface="+mn-cs"/>
                        </a:rPr>
                        <a:t>PHY_CR_3.0_TxRx_Misc</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Xiaogang</a:t>
                      </a:r>
                      <a:r>
                        <a:rPr lang="en-US" sz="1400" u="none" strike="noStrike" kern="1200" baseline="0" dirty="0" smtClean="0">
                          <a:solidFill>
                            <a:schemeClr val="tx1"/>
                          </a:solidFill>
                          <a:effectLst/>
                          <a:latin typeface="+mn-lt"/>
                          <a:ea typeface="+mn-ea"/>
                          <a:cs typeface="+mn-cs"/>
                        </a:rPr>
                        <a:t> (Intel)</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11-18/1590</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a:solidFill>
                            <a:schemeClr val="tx1"/>
                          </a:solidFill>
                          <a:effectLst/>
                          <a:latin typeface="+mn-lt"/>
                          <a:ea typeface="+mn-ea"/>
                          <a:cs typeface="+mn-cs"/>
                        </a:rPr>
                        <a:t>D3.0 Comment Resolution - Part 1</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Youhan</a:t>
                      </a:r>
                      <a:r>
                        <a:rPr lang="en-US" sz="1400" u="none" strike="noStrike" kern="1200" dirty="0">
                          <a:solidFill>
                            <a:schemeClr val="tx1"/>
                          </a:solidFill>
                          <a:effectLst/>
                          <a:latin typeface="+mn-lt"/>
                          <a:ea typeface="+mn-ea"/>
                          <a:cs typeface="+mn-cs"/>
                        </a:rPr>
                        <a:t> Kim (Qualcomm)</a:t>
                      </a:r>
                    </a:p>
                  </a:txBody>
                  <a:tcPr marL="9525" marR="9525" marT="9525" marB="0" anchor="b"/>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11-18/1591</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a:solidFill>
                            <a:schemeClr val="tx1"/>
                          </a:solidFill>
                          <a:effectLst/>
                          <a:latin typeface="+mn-lt"/>
                          <a:ea typeface="+mn-ea"/>
                          <a:cs typeface="+mn-cs"/>
                        </a:rPr>
                        <a:t>D3.0 Comment Resolution - Part 2</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Youhan</a:t>
                      </a:r>
                      <a:r>
                        <a:rPr lang="en-US" sz="1400" u="none" strike="noStrike" kern="1200" dirty="0">
                          <a:solidFill>
                            <a:schemeClr val="tx1"/>
                          </a:solidFill>
                          <a:effectLst/>
                          <a:latin typeface="+mn-lt"/>
                          <a:ea typeface="+mn-ea"/>
                          <a:cs typeface="+mn-cs"/>
                        </a:rPr>
                        <a:t> Kim (Qualcomm)</a:t>
                      </a:r>
                    </a:p>
                  </a:txBody>
                  <a:tcPr marL="9525" marR="9525" marT="9525" marB="0" anchor="b"/>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11-18/1601</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chemeClr val="tx1"/>
                          </a:solidFill>
                          <a:effectLst/>
                          <a:latin typeface="+mn-lt"/>
                          <a:ea typeface="+mn-ea"/>
                          <a:cs typeface="+mn-cs"/>
                        </a:rPr>
                        <a:t>HE-SIG-CR-Part5</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Ross Jian Yu (Huawei)</a:t>
                      </a:r>
                      <a:endParaRPr lang="en-US" sz="1400" u="none" strike="noStrike" kern="1200" dirty="0">
                        <a:solidFill>
                          <a:schemeClr val="tx1"/>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11-18/xxxxr0)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a:t>X</a:t>
            </a:r>
            <a:r>
              <a:rPr lang="en-US" altLang="zh-CN" dirty="0" smtClean="0"/>
              <a:t> CIDs (except those marked in red) and the corresponding modification proposal to IEEE P802.11ax D3.X as in 11-18/XXXXr0</a:t>
            </a:r>
          </a:p>
          <a:p>
            <a:pPr lvl="1"/>
            <a:r>
              <a:rPr lang="en-US" altLang="zh-CN" dirty="0" smtClean="0"/>
              <a:t>CID</a:t>
            </a:r>
          </a:p>
          <a:p>
            <a:pPr lvl="1"/>
            <a:endParaRPr lang="en-GB"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Big Island, Hawaii, USA</a:t>
            </a:r>
          </a:p>
          <a:p>
            <a:pPr algn="ctr">
              <a:lnSpc>
                <a:spcPct val="90000"/>
              </a:lnSpc>
              <a:buFontTx/>
              <a:buNone/>
            </a:pPr>
            <a:r>
              <a:rPr lang="en-US" altLang="en-US" sz="3200" dirty="0" smtClean="0">
                <a:latin typeface="Arial" pitchFamily="34" charset="0"/>
              </a:rPr>
              <a:t>Sep 11-14, 2018</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54861</TotalTime>
  <Words>1208</Words>
  <Application>Microsoft Office PowerPoint</Application>
  <PresentationFormat>全屏显示(4:3)</PresentationFormat>
  <Paragraphs>256</Paragraphs>
  <Slides>14</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3" baseType="lpstr">
      <vt:lpstr>Monotype Sorts</vt:lpstr>
      <vt:lpstr>ＭＳ Ｐゴシック</vt:lpstr>
      <vt:lpstr>ＭＳ Ｐゴシック</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vt:lpstr>
      <vt:lpstr>PHY Adhoc Comments Status</vt:lpstr>
      <vt:lpstr>PHY Submissions</vt:lpstr>
      <vt:lpstr>Straw-poll 1 (cr, 11-18/xxxxr0)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2665</cp:revision>
  <cp:lastPrinted>1998-02-10T13:28:06Z</cp:lastPrinted>
  <dcterms:created xsi:type="dcterms:W3CDTF">2007-04-17T18:10:23Z</dcterms:created>
  <dcterms:modified xsi:type="dcterms:W3CDTF">2018-09-11T02:25:17Z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