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312" r:id="rId4"/>
    <p:sldId id="330" r:id="rId5"/>
    <p:sldId id="352" r:id="rId6"/>
    <p:sldId id="354" r:id="rId7"/>
    <p:sldId id="359" r:id="rId8"/>
    <p:sldId id="353" r:id="rId9"/>
    <p:sldId id="360" r:id="rId10"/>
    <p:sldId id="361" r:id="rId11"/>
    <p:sldId id="362" r:id="rId12"/>
    <p:sldId id="329" r:id="rId13"/>
    <p:sldId id="310" r:id="rId14"/>
    <p:sldId id="358" r:id="rId15"/>
    <p:sldId id="264" r:id="rId16"/>
  </p:sldIdLst>
  <p:sldSz cx="9144000" cy="6858000" type="screen4x3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333CC"/>
    <a:srgbClr val="000000"/>
    <a:srgbClr val="3399FF"/>
    <a:srgbClr val="4F81BD"/>
    <a:srgbClr val="FFCCFF"/>
    <a:srgbClr val="D0D8E8"/>
    <a:srgbClr val="E9ED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4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66" y="7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5116C6-852A-4319-A293-63D1CB905CE9}" type="datetime1">
              <a:rPr lang="en-US" smtClean="0"/>
              <a:t>9/11/2018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fld id="{1D2CC7A9-995A-4146-A1E8-FFA54BA5E5F0}" type="datetime1">
              <a:rPr lang="en-US" smtClean="0"/>
              <a:t>9/11/2018</a:t>
            </a:fld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2525" y="701675"/>
            <a:ext cx="4627563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fld id="{39160D9D-2543-4652-8CE9-7469D5ADFE42}" type="datetime1">
              <a:rPr lang="en-US" smtClean="0"/>
              <a:t>9/11/2018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fld id="{A16F1990-4F6D-4C3D-A3FA-BB2D3B23D92F}" type="datetime1">
              <a:rPr lang="en-US" smtClean="0"/>
              <a:t>9/11/2018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4387" cy="3467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idx="10"/>
          </p:nvPr>
        </p:nvSpPr>
        <p:spPr/>
        <p:txBody>
          <a:bodyPr/>
          <a:lstStyle/>
          <a:p>
            <a:r>
              <a:rPr lang="en-US" smtClean="0"/>
              <a:t>doc.: IEEE 802.11-yy/xxxxr0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4B5355E5-AA67-407F-884D-367B4B12F6B6}" type="datetime1">
              <a:rPr lang="en-US" smtClean="0"/>
              <a:t>9/11/2018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r>
              <a:rPr lang="en-US" smtClean="0"/>
              <a:t>John Doe, Some Company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3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47A7FEEB-9CD2-43FE-843C-C5350BEACB45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7083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fld id="{F7010601-42F1-4B3E-A75D-07E9CC87AA0B}" type="datetime1">
              <a:rPr lang="en-US" smtClean="0"/>
              <a:t>9/11/2018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15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46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Peiwei Wang - Huawei Technologies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509681" y="384909"/>
            <a:ext cx="7583603" cy="1143000"/>
          </a:xfrm>
          <a:prstGeom prst="rect">
            <a:avLst/>
          </a:prstGeom>
        </p:spPr>
        <p:txBody>
          <a:bodyPr lIns="91421" tIns="45710" rIns="91421" bIns="45710"/>
          <a:lstStyle>
            <a:lvl1pPr marL="0" marR="0" indent="0" algn="l" defTabSz="6856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b="0" baseline="0">
                <a:solidFill>
                  <a:schemeClr val="bg1"/>
                </a:solidFill>
                <a:latin typeface="FrutigerNext LT Medium" pitchFamily="34" charset="0"/>
                <a:ea typeface="微软雅黑" pitchFamily="34" charset="-122"/>
              </a:defRPr>
            </a:lvl1pPr>
          </a:lstStyle>
          <a:p>
            <a:r>
              <a:rPr lang="en-US" altLang="zh-CN" dirty="0" smtClean="0"/>
              <a:t>Content</a:t>
            </a:r>
            <a:endParaRPr lang="zh-CN" alt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idx="11"/>
          </p:nvPr>
        </p:nvSpPr>
        <p:spPr>
          <a:xfrm>
            <a:off x="5357818" y="6475413"/>
            <a:ext cx="3184520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Peiwei Wang - Huawei Technologies</a:t>
            </a:r>
            <a:endParaRPr lang="en-GB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363537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28800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smtClean="0"/>
              <a:t>Peiwei Wang - Huawei Technologies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Peiwei Wang - Huawei Technologies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1874823" cy="2730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Peiwei Wang - Huawei Technologies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1874823" cy="2730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5643570" y="6475413"/>
            <a:ext cx="2898768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Peiwei Wang - Huawei Technologies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1874823" cy="2730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Peiwei Wang - Huawei Technologies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1874823" cy="2730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Peiwei Wang - Huawei Technologies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1874823" cy="2730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Peiwei Wang - Huawei Technologies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1513" cy="54086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086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696912" y="333375"/>
            <a:ext cx="1874823" cy="2730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Peiwei Wang - Huawei Technologies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357818" y="6475413"/>
            <a:ext cx="3184520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smtClean="0"/>
              <a:t>Peiwei Wang - Huawei Technologies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344988" y="6475413"/>
            <a:ext cx="655640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685800" y="609600"/>
            <a:ext cx="77724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84213" y="6475413"/>
            <a:ext cx="714375" cy="182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477000"/>
            <a:ext cx="78486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11" name="Date Placeholder 3"/>
          <p:cNvSpPr txBox="1">
            <a:spLocks/>
          </p:cNvSpPr>
          <p:nvPr userDrawn="1"/>
        </p:nvSpPr>
        <p:spPr bwMode="auto">
          <a:xfrm>
            <a:off x="685800" y="304800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Sept 2018</a:t>
            </a:r>
          </a:p>
        </p:txBody>
      </p:sp>
      <p:sp>
        <p:nvSpPr>
          <p:cNvPr id="12" name="Date Placeholder 3"/>
          <p:cNvSpPr txBox="1">
            <a:spLocks/>
          </p:cNvSpPr>
          <p:nvPr userDrawn="1"/>
        </p:nvSpPr>
        <p:spPr bwMode="auto">
          <a:xfrm>
            <a:off x="5000628" y="357166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</a:t>
            </a:r>
            <a:r>
              <a:rPr kumimoji="0" lang="en-GB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802.11-18/1588r1</a:t>
            </a:r>
            <a:endParaRPr kumimoji="0" lang="en-GB" sz="1800" b="1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  <p:sldLayoutId id="2147483660" r:id="rId10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dirty="0" err="1" smtClean="0"/>
              <a:t>Peiwei</a:t>
            </a:r>
            <a:r>
              <a:rPr lang="en-GB" dirty="0" smtClean="0"/>
              <a:t> Wang - Huawei Technologies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180975"/>
          </a:xfrm>
        </p:spPr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410011" y="617215"/>
            <a:ext cx="8323977" cy="10668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dirty="0" smtClean="0">
                <a:solidFill>
                  <a:schemeClr val="tx1"/>
                </a:solidFill>
              </a:rPr>
              <a:t>Prototype of Full Duplex for 802.11</a:t>
            </a:r>
            <a:endParaRPr lang="en-GB" sz="2800" dirty="0">
              <a:solidFill>
                <a:schemeClr val="tx1"/>
              </a:solidFill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396875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</a:t>
            </a:r>
            <a:r>
              <a:rPr lang="en-GB" sz="2000" b="0" dirty="0" smtClean="0"/>
              <a:t>2018-09-11</a:t>
            </a:r>
            <a:endParaRPr lang="en-GB" sz="2000" b="0" dirty="0"/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685800" y="2100451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7563324"/>
              </p:ext>
            </p:extLst>
          </p:nvPr>
        </p:nvGraphicFramePr>
        <p:xfrm>
          <a:off x="783795" y="2513856"/>
          <a:ext cx="7651021" cy="33398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13690"/>
                <a:gridCol w="1113297"/>
                <a:gridCol w="2170929"/>
                <a:gridCol w="1031358"/>
                <a:gridCol w="2021747"/>
              </a:tblGrid>
              <a:tr h="33398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0" dirty="0">
                          <a:effectLst/>
                          <a:latin typeface="+mn-lt"/>
                        </a:rPr>
                        <a:t>Name</a:t>
                      </a:r>
                      <a:endParaRPr lang="en-US" sz="1000" b="1" kern="0" dirty="0">
                        <a:effectLst/>
                        <a:latin typeface="+mn-lt"/>
                      </a:endParaRPr>
                    </a:p>
                  </a:txBody>
                  <a:tcPr marL="66798" marR="6679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</a:rPr>
                        <a:t>Affiliations</a:t>
                      </a:r>
                      <a:endParaRPr lang="en-US" sz="10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6798" marR="6679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</a:rPr>
                        <a:t>Address</a:t>
                      </a:r>
                      <a:endParaRPr lang="en-US" sz="10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6798" marR="6679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</a:rPr>
                        <a:t>Phone</a:t>
                      </a:r>
                      <a:endParaRPr lang="en-US" sz="10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6798" marR="6679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+mn-lt"/>
                        </a:rPr>
                        <a:t>email</a:t>
                      </a:r>
                      <a:endParaRPr lang="en-US" sz="10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6798" marR="6679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39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 smtClean="0">
                          <a:effectLst/>
                          <a:latin typeface="+mn-lt"/>
                        </a:rPr>
                        <a:t>James Gary Griffiths</a:t>
                      </a:r>
                      <a:endParaRPr lang="en-US" sz="1000" dirty="0" smtClean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6798" marR="6679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6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effectLst/>
                          <a:latin typeface="+mn-lt"/>
                        </a:rPr>
                        <a:t>Huawei Canada</a:t>
                      </a:r>
                      <a:endParaRPr lang="en-US" sz="1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6798" marR="6679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6">
                  <a:txBody>
                    <a:bodyPr/>
                    <a:lstStyle/>
                    <a:p>
                      <a:pPr marL="0" marR="0"/>
                      <a:r>
                        <a:rPr lang="en-US" sz="1000" kern="1200" dirty="0">
                          <a:effectLst/>
                          <a:latin typeface="+mn-lt"/>
                        </a:rPr>
                        <a:t>303 Terry Fox Drive, Suite 400 </a:t>
                      </a:r>
                      <a:endParaRPr lang="en-US" sz="1000" dirty="0">
                        <a:effectLst/>
                        <a:latin typeface="+mn-lt"/>
                      </a:endParaRPr>
                    </a:p>
                    <a:p>
                      <a:pPr marL="0" marR="0"/>
                      <a:r>
                        <a:rPr lang="en-US" sz="1000" kern="1200" dirty="0">
                          <a:effectLst/>
                          <a:latin typeface="+mn-lt"/>
                        </a:rPr>
                        <a:t>Kanata, Ontario Canada </a:t>
                      </a:r>
                      <a:endParaRPr lang="en-US" sz="1000" dirty="0">
                        <a:effectLst/>
                        <a:latin typeface="+mn-lt"/>
                      </a:endParaRPr>
                    </a:p>
                    <a:p>
                      <a:pPr marL="0" marR="0"/>
                      <a:r>
                        <a:rPr lang="en-US" sz="1000" kern="1200" dirty="0">
                          <a:effectLst/>
                          <a:latin typeface="+mn-lt"/>
                        </a:rPr>
                        <a:t>K2K 3J1</a:t>
                      </a:r>
                      <a:endParaRPr lang="en-US" sz="1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6798" marR="6679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effectLst/>
                          <a:latin typeface="+mn-lt"/>
                        </a:rPr>
                        <a:t> </a:t>
                      </a:r>
                      <a:endParaRPr lang="en-US" sz="1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6798" marR="6679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 smtClean="0">
                          <a:effectLst/>
                          <a:latin typeface="+mn-lt"/>
                        </a:rPr>
                        <a:t>james.griffiths@huawei.com </a:t>
                      </a:r>
                    </a:p>
                  </a:txBody>
                  <a:tcPr marL="66798" marR="6679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39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 err="1" smtClean="0">
                          <a:effectLst/>
                          <a:latin typeface="+mn-lt"/>
                        </a:rPr>
                        <a:t>Peiwei</a:t>
                      </a:r>
                      <a:r>
                        <a:rPr lang="en-US" sz="1000" kern="1200" dirty="0" smtClean="0">
                          <a:effectLst/>
                          <a:latin typeface="+mn-lt"/>
                        </a:rPr>
                        <a:t> Wang</a:t>
                      </a:r>
                      <a:endParaRPr lang="en-US" sz="1000" dirty="0" smtClean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6798" marR="6679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>
                          <a:effectLst/>
                          <a:latin typeface="+mn-lt"/>
                        </a:rPr>
                        <a:t> </a:t>
                      </a:r>
                      <a:endParaRPr lang="en-US" sz="100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6798" marR="6679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 smtClean="0">
                          <a:effectLst/>
                          <a:latin typeface="+mn-lt"/>
                        </a:rPr>
                        <a:t>peiwei.wang@huawei.com</a:t>
                      </a:r>
                      <a:endParaRPr lang="en-US" sz="1000" dirty="0" smtClean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6798" marR="6679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39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Philippe Wu</a:t>
                      </a:r>
                    </a:p>
                  </a:txBody>
                  <a:tcPr marL="66798" marR="6679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effectLst/>
                          <a:latin typeface="+mn-lt"/>
                        </a:rPr>
                        <a:t> </a:t>
                      </a:r>
                      <a:endParaRPr lang="en-US" sz="1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6798" marR="6679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Philippe.Wu@huawei.com</a:t>
                      </a:r>
                    </a:p>
                  </a:txBody>
                  <a:tcPr marL="66798" marR="6679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39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Yan Xin</a:t>
                      </a:r>
                    </a:p>
                  </a:txBody>
                  <a:tcPr marL="66798" marR="6679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6798" marR="6679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/>
                      <a:endParaRPr lang="en-US" sz="1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6798" marR="6679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6798" marR="6679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Yan.Xin@huawei.com</a:t>
                      </a:r>
                      <a:endParaRPr lang="en-US" sz="1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6798" marR="6679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39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Edward Au</a:t>
                      </a:r>
                    </a:p>
                  </a:txBody>
                  <a:tcPr marL="66798" marR="6679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6798" marR="6679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/>
                      <a:endParaRPr lang="en-US" sz="1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6798" marR="6679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6798" marR="6679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kern="1200" dirty="0" smtClean="0">
                          <a:effectLst/>
                          <a:latin typeface="+mn-lt"/>
                        </a:rPr>
                        <a:t>edward.ks.au@huawei.com</a:t>
                      </a:r>
                    </a:p>
                  </a:txBody>
                  <a:tcPr marL="66798" marR="6679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39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err="1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Baojian</a:t>
                      </a:r>
                      <a:r>
                        <a:rPr lang="en-US" sz="10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Zhou</a:t>
                      </a:r>
                    </a:p>
                  </a:txBody>
                  <a:tcPr marL="66798" marR="6679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6798" marR="6679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/>
                      <a:endParaRPr lang="en-US" sz="1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6798" marR="6679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6798" marR="6679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zhoubaojian@huawei.com</a:t>
                      </a:r>
                      <a:endParaRPr lang="en-US" sz="1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6798" marR="6679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398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effectLst/>
                          <a:latin typeface="+mn-lt"/>
                        </a:rPr>
                        <a:t>Tho</a:t>
                      </a:r>
                      <a:r>
                        <a:rPr lang="en-US" sz="1000" dirty="0">
                          <a:effectLst/>
                          <a:latin typeface="+mn-lt"/>
                        </a:rPr>
                        <a:t> Le-Ngoc</a:t>
                      </a:r>
                      <a:endParaRPr lang="en-US" sz="1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6798" marR="6679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McGill University</a:t>
                      </a:r>
                      <a:endParaRPr lang="en-US" sz="1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6798" marR="6679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spc="15" dirty="0">
                          <a:effectLst/>
                          <a:latin typeface="+mn-lt"/>
                        </a:rPr>
                        <a:t>Room 633, McConnell Engineering Building</a:t>
                      </a:r>
                      <a:br>
                        <a:rPr lang="en-US" sz="1000" spc="15" dirty="0">
                          <a:effectLst/>
                          <a:latin typeface="+mn-lt"/>
                        </a:rPr>
                      </a:br>
                      <a:r>
                        <a:rPr lang="en-US" sz="1000" spc="15" dirty="0">
                          <a:effectLst/>
                          <a:latin typeface="+mn-lt"/>
                        </a:rPr>
                        <a:t>3480 University Street</a:t>
                      </a:r>
                      <a:br>
                        <a:rPr lang="en-US" sz="1000" spc="15" dirty="0">
                          <a:effectLst/>
                          <a:latin typeface="+mn-lt"/>
                        </a:rPr>
                      </a:br>
                      <a:r>
                        <a:rPr lang="en-US" sz="1000" spc="15" dirty="0">
                          <a:effectLst/>
                          <a:latin typeface="+mn-lt"/>
                        </a:rPr>
                        <a:t>Montreal, Quebec, Canada</a:t>
                      </a:r>
                      <a:br>
                        <a:rPr lang="en-US" sz="1000" spc="15" dirty="0">
                          <a:effectLst/>
                          <a:latin typeface="+mn-lt"/>
                        </a:rPr>
                      </a:br>
                      <a:r>
                        <a:rPr lang="en-US" sz="1000" spc="15" dirty="0">
                          <a:effectLst/>
                          <a:latin typeface="+mn-lt"/>
                        </a:rPr>
                        <a:t>H3A 0E9</a:t>
                      </a:r>
                      <a:endParaRPr lang="en-US" sz="1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6798" marR="6679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 </a:t>
                      </a:r>
                      <a:endParaRPr lang="en-US" sz="1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6798" marR="6679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tho.le-ngoc@mcgill.ca</a:t>
                      </a:r>
                      <a:endParaRPr lang="en-US" sz="1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6798" marR="6679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398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 dirty="0">
                          <a:effectLst/>
                          <a:latin typeface="+mn-lt"/>
                        </a:rPr>
                        <a:t>Robert </a:t>
                      </a:r>
                      <a:r>
                        <a:rPr lang="en-CA" sz="1000" dirty="0" err="1">
                          <a:effectLst/>
                          <a:latin typeface="+mn-lt"/>
                        </a:rPr>
                        <a:t>Morawski</a:t>
                      </a:r>
                      <a:endParaRPr lang="en-US" sz="1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6798" marR="6679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 </a:t>
                      </a:r>
                      <a:endParaRPr lang="en-US" sz="1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6798" marR="6679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robert.morawski@mcgill.ca</a:t>
                      </a:r>
                      <a:endParaRPr lang="en-US" sz="1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6798" marR="6679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398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000" dirty="0">
                          <a:effectLst/>
                          <a:latin typeface="+mn-lt"/>
                        </a:rPr>
                        <a:t>Harry Lee</a:t>
                      </a:r>
                      <a:endParaRPr lang="en-US" sz="1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6798" marR="6679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+mn-lt"/>
                        </a:rPr>
                        <a:t> </a:t>
                      </a:r>
                      <a:endParaRPr lang="en-US" sz="1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6798" marR="6679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smtClean="0">
                          <a:effectLst/>
                          <a:latin typeface="+mn-lt"/>
                        </a:rPr>
                        <a:t>hakhyun.lee@mail.mcgill.ca</a:t>
                      </a:r>
                      <a:endParaRPr lang="en-US" sz="10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66798" marR="66798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Peiwei Wang - Huawei Technologies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06B781AF-4CCF-49B0-A572-DE54FBE5D942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2044078" y="584532"/>
            <a:ext cx="52574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Digital SI Cancellation – AP with Data Traffic </a:t>
            </a:r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304" y="1110719"/>
            <a:ext cx="6478901" cy="219119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304" y="3427990"/>
            <a:ext cx="6478901" cy="292134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9900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Peiwei Wang - Huawei Technologies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06B781AF-4CCF-49B0-A572-DE54FBE5D942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1967968" y="584532"/>
            <a:ext cx="54096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Digital SI Cancellation – STA with Data Traffic </a:t>
            </a:r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823" y="1171602"/>
            <a:ext cx="6506793" cy="216009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823" y="3422181"/>
            <a:ext cx="6506793" cy="296274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4077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Peiwei Wang - Huawei Technologies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4344988" y="6475413"/>
            <a:ext cx="528637" cy="180975"/>
          </a:xfrm>
        </p:spPr>
        <p:txBody>
          <a:bodyPr/>
          <a:lstStyle/>
          <a:p>
            <a:r>
              <a:rPr lang="en-GB" dirty="0" smtClean="0"/>
              <a:t>Slide </a:t>
            </a:r>
            <a:fld id="{06B781AF-4CCF-49B0-A572-DE54FBE5D942}" type="slidenum">
              <a:rPr lang="en-GB" smtClean="0"/>
              <a:pPr/>
              <a:t>12</a:t>
            </a:fld>
            <a:endParaRPr lang="en-GB" dirty="0"/>
          </a:p>
        </p:txBody>
      </p:sp>
      <p:graphicFrame>
        <p:nvGraphicFramePr>
          <p:cNvPr id="137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5524767"/>
              </p:ext>
            </p:extLst>
          </p:nvPr>
        </p:nvGraphicFramePr>
        <p:xfrm>
          <a:off x="642735" y="1283516"/>
          <a:ext cx="4202884" cy="5055363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456831"/>
                <a:gridCol w="1387379"/>
                <a:gridCol w="1358674"/>
              </a:tblGrid>
              <a:tr h="286829">
                <a:tc>
                  <a:txBody>
                    <a:bodyPr/>
                    <a:lstStyle/>
                    <a:p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FD-AP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FD-STA</a:t>
                      </a:r>
                    </a:p>
                  </a:txBody>
                  <a:tcPr/>
                </a:tc>
              </a:tr>
              <a:tr h="286829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Operating</a:t>
                      </a:r>
                      <a:r>
                        <a:rPr lang="en-US" sz="1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channel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2.45GHz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2.45GH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86829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Band Width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20MHz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20MGHz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66097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transmit antennas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66097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</a:t>
                      </a:r>
                      <a:r>
                        <a:rPr lang="en-US" sz="1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of receive antennas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66097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Modulation used for the demo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 QAM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</a:t>
                      </a:r>
                      <a:r>
                        <a:rPr lang="en-US" sz="1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QAM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86829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Code rate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2/3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2/3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1003902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Standards Compatible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IEEE 802.11ax PHY compliance with fixed HE-MCS index in operation and without MAC support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IEEE 802.11ax PHY compliance with fixed HE-MCS index in operation and without MAC support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86829">
                <a:tc>
                  <a:txBody>
                    <a:bodyPr/>
                    <a:lstStyle/>
                    <a:p>
                      <a:r>
                        <a:rPr lang="en-US" sz="1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Tx</a:t>
                      </a:r>
                      <a:r>
                        <a:rPr lang="en-US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Power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20dBm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1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20dBm</a:t>
                      </a:r>
                    </a:p>
                  </a:txBody>
                  <a:tcPr/>
                </a:tc>
              </a:tr>
              <a:tr h="286829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</a:t>
                      </a:r>
                      <a:r>
                        <a:rPr lang="en-US" sz="1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 Gain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6dBi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6dBi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645367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Analog Cancellation(including ANT isolation)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&gt;65dB (Goal)</a:t>
                      </a:r>
                    </a:p>
                    <a:p>
                      <a:endParaRPr lang="en-US" sz="1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&gt;45dB (Current)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1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&gt;65dB (Goal)</a:t>
                      </a:r>
                    </a:p>
                    <a:p>
                      <a:pPr marL="0" marR="0" lvl="0" indent="0" algn="l" defTabSz="9141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1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&gt;45dB (Current)</a:t>
                      </a:r>
                    </a:p>
                  </a:txBody>
                  <a:tcPr/>
                </a:tc>
              </a:tr>
              <a:tr h="286829"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Digital Cancellation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&gt;30dB</a:t>
                      </a:r>
                      <a:endParaRPr lang="en-US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14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&gt;30dB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8" name="Title 1"/>
          <p:cNvSpPr>
            <a:spLocks noGrp="1"/>
          </p:cNvSpPr>
          <p:nvPr>
            <p:ph type="title"/>
          </p:nvPr>
        </p:nvSpPr>
        <p:spPr>
          <a:xfrm>
            <a:off x="2203660" y="646152"/>
            <a:ext cx="5128878" cy="593498"/>
          </a:xfrm>
        </p:spPr>
        <p:txBody>
          <a:bodyPr/>
          <a:lstStyle/>
          <a:p>
            <a:r>
              <a:rPr lang="en-US" sz="2400" dirty="0">
                <a:solidFill>
                  <a:schemeClr val="tx1"/>
                </a:solidFill>
              </a:rPr>
              <a:t>Prototype </a:t>
            </a:r>
            <a:r>
              <a:rPr lang="en-US" sz="2400" dirty="0" smtClean="0">
                <a:solidFill>
                  <a:schemeClr val="tx1"/>
                </a:solidFill>
              </a:rPr>
              <a:t>Configuration Setup</a:t>
            </a:r>
            <a:endParaRPr lang="en-US" sz="2400" dirty="0">
              <a:solidFill>
                <a:schemeClr val="tx1"/>
              </a:solidFill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5629902" y="1163060"/>
            <a:ext cx="3128204" cy="1627464"/>
            <a:chOff x="5211818" y="1742216"/>
            <a:chExt cx="3350575" cy="2293399"/>
          </a:xfrm>
        </p:grpSpPr>
        <p:grpSp>
          <p:nvGrpSpPr>
            <p:cNvPr id="34" name="Group 33"/>
            <p:cNvGrpSpPr/>
            <p:nvPr/>
          </p:nvGrpSpPr>
          <p:grpSpPr>
            <a:xfrm>
              <a:off x="5744985" y="3388508"/>
              <a:ext cx="461665" cy="248580"/>
              <a:chOff x="3080113" y="4125462"/>
              <a:chExt cx="461665" cy="248580"/>
            </a:xfrm>
          </p:grpSpPr>
          <p:sp>
            <p:nvSpPr>
              <p:cNvPr id="49" name="Rectangle 8"/>
              <p:cNvSpPr>
                <a:spLocks noChangeArrowheads="1"/>
              </p:cNvSpPr>
              <p:nvPr/>
            </p:nvSpPr>
            <p:spPr bwMode="auto">
              <a:xfrm>
                <a:off x="3080113" y="4125462"/>
                <a:ext cx="461665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en-US" sz="800" b="1" dirty="0" smtClean="0">
                    <a:solidFill>
                      <a:srgbClr val="000000"/>
                    </a:solidFill>
                    <a:latin typeface="Calibri" panose="020F0502020204030204" pitchFamily="34" charset="0"/>
                  </a:rPr>
                  <a:t>Full</a:t>
                </a:r>
                <a:r>
                  <a:rPr kumimoji="0" lang="en-US" altLang="en-US" sz="8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 duplex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sp>
            <p:nvSpPr>
              <p:cNvPr id="50" name="Rectangle 9"/>
              <p:cNvSpPr>
                <a:spLocks noChangeArrowheads="1"/>
              </p:cNvSpPr>
              <p:nvPr/>
            </p:nvSpPr>
            <p:spPr bwMode="auto">
              <a:xfrm>
                <a:off x="3229993" y="4250931"/>
                <a:ext cx="161904" cy="123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8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</a:rPr>
                  <a:t>STA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p:grpSp>
        <p:pic>
          <p:nvPicPr>
            <p:cNvPr id="35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68013" y="2145715"/>
              <a:ext cx="954088" cy="1135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Rectangle 6"/>
            <p:cNvSpPr>
              <a:spLocks noChangeArrowheads="1"/>
            </p:cNvSpPr>
            <p:nvPr/>
          </p:nvSpPr>
          <p:spPr bwMode="auto">
            <a:xfrm>
              <a:off x="7080750" y="2064752"/>
              <a:ext cx="204788" cy="196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TX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" name="Rectangle 7"/>
            <p:cNvSpPr>
              <a:spLocks noChangeArrowheads="1"/>
            </p:cNvSpPr>
            <p:nvPr/>
          </p:nvSpPr>
          <p:spPr bwMode="auto">
            <a:xfrm>
              <a:off x="7556999" y="2217153"/>
              <a:ext cx="212725" cy="196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RX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8" name="Rectangle 12"/>
            <p:cNvSpPr>
              <a:spLocks noChangeArrowheads="1"/>
            </p:cNvSpPr>
            <p:nvPr/>
          </p:nvSpPr>
          <p:spPr bwMode="auto">
            <a:xfrm>
              <a:off x="6995025" y="3255377"/>
              <a:ext cx="598488" cy="174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Full duplex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9" name="Rectangle 13"/>
            <p:cNvSpPr>
              <a:spLocks noChangeArrowheads="1"/>
            </p:cNvSpPr>
            <p:nvPr/>
          </p:nvSpPr>
          <p:spPr bwMode="auto">
            <a:xfrm>
              <a:off x="7183938" y="3390314"/>
              <a:ext cx="196850" cy="173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AP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pic>
          <p:nvPicPr>
            <p:cNvPr id="40" name="Picture 1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4327" y="2808561"/>
              <a:ext cx="236538" cy="441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" name="Freeform 20"/>
            <p:cNvSpPr>
              <a:spLocks noEditPoints="1"/>
            </p:cNvSpPr>
            <p:nvPr/>
          </p:nvSpPr>
          <p:spPr bwMode="auto">
            <a:xfrm>
              <a:off x="7240815" y="2034883"/>
              <a:ext cx="414338" cy="173038"/>
            </a:xfrm>
            <a:custGeom>
              <a:avLst/>
              <a:gdLst>
                <a:gd name="T0" fmla="*/ 0 w 840"/>
                <a:gd name="T1" fmla="*/ 56 h 354"/>
                <a:gd name="T2" fmla="*/ 30 w 840"/>
                <a:gd name="T3" fmla="*/ 28 h 354"/>
                <a:gd name="T4" fmla="*/ 34 w 840"/>
                <a:gd name="T5" fmla="*/ 25 h 354"/>
                <a:gd name="T6" fmla="*/ 78 w 840"/>
                <a:gd name="T7" fmla="*/ 7 h 354"/>
                <a:gd name="T8" fmla="*/ 82 w 840"/>
                <a:gd name="T9" fmla="*/ 6 h 354"/>
                <a:gd name="T10" fmla="*/ 121 w 840"/>
                <a:gd name="T11" fmla="*/ 0 h 354"/>
                <a:gd name="T12" fmla="*/ 126 w 840"/>
                <a:gd name="T13" fmla="*/ 32 h 354"/>
                <a:gd name="T14" fmla="*/ 87 w 840"/>
                <a:gd name="T15" fmla="*/ 37 h 354"/>
                <a:gd name="T16" fmla="*/ 91 w 840"/>
                <a:gd name="T17" fmla="*/ 36 h 354"/>
                <a:gd name="T18" fmla="*/ 47 w 840"/>
                <a:gd name="T19" fmla="*/ 54 h 354"/>
                <a:gd name="T20" fmla="*/ 51 w 840"/>
                <a:gd name="T21" fmla="*/ 51 h 354"/>
                <a:gd name="T22" fmla="*/ 21 w 840"/>
                <a:gd name="T23" fmla="*/ 79 h 354"/>
                <a:gd name="T24" fmla="*/ 0 w 840"/>
                <a:gd name="T25" fmla="*/ 56 h 354"/>
                <a:gd name="T26" fmla="*/ 221 w 840"/>
                <a:gd name="T27" fmla="*/ 1 h 354"/>
                <a:gd name="T28" fmla="*/ 285 w 840"/>
                <a:gd name="T29" fmla="*/ 11 h 354"/>
                <a:gd name="T30" fmla="*/ 348 w 840"/>
                <a:gd name="T31" fmla="*/ 26 h 354"/>
                <a:gd name="T32" fmla="*/ 341 w 840"/>
                <a:gd name="T33" fmla="*/ 57 h 354"/>
                <a:gd name="T34" fmla="*/ 280 w 840"/>
                <a:gd name="T35" fmla="*/ 42 h 354"/>
                <a:gd name="T36" fmla="*/ 217 w 840"/>
                <a:gd name="T37" fmla="*/ 33 h 354"/>
                <a:gd name="T38" fmla="*/ 221 w 840"/>
                <a:gd name="T39" fmla="*/ 1 h 354"/>
                <a:gd name="T40" fmla="*/ 441 w 840"/>
                <a:gd name="T41" fmla="*/ 56 h 354"/>
                <a:gd name="T42" fmla="*/ 454 w 840"/>
                <a:gd name="T43" fmla="*/ 60 h 354"/>
                <a:gd name="T44" fmla="*/ 542 w 840"/>
                <a:gd name="T45" fmla="*/ 99 h 354"/>
                <a:gd name="T46" fmla="*/ 561 w 840"/>
                <a:gd name="T47" fmla="*/ 109 h 354"/>
                <a:gd name="T48" fmla="*/ 545 w 840"/>
                <a:gd name="T49" fmla="*/ 137 h 354"/>
                <a:gd name="T50" fmla="*/ 529 w 840"/>
                <a:gd name="T51" fmla="*/ 128 h 354"/>
                <a:gd name="T52" fmla="*/ 443 w 840"/>
                <a:gd name="T53" fmla="*/ 91 h 354"/>
                <a:gd name="T54" fmla="*/ 431 w 840"/>
                <a:gd name="T55" fmla="*/ 86 h 354"/>
                <a:gd name="T56" fmla="*/ 441 w 840"/>
                <a:gd name="T57" fmla="*/ 56 h 354"/>
                <a:gd name="T58" fmla="*/ 646 w 840"/>
                <a:gd name="T59" fmla="*/ 156 h 354"/>
                <a:gd name="T60" fmla="*/ 731 w 840"/>
                <a:gd name="T61" fmla="*/ 215 h 354"/>
                <a:gd name="T62" fmla="*/ 751 w 840"/>
                <a:gd name="T63" fmla="*/ 233 h 354"/>
                <a:gd name="T64" fmla="*/ 729 w 840"/>
                <a:gd name="T65" fmla="*/ 257 h 354"/>
                <a:gd name="T66" fmla="*/ 712 w 840"/>
                <a:gd name="T67" fmla="*/ 242 h 354"/>
                <a:gd name="T68" fmla="*/ 628 w 840"/>
                <a:gd name="T69" fmla="*/ 183 h 354"/>
                <a:gd name="T70" fmla="*/ 646 w 840"/>
                <a:gd name="T71" fmla="*/ 156 h 354"/>
                <a:gd name="T72" fmla="*/ 820 w 840"/>
                <a:gd name="T73" fmla="*/ 303 h 354"/>
                <a:gd name="T74" fmla="*/ 833 w 840"/>
                <a:gd name="T75" fmla="*/ 319 h 354"/>
                <a:gd name="T76" fmla="*/ 807 w 840"/>
                <a:gd name="T77" fmla="*/ 338 h 354"/>
                <a:gd name="T78" fmla="*/ 795 w 840"/>
                <a:gd name="T79" fmla="*/ 322 h 354"/>
                <a:gd name="T80" fmla="*/ 820 w 840"/>
                <a:gd name="T81" fmla="*/ 303 h 354"/>
                <a:gd name="T82" fmla="*/ 816 w 840"/>
                <a:gd name="T83" fmla="*/ 179 h 354"/>
                <a:gd name="T84" fmla="*/ 840 w 840"/>
                <a:gd name="T85" fmla="*/ 354 h 354"/>
                <a:gd name="T86" fmla="*/ 677 w 840"/>
                <a:gd name="T87" fmla="*/ 288 h 354"/>
                <a:gd name="T88" fmla="*/ 668 w 840"/>
                <a:gd name="T89" fmla="*/ 267 h 354"/>
                <a:gd name="T90" fmla="*/ 688 w 840"/>
                <a:gd name="T91" fmla="*/ 258 h 354"/>
                <a:gd name="T92" fmla="*/ 826 w 840"/>
                <a:gd name="T93" fmla="*/ 314 h 354"/>
                <a:gd name="T94" fmla="*/ 804 w 840"/>
                <a:gd name="T95" fmla="*/ 331 h 354"/>
                <a:gd name="T96" fmla="*/ 785 w 840"/>
                <a:gd name="T97" fmla="*/ 184 h 354"/>
                <a:gd name="T98" fmla="*/ 798 w 840"/>
                <a:gd name="T99" fmla="*/ 166 h 354"/>
                <a:gd name="T100" fmla="*/ 816 w 840"/>
                <a:gd name="T101" fmla="*/ 179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40" h="354">
                  <a:moveTo>
                    <a:pt x="0" y="56"/>
                  </a:moveTo>
                  <a:lnTo>
                    <a:pt x="30" y="28"/>
                  </a:lnTo>
                  <a:cubicBezTo>
                    <a:pt x="31" y="26"/>
                    <a:pt x="33" y="25"/>
                    <a:pt x="34" y="25"/>
                  </a:cubicBezTo>
                  <a:lnTo>
                    <a:pt x="78" y="7"/>
                  </a:lnTo>
                  <a:cubicBezTo>
                    <a:pt x="80" y="6"/>
                    <a:pt x="81" y="6"/>
                    <a:pt x="82" y="6"/>
                  </a:cubicBezTo>
                  <a:lnTo>
                    <a:pt x="121" y="0"/>
                  </a:lnTo>
                  <a:lnTo>
                    <a:pt x="126" y="32"/>
                  </a:lnTo>
                  <a:lnTo>
                    <a:pt x="87" y="37"/>
                  </a:lnTo>
                  <a:lnTo>
                    <a:pt x="91" y="36"/>
                  </a:lnTo>
                  <a:lnTo>
                    <a:pt x="47" y="54"/>
                  </a:lnTo>
                  <a:lnTo>
                    <a:pt x="51" y="51"/>
                  </a:lnTo>
                  <a:lnTo>
                    <a:pt x="21" y="79"/>
                  </a:lnTo>
                  <a:lnTo>
                    <a:pt x="0" y="56"/>
                  </a:lnTo>
                  <a:close/>
                  <a:moveTo>
                    <a:pt x="221" y="1"/>
                  </a:moveTo>
                  <a:lnTo>
                    <a:pt x="285" y="11"/>
                  </a:lnTo>
                  <a:lnTo>
                    <a:pt x="348" y="26"/>
                  </a:lnTo>
                  <a:lnTo>
                    <a:pt x="341" y="57"/>
                  </a:lnTo>
                  <a:lnTo>
                    <a:pt x="280" y="42"/>
                  </a:lnTo>
                  <a:lnTo>
                    <a:pt x="217" y="33"/>
                  </a:lnTo>
                  <a:lnTo>
                    <a:pt x="221" y="1"/>
                  </a:lnTo>
                  <a:close/>
                  <a:moveTo>
                    <a:pt x="441" y="56"/>
                  </a:moveTo>
                  <a:lnTo>
                    <a:pt x="454" y="60"/>
                  </a:lnTo>
                  <a:lnTo>
                    <a:pt x="542" y="99"/>
                  </a:lnTo>
                  <a:lnTo>
                    <a:pt x="561" y="109"/>
                  </a:lnTo>
                  <a:lnTo>
                    <a:pt x="545" y="137"/>
                  </a:lnTo>
                  <a:lnTo>
                    <a:pt x="529" y="128"/>
                  </a:lnTo>
                  <a:lnTo>
                    <a:pt x="443" y="91"/>
                  </a:lnTo>
                  <a:lnTo>
                    <a:pt x="431" y="86"/>
                  </a:lnTo>
                  <a:lnTo>
                    <a:pt x="441" y="56"/>
                  </a:lnTo>
                  <a:close/>
                  <a:moveTo>
                    <a:pt x="646" y="156"/>
                  </a:moveTo>
                  <a:lnTo>
                    <a:pt x="731" y="215"/>
                  </a:lnTo>
                  <a:lnTo>
                    <a:pt x="751" y="233"/>
                  </a:lnTo>
                  <a:lnTo>
                    <a:pt x="729" y="257"/>
                  </a:lnTo>
                  <a:lnTo>
                    <a:pt x="712" y="242"/>
                  </a:lnTo>
                  <a:lnTo>
                    <a:pt x="628" y="183"/>
                  </a:lnTo>
                  <a:lnTo>
                    <a:pt x="646" y="156"/>
                  </a:lnTo>
                  <a:close/>
                  <a:moveTo>
                    <a:pt x="820" y="303"/>
                  </a:moveTo>
                  <a:lnTo>
                    <a:pt x="833" y="319"/>
                  </a:lnTo>
                  <a:lnTo>
                    <a:pt x="807" y="338"/>
                  </a:lnTo>
                  <a:lnTo>
                    <a:pt x="795" y="322"/>
                  </a:lnTo>
                  <a:lnTo>
                    <a:pt x="820" y="303"/>
                  </a:lnTo>
                  <a:close/>
                  <a:moveTo>
                    <a:pt x="816" y="179"/>
                  </a:moveTo>
                  <a:lnTo>
                    <a:pt x="840" y="354"/>
                  </a:lnTo>
                  <a:lnTo>
                    <a:pt x="677" y="288"/>
                  </a:lnTo>
                  <a:cubicBezTo>
                    <a:pt x="668" y="285"/>
                    <a:pt x="664" y="276"/>
                    <a:pt x="668" y="267"/>
                  </a:cubicBezTo>
                  <a:cubicBezTo>
                    <a:pt x="671" y="259"/>
                    <a:pt x="680" y="255"/>
                    <a:pt x="688" y="258"/>
                  </a:cubicBezTo>
                  <a:lnTo>
                    <a:pt x="826" y="314"/>
                  </a:lnTo>
                  <a:lnTo>
                    <a:pt x="804" y="331"/>
                  </a:lnTo>
                  <a:lnTo>
                    <a:pt x="785" y="184"/>
                  </a:lnTo>
                  <a:cubicBezTo>
                    <a:pt x="783" y="175"/>
                    <a:pt x="789" y="167"/>
                    <a:pt x="798" y="166"/>
                  </a:cubicBezTo>
                  <a:cubicBezTo>
                    <a:pt x="807" y="165"/>
                    <a:pt x="815" y="171"/>
                    <a:pt x="816" y="179"/>
                  </a:cubicBezTo>
                  <a:close/>
                </a:path>
              </a:pathLst>
            </a:custGeom>
            <a:solidFill>
              <a:srgbClr val="0017C0"/>
            </a:solidFill>
            <a:ln w="0" cap="flat">
              <a:solidFill>
                <a:srgbClr val="0017C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196154" y="1742216"/>
              <a:ext cx="1366239" cy="3271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solidFill>
                    <a:srgbClr val="0000FF"/>
                  </a:solidFill>
                </a:rPr>
                <a:t>Self-Interference</a:t>
              </a:r>
              <a:endParaRPr lang="en-US" sz="1000" dirty="0">
                <a:solidFill>
                  <a:srgbClr val="0000FF"/>
                </a:solidFill>
              </a:endParaRPr>
            </a:p>
          </p:txBody>
        </p:sp>
        <p:cxnSp>
          <p:nvCxnSpPr>
            <p:cNvPr id="43" name="Straight Arrow Connector 42"/>
            <p:cNvCxnSpPr/>
            <p:nvPr/>
          </p:nvCxnSpPr>
          <p:spPr bwMode="auto">
            <a:xfrm flipV="1">
              <a:off x="6282347" y="2434443"/>
              <a:ext cx="1210634" cy="440909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44" name="Straight Arrow Connector 43"/>
            <p:cNvCxnSpPr/>
            <p:nvPr/>
          </p:nvCxnSpPr>
          <p:spPr bwMode="auto">
            <a:xfrm flipV="1">
              <a:off x="6220864" y="2258858"/>
              <a:ext cx="843150" cy="530182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rgbClr val="0000FF"/>
              </a:solidFill>
              <a:prstDash val="dash"/>
              <a:round/>
              <a:headEnd type="triangle" w="med" len="med"/>
              <a:tailEnd type="none" w="med" len="med"/>
            </a:ln>
            <a:effectLst/>
          </p:spPr>
        </p:cxnSp>
        <p:sp>
          <p:nvSpPr>
            <p:cNvPr id="45" name="TextBox 44"/>
            <p:cNvSpPr txBox="1"/>
            <p:nvPr/>
          </p:nvSpPr>
          <p:spPr>
            <a:xfrm>
              <a:off x="5850348" y="3667586"/>
              <a:ext cx="1706654" cy="3680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</a:rPr>
                <a:t>S</a:t>
              </a:r>
              <a:r>
                <a:rPr lang="en-US" sz="1200" dirty="0" smtClean="0">
                  <a:solidFill>
                    <a:schemeClr val="tx1"/>
                  </a:solidFill>
                </a:rPr>
                <a:t>ymmetric FD</a:t>
              </a:r>
              <a:endParaRPr lang="en-US" sz="1200" dirty="0">
                <a:solidFill>
                  <a:schemeClr val="tx1"/>
                </a:solidFill>
              </a:endParaRPr>
            </a:p>
          </p:txBody>
        </p:sp>
        <p:sp>
          <p:nvSpPr>
            <p:cNvPr id="46" name="Freeform 20"/>
            <p:cNvSpPr>
              <a:spLocks noEditPoints="1"/>
            </p:cNvSpPr>
            <p:nvPr/>
          </p:nvSpPr>
          <p:spPr bwMode="auto">
            <a:xfrm rot="14002186" flipV="1">
              <a:off x="6116901" y="2674657"/>
              <a:ext cx="414338" cy="173038"/>
            </a:xfrm>
            <a:custGeom>
              <a:avLst/>
              <a:gdLst>
                <a:gd name="T0" fmla="*/ 0 w 840"/>
                <a:gd name="T1" fmla="*/ 56 h 354"/>
                <a:gd name="T2" fmla="*/ 30 w 840"/>
                <a:gd name="T3" fmla="*/ 28 h 354"/>
                <a:gd name="T4" fmla="*/ 34 w 840"/>
                <a:gd name="T5" fmla="*/ 25 h 354"/>
                <a:gd name="T6" fmla="*/ 78 w 840"/>
                <a:gd name="T7" fmla="*/ 7 h 354"/>
                <a:gd name="T8" fmla="*/ 82 w 840"/>
                <a:gd name="T9" fmla="*/ 6 h 354"/>
                <a:gd name="T10" fmla="*/ 121 w 840"/>
                <a:gd name="T11" fmla="*/ 0 h 354"/>
                <a:gd name="T12" fmla="*/ 126 w 840"/>
                <a:gd name="T13" fmla="*/ 32 h 354"/>
                <a:gd name="T14" fmla="*/ 87 w 840"/>
                <a:gd name="T15" fmla="*/ 37 h 354"/>
                <a:gd name="T16" fmla="*/ 91 w 840"/>
                <a:gd name="T17" fmla="*/ 36 h 354"/>
                <a:gd name="T18" fmla="*/ 47 w 840"/>
                <a:gd name="T19" fmla="*/ 54 h 354"/>
                <a:gd name="T20" fmla="*/ 51 w 840"/>
                <a:gd name="T21" fmla="*/ 51 h 354"/>
                <a:gd name="T22" fmla="*/ 21 w 840"/>
                <a:gd name="T23" fmla="*/ 79 h 354"/>
                <a:gd name="T24" fmla="*/ 0 w 840"/>
                <a:gd name="T25" fmla="*/ 56 h 354"/>
                <a:gd name="T26" fmla="*/ 221 w 840"/>
                <a:gd name="T27" fmla="*/ 1 h 354"/>
                <a:gd name="T28" fmla="*/ 285 w 840"/>
                <a:gd name="T29" fmla="*/ 11 h 354"/>
                <a:gd name="T30" fmla="*/ 348 w 840"/>
                <a:gd name="T31" fmla="*/ 26 h 354"/>
                <a:gd name="T32" fmla="*/ 341 w 840"/>
                <a:gd name="T33" fmla="*/ 57 h 354"/>
                <a:gd name="T34" fmla="*/ 280 w 840"/>
                <a:gd name="T35" fmla="*/ 42 h 354"/>
                <a:gd name="T36" fmla="*/ 217 w 840"/>
                <a:gd name="T37" fmla="*/ 33 h 354"/>
                <a:gd name="T38" fmla="*/ 221 w 840"/>
                <a:gd name="T39" fmla="*/ 1 h 354"/>
                <a:gd name="T40" fmla="*/ 441 w 840"/>
                <a:gd name="T41" fmla="*/ 56 h 354"/>
                <a:gd name="T42" fmla="*/ 454 w 840"/>
                <a:gd name="T43" fmla="*/ 60 h 354"/>
                <a:gd name="T44" fmla="*/ 542 w 840"/>
                <a:gd name="T45" fmla="*/ 99 h 354"/>
                <a:gd name="T46" fmla="*/ 561 w 840"/>
                <a:gd name="T47" fmla="*/ 109 h 354"/>
                <a:gd name="T48" fmla="*/ 545 w 840"/>
                <a:gd name="T49" fmla="*/ 137 h 354"/>
                <a:gd name="T50" fmla="*/ 529 w 840"/>
                <a:gd name="T51" fmla="*/ 128 h 354"/>
                <a:gd name="T52" fmla="*/ 443 w 840"/>
                <a:gd name="T53" fmla="*/ 91 h 354"/>
                <a:gd name="T54" fmla="*/ 431 w 840"/>
                <a:gd name="T55" fmla="*/ 86 h 354"/>
                <a:gd name="T56" fmla="*/ 441 w 840"/>
                <a:gd name="T57" fmla="*/ 56 h 354"/>
                <a:gd name="T58" fmla="*/ 646 w 840"/>
                <a:gd name="T59" fmla="*/ 156 h 354"/>
                <a:gd name="T60" fmla="*/ 731 w 840"/>
                <a:gd name="T61" fmla="*/ 215 h 354"/>
                <a:gd name="T62" fmla="*/ 751 w 840"/>
                <a:gd name="T63" fmla="*/ 233 h 354"/>
                <a:gd name="T64" fmla="*/ 729 w 840"/>
                <a:gd name="T65" fmla="*/ 257 h 354"/>
                <a:gd name="T66" fmla="*/ 712 w 840"/>
                <a:gd name="T67" fmla="*/ 242 h 354"/>
                <a:gd name="T68" fmla="*/ 628 w 840"/>
                <a:gd name="T69" fmla="*/ 183 h 354"/>
                <a:gd name="T70" fmla="*/ 646 w 840"/>
                <a:gd name="T71" fmla="*/ 156 h 354"/>
                <a:gd name="T72" fmla="*/ 820 w 840"/>
                <a:gd name="T73" fmla="*/ 303 h 354"/>
                <a:gd name="T74" fmla="*/ 833 w 840"/>
                <a:gd name="T75" fmla="*/ 319 h 354"/>
                <a:gd name="T76" fmla="*/ 807 w 840"/>
                <a:gd name="T77" fmla="*/ 338 h 354"/>
                <a:gd name="T78" fmla="*/ 795 w 840"/>
                <a:gd name="T79" fmla="*/ 322 h 354"/>
                <a:gd name="T80" fmla="*/ 820 w 840"/>
                <a:gd name="T81" fmla="*/ 303 h 354"/>
                <a:gd name="T82" fmla="*/ 816 w 840"/>
                <a:gd name="T83" fmla="*/ 179 h 354"/>
                <a:gd name="T84" fmla="*/ 840 w 840"/>
                <a:gd name="T85" fmla="*/ 354 h 354"/>
                <a:gd name="T86" fmla="*/ 677 w 840"/>
                <a:gd name="T87" fmla="*/ 288 h 354"/>
                <a:gd name="T88" fmla="*/ 668 w 840"/>
                <a:gd name="T89" fmla="*/ 267 h 354"/>
                <a:gd name="T90" fmla="*/ 688 w 840"/>
                <a:gd name="T91" fmla="*/ 258 h 354"/>
                <a:gd name="T92" fmla="*/ 826 w 840"/>
                <a:gd name="T93" fmla="*/ 314 h 354"/>
                <a:gd name="T94" fmla="*/ 804 w 840"/>
                <a:gd name="T95" fmla="*/ 331 h 354"/>
                <a:gd name="T96" fmla="*/ 785 w 840"/>
                <a:gd name="T97" fmla="*/ 184 h 354"/>
                <a:gd name="T98" fmla="*/ 798 w 840"/>
                <a:gd name="T99" fmla="*/ 166 h 354"/>
                <a:gd name="T100" fmla="*/ 816 w 840"/>
                <a:gd name="T101" fmla="*/ 179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40" h="354">
                  <a:moveTo>
                    <a:pt x="0" y="56"/>
                  </a:moveTo>
                  <a:lnTo>
                    <a:pt x="30" y="28"/>
                  </a:lnTo>
                  <a:cubicBezTo>
                    <a:pt x="31" y="26"/>
                    <a:pt x="33" y="25"/>
                    <a:pt x="34" y="25"/>
                  </a:cubicBezTo>
                  <a:lnTo>
                    <a:pt x="78" y="7"/>
                  </a:lnTo>
                  <a:cubicBezTo>
                    <a:pt x="80" y="6"/>
                    <a:pt x="81" y="6"/>
                    <a:pt x="82" y="6"/>
                  </a:cubicBezTo>
                  <a:lnTo>
                    <a:pt x="121" y="0"/>
                  </a:lnTo>
                  <a:lnTo>
                    <a:pt x="126" y="32"/>
                  </a:lnTo>
                  <a:lnTo>
                    <a:pt x="87" y="37"/>
                  </a:lnTo>
                  <a:lnTo>
                    <a:pt x="91" y="36"/>
                  </a:lnTo>
                  <a:lnTo>
                    <a:pt x="47" y="54"/>
                  </a:lnTo>
                  <a:lnTo>
                    <a:pt x="51" y="51"/>
                  </a:lnTo>
                  <a:lnTo>
                    <a:pt x="21" y="79"/>
                  </a:lnTo>
                  <a:lnTo>
                    <a:pt x="0" y="56"/>
                  </a:lnTo>
                  <a:close/>
                  <a:moveTo>
                    <a:pt x="221" y="1"/>
                  </a:moveTo>
                  <a:lnTo>
                    <a:pt x="285" y="11"/>
                  </a:lnTo>
                  <a:lnTo>
                    <a:pt x="348" y="26"/>
                  </a:lnTo>
                  <a:lnTo>
                    <a:pt x="341" y="57"/>
                  </a:lnTo>
                  <a:lnTo>
                    <a:pt x="280" y="42"/>
                  </a:lnTo>
                  <a:lnTo>
                    <a:pt x="217" y="33"/>
                  </a:lnTo>
                  <a:lnTo>
                    <a:pt x="221" y="1"/>
                  </a:lnTo>
                  <a:close/>
                  <a:moveTo>
                    <a:pt x="441" y="56"/>
                  </a:moveTo>
                  <a:lnTo>
                    <a:pt x="454" y="60"/>
                  </a:lnTo>
                  <a:lnTo>
                    <a:pt x="542" y="99"/>
                  </a:lnTo>
                  <a:lnTo>
                    <a:pt x="561" y="109"/>
                  </a:lnTo>
                  <a:lnTo>
                    <a:pt x="545" y="137"/>
                  </a:lnTo>
                  <a:lnTo>
                    <a:pt x="529" y="128"/>
                  </a:lnTo>
                  <a:lnTo>
                    <a:pt x="443" y="91"/>
                  </a:lnTo>
                  <a:lnTo>
                    <a:pt x="431" y="86"/>
                  </a:lnTo>
                  <a:lnTo>
                    <a:pt x="441" y="56"/>
                  </a:lnTo>
                  <a:close/>
                  <a:moveTo>
                    <a:pt x="646" y="156"/>
                  </a:moveTo>
                  <a:lnTo>
                    <a:pt x="731" y="215"/>
                  </a:lnTo>
                  <a:lnTo>
                    <a:pt x="751" y="233"/>
                  </a:lnTo>
                  <a:lnTo>
                    <a:pt x="729" y="257"/>
                  </a:lnTo>
                  <a:lnTo>
                    <a:pt x="712" y="242"/>
                  </a:lnTo>
                  <a:lnTo>
                    <a:pt x="628" y="183"/>
                  </a:lnTo>
                  <a:lnTo>
                    <a:pt x="646" y="156"/>
                  </a:lnTo>
                  <a:close/>
                  <a:moveTo>
                    <a:pt x="820" y="303"/>
                  </a:moveTo>
                  <a:lnTo>
                    <a:pt x="833" y="319"/>
                  </a:lnTo>
                  <a:lnTo>
                    <a:pt x="807" y="338"/>
                  </a:lnTo>
                  <a:lnTo>
                    <a:pt x="795" y="322"/>
                  </a:lnTo>
                  <a:lnTo>
                    <a:pt x="820" y="303"/>
                  </a:lnTo>
                  <a:close/>
                  <a:moveTo>
                    <a:pt x="816" y="179"/>
                  </a:moveTo>
                  <a:lnTo>
                    <a:pt x="840" y="354"/>
                  </a:lnTo>
                  <a:lnTo>
                    <a:pt x="677" y="288"/>
                  </a:lnTo>
                  <a:cubicBezTo>
                    <a:pt x="668" y="285"/>
                    <a:pt x="664" y="276"/>
                    <a:pt x="668" y="267"/>
                  </a:cubicBezTo>
                  <a:cubicBezTo>
                    <a:pt x="671" y="259"/>
                    <a:pt x="680" y="255"/>
                    <a:pt x="688" y="258"/>
                  </a:cubicBezTo>
                  <a:lnTo>
                    <a:pt x="826" y="314"/>
                  </a:lnTo>
                  <a:lnTo>
                    <a:pt x="804" y="331"/>
                  </a:lnTo>
                  <a:lnTo>
                    <a:pt x="785" y="184"/>
                  </a:lnTo>
                  <a:cubicBezTo>
                    <a:pt x="783" y="175"/>
                    <a:pt x="789" y="167"/>
                    <a:pt x="798" y="166"/>
                  </a:cubicBezTo>
                  <a:cubicBezTo>
                    <a:pt x="807" y="165"/>
                    <a:pt x="815" y="171"/>
                    <a:pt x="816" y="179"/>
                  </a:cubicBezTo>
                  <a:close/>
                </a:path>
              </a:pathLst>
            </a:custGeom>
            <a:solidFill>
              <a:srgbClr val="0017C0"/>
            </a:solidFill>
            <a:ln w="635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Rectangle 7"/>
            <p:cNvSpPr>
              <a:spLocks noChangeArrowheads="1"/>
            </p:cNvSpPr>
            <p:nvPr/>
          </p:nvSpPr>
          <p:spPr bwMode="auto">
            <a:xfrm>
              <a:off x="5799559" y="2700779"/>
              <a:ext cx="301366" cy="138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4572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9144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371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18288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anose="020F0502020204030204" pitchFamily="34" charset="0"/>
                </a:rPr>
                <a:t>TX/RX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211818" y="2320437"/>
              <a:ext cx="1366239" cy="3271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 smtClean="0">
                  <a:solidFill>
                    <a:srgbClr val="FF0000"/>
                  </a:solidFill>
                </a:rPr>
                <a:t>Self-Interference</a:t>
              </a:r>
              <a:endParaRPr lang="en-US" sz="10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45621" y="3298791"/>
            <a:ext cx="3474387" cy="2605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775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0813" cy="530441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06B781AF-4CCF-49B0-A572-DE54FBE5D942}" type="slidenum">
              <a:rPr lang="en-GB" smtClean="0"/>
              <a:pPr/>
              <a:t>13</a:t>
            </a:fld>
            <a:endParaRPr lang="en-GB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85800" y="1295616"/>
            <a:ext cx="7961313" cy="4634104"/>
          </a:xfrm>
          <a:prstGeom prst="rect">
            <a:avLst/>
          </a:prstGeom>
        </p:spPr>
        <p:txBody>
          <a:bodyPr/>
          <a:lstStyle/>
          <a:p>
            <a:pPr marL="252413" indent="-252413" defTabSz="671513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kern="0" dirty="0" smtClean="0">
                <a:solidFill>
                  <a:schemeClr val="tx1"/>
                </a:solidFill>
                <a:latin typeface="+mn-lt"/>
                <a:cs typeface="Calibri" pitchFamily="34" charset="0"/>
              </a:rPr>
              <a:t>A symmetric Full-Duplex (FD) architectures have been shown.   </a:t>
            </a:r>
            <a:endParaRPr lang="en-US" kern="0" dirty="0">
              <a:solidFill>
                <a:schemeClr val="tx1"/>
              </a:solidFill>
              <a:latin typeface="+mn-lt"/>
              <a:cs typeface="Calibri" pitchFamily="34" charset="0"/>
            </a:endParaRPr>
          </a:p>
          <a:p>
            <a:pPr marL="252413" indent="-252413" defTabSz="671513">
              <a:lnSpc>
                <a:spcPct val="110000"/>
              </a:lnSpc>
              <a:spcBef>
                <a:spcPts val="900"/>
              </a:spcBef>
              <a:buFont typeface="Arial" pitchFamily="34" charset="0"/>
              <a:buChar char="•"/>
              <a:defRPr/>
            </a:pPr>
            <a:r>
              <a:rPr lang="en-US" b="0" kern="0" dirty="0" smtClean="0">
                <a:solidFill>
                  <a:schemeClr val="tx1"/>
                </a:solidFill>
                <a:latin typeface="+mn-lt"/>
                <a:cs typeface="Calibri" pitchFamily="34" charset="0"/>
              </a:rPr>
              <a:t>Self-interference channel impulse response has been performed and </a:t>
            </a:r>
            <a:r>
              <a:rPr lang="en-US" kern="0" dirty="0" smtClean="0">
                <a:solidFill>
                  <a:schemeClr val="tx1"/>
                </a:solidFill>
                <a:latin typeface="+mn-lt"/>
                <a:cs typeface="Calibri" pitchFamily="34" charset="0"/>
              </a:rPr>
              <a:t>the </a:t>
            </a:r>
            <a:r>
              <a:rPr lang="en-US" b="0" kern="0" dirty="0" smtClean="0">
                <a:solidFill>
                  <a:schemeClr val="tx1"/>
                </a:solidFill>
                <a:latin typeface="+mn-lt"/>
                <a:cs typeface="Calibri" pitchFamily="34" charset="0"/>
              </a:rPr>
              <a:t>measurement results show external reflections exis</a:t>
            </a:r>
            <a:r>
              <a:rPr lang="en-US" kern="0" dirty="0" smtClean="0">
                <a:solidFill>
                  <a:schemeClr val="tx1"/>
                </a:solidFill>
                <a:latin typeface="+mn-lt"/>
                <a:cs typeface="Calibri" pitchFamily="34" charset="0"/>
              </a:rPr>
              <a:t>t </a:t>
            </a:r>
            <a:r>
              <a:rPr lang="en-US" b="0" kern="0" dirty="0" smtClean="0">
                <a:solidFill>
                  <a:schemeClr val="tx1"/>
                </a:solidFill>
                <a:latin typeface="+mn-lt"/>
                <a:cs typeface="Calibri" pitchFamily="34" charset="0"/>
              </a:rPr>
              <a:t>in the indoor environment</a:t>
            </a:r>
            <a:r>
              <a:rPr lang="en-US" kern="0" dirty="0" smtClean="0">
                <a:solidFill>
                  <a:schemeClr val="tx1"/>
                </a:solidFill>
                <a:latin typeface="+mn-lt"/>
                <a:cs typeface="Calibri" pitchFamily="34" charset="0"/>
              </a:rPr>
              <a:t>.</a:t>
            </a:r>
          </a:p>
          <a:p>
            <a:pPr marL="252413" indent="-252413" defTabSz="671513">
              <a:lnSpc>
                <a:spcPct val="110000"/>
              </a:lnSpc>
              <a:spcBef>
                <a:spcPts val="900"/>
              </a:spcBef>
              <a:buFont typeface="Arial" pitchFamily="34" charset="0"/>
              <a:buChar char="•"/>
              <a:defRPr/>
            </a:pPr>
            <a:r>
              <a:rPr lang="en-US" kern="0" dirty="0" smtClean="0">
                <a:solidFill>
                  <a:schemeClr val="tx1"/>
                </a:solidFill>
                <a:latin typeface="+mn-lt"/>
                <a:cs typeface="Calibri" pitchFamily="34" charset="0"/>
              </a:rPr>
              <a:t>Link budget has shown that FD can achieve high data rate transmission for mid-range communications in WLAN.</a:t>
            </a:r>
          </a:p>
          <a:p>
            <a:pPr marL="252413" indent="-252413" defTabSz="671513">
              <a:lnSpc>
                <a:spcPct val="110000"/>
              </a:lnSpc>
              <a:spcBef>
                <a:spcPts val="900"/>
              </a:spcBef>
              <a:buFont typeface="Arial" pitchFamily="34" charset="0"/>
              <a:buChar char="•"/>
              <a:defRPr/>
            </a:pPr>
            <a:r>
              <a:rPr lang="en-US" kern="0" dirty="0" smtClean="0">
                <a:solidFill>
                  <a:schemeClr val="tx1"/>
                </a:solidFill>
                <a:latin typeface="+mn-lt"/>
                <a:cs typeface="Calibri" pitchFamily="34" charset="0"/>
              </a:rPr>
              <a:t>We have shown the current SIC capability for a full duplex MIMO (2x2) prototype using a Wi-Fi compatible frame structure in an indoor environment.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idx="4294967295"/>
          </p:nvPr>
        </p:nvSpPr>
        <p:spPr>
          <a:xfrm>
            <a:off x="5500694" y="6475413"/>
            <a:ext cx="3041644" cy="271718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GB" sz="1200" smtClean="0">
                <a:solidFill>
                  <a:schemeClr val="tx1"/>
                </a:solidFill>
              </a:rPr>
              <a:t>Peiwei Wang - Huawei Technologies</a:t>
            </a:r>
            <a:endParaRPr lang="en-GB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93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7511" y="600189"/>
            <a:ext cx="8277578" cy="719919"/>
          </a:xfrm>
        </p:spPr>
        <p:txBody>
          <a:bodyPr/>
          <a:lstStyle/>
          <a:p>
            <a:r>
              <a:rPr lang="en-US" dirty="0" smtClean="0"/>
              <a:t>Appendix – </a:t>
            </a:r>
            <a:r>
              <a:rPr lang="en-IE" dirty="0" smtClean="0">
                <a:solidFill>
                  <a:schemeClr val="tx1"/>
                </a:solidFill>
              </a:rPr>
              <a:t>Full Duplex Demonstration Video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06B781AF-4CCF-49B0-A572-DE54FBE5D942}" type="slidenum">
              <a:rPr lang="en-GB" smtClean="0"/>
              <a:pPr/>
              <a:t>14</a:t>
            </a:fld>
            <a:endParaRPr lang="en-GB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62089" y="3468512"/>
            <a:ext cx="8763000" cy="1058333"/>
          </a:xfrm>
          <a:prstGeom prst="rect">
            <a:avLst/>
          </a:prstGeom>
          <a:noFill/>
          <a:ln/>
        </p:spPr>
        <p:txBody>
          <a:bodyPr/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algn="ctr"/>
            <a:r>
              <a:rPr lang="en-GB" dirty="0"/>
              <a:t>This </a:t>
            </a:r>
            <a:r>
              <a:rPr lang="en-GB" dirty="0" smtClean="0"/>
              <a:t>presentation and the demo are </a:t>
            </a:r>
            <a:r>
              <a:rPr lang="en-GB" dirty="0"/>
              <a:t>not intended to sell you on a </a:t>
            </a:r>
          </a:p>
          <a:p>
            <a:pPr algn="ctr"/>
            <a:r>
              <a:rPr lang="en-GB" dirty="0"/>
              <a:t>particular full duplex implementation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idx="4294967295"/>
          </p:nvPr>
        </p:nvSpPr>
        <p:spPr>
          <a:xfrm>
            <a:off x="5500694" y="6475413"/>
            <a:ext cx="3041644" cy="271718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GB" sz="1200" smtClean="0">
                <a:solidFill>
                  <a:schemeClr val="tx1"/>
                </a:solidFill>
              </a:rPr>
              <a:t>Huawei Technologies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3095" y="1701812"/>
            <a:ext cx="3683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Link for the video play: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3095" y="2324951"/>
            <a:ext cx="82219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FF"/>
                </a:solidFill>
              </a:rPr>
              <a:t>https://</a:t>
            </a:r>
            <a:r>
              <a:rPr lang="en-US" sz="1600" dirty="0" smtClean="0">
                <a:solidFill>
                  <a:srgbClr val="0000FF"/>
                </a:solidFill>
              </a:rPr>
              <a:t>drive.google.com/file/d/1LyqrXOCHe2bXAxPmEhCeki_WkvMDcS1e/view?ts=5b9875bf</a:t>
            </a:r>
            <a:endParaRPr lang="en-US" sz="1600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082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15</a:t>
            </a:fld>
            <a:endParaRPr lang="en-GB"/>
          </a:p>
        </p:txBody>
      </p:sp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772400" cy="870045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 smtClean="0"/>
              <a:t>References</a:t>
            </a:r>
            <a:endParaRPr lang="en-GB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22300" y="1600200"/>
            <a:ext cx="8064500" cy="4525963"/>
          </a:xfrm>
          <a:prstGeom prst="rect">
            <a:avLst/>
          </a:prstGeom>
          <a:noFill/>
        </p:spPr>
        <p:txBody>
          <a:bodyPr/>
          <a:lstStyle/>
          <a:p>
            <a:pPr marL="287338" lvl="0" indent="-287338" defTabSz="914400" eaLnBrk="1" fontAlgn="auto" hangingPunct="1">
              <a:spcBef>
                <a:spcPts val="0"/>
              </a:spcBef>
              <a:spcAft>
                <a:spcPts val="600"/>
              </a:spcAft>
              <a:buClrTx/>
              <a:buSzTx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Calibri" pitchFamily="34" charset="0"/>
              </a:rPr>
              <a:t>[1</a:t>
            </a:r>
            <a:r>
              <a:rPr lang="en-US" sz="1400" dirty="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rPr>
              <a:t>] </a:t>
            </a:r>
            <a:r>
              <a:rPr lang="en-US" sz="1400" dirty="0">
                <a:solidFill>
                  <a:schemeClr val="tx1"/>
                </a:solidFill>
                <a:latin typeface="+mn-lt"/>
                <a:cs typeface="Calibri" pitchFamily="34" charset="0"/>
              </a:rPr>
              <a:t>https://</a:t>
            </a:r>
            <a:r>
              <a:rPr lang="en-US" sz="1400" dirty="0" smtClean="0">
                <a:solidFill>
                  <a:schemeClr val="tx1"/>
                </a:solidFill>
                <a:latin typeface="+mn-lt"/>
                <a:cs typeface="Calibri" pitchFamily="34" charset="0"/>
              </a:rPr>
              <a:t>www.wi-fi.org/news-events/newsroom/wi-fi-alliance-publishes-2018-wi-fi-predictions</a:t>
            </a:r>
          </a:p>
          <a:p>
            <a:pPr marL="287338" lvl="0" indent="-287338" defTabSz="914400" eaLnBrk="1" fontAlgn="auto" hangingPunct="1">
              <a:spcBef>
                <a:spcPts val="0"/>
              </a:spcBef>
              <a:spcAft>
                <a:spcPts val="600"/>
              </a:spcAft>
              <a:buClrTx/>
              <a:buSzTx/>
              <a:defRPr/>
            </a:pPr>
            <a:r>
              <a:rPr lang="en-US" sz="1400" dirty="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rPr>
              <a:t>[2] </a:t>
            </a:r>
            <a:r>
              <a:rPr lang="en-US" sz="1400" dirty="0" smtClean="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rPr>
              <a:t>11-18-0549-00-00fd-full-duplex-for-802-11.</a:t>
            </a:r>
          </a:p>
          <a:p>
            <a:pPr marL="287338" lvl="0" indent="-287338" defTabSz="914400" eaLnBrk="1" fontAlgn="auto" hangingPunct="1">
              <a:spcBef>
                <a:spcPts val="0"/>
              </a:spcBef>
              <a:spcAft>
                <a:spcPts val="600"/>
              </a:spcAft>
              <a:buClrTx/>
              <a:buSzTx/>
              <a:defRPr/>
            </a:pPr>
            <a:r>
              <a:rPr lang="en-US" sz="1400" dirty="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rPr>
              <a:t>[3] </a:t>
            </a:r>
            <a:r>
              <a:rPr lang="en-US" sz="1400" dirty="0" smtClean="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rPr>
              <a:t>11-18-0448-01-00fd-full-duplex-benefits-and-challenges.</a:t>
            </a:r>
            <a:endParaRPr lang="en-US" sz="1400" dirty="0">
              <a:solidFill>
                <a:schemeClr val="tx1"/>
              </a:solidFill>
              <a:latin typeface="+mn-lt"/>
              <a:ea typeface="+mn-ea"/>
              <a:cs typeface="Calibri" pitchFamily="34" charset="0"/>
            </a:endParaRPr>
          </a:p>
          <a:p>
            <a:pPr marL="287338" lvl="0" indent="-287338" defTabSz="914400" eaLnBrk="1" fontAlgn="auto" hangingPunct="1">
              <a:spcBef>
                <a:spcPts val="0"/>
              </a:spcBef>
              <a:spcAft>
                <a:spcPts val="600"/>
              </a:spcAft>
              <a:buClrTx/>
              <a:buSzTx/>
              <a:defRPr/>
            </a:pPr>
            <a:r>
              <a:rPr lang="en-US" sz="1400" dirty="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rPr>
              <a:t>[4] </a:t>
            </a:r>
            <a:r>
              <a:rPr lang="en-US" sz="1400" dirty="0" smtClean="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rPr>
              <a:t>11-18-0880-00-00fd-self-interference-cancellation-in-full-duplex-for-802-11</a:t>
            </a:r>
          </a:p>
          <a:p>
            <a:pPr marL="287338" indent="-287338" defTabSz="914400" eaLnBrk="1" fontAlgn="auto" hangingPunct="1">
              <a:spcBef>
                <a:spcPts val="0"/>
              </a:spcBef>
              <a:spcAft>
                <a:spcPts val="600"/>
              </a:spcAft>
              <a:buClrTx/>
              <a:buSzTx/>
              <a:defRPr/>
            </a:pPr>
            <a:r>
              <a:rPr lang="en-US" sz="1400" dirty="0" smtClean="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rPr>
              <a:t>[5] </a:t>
            </a:r>
            <a:r>
              <a:rPr lang="en-US" sz="1400" dirty="0">
                <a:solidFill>
                  <a:schemeClr val="tx1"/>
                </a:solidFill>
              </a:rPr>
              <a:t>IEEE 802.11-03/940r1.</a:t>
            </a:r>
          </a:p>
          <a:p>
            <a:pPr marL="287338" indent="-287338">
              <a:spcAft>
                <a:spcPts val="600"/>
              </a:spcAft>
            </a:pPr>
            <a:r>
              <a:rPr lang="en-US" sz="1400" dirty="0" smtClean="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rPr>
              <a:t>[6] </a:t>
            </a:r>
            <a:r>
              <a:rPr lang="en-CA" sz="1400" dirty="0" err="1">
                <a:solidFill>
                  <a:schemeClr val="tx1"/>
                </a:solidFill>
              </a:rPr>
              <a:t>Fei</a:t>
            </a:r>
            <a:r>
              <a:rPr lang="en-CA" sz="1400" dirty="0">
                <a:solidFill>
                  <a:schemeClr val="tx1"/>
                </a:solidFill>
              </a:rPr>
              <a:t> Chen, Robert </a:t>
            </a:r>
            <a:r>
              <a:rPr lang="en-CA" sz="1400" dirty="0" err="1">
                <a:solidFill>
                  <a:schemeClr val="tx1"/>
                </a:solidFill>
              </a:rPr>
              <a:t>Morawski</a:t>
            </a:r>
            <a:r>
              <a:rPr lang="en-CA" sz="1400" dirty="0">
                <a:solidFill>
                  <a:schemeClr val="tx1"/>
                </a:solidFill>
              </a:rPr>
              <a:t>, </a:t>
            </a:r>
            <a:r>
              <a:rPr lang="en-CA" sz="1400" dirty="0" err="1">
                <a:solidFill>
                  <a:schemeClr val="tx1"/>
                </a:solidFill>
              </a:rPr>
              <a:t>Tho</a:t>
            </a:r>
            <a:r>
              <a:rPr lang="en-CA" sz="1400" dirty="0">
                <a:solidFill>
                  <a:schemeClr val="tx1"/>
                </a:solidFill>
              </a:rPr>
              <a:t> Le-Ngoc, “Self-Interference Channel Characterization for Wideband 2x2 MIMO Full-Duplex Transceivers using Dual-Polarized Antennas”, IEEE Transactions on Antennas &amp; Propagation, Vol. 66, No. 4, April 2018.</a:t>
            </a:r>
          </a:p>
          <a:p>
            <a:pPr marL="287338" indent="-287338">
              <a:spcAft>
                <a:spcPts val="600"/>
              </a:spcAft>
            </a:pPr>
            <a:r>
              <a:rPr lang="en-US" sz="1400" dirty="0" smtClean="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rPr>
              <a:t>[7] </a:t>
            </a:r>
            <a:r>
              <a:rPr lang="en-US" sz="1400" dirty="0">
                <a:solidFill>
                  <a:schemeClr val="tx1"/>
                </a:solidFill>
              </a:rPr>
              <a:t>IEEE 802.11-03/940r1.</a:t>
            </a:r>
          </a:p>
          <a:p>
            <a:pPr marL="287338" indent="-287338"/>
            <a:r>
              <a:rPr lang="en-US" sz="1400" dirty="0" smtClean="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rPr>
              <a:t>[8] D. </a:t>
            </a:r>
            <a:r>
              <a:rPr lang="en-US" sz="1400" dirty="0" err="1" smtClean="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rPr>
              <a:t>Bharadia</a:t>
            </a:r>
            <a:r>
              <a:rPr lang="en-US" sz="1400" dirty="0" smtClean="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rPr>
              <a:t>, E. </a:t>
            </a:r>
            <a:r>
              <a:rPr lang="en-US" sz="1400" dirty="0" err="1" smtClean="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rPr>
              <a:t>McMilin</a:t>
            </a:r>
            <a:r>
              <a:rPr lang="en-US" sz="1400" dirty="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rPr>
              <a:t>and S. </a:t>
            </a:r>
            <a:r>
              <a:rPr lang="en-US" sz="1400" dirty="0" err="1" smtClean="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rPr>
              <a:t>Katti</a:t>
            </a:r>
            <a:r>
              <a:rPr lang="en-US" sz="1400" dirty="0" smtClean="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rPr>
              <a:t>, “Full Duplex Radios”, Proc. </a:t>
            </a:r>
            <a:r>
              <a:rPr lang="en-US" sz="1400" dirty="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rPr>
              <a:t>o</a:t>
            </a:r>
            <a:r>
              <a:rPr lang="en-US" sz="1400" dirty="0" smtClean="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rPr>
              <a:t>f the ACM SIGCOMM 2013, Hong Kong, China, Aug. 2013.</a:t>
            </a:r>
          </a:p>
          <a:p>
            <a:pPr>
              <a:spcBef>
                <a:spcPts val="600"/>
              </a:spcBef>
            </a:pPr>
            <a:r>
              <a:rPr lang="en-CA" sz="1400" dirty="0" smtClean="0">
                <a:solidFill>
                  <a:schemeClr val="tx1"/>
                </a:solidFill>
                <a:latin typeface="+mn-lt"/>
                <a:ea typeface="+mn-ea"/>
                <a:cs typeface="Calibri" pitchFamily="34" charset="0"/>
              </a:rPr>
              <a:t>[9] </a:t>
            </a:r>
            <a:r>
              <a:rPr lang="en-US" sz="1400" dirty="0">
                <a:solidFill>
                  <a:schemeClr val="tx1"/>
                </a:solidFill>
                <a:latin typeface="+mn-lt"/>
                <a:cs typeface="Calibri" pitchFamily="34" charset="0"/>
              </a:rPr>
              <a:t>https://www.design-reuse.com/umc/adc-c-78</a:t>
            </a:r>
            <a:r>
              <a:rPr lang="en-US" sz="1400" dirty="0" smtClean="0">
                <a:solidFill>
                  <a:schemeClr val="tx1"/>
                </a:solidFill>
                <a:latin typeface="+mn-lt"/>
                <a:cs typeface="Calibri" pitchFamily="34" charset="0"/>
              </a:rPr>
              <a:t>/</a:t>
            </a:r>
          </a:p>
          <a:p>
            <a:pPr marL="287338" indent="-287338"/>
            <a:r>
              <a:rPr lang="en-US" sz="1400" dirty="0" smtClean="0">
                <a:solidFill>
                  <a:schemeClr val="tx1"/>
                </a:solidFill>
                <a:cs typeface="Calibri" pitchFamily="34" charset="0"/>
              </a:rPr>
              <a:t>[10] </a:t>
            </a:r>
            <a:r>
              <a:rPr lang="en-US" sz="1400" dirty="0">
                <a:solidFill>
                  <a:schemeClr val="tx1"/>
                </a:solidFill>
                <a:cs typeface="Calibri" pitchFamily="34" charset="0"/>
              </a:rPr>
              <a:t>T. Zhang et al, “</a:t>
            </a:r>
            <a:r>
              <a:rPr lang="en-US" sz="1400" dirty="0">
                <a:solidFill>
                  <a:schemeClr val="tx1"/>
                </a:solidFill>
              </a:rPr>
              <a:t>A 1.7-to-2.2GHz Full-Duplex Transceiver System with &gt;50dB Self-Interference Cancellation over 42MHz Bandwidth”, ISSCC 2017.</a:t>
            </a:r>
          </a:p>
          <a:p>
            <a:pPr marL="287338" indent="-287338"/>
            <a:r>
              <a:rPr lang="en-US" sz="1400" dirty="0" smtClean="0">
                <a:solidFill>
                  <a:schemeClr val="tx1"/>
                </a:solidFill>
                <a:cs typeface="Calibri" pitchFamily="34" charset="0"/>
              </a:rPr>
              <a:t>[11]  </a:t>
            </a:r>
            <a:r>
              <a:rPr lang="en-US" sz="1400" dirty="0">
                <a:solidFill>
                  <a:schemeClr val="tx1"/>
                </a:solidFill>
                <a:cs typeface="Calibri" pitchFamily="34" charset="0"/>
              </a:rPr>
              <a:t>D. </a:t>
            </a:r>
            <a:r>
              <a:rPr lang="en-US" sz="1400" dirty="0" err="1">
                <a:solidFill>
                  <a:schemeClr val="tx1"/>
                </a:solidFill>
                <a:cs typeface="Calibri" pitchFamily="34" charset="0"/>
              </a:rPr>
              <a:t>Regev</a:t>
            </a:r>
            <a:r>
              <a:rPr lang="en-US" sz="1400" dirty="0">
                <a:solidFill>
                  <a:schemeClr val="tx1"/>
                </a:solidFill>
                <a:cs typeface="Calibri" pitchFamily="34" charset="0"/>
              </a:rPr>
              <a:t> et al, “</a:t>
            </a:r>
            <a:r>
              <a:rPr lang="en-US" sz="1400" dirty="0">
                <a:solidFill>
                  <a:schemeClr val="tx1"/>
                </a:solidFill>
              </a:rPr>
              <a:t>Modified Re-Configurable Quadrature Balanced Power Amplifiers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for Half and Full Duplex RF Front Ends”, Wireless and Microwave Circuits and Systems (WMCS), 2018 Texas</a:t>
            </a:r>
          </a:p>
          <a:p>
            <a:pPr marL="287338" indent="-287338"/>
            <a:r>
              <a:rPr lang="en-US" sz="1400" dirty="0" smtClean="0">
                <a:solidFill>
                  <a:schemeClr val="tx1"/>
                </a:solidFill>
              </a:rPr>
              <a:t>[12] </a:t>
            </a:r>
            <a:r>
              <a:rPr lang="en-US" sz="1400" dirty="0">
                <a:solidFill>
                  <a:schemeClr val="tx1"/>
                </a:solidFill>
              </a:rPr>
              <a:t>T. </a:t>
            </a:r>
            <a:r>
              <a:rPr lang="en-US" sz="1400" dirty="0" err="1">
                <a:solidFill>
                  <a:schemeClr val="tx1"/>
                </a:solidFill>
              </a:rPr>
              <a:t>Huusari</a:t>
            </a:r>
            <a:r>
              <a:rPr lang="en-US" sz="1400" dirty="0">
                <a:solidFill>
                  <a:schemeClr val="tx1"/>
                </a:solidFill>
              </a:rPr>
              <a:t> et al, “Wideband Self-Adaptive RF Cancellation Circuit for Full-Duplex Radio: Operating Principle and Measurements”, 2015 IEEE 81st Vehicular Technology Conference (VTC Spring)</a:t>
            </a:r>
            <a:endParaRPr lang="en-US" sz="1400" dirty="0">
              <a:solidFill>
                <a:schemeClr val="tx1"/>
              </a:solidFill>
              <a:latin typeface="+mn-lt"/>
              <a:ea typeface="+mn-ea"/>
              <a:cs typeface="Calibri" pitchFamily="34" charset="0"/>
            </a:endParaRPr>
          </a:p>
          <a:p>
            <a:pPr marL="339725" lvl="0" indent="-339725" defTabSz="914400" eaLnBrk="1" fontAlgn="auto" hangingPunct="1">
              <a:spcBef>
                <a:spcPct val="20000"/>
              </a:spcBef>
              <a:spcAft>
                <a:spcPts val="0"/>
              </a:spcAft>
              <a:buClrTx/>
              <a:buSzTx/>
              <a:defRPr/>
            </a:pPr>
            <a:endParaRPr lang="en-US" sz="1400" dirty="0" smtClean="0">
              <a:solidFill>
                <a:schemeClr val="tx1"/>
              </a:solidFill>
              <a:latin typeface="Calibri" pitchFamily="34" charset="0"/>
              <a:ea typeface="+mn-ea"/>
              <a:cs typeface="Calibri" pitchFamily="34" charset="0"/>
            </a:endParaRPr>
          </a:p>
          <a:p>
            <a:pPr marL="339725" lvl="0" indent="-339725" defTabSz="914400" eaLnBrk="1" fontAlgn="auto" hangingPunct="1">
              <a:spcBef>
                <a:spcPct val="20000"/>
              </a:spcBef>
              <a:spcAft>
                <a:spcPts val="0"/>
              </a:spcAft>
              <a:buClrTx/>
              <a:buSzTx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+mn-ea"/>
              <a:cs typeface="Calibri" pitchFamily="34" charset="0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339725" marR="0" lvl="0" indent="-3397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</a:endParaRPr>
          </a:p>
          <a:p>
            <a:pPr marL="339725" marR="0" lvl="0" indent="-33972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idx="4294967295"/>
          </p:nvPr>
        </p:nvSpPr>
        <p:spPr>
          <a:xfrm>
            <a:off x="5500694" y="6475413"/>
            <a:ext cx="3041644" cy="271718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GB" sz="1200" smtClean="0">
                <a:solidFill>
                  <a:schemeClr val="tx1"/>
                </a:solidFill>
              </a:rPr>
              <a:t>Peiwei Wang - Huawei Technologies</a:t>
            </a:r>
            <a:endParaRPr lang="en-GB" sz="1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/>
          </a:p>
        </p:txBody>
      </p:sp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555551" y="676301"/>
            <a:ext cx="8032893" cy="587681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zh-CN" sz="2000" dirty="0" smtClean="0">
                <a:solidFill>
                  <a:schemeClr val="tx1"/>
                </a:solidFill>
                <a:latin typeface="+mn-lt"/>
              </a:rPr>
              <a:t>Full Duplex (FD) – Potential Solution for Next Generation of 802.11</a:t>
            </a:r>
            <a:endParaRPr lang="en-GB" sz="2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55551" y="1545704"/>
            <a:ext cx="7961313" cy="5020196"/>
          </a:xfrm>
          <a:prstGeom prst="rect">
            <a:avLst/>
          </a:prstGeom>
        </p:spPr>
        <p:txBody>
          <a:bodyPr/>
          <a:lstStyle/>
          <a:p>
            <a:pPr marL="252413" indent="-252413" defTabSz="671513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en-US" sz="1600" b="1" kern="0" dirty="0" smtClean="0">
                <a:solidFill>
                  <a:srgbClr val="C00000"/>
                </a:solidFill>
                <a:cs typeface="Calibri" pitchFamily="34" charset="0"/>
              </a:rPr>
              <a:t>Successful Market </a:t>
            </a:r>
            <a:r>
              <a:rPr lang="en-US" sz="1600" kern="0" dirty="0" smtClean="0">
                <a:solidFill>
                  <a:schemeClr val="tx1"/>
                </a:solidFill>
                <a:cs typeface="Calibri" pitchFamily="34" charset="0"/>
              </a:rPr>
              <a:t>- WLANs </a:t>
            </a:r>
            <a:r>
              <a:rPr lang="en-US" sz="1600" kern="0" dirty="0">
                <a:solidFill>
                  <a:schemeClr val="tx1"/>
                </a:solidFill>
                <a:cs typeface="Calibri" pitchFamily="34" charset="0"/>
              </a:rPr>
              <a:t>are extensively deployed worldwide. According to Wi-Fi Alliance [1], the cumulative Wi-Fi device shipments will be over 20-billion units in 2018. </a:t>
            </a:r>
            <a:r>
              <a:rPr lang="en-US" sz="1600" kern="0" dirty="0" smtClean="0">
                <a:solidFill>
                  <a:schemeClr val="tx1"/>
                </a:solidFill>
                <a:cs typeface="Calibri" pitchFamily="34" charset="0"/>
              </a:rPr>
              <a:t>Large quantities </a:t>
            </a:r>
            <a:r>
              <a:rPr lang="en-US" sz="1600" kern="0" dirty="0">
                <a:solidFill>
                  <a:schemeClr val="tx1"/>
                </a:solidFill>
                <a:cs typeface="Calibri" pitchFamily="34" charset="0"/>
              </a:rPr>
              <a:t>of Wi-Fi devices </a:t>
            </a:r>
            <a:r>
              <a:rPr lang="en-US" sz="1600" kern="0" dirty="0" smtClean="0">
                <a:solidFill>
                  <a:schemeClr val="tx1"/>
                </a:solidFill>
                <a:cs typeface="Calibri" pitchFamily="34" charset="0"/>
              </a:rPr>
              <a:t>are </a:t>
            </a:r>
            <a:r>
              <a:rPr lang="en-US" sz="1600" kern="0" dirty="0">
                <a:solidFill>
                  <a:schemeClr val="tx1"/>
                </a:solidFill>
                <a:cs typeface="Calibri" pitchFamily="34" charset="0"/>
              </a:rPr>
              <a:t>used in </a:t>
            </a:r>
            <a:r>
              <a:rPr lang="en-US" sz="1600" kern="0" dirty="0" smtClean="0">
                <a:solidFill>
                  <a:schemeClr val="tx1"/>
                </a:solidFill>
                <a:cs typeface="Calibri" pitchFamily="34" charset="0"/>
              </a:rPr>
              <a:t>dense environments </a:t>
            </a:r>
            <a:r>
              <a:rPr lang="en-US" sz="1600" kern="0" dirty="0">
                <a:solidFill>
                  <a:schemeClr val="tx1"/>
                </a:solidFill>
                <a:cs typeface="Calibri" pitchFamily="34" charset="0"/>
              </a:rPr>
              <a:t>demanding advanced technologies to improve the spectrum efficiency in WLANs. </a:t>
            </a:r>
            <a:r>
              <a:rPr lang="en-US" sz="1600" kern="0" dirty="0" smtClean="0">
                <a:solidFill>
                  <a:schemeClr val="tx1"/>
                </a:solidFill>
                <a:cs typeface="Calibri" pitchFamily="34" charset="0"/>
              </a:rPr>
              <a:t>FD technology allows simultaneous transmission and reception of signals over the same bandwidth.</a:t>
            </a:r>
            <a:endParaRPr lang="en-US" sz="1600" kern="0" dirty="0">
              <a:solidFill>
                <a:schemeClr val="tx1"/>
              </a:solidFill>
              <a:cs typeface="Calibri" pitchFamily="34" charset="0"/>
            </a:endParaRPr>
          </a:p>
          <a:p>
            <a:pPr marL="252413" indent="-252413" defTabSz="671513">
              <a:lnSpc>
                <a:spcPct val="110000"/>
              </a:lnSpc>
              <a:spcBef>
                <a:spcPts val="900"/>
              </a:spcBef>
              <a:buFont typeface="Arial" pitchFamily="34" charset="0"/>
              <a:buChar char="•"/>
              <a:defRPr/>
            </a:pPr>
            <a:r>
              <a:rPr lang="en-US" sz="1600" b="1" kern="0" dirty="0" smtClean="0">
                <a:solidFill>
                  <a:srgbClr val="C00000"/>
                </a:solidFill>
                <a:latin typeface="+mn-lt"/>
                <a:cs typeface="Calibri" pitchFamily="34" charset="0"/>
              </a:rPr>
              <a:t>Various self-interference cancellation (SIC) techniques available </a:t>
            </a:r>
            <a:r>
              <a:rPr lang="en-US" sz="1600" b="0" kern="0" dirty="0" smtClean="0">
                <a:solidFill>
                  <a:schemeClr val="tx1"/>
                </a:solidFill>
                <a:latin typeface="+mn-lt"/>
                <a:cs typeface="Calibri" pitchFamily="34" charset="0"/>
              </a:rPr>
              <a:t>– </a:t>
            </a:r>
            <a:r>
              <a:rPr lang="en-US" sz="1600" kern="0" dirty="0">
                <a:solidFill>
                  <a:schemeClr val="tx1"/>
                </a:solidFill>
                <a:cs typeface="Calibri" pitchFamily="34" charset="0"/>
              </a:rPr>
              <a:t>Challenges in applications of FD have been discussed in [2]-[4</a:t>
            </a:r>
            <a:r>
              <a:rPr lang="en-US" sz="1600" kern="0" dirty="0" smtClean="0">
                <a:solidFill>
                  <a:schemeClr val="tx1"/>
                </a:solidFill>
                <a:cs typeface="Calibri" pitchFamily="34" charset="0"/>
              </a:rPr>
              <a:t>]. Various techniques, such as s</a:t>
            </a:r>
            <a:r>
              <a:rPr lang="en-US" sz="1600" b="0" kern="0" dirty="0" smtClean="0">
                <a:solidFill>
                  <a:schemeClr val="tx1"/>
                </a:solidFill>
                <a:latin typeface="+mn-lt"/>
                <a:cs typeface="Calibri" pitchFamily="34" charset="0"/>
              </a:rPr>
              <a:t>hared (SISO) or separated (MIMO) antenna configurations, passive or active cancellations, RF or digital cancellations, have been proposed to reduce significant self-interference in FD. </a:t>
            </a:r>
            <a:endParaRPr lang="en-US" sz="1600" kern="0" dirty="0" smtClean="0">
              <a:solidFill>
                <a:schemeClr val="tx1"/>
              </a:solidFill>
              <a:latin typeface="+mn-lt"/>
              <a:cs typeface="Calibri" pitchFamily="34" charset="0"/>
            </a:endParaRPr>
          </a:p>
          <a:p>
            <a:pPr marL="252413" indent="-252413" defTabSz="671513">
              <a:lnSpc>
                <a:spcPct val="110000"/>
              </a:lnSpc>
              <a:spcBef>
                <a:spcPts val="900"/>
              </a:spcBef>
              <a:buFont typeface="Arial" pitchFamily="34" charset="0"/>
              <a:buChar char="•"/>
              <a:defRPr/>
            </a:pPr>
            <a:r>
              <a:rPr lang="en-US" sz="1600" b="1" kern="0" dirty="0" smtClean="0">
                <a:solidFill>
                  <a:srgbClr val="C00000"/>
                </a:solidFill>
                <a:cs typeface="Calibri" pitchFamily="34" charset="0"/>
              </a:rPr>
              <a:t>Proposed Enabling Technique </a:t>
            </a:r>
            <a:r>
              <a:rPr lang="en-US" sz="1600" kern="0" dirty="0" smtClean="0">
                <a:solidFill>
                  <a:schemeClr val="tx1"/>
                </a:solidFill>
                <a:cs typeface="Calibri" pitchFamily="34" charset="0"/>
              </a:rPr>
              <a:t>- This </a:t>
            </a:r>
            <a:r>
              <a:rPr lang="en-US" sz="1600" kern="0" dirty="0">
                <a:solidFill>
                  <a:schemeClr val="tx1"/>
                </a:solidFill>
                <a:cs typeface="Calibri" pitchFamily="34" charset="0"/>
              </a:rPr>
              <a:t>contribution analyzes the components of SI and the requirements for a FD-capable receiver to cancel the SI, overviews several self-cancellation techniques potentially to be considered in FD for </a:t>
            </a:r>
            <a:r>
              <a:rPr lang="en-US" sz="1600" kern="0" dirty="0" smtClean="0">
                <a:solidFill>
                  <a:schemeClr val="tx1"/>
                </a:solidFill>
                <a:cs typeface="Calibri" pitchFamily="34" charset="0"/>
              </a:rPr>
              <a:t>802.11. In addition to digital cancellation, a </a:t>
            </a:r>
            <a:r>
              <a:rPr lang="en-US" sz="1600" kern="0" dirty="0">
                <a:solidFill>
                  <a:schemeClr val="tx1"/>
                </a:solidFill>
                <a:cs typeface="Calibri" pitchFamily="34" charset="0"/>
              </a:rPr>
              <a:t>cost-effective solution by using high </a:t>
            </a:r>
            <a:r>
              <a:rPr lang="en-US" sz="1600" kern="0" dirty="0" err="1">
                <a:solidFill>
                  <a:schemeClr val="tx1"/>
                </a:solidFill>
                <a:cs typeface="Calibri" pitchFamily="34" charset="0"/>
              </a:rPr>
              <a:t>Tx</a:t>
            </a:r>
            <a:r>
              <a:rPr lang="en-US" sz="1600" kern="0" dirty="0">
                <a:solidFill>
                  <a:schemeClr val="tx1"/>
                </a:solidFill>
                <a:cs typeface="Calibri" pitchFamily="34" charset="0"/>
              </a:rPr>
              <a:t>/Rx isolation MIMO antenna sub-system with SI cancellation capability to enable full duplex for </a:t>
            </a:r>
            <a:r>
              <a:rPr lang="en-US" sz="1600" kern="0" dirty="0" smtClean="0">
                <a:solidFill>
                  <a:schemeClr val="tx1"/>
                </a:solidFill>
                <a:cs typeface="Calibri" pitchFamily="34" charset="0"/>
              </a:rPr>
              <a:t>802.11 is proposed. </a:t>
            </a:r>
            <a:r>
              <a:rPr lang="en-US" sz="1600" kern="0" dirty="0" smtClean="0">
                <a:solidFill>
                  <a:schemeClr val="tx1"/>
                </a:solidFill>
              </a:rPr>
              <a:t>Separating multiple antennas into Rx &amp; </a:t>
            </a:r>
            <a:r>
              <a:rPr lang="en-US" sz="1600" kern="0" dirty="0" err="1" smtClean="0">
                <a:solidFill>
                  <a:schemeClr val="tx1"/>
                </a:solidFill>
              </a:rPr>
              <a:t>Tx</a:t>
            </a:r>
            <a:r>
              <a:rPr lang="en-US" sz="1600" kern="0" dirty="0" smtClean="0">
                <a:solidFill>
                  <a:schemeClr val="tx1"/>
                </a:solidFill>
              </a:rPr>
              <a:t> yields high isolation, however this may limit the MIMO capabilities</a:t>
            </a:r>
            <a:r>
              <a:rPr lang="en-US" sz="1600" kern="0" dirty="0" smtClean="0">
                <a:solidFill>
                  <a:schemeClr val="tx1"/>
                </a:solidFill>
                <a:cs typeface="Calibri" pitchFamily="34" charset="0"/>
              </a:rPr>
              <a:t>.</a:t>
            </a:r>
            <a:endParaRPr lang="en-US" sz="1600" kern="0" dirty="0">
              <a:solidFill>
                <a:schemeClr val="tx1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idx="14"/>
          </p:nvPr>
        </p:nvSpPr>
        <p:spPr>
          <a:xfrm>
            <a:off x="5500694" y="6475413"/>
            <a:ext cx="3041644" cy="180975"/>
          </a:xfrm>
        </p:spPr>
        <p:txBody>
          <a:bodyPr/>
          <a:lstStyle/>
          <a:p>
            <a:r>
              <a:rPr lang="en-GB" smtClean="0"/>
              <a:t>Peiwei Wang - Huawei Technologies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Curved Down Arrow 136"/>
          <p:cNvSpPr/>
          <p:nvPr/>
        </p:nvSpPr>
        <p:spPr bwMode="auto">
          <a:xfrm rot="3654096">
            <a:off x="7521863" y="2454613"/>
            <a:ext cx="688476" cy="1430798"/>
          </a:xfrm>
          <a:prstGeom prst="curvedDown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宋体" pitchFamily="2" charset="-122"/>
            </a:endParaRPr>
          </a:p>
        </p:txBody>
      </p:sp>
      <p:sp>
        <p:nvSpPr>
          <p:cNvPr id="138" name="Rectangle 2"/>
          <p:cNvSpPr txBox="1">
            <a:spLocks noChangeArrowheads="1"/>
          </p:cNvSpPr>
          <p:nvPr/>
        </p:nvSpPr>
        <p:spPr bwMode="auto">
          <a:xfrm>
            <a:off x="502993" y="484872"/>
            <a:ext cx="8210119" cy="87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83" tIns="45691" rIns="91383" bIns="45691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281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SimSun" pitchFamily="2" charset="-122"/>
              </a:rPr>
              <a:t>802.11 Full-Duplex </a:t>
            </a:r>
            <a:r>
              <a:rPr lang="en-US" altLang="zh-CN" b="1" kern="0" dirty="0" smtClean="0">
                <a:solidFill>
                  <a:schemeClr val="tx1"/>
                </a:solidFill>
                <a:latin typeface="+mn-lt"/>
                <a:ea typeface="SimSun" pitchFamily="2" charset="-122"/>
              </a:rPr>
              <a:t>Challenges</a:t>
            </a:r>
            <a:endParaRPr kumimoji="0" lang="en-US" altLang="zh-CN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SimSun" pitchFamily="2" charset="-122"/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6045101" y="1758504"/>
            <a:ext cx="20569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宋体" pitchFamily="2" charset="-122"/>
              </a:rPr>
              <a:t>Self Interference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宋体" pitchFamily="2" charset="-122"/>
              </a:rPr>
              <a:t>Sources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宋体" pitchFamily="2" charset="-122"/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675180" y="1928244"/>
            <a:ext cx="20569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宋体" pitchFamily="2" charset="-122"/>
              </a:rPr>
              <a:t>Self Interference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宋体" pitchFamily="2" charset="-122"/>
              </a:rPr>
              <a:t>Components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宋体" pitchFamily="2" charset="-122"/>
            </a:endParaRPr>
          </a:p>
        </p:txBody>
      </p:sp>
      <p:sp>
        <p:nvSpPr>
          <p:cNvPr id="141" name="Flowchart: Merge 140"/>
          <p:cNvSpPr/>
          <p:nvPr/>
        </p:nvSpPr>
        <p:spPr bwMode="auto">
          <a:xfrm>
            <a:off x="6642588" y="3905418"/>
            <a:ext cx="360040" cy="263301"/>
          </a:xfrm>
          <a:prstGeom prst="flowChartMerge">
            <a:avLst/>
          </a:prstGeom>
          <a:solidFill>
            <a:srgbClr val="FFFFFF">
              <a:lumMod val="65000"/>
            </a:srgbClr>
          </a:solidFill>
          <a:ln w="9525" cap="flat" cmpd="sng" algn="ctr">
            <a:solidFill>
              <a:srgbClr val="2D201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宋体" pitchFamily="2" charset="-122"/>
            </a:endParaRPr>
          </a:p>
        </p:txBody>
      </p:sp>
      <p:cxnSp>
        <p:nvCxnSpPr>
          <p:cNvPr id="142" name="Straight Connector 141"/>
          <p:cNvCxnSpPr>
            <a:stCxn id="141" idx="2"/>
          </p:cNvCxnSpPr>
          <p:nvPr/>
        </p:nvCxnSpPr>
        <p:spPr bwMode="auto">
          <a:xfrm flipH="1">
            <a:off x="6818770" y="4168719"/>
            <a:ext cx="3838" cy="517021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3" name="Straight Connector 142"/>
          <p:cNvCxnSpPr/>
          <p:nvPr/>
        </p:nvCxnSpPr>
        <p:spPr bwMode="auto">
          <a:xfrm>
            <a:off x="6818770" y="5027539"/>
            <a:ext cx="4784" cy="88531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sp>
        <p:nvSpPr>
          <p:cNvPr id="144" name="TextBox 143"/>
          <p:cNvSpPr txBox="1"/>
          <p:nvPr/>
        </p:nvSpPr>
        <p:spPr>
          <a:xfrm>
            <a:off x="5393502" y="4731051"/>
            <a:ext cx="756187" cy="307777"/>
          </a:xfrm>
          <a:prstGeom prst="rect">
            <a:avLst/>
          </a:prstGeom>
          <a:solidFill>
            <a:srgbClr val="FFCC99">
              <a:lumMod val="50000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宋体" pitchFamily="2" charset="-122"/>
              </a:rPr>
              <a:t>Tx</a:t>
            </a: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宋体" pitchFamily="2" charset="-122"/>
            </a:endParaRPr>
          </a:p>
        </p:txBody>
      </p:sp>
      <p:cxnSp>
        <p:nvCxnSpPr>
          <p:cNvPr id="145" name="Straight Arrow Connector 144"/>
          <p:cNvCxnSpPr>
            <a:stCxn id="144" idx="3"/>
            <a:endCxn id="161" idx="1"/>
          </p:cNvCxnSpPr>
          <p:nvPr/>
        </p:nvCxnSpPr>
        <p:spPr bwMode="auto">
          <a:xfrm flipV="1">
            <a:off x="6149689" y="4882592"/>
            <a:ext cx="320020" cy="2348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46" name="TextBox 145"/>
          <p:cNvSpPr txBox="1"/>
          <p:nvPr/>
        </p:nvSpPr>
        <p:spPr>
          <a:xfrm>
            <a:off x="6473174" y="5698517"/>
            <a:ext cx="1980323" cy="307777"/>
          </a:xfrm>
          <a:prstGeom prst="rect">
            <a:avLst/>
          </a:prstGeom>
          <a:solidFill>
            <a:srgbClr val="FFCC99">
              <a:lumMod val="50000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宋体" pitchFamily="2" charset="-122"/>
              </a:rPr>
              <a:t>Rx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宋体" pitchFamily="2" charset="-122"/>
            </a:endParaRPr>
          </a:p>
        </p:txBody>
      </p:sp>
      <p:cxnSp>
        <p:nvCxnSpPr>
          <p:cNvPr id="147" name="Straight Arrow Connector 146"/>
          <p:cNvCxnSpPr/>
          <p:nvPr/>
        </p:nvCxnSpPr>
        <p:spPr bwMode="auto">
          <a:xfrm flipH="1">
            <a:off x="7121313" y="3846054"/>
            <a:ext cx="648073" cy="0"/>
          </a:xfrm>
          <a:prstGeom prst="straightConnector1">
            <a:avLst/>
          </a:prstGeom>
          <a:solidFill>
            <a:srgbClr val="FFCC99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48" name="TextBox 147"/>
          <p:cNvSpPr txBox="1"/>
          <p:nvPr/>
        </p:nvSpPr>
        <p:spPr>
          <a:xfrm>
            <a:off x="5697313" y="3597761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宋体" pitchFamily="2" charset="-122"/>
              </a:rPr>
              <a:t>Tx</a:t>
            </a: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宋体" pitchFamily="2" charset="-122"/>
              </a:rPr>
              <a:t> to Rx in Same Antenna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宋体" pitchFamily="2" charset="-122"/>
            </a:endParaRPr>
          </a:p>
        </p:txBody>
      </p:sp>
      <p:sp>
        <p:nvSpPr>
          <p:cNvPr id="149" name="TextBox 148"/>
          <p:cNvSpPr txBox="1"/>
          <p:nvPr/>
        </p:nvSpPr>
        <p:spPr>
          <a:xfrm>
            <a:off x="6761204" y="4231883"/>
            <a:ext cx="18799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宋体" pitchFamily="2" charset="-122"/>
              </a:rPr>
              <a:t>Direct Path from other Transmit Antenna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宋体" pitchFamily="2" charset="-122"/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5502310" y="5112593"/>
            <a:ext cx="1258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altLang="zh-CN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宋体" pitchFamily="2" charset="-122"/>
              </a:rPr>
              <a:t>Leakage in </a:t>
            </a:r>
            <a:endParaRPr kumimoji="0" lang="en-US" altLang="zh-CN" sz="1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宋体" pitchFamily="2" charset="-122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宋体" pitchFamily="2" charset="-122"/>
              </a:rPr>
              <a:t>RF Circuit</a:t>
            </a:r>
          </a:p>
        </p:txBody>
      </p:sp>
      <p:sp>
        <p:nvSpPr>
          <p:cNvPr id="151" name="Flowchart: Merge 150"/>
          <p:cNvSpPr/>
          <p:nvPr/>
        </p:nvSpPr>
        <p:spPr bwMode="auto">
          <a:xfrm>
            <a:off x="7921480" y="3911768"/>
            <a:ext cx="360040" cy="263301"/>
          </a:xfrm>
          <a:prstGeom prst="flowChartMerge">
            <a:avLst/>
          </a:prstGeom>
          <a:solidFill>
            <a:srgbClr val="FFFFFF">
              <a:lumMod val="65000"/>
            </a:srgbClr>
          </a:solidFill>
          <a:ln w="9525" cap="flat" cmpd="sng" algn="ctr">
            <a:solidFill>
              <a:srgbClr val="2D201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宋体" pitchFamily="2" charset="-122"/>
            </a:endParaRPr>
          </a:p>
        </p:txBody>
      </p:sp>
      <p:cxnSp>
        <p:nvCxnSpPr>
          <p:cNvPr id="152" name="Straight Connector 151"/>
          <p:cNvCxnSpPr>
            <a:stCxn id="151" idx="2"/>
          </p:cNvCxnSpPr>
          <p:nvPr/>
        </p:nvCxnSpPr>
        <p:spPr bwMode="auto">
          <a:xfrm flipH="1">
            <a:off x="8097662" y="4175069"/>
            <a:ext cx="3838" cy="526676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153" name="Straight Connector 152"/>
          <p:cNvCxnSpPr/>
          <p:nvPr/>
        </p:nvCxnSpPr>
        <p:spPr bwMode="auto">
          <a:xfrm>
            <a:off x="8097662" y="5011039"/>
            <a:ext cx="0" cy="70017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54" name="Curved Down Arrow 153"/>
          <p:cNvSpPr/>
          <p:nvPr/>
        </p:nvSpPr>
        <p:spPr bwMode="auto">
          <a:xfrm>
            <a:off x="6645987" y="3626851"/>
            <a:ext cx="351057" cy="230213"/>
          </a:xfrm>
          <a:prstGeom prst="curvedDown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宋体" pitchFamily="2" charset="-122"/>
            </a:endParaRPr>
          </a:p>
        </p:txBody>
      </p:sp>
      <p:pic>
        <p:nvPicPr>
          <p:cNvPr id="155" name="Picture 69" descr="iphon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09428" y="1667965"/>
            <a:ext cx="561677" cy="1135116"/>
          </a:xfrm>
          <a:prstGeom prst="rect">
            <a:avLst/>
          </a:prstGeom>
          <a:noFill/>
        </p:spPr>
      </p:pic>
      <p:sp>
        <p:nvSpPr>
          <p:cNvPr id="157" name="Circular Arrow 156"/>
          <p:cNvSpPr/>
          <p:nvPr/>
        </p:nvSpPr>
        <p:spPr bwMode="auto">
          <a:xfrm rot="5035273">
            <a:off x="3652893" y="1605978"/>
            <a:ext cx="614855" cy="829021"/>
          </a:xfrm>
          <a:prstGeom prst="circularArrow">
            <a:avLst>
              <a:gd name="adj1" fmla="val 26294"/>
              <a:gd name="adj2" fmla="val 2308688"/>
              <a:gd name="adj3" fmla="val 20397351"/>
              <a:gd name="adj4" fmla="val 11497993"/>
              <a:gd name="adj5" fmla="val 21896"/>
            </a:avLst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9900"/>
              </a:buClr>
              <a:buSzTx/>
              <a:buFont typeface="Wingdings" pitchFamily="2" charset="2"/>
              <a:buChar char="n"/>
              <a:tabLst/>
              <a:defRPr/>
            </a:pPr>
            <a:endParaRPr kumimoji="0" lang="en-CA" sz="18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SimSun" pitchFamily="2" charset="-122"/>
            </a:endParaRPr>
          </a:p>
        </p:txBody>
      </p:sp>
      <p:sp>
        <p:nvSpPr>
          <p:cNvPr id="158" name="Right Arrow 157"/>
          <p:cNvSpPr/>
          <p:nvPr/>
        </p:nvSpPr>
        <p:spPr bwMode="auto">
          <a:xfrm rot="585703">
            <a:off x="3982840" y="1779053"/>
            <a:ext cx="1083847" cy="279070"/>
          </a:xfrm>
          <a:prstGeom prst="rightArrow">
            <a:avLst>
              <a:gd name="adj1" fmla="val 50000"/>
              <a:gd name="adj2" fmla="val 53247"/>
            </a:avLst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9900"/>
              </a:buClr>
              <a:buSzTx/>
              <a:buFont typeface="Wingdings" pitchFamily="2" charset="2"/>
              <a:buChar char="n"/>
              <a:tabLst/>
              <a:defRPr/>
            </a:pPr>
            <a:endParaRPr kumimoji="0" lang="en-CA" sz="18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SimSun" pitchFamily="2" charset="-122"/>
            </a:endParaRPr>
          </a:p>
        </p:txBody>
      </p:sp>
      <p:sp>
        <p:nvSpPr>
          <p:cNvPr id="159" name="Circular Arrow 158"/>
          <p:cNvSpPr/>
          <p:nvPr/>
        </p:nvSpPr>
        <p:spPr bwMode="auto">
          <a:xfrm rot="5035273" flipH="1" flipV="1">
            <a:off x="4908940" y="1898302"/>
            <a:ext cx="550909" cy="746408"/>
          </a:xfrm>
          <a:prstGeom prst="circularArrow">
            <a:avLst>
              <a:gd name="adj1" fmla="val 11568"/>
              <a:gd name="adj2" fmla="val 2308688"/>
              <a:gd name="adj3" fmla="val 20372997"/>
              <a:gd name="adj4" fmla="val 11497993"/>
              <a:gd name="adj5" fmla="val 21896"/>
            </a:avLst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9900"/>
              </a:buClr>
              <a:buSzTx/>
              <a:buFont typeface="Wingdings" pitchFamily="2" charset="2"/>
              <a:buChar char="n"/>
              <a:tabLst/>
              <a:defRPr/>
            </a:pPr>
            <a:endParaRPr kumimoji="0" lang="en-CA" sz="18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SimSun" pitchFamily="2" charset="-122"/>
            </a:endParaRPr>
          </a:p>
        </p:txBody>
      </p:sp>
      <p:sp>
        <p:nvSpPr>
          <p:cNvPr id="160" name="Right Arrow 159"/>
          <p:cNvSpPr/>
          <p:nvPr/>
        </p:nvSpPr>
        <p:spPr bwMode="auto">
          <a:xfrm rot="585703" flipH="1" flipV="1">
            <a:off x="4088682" y="2294386"/>
            <a:ext cx="1083847" cy="133774"/>
          </a:xfrm>
          <a:prstGeom prst="rightArrow">
            <a:avLst>
              <a:gd name="adj1" fmla="val 50000"/>
              <a:gd name="adj2" fmla="val 53247"/>
            </a:avLst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9900"/>
              </a:buClr>
              <a:buSzTx/>
              <a:buFont typeface="Wingdings" pitchFamily="2" charset="2"/>
              <a:buChar char="n"/>
              <a:tabLst/>
              <a:defRPr/>
            </a:pPr>
            <a:endParaRPr kumimoji="0" lang="en-CA" sz="18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SimSun" pitchFamily="2" charset="-122"/>
            </a:endParaRPr>
          </a:p>
        </p:txBody>
      </p:sp>
      <p:sp>
        <p:nvSpPr>
          <p:cNvPr id="161" name="TextBox 160"/>
          <p:cNvSpPr txBox="1"/>
          <p:nvPr/>
        </p:nvSpPr>
        <p:spPr>
          <a:xfrm>
            <a:off x="6469709" y="4728703"/>
            <a:ext cx="1987724" cy="307777"/>
          </a:xfrm>
          <a:prstGeom prst="rect">
            <a:avLst/>
          </a:prstGeom>
          <a:solidFill>
            <a:srgbClr val="FFCC99">
              <a:lumMod val="50000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宋体" pitchFamily="2" charset="-122"/>
              </a:rPr>
              <a:t>RF Canceller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宋体" pitchFamily="2" charset="-122"/>
            </a:endParaRPr>
          </a:p>
        </p:txBody>
      </p:sp>
      <p:sp>
        <p:nvSpPr>
          <p:cNvPr id="162" name="TextBox 161"/>
          <p:cNvSpPr txBox="1"/>
          <p:nvPr/>
        </p:nvSpPr>
        <p:spPr>
          <a:xfrm>
            <a:off x="8029167" y="3243516"/>
            <a:ext cx="12588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宋体" pitchFamily="2" charset="-122"/>
              </a:rPr>
              <a:t>Multipath Echoes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宋体" pitchFamily="2" charset="-122"/>
            </a:endParaRPr>
          </a:p>
        </p:txBody>
      </p:sp>
      <p:grpSp>
        <p:nvGrpSpPr>
          <p:cNvPr id="163" name="Group 162"/>
          <p:cNvGrpSpPr/>
          <p:nvPr/>
        </p:nvGrpSpPr>
        <p:grpSpPr>
          <a:xfrm>
            <a:off x="417820" y="2899612"/>
            <a:ext cx="5010150" cy="3324225"/>
            <a:chOff x="529111" y="2598609"/>
            <a:chExt cx="5010150" cy="3324225"/>
          </a:xfrm>
        </p:grpSpPr>
        <p:sp>
          <p:nvSpPr>
            <p:cNvPr id="166" name="Rectangle 165"/>
            <p:cNvSpPr/>
            <p:nvPr/>
          </p:nvSpPr>
          <p:spPr bwMode="auto">
            <a:xfrm>
              <a:off x="529111" y="2598609"/>
              <a:ext cx="5010150" cy="3324225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9900"/>
                </a:buClr>
                <a:buSzTx/>
                <a:buFont typeface="Wingdings" pitchFamily="2" charset="2"/>
                <a:buNone/>
                <a:tabLst/>
                <a:defRPr/>
              </a:pPr>
              <a:endParaRPr kumimoji="0" lang="en-US" sz="7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SimSun" pitchFamily="2" charset="-122"/>
              </a:endParaRPr>
            </a:p>
          </p:txBody>
        </p:sp>
        <p:cxnSp>
          <p:nvCxnSpPr>
            <p:cNvPr id="167" name="Straight Arrow Connector 166"/>
            <p:cNvCxnSpPr/>
            <p:nvPr/>
          </p:nvCxnSpPr>
          <p:spPr bwMode="auto">
            <a:xfrm flipH="1" flipV="1">
              <a:off x="992406" y="2734533"/>
              <a:ext cx="22" cy="2704198"/>
            </a:xfrm>
            <a:prstGeom prst="straightConnector1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68" name="Straight Connector 167"/>
            <p:cNvCxnSpPr/>
            <p:nvPr/>
          </p:nvCxnSpPr>
          <p:spPr bwMode="auto">
            <a:xfrm flipV="1">
              <a:off x="800100" y="3267075"/>
              <a:ext cx="0" cy="2390775"/>
            </a:xfrm>
            <a:prstGeom prst="line">
              <a:avLst/>
            </a:prstGeom>
            <a:no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9" name="Straight Connector 168"/>
            <p:cNvCxnSpPr/>
            <p:nvPr/>
          </p:nvCxnSpPr>
          <p:spPr bwMode="auto">
            <a:xfrm>
              <a:off x="1081134" y="4412611"/>
              <a:ext cx="6635" cy="1008784"/>
            </a:xfrm>
            <a:prstGeom prst="line">
              <a:avLst/>
            </a:prstGeom>
            <a:noFill/>
            <a:ln w="9525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0" name="Straight Connector 169"/>
            <p:cNvCxnSpPr/>
            <p:nvPr/>
          </p:nvCxnSpPr>
          <p:spPr bwMode="auto">
            <a:xfrm>
              <a:off x="1165752" y="3254571"/>
              <a:ext cx="23" cy="2166824"/>
            </a:xfrm>
            <a:prstGeom prst="line">
              <a:avLst/>
            </a:prstGeom>
            <a:noFill/>
            <a:ln w="9525" cap="flat" cmpd="sng" algn="ctr">
              <a:solidFill>
                <a:srgbClr val="00206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1" name="Straight Connector 170"/>
            <p:cNvCxnSpPr/>
            <p:nvPr/>
          </p:nvCxnSpPr>
          <p:spPr bwMode="auto">
            <a:xfrm>
              <a:off x="1252425" y="3666267"/>
              <a:ext cx="24" cy="1755128"/>
            </a:xfrm>
            <a:prstGeom prst="line">
              <a:avLst/>
            </a:prstGeom>
            <a:noFill/>
            <a:ln w="9525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2" name="Straight Connector 171"/>
            <p:cNvCxnSpPr/>
            <p:nvPr/>
          </p:nvCxnSpPr>
          <p:spPr bwMode="auto">
            <a:xfrm>
              <a:off x="1512444" y="4498328"/>
              <a:ext cx="8709" cy="923048"/>
            </a:xfrm>
            <a:prstGeom prst="lin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3" name="Straight Connector 172"/>
            <p:cNvCxnSpPr/>
            <p:nvPr/>
          </p:nvCxnSpPr>
          <p:spPr bwMode="auto">
            <a:xfrm>
              <a:off x="1603450" y="4628337"/>
              <a:ext cx="4376" cy="797373"/>
            </a:xfrm>
            <a:prstGeom prst="lin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4" name="Straight Connector 173"/>
            <p:cNvCxnSpPr/>
            <p:nvPr/>
          </p:nvCxnSpPr>
          <p:spPr bwMode="auto">
            <a:xfrm>
              <a:off x="1681456" y="4385653"/>
              <a:ext cx="8709" cy="1040057"/>
            </a:xfrm>
            <a:prstGeom prst="lin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5" name="Straight Connector 174"/>
            <p:cNvCxnSpPr/>
            <p:nvPr/>
          </p:nvCxnSpPr>
          <p:spPr bwMode="auto">
            <a:xfrm>
              <a:off x="1768129" y="4671674"/>
              <a:ext cx="4376" cy="749702"/>
            </a:xfrm>
            <a:prstGeom prst="lin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6" name="Straight Connector 175"/>
            <p:cNvCxnSpPr/>
            <p:nvPr/>
          </p:nvCxnSpPr>
          <p:spPr bwMode="auto">
            <a:xfrm>
              <a:off x="1807132" y="4801683"/>
              <a:ext cx="4375" cy="619693"/>
            </a:xfrm>
            <a:prstGeom prst="lin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7" name="Straight Connector 176"/>
            <p:cNvCxnSpPr/>
            <p:nvPr/>
          </p:nvCxnSpPr>
          <p:spPr bwMode="auto">
            <a:xfrm>
              <a:off x="1893805" y="4940360"/>
              <a:ext cx="4375" cy="485350"/>
            </a:xfrm>
            <a:prstGeom prst="line">
              <a:avLst/>
            </a:prstGeom>
            <a:noFill/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8" name="Straight Connector 177"/>
            <p:cNvCxnSpPr/>
            <p:nvPr/>
          </p:nvCxnSpPr>
          <p:spPr bwMode="auto">
            <a:xfrm>
              <a:off x="2249164" y="5113706"/>
              <a:ext cx="4358" cy="307670"/>
            </a:xfrm>
            <a:prstGeom prst="line">
              <a:avLst/>
            </a:prstGeom>
            <a:noFill/>
            <a:ln w="952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9" name="Straight Connector 178"/>
            <p:cNvCxnSpPr/>
            <p:nvPr/>
          </p:nvCxnSpPr>
          <p:spPr bwMode="auto">
            <a:xfrm>
              <a:off x="3310908" y="5265384"/>
              <a:ext cx="0" cy="155992"/>
            </a:xfrm>
            <a:prstGeom prst="line">
              <a:avLst/>
            </a:prstGeom>
            <a:noFill/>
            <a:ln w="952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0" name="Straight Connector 179"/>
            <p:cNvCxnSpPr/>
            <p:nvPr/>
          </p:nvCxnSpPr>
          <p:spPr bwMode="auto">
            <a:xfrm>
              <a:off x="4298980" y="5330389"/>
              <a:ext cx="4335" cy="95321"/>
            </a:xfrm>
            <a:prstGeom prst="line">
              <a:avLst/>
            </a:prstGeom>
            <a:noFill/>
            <a:ln w="952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1" name="Straight Connector 180"/>
            <p:cNvCxnSpPr/>
            <p:nvPr/>
          </p:nvCxnSpPr>
          <p:spPr bwMode="auto">
            <a:xfrm>
              <a:off x="4719344" y="5365058"/>
              <a:ext cx="0" cy="60652"/>
            </a:xfrm>
            <a:prstGeom prst="line">
              <a:avLst/>
            </a:prstGeom>
            <a:noFill/>
            <a:ln w="952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2" name="Straight Connector 181"/>
            <p:cNvCxnSpPr/>
            <p:nvPr/>
          </p:nvCxnSpPr>
          <p:spPr bwMode="auto">
            <a:xfrm>
              <a:off x="992406" y="5421395"/>
              <a:ext cx="4298980" cy="8649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183" name="TextBox 182"/>
            <p:cNvSpPr txBox="1"/>
            <p:nvPr/>
          </p:nvSpPr>
          <p:spPr>
            <a:xfrm>
              <a:off x="5048702" y="5217714"/>
              <a:ext cx="42511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9900"/>
                </a:buClr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FrutigerNext LT Regular"/>
                  <a:ea typeface="宋体" pitchFamily="2" charset="-122"/>
                </a:rPr>
                <a:t>Time</a:t>
              </a:r>
            </a:p>
          </p:txBody>
        </p:sp>
        <p:sp>
          <p:nvSpPr>
            <p:cNvPr id="184" name="TextBox 183"/>
            <p:cNvSpPr txBox="1"/>
            <p:nvPr/>
          </p:nvSpPr>
          <p:spPr>
            <a:xfrm rot="10800000">
              <a:off x="534894" y="3141167"/>
              <a:ext cx="353943" cy="1985480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9900"/>
                </a:buClr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11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ea typeface="宋体" pitchFamily="2" charset="-122"/>
                  <a:cs typeface="Arial" pitchFamily="34" charset="0"/>
                </a:rPr>
                <a:t>Self-interference Power (dB)</a:t>
              </a:r>
            </a:p>
          </p:txBody>
        </p:sp>
        <p:sp>
          <p:nvSpPr>
            <p:cNvPr id="185" name="TextBox 184"/>
            <p:cNvSpPr txBox="1"/>
            <p:nvPr/>
          </p:nvSpPr>
          <p:spPr>
            <a:xfrm>
              <a:off x="715053" y="3050889"/>
              <a:ext cx="320922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9900"/>
                </a:buClr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7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FrutigerNext LT Regular"/>
                  <a:ea typeface="宋体" pitchFamily="2" charset="-122"/>
                </a:rPr>
                <a:t>-10</a:t>
              </a:r>
            </a:p>
          </p:txBody>
        </p:sp>
        <p:sp>
          <p:nvSpPr>
            <p:cNvPr id="186" name="TextBox 185"/>
            <p:cNvSpPr txBox="1"/>
            <p:nvPr/>
          </p:nvSpPr>
          <p:spPr>
            <a:xfrm>
              <a:off x="724430" y="3302978"/>
              <a:ext cx="320922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9900"/>
                </a:buClr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7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FrutigerNext LT Regular"/>
                  <a:ea typeface="宋体" pitchFamily="2" charset="-122"/>
                </a:rPr>
                <a:t>-20</a:t>
              </a:r>
            </a:p>
          </p:txBody>
        </p:sp>
        <p:sp>
          <p:nvSpPr>
            <p:cNvPr id="187" name="TextBox 186"/>
            <p:cNvSpPr txBox="1"/>
            <p:nvPr/>
          </p:nvSpPr>
          <p:spPr>
            <a:xfrm>
              <a:off x="785113" y="2782925"/>
              <a:ext cx="237566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9900"/>
                </a:buClr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7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FrutigerNext LT Regular"/>
                  <a:ea typeface="宋体" pitchFamily="2" charset="-122"/>
                </a:rPr>
                <a:t>0</a:t>
              </a:r>
            </a:p>
          </p:txBody>
        </p:sp>
        <p:sp>
          <p:nvSpPr>
            <p:cNvPr id="188" name="TextBox 187"/>
            <p:cNvSpPr txBox="1"/>
            <p:nvPr/>
          </p:nvSpPr>
          <p:spPr>
            <a:xfrm>
              <a:off x="723719" y="3549255"/>
              <a:ext cx="320922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9900"/>
                </a:buClr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7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FrutigerNext LT Regular"/>
                  <a:ea typeface="宋体" pitchFamily="2" charset="-122"/>
                </a:rPr>
                <a:t>-30</a:t>
              </a:r>
            </a:p>
          </p:txBody>
        </p:sp>
        <p:sp>
          <p:nvSpPr>
            <p:cNvPr id="189" name="TextBox 188"/>
            <p:cNvSpPr txBox="1"/>
            <p:nvPr/>
          </p:nvSpPr>
          <p:spPr>
            <a:xfrm>
              <a:off x="728053" y="3817935"/>
              <a:ext cx="320922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9900"/>
                </a:buClr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7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FrutigerNext LT Regular"/>
                  <a:ea typeface="宋体" pitchFamily="2" charset="-122"/>
                </a:rPr>
                <a:t>-40</a:t>
              </a:r>
            </a:p>
          </p:txBody>
        </p:sp>
        <p:sp>
          <p:nvSpPr>
            <p:cNvPr id="190" name="TextBox 189"/>
            <p:cNvSpPr txBox="1"/>
            <p:nvPr/>
          </p:nvSpPr>
          <p:spPr>
            <a:xfrm>
              <a:off x="723720" y="4060610"/>
              <a:ext cx="320922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9900"/>
                </a:buClr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7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FrutigerNext LT Regular"/>
                  <a:ea typeface="宋体" pitchFamily="2" charset="-122"/>
                </a:rPr>
                <a:t>-50</a:t>
              </a:r>
            </a:p>
          </p:txBody>
        </p:sp>
        <p:sp>
          <p:nvSpPr>
            <p:cNvPr id="191" name="TextBox 190"/>
            <p:cNvSpPr txBox="1"/>
            <p:nvPr/>
          </p:nvSpPr>
          <p:spPr>
            <a:xfrm>
              <a:off x="719386" y="4316285"/>
              <a:ext cx="320922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9900"/>
                </a:buClr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7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FrutigerNext LT Regular"/>
                  <a:ea typeface="宋体" pitchFamily="2" charset="-122"/>
                </a:rPr>
                <a:t>-60</a:t>
              </a:r>
            </a:p>
          </p:txBody>
        </p:sp>
        <p:sp>
          <p:nvSpPr>
            <p:cNvPr id="192" name="TextBox 191"/>
            <p:cNvSpPr txBox="1"/>
            <p:nvPr/>
          </p:nvSpPr>
          <p:spPr>
            <a:xfrm>
              <a:off x="719386" y="4563296"/>
              <a:ext cx="320922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9900"/>
                </a:buClr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7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FrutigerNext LT Regular"/>
                  <a:ea typeface="宋体" pitchFamily="2" charset="-122"/>
                </a:rPr>
                <a:t>-70</a:t>
              </a:r>
            </a:p>
          </p:txBody>
        </p:sp>
        <p:sp>
          <p:nvSpPr>
            <p:cNvPr id="193" name="TextBox 192"/>
            <p:cNvSpPr txBox="1"/>
            <p:nvPr/>
          </p:nvSpPr>
          <p:spPr>
            <a:xfrm>
              <a:off x="715052" y="4819007"/>
              <a:ext cx="320922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9900"/>
                </a:buClr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7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FrutigerNext LT Regular"/>
                  <a:ea typeface="宋体" pitchFamily="2" charset="-122"/>
                </a:rPr>
                <a:t>-80</a:t>
              </a:r>
            </a:p>
          </p:txBody>
        </p:sp>
        <p:sp>
          <p:nvSpPr>
            <p:cNvPr id="194" name="TextBox 193"/>
            <p:cNvSpPr txBox="1"/>
            <p:nvPr/>
          </p:nvSpPr>
          <p:spPr>
            <a:xfrm>
              <a:off x="719386" y="5066026"/>
              <a:ext cx="320922" cy="2000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9900"/>
                </a:buClr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7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FrutigerNext LT Regular"/>
                  <a:ea typeface="宋体" pitchFamily="2" charset="-122"/>
                </a:rPr>
                <a:t>-90</a:t>
              </a:r>
            </a:p>
          </p:txBody>
        </p:sp>
        <p:cxnSp>
          <p:nvCxnSpPr>
            <p:cNvPr id="195" name="Straight Connector 194"/>
            <p:cNvCxnSpPr/>
            <p:nvPr/>
          </p:nvCxnSpPr>
          <p:spPr bwMode="auto">
            <a:xfrm flipH="1">
              <a:off x="966346" y="2903541"/>
              <a:ext cx="60688" cy="1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6" name="Straight Connector 195"/>
            <p:cNvCxnSpPr/>
            <p:nvPr/>
          </p:nvCxnSpPr>
          <p:spPr bwMode="auto">
            <a:xfrm flipH="1">
              <a:off x="967056" y="3155623"/>
              <a:ext cx="60688" cy="1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7" name="Straight Connector 196"/>
            <p:cNvCxnSpPr/>
            <p:nvPr/>
          </p:nvCxnSpPr>
          <p:spPr bwMode="auto">
            <a:xfrm flipH="1">
              <a:off x="962735" y="3406974"/>
              <a:ext cx="60688" cy="1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8" name="Straight Connector 197"/>
            <p:cNvCxnSpPr/>
            <p:nvPr/>
          </p:nvCxnSpPr>
          <p:spPr bwMode="auto">
            <a:xfrm flipH="1">
              <a:off x="967068" y="3662663"/>
              <a:ext cx="60688" cy="1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99" name="Straight Connector 198"/>
            <p:cNvCxnSpPr/>
            <p:nvPr/>
          </p:nvCxnSpPr>
          <p:spPr bwMode="auto">
            <a:xfrm flipH="1">
              <a:off x="967069" y="3914017"/>
              <a:ext cx="60688" cy="1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0" name="Straight Connector 199"/>
            <p:cNvCxnSpPr/>
            <p:nvPr/>
          </p:nvCxnSpPr>
          <p:spPr bwMode="auto">
            <a:xfrm flipH="1">
              <a:off x="967068" y="4165373"/>
              <a:ext cx="60688" cy="1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1" name="Straight Connector 200"/>
            <p:cNvCxnSpPr/>
            <p:nvPr/>
          </p:nvCxnSpPr>
          <p:spPr bwMode="auto">
            <a:xfrm flipH="1">
              <a:off x="967068" y="4416727"/>
              <a:ext cx="60688" cy="1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2" name="Straight Connector 201"/>
            <p:cNvCxnSpPr/>
            <p:nvPr/>
          </p:nvCxnSpPr>
          <p:spPr bwMode="auto">
            <a:xfrm flipH="1">
              <a:off x="963444" y="4668809"/>
              <a:ext cx="60688" cy="1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3" name="Straight Connector 202"/>
            <p:cNvCxnSpPr/>
            <p:nvPr/>
          </p:nvCxnSpPr>
          <p:spPr bwMode="auto">
            <a:xfrm flipH="1">
              <a:off x="963444" y="4920181"/>
              <a:ext cx="60688" cy="1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4" name="Straight Connector 203"/>
            <p:cNvCxnSpPr/>
            <p:nvPr/>
          </p:nvCxnSpPr>
          <p:spPr bwMode="auto">
            <a:xfrm flipH="1">
              <a:off x="959110" y="5171553"/>
              <a:ext cx="60688" cy="1"/>
            </a:xfrm>
            <a:prstGeom prst="line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205" name="TextBox 204"/>
            <p:cNvSpPr txBox="1"/>
            <p:nvPr/>
          </p:nvSpPr>
          <p:spPr>
            <a:xfrm>
              <a:off x="888398" y="5421436"/>
              <a:ext cx="4748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9900"/>
                </a:buClr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ea typeface="宋体" pitchFamily="2" charset="-122"/>
                  <a:cs typeface="Arial" pitchFamily="34" charset="0"/>
                </a:rPr>
                <a:t>Sub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9900"/>
                </a:buClr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ea typeface="宋体" pitchFamily="2" charset="-122"/>
                  <a:cs typeface="Arial" pitchFamily="34" charset="0"/>
                </a:rPr>
                <a:t>nsec</a:t>
              </a:r>
              <a:endPara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  <a:cs typeface="Arial" pitchFamily="34" charset="0"/>
              </a:endParaRPr>
            </a:p>
          </p:txBody>
        </p:sp>
        <p:sp>
          <p:nvSpPr>
            <p:cNvPr id="206" name="TextBox 205"/>
            <p:cNvSpPr txBox="1"/>
            <p:nvPr/>
          </p:nvSpPr>
          <p:spPr>
            <a:xfrm>
              <a:off x="1282049" y="5422114"/>
              <a:ext cx="118013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9900"/>
                </a:buClr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ea typeface="宋体" pitchFamily="2" charset="-122"/>
                  <a:cs typeface="Arial" pitchFamily="34" charset="0"/>
                </a:rPr>
                <a:t>Tens of </a:t>
              </a:r>
              <a:r>
                <a:rPr kumimoji="0" lang="en-US" sz="10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ea typeface="宋体" pitchFamily="2" charset="-122"/>
                  <a:cs typeface="Arial" pitchFamily="34" charset="0"/>
                </a:rPr>
                <a:t>nsec</a:t>
              </a:r>
              <a:endPara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  <a:cs typeface="Arial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9900"/>
                </a:buClr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ea typeface="宋体" pitchFamily="2" charset="-122"/>
                  <a:cs typeface="Arial" pitchFamily="34" charset="0"/>
                </a:rPr>
                <a:t>(Tens of meters)</a:t>
              </a:r>
            </a:p>
          </p:txBody>
        </p:sp>
        <p:sp>
          <p:nvSpPr>
            <p:cNvPr id="207" name="TextBox 206"/>
            <p:cNvSpPr txBox="1"/>
            <p:nvPr/>
          </p:nvSpPr>
          <p:spPr>
            <a:xfrm>
              <a:off x="3715230" y="5422792"/>
              <a:ext cx="147989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9900"/>
                </a:buClr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ea typeface="宋体" pitchFamily="2" charset="-122"/>
                  <a:cs typeface="Arial" pitchFamily="34" charset="0"/>
                </a:rPr>
                <a:t>Hundreds of </a:t>
              </a:r>
              <a:r>
                <a:rPr kumimoji="0" lang="en-US" sz="10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ea typeface="宋体" pitchFamily="2" charset="-122"/>
                  <a:cs typeface="Arial" pitchFamily="34" charset="0"/>
                </a:rPr>
                <a:t>nsec</a:t>
              </a:r>
              <a:endPara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宋体" pitchFamily="2" charset="-122"/>
                <a:cs typeface="Arial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9900"/>
                </a:buClr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ea typeface="宋体" pitchFamily="2" charset="-122"/>
                  <a:cs typeface="Arial" pitchFamily="34" charset="0"/>
                </a:rPr>
                <a:t>(Hundreds of meters)</a:t>
              </a:r>
            </a:p>
          </p:txBody>
        </p:sp>
        <p:sp>
          <p:nvSpPr>
            <p:cNvPr id="208" name="Oval 207"/>
            <p:cNvSpPr/>
            <p:nvPr/>
          </p:nvSpPr>
          <p:spPr bwMode="auto">
            <a:xfrm>
              <a:off x="1417103" y="5313064"/>
              <a:ext cx="598044" cy="73676"/>
            </a:xfrm>
            <a:prstGeom prst="ellipse">
              <a:avLst/>
            </a:prstGeom>
            <a:noFill/>
            <a:ln w="9525" cap="flat" cmpd="sng" algn="ctr">
              <a:solidFill>
                <a:srgbClr val="FF000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9900"/>
                </a:buClr>
                <a:buSzTx/>
                <a:buFont typeface="Wingdings" pitchFamily="2" charset="2"/>
                <a:buChar char="n"/>
                <a:tabLst/>
                <a:defRPr/>
              </a:pPr>
              <a:endPara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SimSun" pitchFamily="2" charset="-122"/>
              </a:endParaRPr>
            </a:p>
          </p:txBody>
        </p:sp>
        <p:sp>
          <p:nvSpPr>
            <p:cNvPr id="209" name="Oval 208"/>
            <p:cNvSpPr/>
            <p:nvPr/>
          </p:nvSpPr>
          <p:spPr bwMode="auto">
            <a:xfrm>
              <a:off x="2149490" y="5339055"/>
              <a:ext cx="2673862" cy="56337"/>
            </a:xfrm>
            <a:prstGeom prst="ellipse">
              <a:avLst/>
            </a:prstGeom>
            <a:noFill/>
            <a:ln w="9525" cap="flat" cmpd="sng" algn="ctr">
              <a:solidFill>
                <a:srgbClr val="00B050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9900"/>
                </a:buClr>
                <a:buSzTx/>
                <a:buFont typeface="Wingdings" pitchFamily="2" charset="2"/>
                <a:buChar char="n"/>
                <a:tabLst/>
                <a:defRPr/>
              </a:pPr>
              <a:endPara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SimSun" pitchFamily="2" charset="-122"/>
              </a:endParaRPr>
            </a:p>
          </p:txBody>
        </p:sp>
        <p:sp>
          <p:nvSpPr>
            <p:cNvPr id="210" name="TextBox 209"/>
            <p:cNvSpPr txBox="1"/>
            <p:nvPr/>
          </p:nvSpPr>
          <p:spPr>
            <a:xfrm>
              <a:off x="2106030" y="4693630"/>
              <a:ext cx="130140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9900"/>
                </a:buClr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ea typeface="宋体" pitchFamily="2" charset="-122"/>
                  <a:cs typeface="Arial" pitchFamily="34" charset="0"/>
                </a:rPr>
                <a:t>Near-end multipath echoes</a:t>
              </a:r>
            </a:p>
          </p:txBody>
        </p:sp>
        <p:sp>
          <p:nvSpPr>
            <p:cNvPr id="211" name="TextBox 210"/>
            <p:cNvSpPr txBox="1"/>
            <p:nvPr/>
          </p:nvSpPr>
          <p:spPr>
            <a:xfrm>
              <a:off x="3597364" y="4690019"/>
              <a:ext cx="133694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9900"/>
                </a:buClr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ea typeface="宋体" pitchFamily="2" charset="-122"/>
                  <a:cs typeface="Arial" pitchFamily="34" charset="0"/>
                </a:rPr>
                <a:t>Far-end multipath echoes</a:t>
              </a:r>
            </a:p>
          </p:txBody>
        </p:sp>
        <p:cxnSp>
          <p:nvCxnSpPr>
            <p:cNvPr id="212" name="Straight Arrow Connector 211"/>
            <p:cNvCxnSpPr>
              <a:endCxn id="208" idx="7"/>
            </p:cNvCxnSpPr>
            <p:nvPr/>
          </p:nvCxnSpPr>
          <p:spPr bwMode="auto">
            <a:xfrm flipH="1">
              <a:off x="1927565" y="4927359"/>
              <a:ext cx="252261" cy="396495"/>
            </a:xfrm>
            <a:prstGeom prst="straightConnector1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213" name="Straight Arrow Connector 212"/>
            <p:cNvCxnSpPr/>
            <p:nvPr/>
          </p:nvCxnSpPr>
          <p:spPr bwMode="auto">
            <a:xfrm flipH="1">
              <a:off x="3406061" y="4919414"/>
              <a:ext cx="252261" cy="396495"/>
            </a:xfrm>
            <a:prstGeom prst="straightConnector1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214" name="TextBox 213"/>
            <p:cNvSpPr txBox="1"/>
            <p:nvPr/>
          </p:nvSpPr>
          <p:spPr>
            <a:xfrm>
              <a:off x="2344694" y="2939593"/>
              <a:ext cx="93334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9900"/>
                </a:buClr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ea typeface="宋体" pitchFamily="2" charset="-122"/>
                  <a:cs typeface="Arial" pitchFamily="34" charset="0"/>
                </a:rPr>
                <a:t>Tx</a:t>
              </a:r>
              <a:r>
                <a:rPr kumimoji="0" lang="en-US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ea typeface="宋体" pitchFamily="2" charset="-122"/>
                  <a:cs typeface="Arial" pitchFamily="34" charset="0"/>
                </a:rPr>
                <a:t> to Rx in Antenna</a:t>
              </a:r>
            </a:p>
          </p:txBody>
        </p:sp>
        <p:sp>
          <p:nvSpPr>
            <p:cNvPr id="215" name="TextBox 214"/>
            <p:cNvSpPr txBox="1"/>
            <p:nvPr/>
          </p:nvSpPr>
          <p:spPr>
            <a:xfrm>
              <a:off x="3353985" y="2896460"/>
              <a:ext cx="1301403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9900"/>
                </a:buClr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ea typeface="宋体" pitchFamily="2" charset="-122"/>
                  <a:cs typeface="Arial" pitchFamily="34" charset="0"/>
                </a:rPr>
                <a:t>Direct Path from other Transmit Antenna</a:t>
              </a:r>
            </a:p>
          </p:txBody>
        </p:sp>
        <p:cxnSp>
          <p:nvCxnSpPr>
            <p:cNvPr id="216" name="Straight Arrow Connector 215"/>
            <p:cNvCxnSpPr/>
            <p:nvPr/>
          </p:nvCxnSpPr>
          <p:spPr bwMode="auto">
            <a:xfrm flipH="1">
              <a:off x="1164566" y="3278038"/>
              <a:ext cx="1216325" cy="612475"/>
            </a:xfrm>
            <a:prstGeom prst="straightConnector1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217" name="Straight Arrow Connector 216"/>
            <p:cNvCxnSpPr/>
            <p:nvPr/>
          </p:nvCxnSpPr>
          <p:spPr bwMode="auto">
            <a:xfrm flipH="1">
              <a:off x="1259457" y="3390181"/>
              <a:ext cx="2104846" cy="854015"/>
            </a:xfrm>
            <a:prstGeom prst="straightConnector1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sp>
          <p:nvSpPr>
            <p:cNvPr id="218" name="TextBox 217"/>
            <p:cNvSpPr txBox="1"/>
            <p:nvPr/>
          </p:nvSpPr>
          <p:spPr>
            <a:xfrm>
              <a:off x="3178270" y="3717354"/>
              <a:ext cx="92917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C9900"/>
                </a:buClr>
                <a:buSzTx/>
                <a:buFont typeface="Wingdings" pitchFamily="2" charset="2"/>
                <a:buNone/>
                <a:tabLst/>
                <a:defRPr/>
              </a:pPr>
              <a:r>
                <a:rPr kumimoji="0" lang="en-US" altLang="zh-CN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ea typeface="宋体" pitchFamily="2" charset="-122"/>
                  <a:cs typeface="Arial" pitchFamily="34" charset="0"/>
                </a:rPr>
                <a:t>Leakage  in </a:t>
              </a:r>
              <a:r>
                <a:rPr kumimoji="0" lang="en-US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Arial" pitchFamily="34" charset="0"/>
                  <a:ea typeface="宋体" pitchFamily="2" charset="-122"/>
                  <a:cs typeface="Arial" pitchFamily="34" charset="0"/>
                </a:rPr>
                <a:t>RF Circuit</a:t>
              </a:r>
            </a:p>
          </p:txBody>
        </p:sp>
        <p:cxnSp>
          <p:nvCxnSpPr>
            <p:cNvPr id="219" name="Straight Arrow Connector 218"/>
            <p:cNvCxnSpPr/>
            <p:nvPr/>
          </p:nvCxnSpPr>
          <p:spPr bwMode="auto">
            <a:xfrm flipH="1">
              <a:off x="1083741" y="3920129"/>
              <a:ext cx="2104846" cy="854015"/>
            </a:xfrm>
            <a:prstGeom prst="straightConnector1">
              <a:avLst/>
            </a:prstGeom>
            <a:noFill/>
            <a:ln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  <p:sp>
        <p:nvSpPr>
          <p:cNvPr id="164" name="Freeform 163"/>
          <p:cNvSpPr/>
          <p:nvPr/>
        </p:nvSpPr>
        <p:spPr bwMode="auto">
          <a:xfrm>
            <a:off x="6192854" y="5102686"/>
            <a:ext cx="360040" cy="432048"/>
          </a:xfrm>
          <a:custGeom>
            <a:avLst/>
            <a:gdLst>
              <a:gd name="connsiteX0" fmla="*/ 0 w 483079"/>
              <a:gd name="connsiteY0" fmla="*/ 38818 h 478765"/>
              <a:gd name="connsiteX1" fmla="*/ 379562 w 483079"/>
              <a:gd name="connsiteY1" fmla="*/ 73324 h 478765"/>
              <a:gd name="connsiteX2" fmla="*/ 483079 w 483079"/>
              <a:gd name="connsiteY2" fmla="*/ 478765 h 478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3079" h="478765">
                <a:moveTo>
                  <a:pt x="0" y="38818"/>
                </a:moveTo>
                <a:cubicBezTo>
                  <a:pt x="149524" y="19409"/>
                  <a:pt x="299049" y="0"/>
                  <a:pt x="379562" y="73324"/>
                </a:cubicBezTo>
                <a:cubicBezTo>
                  <a:pt x="460075" y="146648"/>
                  <a:pt x="471577" y="312706"/>
                  <a:pt x="483079" y="478765"/>
                </a:cubicBezTo>
              </a:path>
            </a:pathLst>
          </a:cu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850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FrutigerNext LT Light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5385" y="1649776"/>
            <a:ext cx="846996" cy="996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4" name="Footer Placeholder 27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Peiwei Wang - Huawei Technologies</a:t>
            </a:r>
            <a:endParaRPr lang="en-GB" dirty="0"/>
          </a:p>
        </p:txBody>
      </p:sp>
      <p:sp>
        <p:nvSpPr>
          <p:cNvPr id="275" name="Slide Number Placeholder 27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9B0D65C8-A0CA-4DDA-83BB-897866218593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2" name="Oval 1"/>
          <p:cNvSpPr/>
          <p:nvPr/>
        </p:nvSpPr>
        <p:spPr bwMode="auto">
          <a:xfrm>
            <a:off x="739706" y="3380068"/>
            <a:ext cx="1267963" cy="2517835"/>
          </a:xfrm>
          <a:prstGeom prst="ellipse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7359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06B781AF-4CCF-49B0-A572-DE54FBE5D942}" type="slidenum">
              <a:rPr lang="en-GB" smtClean="0"/>
              <a:pPr/>
              <a:t>4</a:t>
            </a:fld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96912" y="638291"/>
            <a:ext cx="7770813" cy="443710"/>
          </a:xfrm>
        </p:spPr>
        <p:txBody>
          <a:bodyPr/>
          <a:lstStyle/>
          <a:p>
            <a:r>
              <a:rPr lang="en-US" sz="2400" dirty="0" smtClean="0"/>
              <a:t>802.11 FD Link Budget </a:t>
            </a:r>
            <a:r>
              <a:rPr lang="en-US" sz="2400" dirty="0" smtClean="0">
                <a:solidFill>
                  <a:schemeClr val="tx1"/>
                </a:solidFill>
              </a:rPr>
              <a:t>[4]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626845" y="1082001"/>
            <a:ext cx="8164946" cy="5393412"/>
          </a:xfrm>
          <a:prstGeom prst="rect">
            <a:avLst/>
          </a:prstGeom>
          <a:noFill/>
          <a:ln/>
        </p:spPr>
        <p:txBody>
          <a:bodyPr/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b="0" kern="0" dirty="0">
                <a:solidFill>
                  <a:schemeClr val="tx1"/>
                </a:solidFill>
              </a:rPr>
              <a:t>System: </a:t>
            </a:r>
            <a:r>
              <a:rPr lang="en-US" sz="1600" b="0" kern="0" dirty="0" smtClean="0">
                <a:solidFill>
                  <a:schemeClr val="tx1"/>
                </a:solidFill>
              </a:rPr>
              <a:t>Carrier Frequency</a:t>
            </a:r>
            <a:r>
              <a:rPr lang="en-US" sz="1600" b="0" kern="0" dirty="0">
                <a:solidFill>
                  <a:schemeClr val="tx1"/>
                </a:solidFill>
              </a:rPr>
              <a:t>: </a:t>
            </a:r>
            <a:r>
              <a:rPr lang="en-US" sz="1600" b="0" kern="0" dirty="0">
                <a:solidFill>
                  <a:srgbClr val="C00000"/>
                </a:solidFill>
              </a:rPr>
              <a:t>2.45GHz</a:t>
            </a:r>
            <a:r>
              <a:rPr lang="en-US" sz="1600" b="0" kern="0" dirty="0">
                <a:solidFill>
                  <a:schemeClr val="tx1"/>
                </a:solidFill>
              </a:rPr>
              <a:t>, BW: </a:t>
            </a:r>
            <a:r>
              <a:rPr lang="en-US" sz="1600" b="0" kern="0" dirty="0" smtClean="0">
                <a:solidFill>
                  <a:srgbClr val="C00000"/>
                </a:solidFill>
              </a:rPr>
              <a:t>20MHz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b="0" kern="0" dirty="0" smtClean="0">
                <a:solidFill>
                  <a:schemeClr val="tx1"/>
                </a:solidFill>
              </a:rPr>
              <a:t>Desired received signal power: </a:t>
            </a:r>
            <a:r>
              <a:rPr lang="en-US" altLang="zh-CN" sz="1600" b="0" dirty="0" err="1" smtClean="0">
                <a:solidFill>
                  <a:srgbClr val="C00000"/>
                </a:solidFill>
                <a:cs typeface="Calibri" panose="020F0502020204030204" pitchFamily="34" charset="0"/>
              </a:rPr>
              <a:t>Pr</a:t>
            </a:r>
            <a:r>
              <a:rPr lang="en-US" altLang="zh-CN" sz="1600" b="0" dirty="0" smtClean="0">
                <a:solidFill>
                  <a:srgbClr val="C00000"/>
                </a:solidFill>
                <a:cs typeface="Calibri" panose="020F0502020204030204" pitchFamily="34" charset="0"/>
              </a:rPr>
              <a:t> </a:t>
            </a:r>
            <a:r>
              <a:rPr lang="en-US" altLang="zh-CN" sz="1600" b="0" dirty="0">
                <a:solidFill>
                  <a:srgbClr val="C00000"/>
                </a:solidFill>
                <a:cs typeface="Calibri" panose="020F0502020204030204" pitchFamily="34" charset="0"/>
              </a:rPr>
              <a:t>= Pt + Gt + </a:t>
            </a:r>
            <a:r>
              <a:rPr lang="en-US" altLang="zh-CN" sz="1600" b="0" dirty="0" smtClean="0">
                <a:solidFill>
                  <a:srgbClr val="C00000"/>
                </a:solidFill>
                <a:cs typeface="Calibri" panose="020F0502020204030204" pitchFamily="34" charset="0"/>
              </a:rPr>
              <a:t>Gr – </a:t>
            </a:r>
            <a:r>
              <a:rPr lang="en-US" altLang="zh-CN" sz="1600" b="0" dirty="0" err="1" smtClean="0">
                <a:solidFill>
                  <a:srgbClr val="C00000"/>
                </a:solidFill>
                <a:cs typeface="Calibri" panose="020F0502020204030204" pitchFamily="34" charset="0"/>
              </a:rPr>
              <a:t>Lp</a:t>
            </a:r>
            <a:r>
              <a:rPr lang="en-US" altLang="zh-CN" sz="1600" b="0" dirty="0" smtClean="0">
                <a:solidFill>
                  <a:schemeClr val="tx1"/>
                </a:solidFill>
                <a:cs typeface="Calibri" panose="020F0502020204030204" pitchFamily="34" charset="0"/>
              </a:rPr>
              <a:t>, where: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1600" dirty="0" smtClean="0">
                <a:solidFill>
                  <a:srgbClr val="C00000"/>
                </a:solidFill>
                <a:cs typeface="Calibri" panose="020F0502020204030204" pitchFamily="34" charset="0"/>
              </a:rPr>
              <a:t>Pt</a:t>
            </a:r>
            <a:r>
              <a:rPr lang="en-US" altLang="zh-CN" sz="1600" dirty="0" smtClean="0">
                <a:solidFill>
                  <a:schemeClr val="tx1"/>
                </a:solidFill>
                <a:cs typeface="Calibri" panose="020F0502020204030204" pitchFamily="34" charset="0"/>
              </a:rPr>
              <a:t> (</a:t>
            </a:r>
            <a:r>
              <a:rPr lang="en-US" altLang="en-US" sz="1600" dirty="0" smtClean="0">
                <a:solidFill>
                  <a:schemeClr val="tx1"/>
                </a:solidFill>
                <a:cs typeface="Calibri" panose="020F0502020204030204" pitchFamily="34" charset="0"/>
              </a:rPr>
              <a:t>transmitter </a:t>
            </a:r>
            <a:r>
              <a:rPr lang="en-US" altLang="en-US" sz="1600" dirty="0">
                <a:solidFill>
                  <a:schemeClr val="tx1"/>
                </a:solidFill>
                <a:cs typeface="Calibri" panose="020F0502020204030204" pitchFamily="34" charset="0"/>
              </a:rPr>
              <a:t>output </a:t>
            </a:r>
            <a:r>
              <a:rPr lang="en-US" altLang="en-US" sz="1600" dirty="0" smtClean="0">
                <a:solidFill>
                  <a:schemeClr val="tx1"/>
                </a:solidFill>
                <a:cs typeface="Calibri" panose="020F0502020204030204" pitchFamily="34" charset="0"/>
              </a:rPr>
              <a:t>power) = 20 </a:t>
            </a:r>
            <a:r>
              <a:rPr lang="en-US" altLang="en-US" sz="1600" dirty="0" err="1" smtClean="0">
                <a:solidFill>
                  <a:schemeClr val="tx1"/>
                </a:solidFill>
                <a:cs typeface="Calibri" panose="020F0502020204030204" pitchFamily="34" charset="0"/>
              </a:rPr>
              <a:t>dBm</a:t>
            </a:r>
            <a:endParaRPr lang="en-US" altLang="en-US" sz="1600" dirty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pPr marL="742950" lvl="2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en-US" sz="1600" dirty="0" smtClean="0">
                <a:solidFill>
                  <a:srgbClr val="C00000"/>
                </a:solidFill>
                <a:cs typeface="Calibri" panose="020F0502020204030204" pitchFamily="34" charset="0"/>
              </a:rPr>
              <a:t>Gt</a:t>
            </a:r>
            <a:r>
              <a:rPr lang="en-US" altLang="en-US" sz="1600" dirty="0" smtClean="0">
                <a:solidFill>
                  <a:schemeClr val="tx1"/>
                </a:solidFill>
                <a:cs typeface="Calibri" panose="020F0502020204030204" pitchFamily="34" charset="0"/>
              </a:rPr>
              <a:t> (transmitter </a:t>
            </a:r>
            <a:r>
              <a:rPr lang="en-US" altLang="en-US" sz="1600" dirty="0">
                <a:solidFill>
                  <a:schemeClr val="tx1"/>
                </a:solidFill>
                <a:cs typeface="Calibri" panose="020F0502020204030204" pitchFamily="34" charset="0"/>
              </a:rPr>
              <a:t>antenna </a:t>
            </a:r>
            <a:r>
              <a:rPr lang="en-US" altLang="en-US" sz="1600" dirty="0" smtClean="0">
                <a:solidFill>
                  <a:schemeClr val="tx1"/>
                </a:solidFill>
                <a:cs typeface="Calibri" panose="020F0502020204030204" pitchFamily="34" charset="0"/>
              </a:rPr>
              <a:t>gain) = 6 </a:t>
            </a:r>
            <a:r>
              <a:rPr lang="en-US" altLang="en-US" sz="1600" dirty="0" err="1" smtClean="0">
                <a:solidFill>
                  <a:schemeClr val="tx1"/>
                </a:solidFill>
                <a:cs typeface="Calibri" panose="020F0502020204030204" pitchFamily="34" charset="0"/>
              </a:rPr>
              <a:t>dBi</a:t>
            </a:r>
            <a:r>
              <a:rPr lang="en-US" altLang="en-US" sz="1600" dirty="0" smtClean="0">
                <a:solidFill>
                  <a:schemeClr val="tx1"/>
                </a:solidFill>
                <a:cs typeface="Calibri" panose="020F0502020204030204" pitchFamily="34" charset="0"/>
              </a:rPr>
              <a:t>, </a:t>
            </a:r>
            <a:r>
              <a:rPr lang="en-US" altLang="zh-CN" sz="1600" dirty="0" smtClean="0">
                <a:solidFill>
                  <a:srgbClr val="C00000"/>
                </a:solidFill>
                <a:cs typeface="Calibri" panose="020F0502020204030204" pitchFamily="34" charset="0"/>
              </a:rPr>
              <a:t>Gr</a:t>
            </a:r>
            <a:r>
              <a:rPr lang="en-US" altLang="zh-CN" sz="1600" dirty="0" smtClean="0">
                <a:solidFill>
                  <a:schemeClr val="tx1"/>
                </a:solidFill>
                <a:cs typeface="Calibri" panose="020F0502020204030204" pitchFamily="34" charset="0"/>
              </a:rPr>
              <a:t> (receiver </a:t>
            </a:r>
            <a:r>
              <a:rPr lang="en-US" altLang="zh-CN" sz="1600" dirty="0">
                <a:solidFill>
                  <a:schemeClr val="tx1"/>
                </a:solidFill>
                <a:cs typeface="Calibri" panose="020F0502020204030204" pitchFamily="34" charset="0"/>
              </a:rPr>
              <a:t>antenna </a:t>
            </a:r>
            <a:r>
              <a:rPr lang="en-US" altLang="zh-CN" sz="1600" dirty="0" smtClean="0">
                <a:solidFill>
                  <a:schemeClr val="tx1"/>
                </a:solidFill>
                <a:cs typeface="Calibri" panose="020F0502020204030204" pitchFamily="34" charset="0"/>
              </a:rPr>
              <a:t>gain) = 6 </a:t>
            </a:r>
            <a:r>
              <a:rPr lang="en-US" altLang="zh-CN" sz="1600" dirty="0" err="1" smtClean="0">
                <a:solidFill>
                  <a:schemeClr val="tx1"/>
                </a:solidFill>
                <a:cs typeface="Calibri" panose="020F0502020204030204" pitchFamily="34" charset="0"/>
              </a:rPr>
              <a:t>dBi</a:t>
            </a:r>
            <a:endParaRPr lang="en-US" altLang="zh-CN" sz="1600" dirty="0" smtClean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pPr marL="742950" lvl="2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altLang="zh-CN" sz="1600" dirty="0" err="1" smtClean="0">
                <a:solidFill>
                  <a:srgbClr val="C00000"/>
                </a:solidFill>
                <a:cs typeface="Calibri" panose="020F0502020204030204" pitchFamily="34" charset="0"/>
              </a:rPr>
              <a:t>Lp</a:t>
            </a:r>
            <a:r>
              <a:rPr lang="en-US" altLang="zh-CN" sz="1600" dirty="0" smtClean="0">
                <a:solidFill>
                  <a:schemeClr val="tx1"/>
                </a:solidFill>
                <a:cs typeface="Calibri" panose="020F0502020204030204" pitchFamily="34" charset="0"/>
              </a:rPr>
              <a:t> (path loss) (note: channel model-D for </a:t>
            </a:r>
            <a:r>
              <a:rPr lang="en-US" altLang="zh-CN" sz="1600" dirty="0">
                <a:solidFill>
                  <a:schemeClr val="tx1"/>
                </a:solidFill>
                <a:cs typeface="Calibri" panose="020F0502020204030204" pitchFamily="34" charset="0"/>
              </a:rPr>
              <a:t>T</a:t>
            </a:r>
            <a:r>
              <a:rPr lang="en-US" altLang="zh-CN" sz="1600" dirty="0" smtClean="0">
                <a:solidFill>
                  <a:schemeClr val="tx1"/>
                </a:solidFill>
                <a:cs typeface="Calibri" panose="020F0502020204030204" pitchFamily="34" charset="0"/>
              </a:rPr>
              <a:t>ypical Office [5] is considered)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1600" kern="0" dirty="0" smtClean="0">
                <a:solidFill>
                  <a:schemeClr val="tx1"/>
                </a:solidFill>
                <a:cs typeface="Calibri" panose="020F0502020204030204" pitchFamily="34" charset="0"/>
              </a:rPr>
              <a:t>           </a:t>
            </a:r>
            <a:r>
              <a:rPr lang="en-US" sz="1600" kern="0" dirty="0" err="1" smtClean="0">
                <a:solidFill>
                  <a:srgbClr val="C00000"/>
                </a:solidFill>
                <a:cs typeface="Calibri" panose="020F0502020204030204" pitchFamily="34" charset="0"/>
              </a:rPr>
              <a:t>Lp</a:t>
            </a:r>
            <a:r>
              <a:rPr lang="en-US" sz="1600" kern="0" dirty="0" smtClean="0">
                <a:solidFill>
                  <a:srgbClr val="C00000"/>
                </a:solidFill>
                <a:cs typeface="Calibri" panose="020F0502020204030204" pitchFamily="34" charset="0"/>
              </a:rPr>
              <a:t>(d)</a:t>
            </a:r>
            <a:r>
              <a:rPr lang="en-US" sz="1600" kern="0" dirty="0" smtClean="0">
                <a:solidFill>
                  <a:schemeClr val="tx1"/>
                </a:solidFill>
                <a:cs typeface="Calibri" panose="020F0502020204030204" pitchFamily="34" charset="0"/>
              </a:rPr>
              <a:t> = L</a:t>
            </a:r>
            <a:r>
              <a:rPr lang="en-US" sz="1600" kern="0" baseline="-25000" dirty="0" smtClean="0">
                <a:solidFill>
                  <a:schemeClr val="tx1"/>
                </a:solidFill>
                <a:cs typeface="Calibri" panose="020F0502020204030204" pitchFamily="34" charset="0"/>
              </a:rPr>
              <a:t>FS</a:t>
            </a:r>
            <a:r>
              <a:rPr lang="en-US" sz="1600" kern="0" dirty="0" smtClean="0">
                <a:solidFill>
                  <a:schemeClr val="tx1"/>
                </a:solidFill>
                <a:cs typeface="Calibri" panose="020F0502020204030204" pitchFamily="34" charset="0"/>
              </a:rPr>
              <a:t>(</a:t>
            </a:r>
            <a:r>
              <a:rPr lang="en-US" sz="1600" kern="0" dirty="0" err="1" smtClean="0">
                <a:solidFill>
                  <a:schemeClr val="tx1"/>
                </a:solidFill>
                <a:cs typeface="Calibri" panose="020F0502020204030204" pitchFamily="34" charset="0"/>
              </a:rPr>
              <a:t>d</a:t>
            </a:r>
            <a:r>
              <a:rPr lang="en-US" sz="1600" kern="0" baseline="-25000" dirty="0" err="1" smtClean="0">
                <a:solidFill>
                  <a:schemeClr val="tx1"/>
                </a:solidFill>
                <a:cs typeface="Calibri" panose="020F0502020204030204" pitchFamily="34" charset="0"/>
              </a:rPr>
              <a:t>BP</a:t>
            </a:r>
            <a:r>
              <a:rPr lang="en-US" sz="1600" kern="0" dirty="0">
                <a:solidFill>
                  <a:schemeClr val="tx1"/>
                </a:solidFill>
                <a:cs typeface="Calibri" panose="020F0502020204030204" pitchFamily="34" charset="0"/>
              </a:rPr>
              <a:t>)+35*log10(d/</a:t>
            </a:r>
            <a:r>
              <a:rPr lang="en-US" sz="1600" kern="0" dirty="0" err="1">
                <a:solidFill>
                  <a:schemeClr val="tx1"/>
                </a:solidFill>
                <a:cs typeface="Calibri" panose="020F0502020204030204" pitchFamily="34" charset="0"/>
              </a:rPr>
              <a:t>d</a:t>
            </a:r>
            <a:r>
              <a:rPr lang="en-US" sz="1600" kern="0" baseline="-25000" dirty="0" err="1">
                <a:solidFill>
                  <a:schemeClr val="tx1"/>
                </a:solidFill>
                <a:cs typeface="Calibri" panose="020F0502020204030204" pitchFamily="34" charset="0"/>
              </a:rPr>
              <a:t>BP</a:t>
            </a:r>
            <a:r>
              <a:rPr lang="en-US" sz="1600" kern="0" dirty="0">
                <a:solidFill>
                  <a:schemeClr val="tx1"/>
                </a:solidFill>
                <a:cs typeface="Calibri" panose="020F0502020204030204" pitchFamily="34" charset="0"/>
              </a:rPr>
              <a:t>) for d &gt; </a:t>
            </a:r>
            <a:r>
              <a:rPr lang="en-US" sz="1600" kern="0" dirty="0" err="1">
                <a:solidFill>
                  <a:schemeClr val="tx1"/>
                </a:solidFill>
                <a:cs typeface="Calibri" panose="020F0502020204030204" pitchFamily="34" charset="0"/>
              </a:rPr>
              <a:t>d</a:t>
            </a:r>
            <a:r>
              <a:rPr lang="en-US" sz="1600" kern="0" baseline="-25000" dirty="0" err="1">
                <a:solidFill>
                  <a:schemeClr val="tx1"/>
                </a:solidFill>
                <a:cs typeface="Calibri" panose="020F0502020204030204" pitchFamily="34" charset="0"/>
              </a:rPr>
              <a:t>BP</a:t>
            </a:r>
            <a:r>
              <a:rPr lang="en-US" sz="1600" kern="0" dirty="0">
                <a:solidFill>
                  <a:schemeClr val="tx1"/>
                </a:solidFill>
                <a:cs typeface="Calibri" panose="020F0502020204030204" pitchFamily="34" charset="0"/>
              </a:rPr>
              <a:t> (breakpoint distance =</a:t>
            </a:r>
            <a:r>
              <a:rPr lang="en-US" sz="1600" kern="0" dirty="0" smtClean="0">
                <a:solidFill>
                  <a:schemeClr val="tx1"/>
                </a:solidFill>
                <a:cs typeface="Calibri" panose="020F0502020204030204" pitchFamily="34" charset="0"/>
              </a:rPr>
              <a:t>10m) </a:t>
            </a:r>
          </a:p>
          <a:p>
            <a:pPr marL="457200" lvl="1" indent="0">
              <a:spcBef>
                <a:spcPts val="0"/>
              </a:spcBef>
              <a:spcAft>
                <a:spcPts val="0"/>
              </a:spcAft>
            </a:pPr>
            <a:r>
              <a:rPr lang="en-US" sz="1600" kern="0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lang="en-US" sz="1600" kern="0" dirty="0" smtClean="0">
                <a:solidFill>
                  <a:schemeClr val="tx1"/>
                </a:solidFill>
                <a:cs typeface="Calibri" panose="020F0502020204030204" pitchFamily="34" charset="0"/>
              </a:rPr>
              <a:t>          </a:t>
            </a:r>
            <a:r>
              <a:rPr lang="en-US" sz="1600" kern="0" dirty="0">
                <a:solidFill>
                  <a:schemeClr val="tx1"/>
                </a:solidFill>
                <a:cs typeface="Calibri" panose="020F0502020204030204" pitchFamily="34" charset="0"/>
              </a:rPr>
              <a:t>L</a:t>
            </a:r>
            <a:r>
              <a:rPr lang="en-US" sz="1600" kern="0" baseline="-25000" dirty="0">
                <a:solidFill>
                  <a:schemeClr val="tx1"/>
                </a:solidFill>
                <a:cs typeface="Calibri" panose="020F0502020204030204" pitchFamily="34" charset="0"/>
              </a:rPr>
              <a:t>FS</a:t>
            </a:r>
            <a:r>
              <a:rPr lang="en-US" sz="1600" kern="0" dirty="0">
                <a:solidFill>
                  <a:schemeClr val="tx1"/>
                </a:solidFill>
                <a:cs typeface="Calibri" panose="020F0502020204030204" pitchFamily="34" charset="0"/>
              </a:rPr>
              <a:t>(</a:t>
            </a:r>
            <a:r>
              <a:rPr lang="en-US" sz="1600" kern="0" dirty="0" err="1">
                <a:solidFill>
                  <a:schemeClr val="tx1"/>
                </a:solidFill>
                <a:cs typeface="Calibri" panose="020F0502020204030204" pitchFamily="34" charset="0"/>
              </a:rPr>
              <a:t>d</a:t>
            </a:r>
            <a:r>
              <a:rPr lang="en-US" sz="1600" kern="0" baseline="-25000" dirty="0" err="1">
                <a:solidFill>
                  <a:schemeClr val="tx1"/>
                </a:solidFill>
                <a:cs typeface="Calibri" panose="020F0502020204030204" pitchFamily="34" charset="0"/>
              </a:rPr>
              <a:t>BP</a:t>
            </a:r>
            <a:r>
              <a:rPr lang="en-US" sz="1600" kern="0" dirty="0" smtClean="0">
                <a:solidFill>
                  <a:schemeClr val="tx1"/>
                </a:solidFill>
                <a:cs typeface="Calibri" panose="020F0502020204030204" pitchFamily="34" charset="0"/>
              </a:rPr>
              <a:t>) is free space path loss at </a:t>
            </a:r>
            <a:r>
              <a:rPr lang="en-US" sz="1600" kern="0" dirty="0" err="1">
                <a:solidFill>
                  <a:schemeClr val="tx1"/>
                </a:solidFill>
                <a:cs typeface="Calibri" panose="020F0502020204030204" pitchFamily="34" charset="0"/>
              </a:rPr>
              <a:t>d</a:t>
            </a:r>
            <a:r>
              <a:rPr lang="en-US" sz="1600" kern="0" baseline="-25000" dirty="0" err="1">
                <a:solidFill>
                  <a:schemeClr val="tx1"/>
                </a:solidFill>
                <a:cs typeface="Calibri" panose="020F0502020204030204" pitchFamily="34" charset="0"/>
              </a:rPr>
              <a:t>BP</a:t>
            </a:r>
            <a:r>
              <a:rPr lang="en-US" sz="1600" kern="0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  <a:r>
              <a:rPr lang="en-US" sz="1600" kern="0" dirty="0" smtClean="0">
                <a:solidFill>
                  <a:schemeClr val="tx1"/>
                </a:solidFill>
                <a:cs typeface="Calibri" panose="020F0502020204030204" pitchFamily="34" charset="0"/>
              </a:rPr>
              <a:t>; d is </a:t>
            </a:r>
            <a:r>
              <a:rPr lang="en-US" sz="1600" dirty="0" err="1" smtClean="0">
                <a:solidFill>
                  <a:schemeClr val="tx1"/>
                </a:solidFill>
                <a:cs typeface="Calibri" panose="020F0502020204030204" pitchFamily="34" charset="0"/>
              </a:rPr>
              <a:t>Tx</a:t>
            </a:r>
            <a:r>
              <a:rPr lang="en-US" sz="1600" dirty="0" smtClean="0">
                <a:solidFill>
                  <a:schemeClr val="tx1"/>
                </a:solidFill>
                <a:cs typeface="Calibri" panose="020F0502020204030204" pitchFamily="34" charset="0"/>
              </a:rPr>
              <a:t>-Rx separation </a:t>
            </a:r>
            <a:r>
              <a:rPr lang="en-US" sz="1600" dirty="0">
                <a:solidFill>
                  <a:schemeClr val="tx1"/>
                </a:solidFill>
                <a:cs typeface="Calibri" panose="020F0502020204030204" pitchFamily="34" charset="0"/>
              </a:rPr>
              <a:t>distance </a:t>
            </a:r>
            <a:r>
              <a:rPr lang="en-US" sz="1600" dirty="0" smtClean="0">
                <a:solidFill>
                  <a:schemeClr val="tx1"/>
                </a:solidFill>
                <a:cs typeface="Calibri" panose="020F0502020204030204" pitchFamily="34" charset="0"/>
              </a:rPr>
              <a:t>(m)</a:t>
            </a:r>
            <a:endParaRPr lang="en-US" sz="1600" kern="0" dirty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b="0" kern="0" dirty="0" smtClean="0">
                <a:solidFill>
                  <a:schemeClr val="tx1"/>
                </a:solidFill>
                <a:cs typeface="Calibri" panose="020F0502020204030204" pitchFamily="34" charset="0"/>
              </a:rPr>
              <a:t>Noise floor: </a:t>
            </a:r>
            <a:r>
              <a:rPr lang="en-US" sz="1600" b="0" kern="0" dirty="0" err="1" smtClean="0">
                <a:solidFill>
                  <a:schemeClr val="tx1"/>
                </a:solidFill>
                <a:cs typeface="Calibri" panose="020F0502020204030204" pitchFamily="34" charset="0"/>
              </a:rPr>
              <a:t>N</a:t>
            </a:r>
            <a:r>
              <a:rPr lang="en-US" sz="1600" b="0" kern="0" baseline="-25000" dirty="0" err="1" smtClean="0">
                <a:solidFill>
                  <a:schemeClr val="tx1"/>
                </a:solidFill>
                <a:cs typeface="Calibri" panose="020F0502020204030204" pitchFamily="34" charset="0"/>
              </a:rPr>
              <a:t>floor</a:t>
            </a:r>
            <a:r>
              <a:rPr lang="en-US" sz="1600" b="0" kern="0" dirty="0" smtClean="0">
                <a:solidFill>
                  <a:schemeClr val="tx1"/>
                </a:solidFill>
                <a:cs typeface="Calibri" panose="020F0502020204030204" pitchFamily="34" charset="0"/>
              </a:rPr>
              <a:t> = -90dBm, for BW=20MHz; </a:t>
            </a:r>
            <a:r>
              <a:rPr lang="en-US" sz="1600" b="0" dirty="0" smtClean="0">
                <a:solidFill>
                  <a:schemeClr val="tx1"/>
                </a:solidFill>
                <a:cs typeface="Calibri" panose="020F0502020204030204" pitchFamily="34" charset="0"/>
              </a:rPr>
              <a:t>receiver NF: 6dB</a:t>
            </a:r>
            <a:r>
              <a:rPr lang="en-US" sz="1600" b="0" dirty="0">
                <a:solidFill>
                  <a:schemeClr val="tx1"/>
                </a:solidFill>
                <a:cs typeface="Calibri" panose="020F0502020204030204" pitchFamily="34" charset="0"/>
              </a:rPr>
              <a:t>; </a:t>
            </a:r>
            <a:r>
              <a:rPr lang="en-US" sz="1600" b="0" dirty="0" smtClean="0">
                <a:solidFill>
                  <a:schemeClr val="tx1"/>
                </a:solidFill>
                <a:cs typeface="Calibri" panose="020F0502020204030204" pitchFamily="34" charset="0"/>
              </a:rPr>
              <a:t>margin </a:t>
            </a:r>
            <a:r>
              <a:rPr lang="en-US" sz="1600" b="0" dirty="0">
                <a:solidFill>
                  <a:schemeClr val="tx1"/>
                </a:solidFill>
                <a:cs typeface="Calibri" panose="020F0502020204030204" pitchFamily="34" charset="0"/>
              </a:rPr>
              <a:t>(I</a:t>
            </a:r>
            <a:r>
              <a:rPr lang="en-US" sz="1600" b="0" baseline="-25000" dirty="0">
                <a:solidFill>
                  <a:schemeClr val="tx1"/>
                </a:solidFill>
                <a:cs typeface="Calibri" panose="020F0502020204030204" pitchFamily="34" charset="0"/>
              </a:rPr>
              <a:t>o</a:t>
            </a:r>
            <a:r>
              <a:rPr lang="en-US" sz="1600" b="0" dirty="0">
                <a:solidFill>
                  <a:schemeClr val="tx1"/>
                </a:solidFill>
                <a:cs typeface="Calibri" panose="020F0502020204030204" pitchFamily="34" charset="0"/>
              </a:rPr>
              <a:t>): </a:t>
            </a:r>
            <a:r>
              <a:rPr lang="en-US" sz="1600" b="0" dirty="0" smtClean="0">
                <a:solidFill>
                  <a:schemeClr val="tx1"/>
                </a:solidFill>
                <a:cs typeface="Calibri" panose="020F0502020204030204" pitchFamily="34" charset="0"/>
              </a:rPr>
              <a:t>5dB</a:t>
            </a:r>
            <a:endParaRPr lang="en-US" sz="1600" b="0" kern="0" dirty="0" smtClean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b="0" kern="0" dirty="0" smtClean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b="0" kern="0" dirty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b="0" kern="0" dirty="0" smtClean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b="0" kern="0" dirty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b="0" kern="0" dirty="0" smtClean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b="0" kern="0" dirty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b="0" kern="0" dirty="0" smtClean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b="0" kern="0" dirty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600" b="0" kern="0" dirty="0" smtClean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kern="0" dirty="0" smtClean="0">
                <a:solidFill>
                  <a:schemeClr val="tx1"/>
                </a:solidFill>
                <a:cs typeface="Calibri" panose="020F0502020204030204" pitchFamily="34" charset="0"/>
              </a:rPr>
              <a:t>With SIC=95dB </a:t>
            </a:r>
            <a:r>
              <a:rPr lang="en-US" sz="1600" kern="0" dirty="0">
                <a:solidFill>
                  <a:schemeClr val="tx1"/>
                </a:solidFill>
                <a:cs typeface="Calibri" panose="020F0502020204030204" pitchFamily="34" charset="0"/>
              </a:rPr>
              <a:t>sufficient for range of 40m and SINR= 26dB (for </a:t>
            </a:r>
            <a:r>
              <a:rPr lang="en-US" sz="1600" kern="0" dirty="0" smtClean="0">
                <a:solidFill>
                  <a:schemeClr val="tx1"/>
                </a:solidFill>
                <a:cs typeface="Calibri" panose="020F0502020204030204" pitchFamily="34" charset="0"/>
              </a:rPr>
              <a:t>MCS7, i.e., rate-3/4 </a:t>
            </a:r>
            <a:r>
              <a:rPr lang="en-US" sz="1600" kern="0" dirty="0">
                <a:solidFill>
                  <a:schemeClr val="tx1"/>
                </a:solidFill>
                <a:cs typeface="Calibri" panose="020F0502020204030204" pitchFamily="34" charset="0"/>
              </a:rPr>
              <a:t>coded </a:t>
            </a:r>
            <a:r>
              <a:rPr lang="en-US" sz="1600" kern="0" dirty="0" smtClean="0">
                <a:solidFill>
                  <a:schemeClr val="tx1"/>
                </a:solidFill>
                <a:cs typeface="Calibri" panose="020F0502020204030204" pitchFamily="34" charset="0"/>
              </a:rPr>
              <a:t>64-QAM)</a:t>
            </a:r>
          </a:p>
          <a:p>
            <a:pPr marL="0" lvl="1" indent="0">
              <a:spcBef>
                <a:spcPts val="0"/>
              </a:spcBef>
              <a:spcAft>
                <a:spcPts val="0"/>
              </a:spcAft>
            </a:pPr>
            <a:endParaRPr lang="en-US" sz="1600" kern="0" dirty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pPr marL="0" lvl="1" indent="0">
              <a:spcBef>
                <a:spcPts val="0"/>
              </a:spcBef>
              <a:spcAft>
                <a:spcPts val="0"/>
              </a:spcAft>
            </a:pPr>
            <a:endParaRPr lang="en-US" sz="1600" kern="0" dirty="0" smtClean="0">
              <a:solidFill>
                <a:schemeClr val="tx1"/>
              </a:solidFill>
              <a:cs typeface="Calibri" panose="020F0502020204030204" pitchFamily="34" charset="0"/>
            </a:endParaRPr>
          </a:p>
          <a:p>
            <a:pPr marL="0" lvl="1" indent="0">
              <a:spcBef>
                <a:spcPts val="0"/>
              </a:spcBef>
              <a:spcAft>
                <a:spcPts val="0"/>
              </a:spcAft>
            </a:pPr>
            <a:r>
              <a:rPr lang="en-US" sz="1600" kern="0" dirty="0" smtClean="0">
                <a:solidFill>
                  <a:schemeClr val="tx1"/>
                </a:solidFill>
                <a:cs typeface="Calibri" panose="020F0502020204030204" pitchFamily="34" charset="0"/>
              </a:rPr>
              <a:t>          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7988486"/>
              </p:ext>
            </p:extLst>
          </p:nvPr>
        </p:nvGraphicFramePr>
        <p:xfrm>
          <a:off x="880057" y="3340099"/>
          <a:ext cx="7458498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0285"/>
                <a:gridCol w="1124963"/>
                <a:gridCol w="648499"/>
                <a:gridCol w="296777"/>
                <a:gridCol w="1125137"/>
                <a:gridCol w="1241835"/>
                <a:gridCol w="532752"/>
                <a:gridCol w="435553"/>
                <a:gridCol w="1162697"/>
              </a:tblGrid>
              <a:tr h="202839">
                <a:tc rowSpan="3"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SIC </a:t>
                      </a:r>
                      <a:r>
                        <a:rPr lang="en-US" sz="1200" b="0" baseline="0" dirty="0" smtClean="0">
                          <a:solidFill>
                            <a:schemeClr val="tx1"/>
                          </a:solidFill>
                        </a:rPr>
                        <a:t>(dB)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d = 40 m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</a:rPr>
                        <a:t>d = 80 m</a:t>
                      </a:r>
                      <a:endParaRPr lang="en-US" sz="12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2839">
                <a:tc v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err="1" smtClean="0">
                          <a:solidFill>
                            <a:schemeClr val="tx1"/>
                          </a:solidFill>
                        </a:rPr>
                        <a:t>Pr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 = -49dBm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SNR=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41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dB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err="1" smtClean="0">
                          <a:solidFill>
                            <a:schemeClr val="tx1"/>
                          </a:solidFill>
                        </a:rPr>
                        <a:t>Pr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 = -59.7dBm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SNR=30.3dB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8064">
                <a:tc v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Residual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 SI (</a:t>
                      </a:r>
                      <a:r>
                        <a:rPr lang="en-US" sz="1200" baseline="0" dirty="0" err="1" smtClean="0">
                          <a:solidFill>
                            <a:schemeClr val="tx1"/>
                          </a:solidFill>
                        </a:rPr>
                        <a:t>dBm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SINR(dB)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data rate (Mbps) / 11ax MCSs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Residual SI (</a:t>
                      </a:r>
                      <a:r>
                        <a:rPr lang="en-US" sz="1200" dirty="0" err="1" smtClean="0">
                          <a:solidFill>
                            <a:schemeClr val="tx1"/>
                          </a:solidFill>
                        </a:rPr>
                        <a:t>dBm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SINR(dB)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data rate (Mbps) / 11ax</a:t>
                      </a:r>
                      <a:r>
                        <a:rPr lang="en-US" sz="1000" baseline="0" dirty="0" smtClean="0">
                          <a:solidFill>
                            <a:schemeClr val="tx1"/>
                          </a:solidFill>
                        </a:rPr>
                        <a:t> MCS</a:t>
                      </a:r>
                      <a:endParaRPr lang="en-US" sz="10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283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90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-70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21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43.9 / MCS4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-70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7.3 / MCS0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283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95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-75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26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73.1 / MCS7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-75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15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21.9 / MCS2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283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100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-80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31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87.8 / MCS8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-80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20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43.9 / MCS4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283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105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-85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35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97.5 / MCS9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-85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24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58.5 / MCS5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283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110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-90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38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121.9 / MCS11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-90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27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73.1 / MCS7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Footer Placeholder 4"/>
          <p:cNvSpPr>
            <a:spLocks noGrp="1"/>
          </p:cNvSpPr>
          <p:nvPr>
            <p:ph type="ftr" idx="4294967295"/>
          </p:nvPr>
        </p:nvSpPr>
        <p:spPr>
          <a:xfrm>
            <a:off x="5500694" y="6475413"/>
            <a:ext cx="3041644" cy="271718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n-GB" sz="1200" smtClean="0">
                <a:solidFill>
                  <a:schemeClr val="tx1"/>
                </a:solidFill>
              </a:rPr>
              <a:t>Peiwei Wang - Huawei Technologies</a:t>
            </a:r>
            <a:endParaRPr lang="en-GB" sz="1200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 bwMode="auto">
          <a:xfrm>
            <a:off x="626845" y="4321728"/>
            <a:ext cx="4565940" cy="334163"/>
          </a:xfrm>
          <a:prstGeom prst="ellipse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" name="Oval 1"/>
          <p:cNvSpPr/>
          <p:nvPr/>
        </p:nvSpPr>
        <p:spPr bwMode="auto">
          <a:xfrm>
            <a:off x="626845" y="4655891"/>
            <a:ext cx="4565940" cy="1061648"/>
          </a:xfrm>
          <a:prstGeom prst="ellipse">
            <a:avLst/>
          </a:prstGeom>
          <a:noFill/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2814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Peiwei Wang - Huawei Technologies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06B781AF-4CCF-49B0-A572-DE54FBE5D942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65701" y="714460"/>
            <a:ext cx="7770813" cy="475141"/>
          </a:xfrm>
        </p:spPr>
        <p:txBody>
          <a:bodyPr/>
          <a:lstStyle/>
          <a:p>
            <a:r>
              <a:rPr lang="en-IE" sz="2400" dirty="0" smtClean="0">
                <a:latin typeface="+mn-lt"/>
              </a:rPr>
              <a:t>Prototype of SIC in 802.11 FD</a:t>
            </a:r>
            <a:endParaRPr lang="en-US" sz="2400" strike="sngStrike" dirty="0">
              <a:solidFill>
                <a:srgbClr val="00B050"/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7697" y="4189555"/>
            <a:ext cx="508473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DAC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&amp;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UC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97087" y="4189552"/>
            <a:ext cx="50847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ADC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&amp;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D</a:t>
            </a:r>
            <a:r>
              <a:rPr lang="en-US" sz="1200" dirty="0" smtClean="0">
                <a:solidFill>
                  <a:schemeClr val="tx1"/>
                </a:solidFill>
              </a:rPr>
              <a:t>C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9" name="Right Arrow 8"/>
          <p:cNvSpPr/>
          <p:nvPr/>
        </p:nvSpPr>
        <p:spPr bwMode="auto">
          <a:xfrm rot="16200000">
            <a:off x="598894" y="5193105"/>
            <a:ext cx="807644" cy="185988"/>
          </a:xfrm>
          <a:prstGeom prst="right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0" name="Right Arrow 9"/>
          <p:cNvSpPr/>
          <p:nvPr/>
        </p:nvSpPr>
        <p:spPr bwMode="auto">
          <a:xfrm rot="5400000" flipV="1">
            <a:off x="4115658" y="4898297"/>
            <a:ext cx="290447" cy="165618"/>
          </a:xfrm>
          <a:prstGeom prst="right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3" name="Right Arrow 12"/>
          <p:cNvSpPr/>
          <p:nvPr/>
        </p:nvSpPr>
        <p:spPr bwMode="auto">
          <a:xfrm>
            <a:off x="1048048" y="5217697"/>
            <a:ext cx="1003181" cy="179220"/>
          </a:xfrm>
          <a:prstGeom prst="rightArrow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043897" y="5170107"/>
            <a:ext cx="1319220" cy="270108"/>
            <a:chOff x="2539097" y="5545635"/>
            <a:chExt cx="1516346" cy="270108"/>
          </a:xfrm>
          <a:solidFill>
            <a:srgbClr val="92D050">
              <a:alpha val="0"/>
            </a:srgbClr>
          </a:solidFill>
        </p:grpSpPr>
        <p:sp>
          <p:nvSpPr>
            <p:cNvPr id="15" name="TextBox 14"/>
            <p:cNvSpPr txBox="1"/>
            <p:nvPr/>
          </p:nvSpPr>
          <p:spPr>
            <a:xfrm>
              <a:off x="2569992" y="5545635"/>
              <a:ext cx="1485451" cy="261610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solidFill>
                    <a:schemeClr val="tx1"/>
                  </a:solidFill>
                </a:rPr>
                <a:t>Digital /Digital SIC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2539097" y="5554133"/>
              <a:ext cx="1452559" cy="26161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</p:grpSp>
      <p:sp>
        <p:nvSpPr>
          <p:cNvPr id="17" name="Right Arrow 16"/>
          <p:cNvSpPr/>
          <p:nvPr/>
        </p:nvSpPr>
        <p:spPr bwMode="auto">
          <a:xfrm>
            <a:off x="3308461" y="5212410"/>
            <a:ext cx="799811" cy="178705"/>
          </a:xfrm>
          <a:prstGeom prst="right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45998" y="3515036"/>
            <a:ext cx="16450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tx1"/>
                </a:solidFill>
              </a:rPr>
              <a:t>Analogue / Analogue </a:t>
            </a:r>
            <a:r>
              <a:rPr lang="en-US" sz="1100" dirty="0" smtClean="0">
                <a:solidFill>
                  <a:schemeClr val="tx1"/>
                </a:solidFill>
              </a:rPr>
              <a:t>SIC</a:t>
            </a:r>
            <a:endParaRPr lang="en-US" sz="1100" dirty="0">
              <a:solidFill>
                <a:schemeClr val="tx1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747696" y="5689923"/>
            <a:ext cx="3885227" cy="600164"/>
            <a:chOff x="2468840" y="5646365"/>
            <a:chExt cx="574196" cy="600164"/>
          </a:xfrm>
        </p:grpSpPr>
        <p:sp>
          <p:nvSpPr>
            <p:cNvPr id="20" name="TextBox 19"/>
            <p:cNvSpPr txBox="1"/>
            <p:nvPr/>
          </p:nvSpPr>
          <p:spPr>
            <a:xfrm>
              <a:off x="2621972" y="5679306"/>
              <a:ext cx="2679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solidFill>
                    <a:schemeClr val="tx1"/>
                  </a:solidFill>
                </a:rPr>
                <a:t>Digital BB</a:t>
              </a:r>
              <a:endParaRPr 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0"/>
            <p:cNvSpPr/>
            <p:nvPr/>
          </p:nvSpPr>
          <p:spPr bwMode="auto">
            <a:xfrm>
              <a:off x="2468840" y="5646365"/>
              <a:ext cx="574196" cy="600164"/>
            </a:xfrm>
            <a:prstGeom prst="rect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4158959" y="5689923"/>
            <a:ext cx="1847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25" name="Right Arrow 24"/>
          <p:cNvSpPr/>
          <p:nvPr/>
        </p:nvSpPr>
        <p:spPr bwMode="auto">
          <a:xfrm rot="5400000" flipV="1">
            <a:off x="4141381" y="5476909"/>
            <a:ext cx="231237" cy="157853"/>
          </a:xfrm>
          <a:prstGeom prst="right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913167" y="1816482"/>
            <a:ext cx="35618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chemeClr val="tx1"/>
                </a:solidFill>
              </a:rPr>
              <a:t>Rx1</a:t>
            </a: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27" name="Isosceles Triangle 26"/>
          <p:cNvSpPr/>
          <p:nvPr/>
        </p:nvSpPr>
        <p:spPr bwMode="auto">
          <a:xfrm flipV="1">
            <a:off x="687336" y="1875980"/>
            <a:ext cx="304800" cy="237066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8" name="Isosceles Triangle 27"/>
          <p:cNvSpPr/>
          <p:nvPr/>
        </p:nvSpPr>
        <p:spPr bwMode="auto">
          <a:xfrm flipV="1">
            <a:off x="3920850" y="1861652"/>
            <a:ext cx="304800" cy="237066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29" name="Right Arrow 28"/>
          <p:cNvSpPr/>
          <p:nvPr/>
        </p:nvSpPr>
        <p:spPr bwMode="auto">
          <a:xfrm rot="16200000">
            <a:off x="-120050" y="2979735"/>
            <a:ext cx="2259283" cy="172236"/>
          </a:xfrm>
          <a:prstGeom prst="right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30" name="Right Arrow 29"/>
          <p:cNvSpPr/>
          <p:nvPr/>
        </p:nvSpPr>
        <p:spPr bwMode="auto">
          <a:xfrm>
            <a:off x="1048363" y="3113115"/>
            <a:ext cx="793943" cy="183427"/>
          </a:xfrm>
          <a:prstGeom prst="right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049808" y="2798257"/>
            <a:ext cx="269626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800" i="1" dirty="0" smtClean="0">
                <a:solidFill>
                  <a:schemeClr val="tx1"/>
                </a:solidFill>
              </a:rPr>
              <a:t>d</a:t>
            </a:r>
            <a:r>
              <a:rPr lang="en-US" sz="800" baseline="-25000" dirty="0" smtClean="0">
                <a:solidFill>
                  <a:schemeClr val="tx1"/>
                </a:solidFill>
              </a:rPr>
              <a:t>1</a:t>
            </a: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32" name="Right Arrow 31"/>
          <p:cNvSpPr/>
          <p:nvPr/>
        </p:nvSpPr>
        <p:spPr bwMode="auto">
          <a:xfrm>
            <a:off x="1883593" y="2865340"/>
            <a:ext cx="158882" cy="81278"/>
          </a:xfrm>
          <a:prstGeom prst="rightArrow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1840570" y="2882273"/>
            <a:ext cx="50470" cy="1088752"/>
          </a:xfrm>
          <a:prstGeom prst="rect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933119" y="3296542"/>
            <a:ext cx="5357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 smtClean="0">
                <a:solidFill>
                  <a:schemeClr val="tx1"/>
                </a:solidFill>
              </a:rPr>
              <a:t>Variable</a:t>
            </a:r>
          </a:p>
          <a:p>
            <a:pPr algn="ctr"/>
            <a:r>
              <a:rPr lang="en-US" sz="800" dirty="0" smtClean="0">
                <a:solidFill>
                  <a:schemeClr val="tx1"/>
                </a:solidFill>
              </a:rPr>
              <a:t>delays</a:t>
            </a: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 rot="5400000">
            <a:off x="2040303" y="3041914"/>
            <a:ext cx="364202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…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 rot="5400000">
            <a:off x="2040305" y="3581948"/>
            <a:ext cx="364202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…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064590" y="3839794"/>
            <a:ext cx="269626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800" i="1" dirty="0" err="1" smtClean="0">
                <a:solidFill>
                  <a:schemeClr val="tx1"/>
                </a:solidFill>
              </a:rPr>
              <a:t>d</a:t>
            </a:r>
            <a:r>
              <a:rPr lang="en-US" sz="800" i="1" baseline="-25000" dirty="0" err="1" smtClean="0">
                <a:solidFill>
                  <a:schemeClr val="tx1"/>
                </a:solidFill>
              </a:rPr>
              <a:t>n</a:t>
            </a: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38" name="Right Arrow 37"/>
          <p:cNvSpPr/>
          <p:nvPr/>
        </p:nvSpPr>
        <p:spPr bwMode="auto">
          <a:xfrm>
            <a:off x="1905708" y="3914147"/>
            <a:ext cx="158882" cy="81278"/>
          </a:xfrm>
          <a:prstGeom prst="rightArrow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39" name="Right Arrow 38"/>
          <p:cNvSpPr/>
          <p:nvPr/>
        </p:nvSpPr>
        <p:spPr bwMode="auto">
          <a:xfrm>
            <a:off x="2315351" y="2865340"/>
            <a:ext cx="696624" cy="81278"/>
          </a:xfrm>
          <a:prstGeom prst="rightArrow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40" name="Right Arrow 39"/>
          <p:cNvSpPr/>
          <p:nvPr/>
        </p:nvSpPr>
        <p:spPr bwMode="auto">
          <a:xfrm>
            <a:off x="2334216" y="3905310"/>
            <a:ext cx="696624" cy="81278"/>
          </a:xfrm>
          <a:prstGeom prst="rightArrow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007892" y="2798257"/>
            <a:ext cx="269626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800" i="1" dirty="0" smtClean="0">
                <a:solidFill>
                  <a:schemeClr val="tx1"/>
                </a:solidFill>
              </a:rPr>
              <a:t>a</a:t>
            </a:r>
            <a:r>
              <a:rPr lang="en-US" sz="800" baseline="-25000" dirty="0" smtClean="0">
                <a:solidFill>
                  <a:schemeClr val="tx1"/>
                </a:solidFill>
              </a:rPr>
              <a:t>1</a:t>
            </a: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030840" y="3838227"/>
            <a:ext cx="269626" cy="2154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800" i="1" dirty="0" smtClean="0">
                <a:solidFill>
                  <a:schemeClr val="tx1"/>
                </a:solidFill>
              </a:rPr>
              <a:t>a</a:t>
            </a:r>
            <a:r>
              <a:rPr lang="en-US" sz="800" baseline="-25000" dirty="0" smtClean="0">
                <a:solidFill>
                  <a:schemeClr val="tx1"/>
                </a:solidFill>
              </a:rPr>
              <a:t>n</a:t>
            </a: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43" name="Right Arrow 42"/>
          <p:cNvSpPr/>
          <p:nvPr/>
        </p:nvSpPr>
        <p:spPr bwMode="auto">
          <a:xfrm>
            <a:off x="3288934" y="2871016"/>
            <a:ext cx="158882" cy="81278"/>
          </a:xfrm>
          <a:prstGeom prst="rightArrow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44" name="Right Arrow 43"/>
          <p:cNvSpPr/>
          <p:nvPr/>
        </p:nvSpPr>
        <p:spPr bwMode="auto">
          <a:xfrm>
            <a:off x="3296539" y="3902890"/>
            <a:ext cx="158882" cy="81278"/>
          </a:xfrm>
          <a:prstGeom prst="rightArrow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3458777" y="3426649"/>
            <a:ext cx="59553" cy="539941"/>
          </a:xfrm>
          <a:prstGeom prst="rect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3361696" y="3204828"/>
            <a:ext cx="313267" cy="246221"/>
            <a:chOff x="2980356" y="4368799"/>
            <a:chExt cx="313267" cy="246221"/>
          </a:xfrm>
        </p:grpSpPr>
        <p:sp>
          <p:nvSpPr>
            <p:cNvPr id="47" name="Oval 46"/>
            <p:cNvSpPr/>
            <p:nvPr/>
          </p:nvSpPr>
          <p:spPr bwMode="auto">
            <a:xfrm>
              <a:off x="2999221" y="4368799"/>
              <a:ext cx="228600" cy="237067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2980356" y="4368799"/>
              <a:ext cx="31326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>
                  <a:solidFill>
                    <a:schemeClr val="tx1"/>
                  </a:solidFill>
                </a:rPr>
                <a:t>∑</a:t>
              </a:r>
              <a:endParaRPr lang="en-US" sz="10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49" name="Rectangle 48"/>
          <p:cNvSpPr/>
          <p:nvPr/>
        </p:nvSpPr>
        <p:spPr bwMode="auto">
          <a:xfrm>
            <a:off x="3449370" y="2882273"/>
            <a:ext cx="68960" cy="322443"/>
          </a:xfrm>
          <a:prstGeom prst="rect">
            <a:avLst/>
          </a:prstGeom>
          <a:solidFill>
            <a:schemeClr val="bg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50" name="TextBox 49"/>
          <p:cNvSpPr txBox="1"/>
          <p:nvPr/>
        </p:nvSpPr>
        <p:spPr>
          <a:xfrm rot="5400000">
            <a:off x="3031942" y="3018609"/>
            <a:ext cx="364202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…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790903" y="3281638"/>
            <a:ext cx="6335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dirty="0" smtClean="0">
                <a:solidFill>
                  <a:schemeClr val="tx1"/>
                </a:solidFill>
              </a:rPr>
              <a:t>Variable</a:t>
            </a:r>
          </a:p>
          <a:p>
            <a:pPr algn="ctr"/>
            <a:r>
              <a:rPr lang="en-US" sz="800" dirty="0" smtClean="0">
                <a:solidFill>
                  <a:schemeClr val="tx1"/>
                </a:solidFill>
              </a:rPr>
              <a:t>attenuators</a:t>
            </a: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 rot="5400000">
            <a:off x="3046048" y="3581949"/>
            <a:ext cx="364202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…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53" name="Right Arrow 52"/>
          <p:cNvSpPr/>
          <p:nvPr/>
        </p:nvSpPr>
        <p:spPr bwMode="auto">
          <a:xfrm>
            <a:off x="3609161" y="3231647"/>
            <a:ext cx="499111" cy="195002"/>
          </a:xfrm>
          <a:prstGeom prst="right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57" name="Right Arrow 56"/>
          <p:cNvSpPr/>
          <p:nvPr/>
        </p:nvSpPr>
        <p:spPr bwMode="auto">
          <a:xfrm rot="5400000" flipV="1">
            <a:off x="3609776" y="2474126"/>
            <a:ext cx="1247585" cy="176655"/>
          </a:xfrm>
          <a:prstGeom prst="right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58" name="Right Arrow 57"/>
          <p:cNvSpPr/>
          <p:nvPr/>
        </p:nvSpPr>
        <p:spPr bwMode="auto">
          <a:xfrm rot="5400000" flipV="1">
            <a:off x="3894040" y="3752866"/>
            <a:ext cx="701777" cy="181992"/>
          </a:xfrm>
          <a:prstGeom prst="rightArrow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59" name="Arc 58"/>
          <p:cNvSpPr/>
          <p:nvPr/>
        </p:nvSpPr>
        <p:spPr bwMode="auto">
          <a:xfrm flipH="1">
            <a:off x="1085373" y="1541090"/>
            <a:ext cx="3125878" cy="543115"/>
          </a:xfrm>
          <a:prstGeom prst="arc">
            <a:avLst>
              <a:gd name="adj1" fmla="val 10908384"/>
              <a:gd name="adj2" fmla="val 0"/>
            </a:avLst>
          </a:prstGeom>
          <a:noFill/>
          <a:ln w="9525" cap="flat" cmpd="sng" algn="ctr">
            <a:solidFill>
              <a:srgbClr val="00B050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66233" y="1827560"/>
            <a:ext cx="34977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chemeClr val="tx1"/>
                </a:solidFill>
              </a:rPr>
              <a:t>Tx1</a:t>
            </a:r>
            <a:endParaRPr lang="en-US" sz="800" dirty="0">
              <a:solidFill>
                <a:schemeClr val="tx1"/>
              </a:solidFill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2041365" y="1471774"/>
            <a:ext cx="1180131" cy="407805"/>
            <a:chOff x="2351346" y="1404222"/>
            <a:chExt cx="1180131" cy="407805"/>
          </a:xfrm>
        </p:grpSpPr>
        <p:sp>
          <p:nvSpPr>
            <p:cNvPr id="62" name="TextBox 61"/>
            <p:cNvSpPr txBox="1"/>
            <p:nvPr/>
          </p:nvSpPr>
          <p:spPr>
            <a:xfrm>
              <a:off x="2351346" y="1463559"/>
              <a:ext cx="118013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>
                  <a:solidFill>
                    <a:schemeClr val="tx1"/>
                  </a:solidFill>
                </a:rPr>
                <a:t>Antenna isolation</a:t>
              </a:r>
              <a:endParaRPr lang="en-US" sz="1100" dirty="0">
                <a:solidFill>
                  <a:schemeClr val="tx1"/>
                </a:solidFill>
              </a:endParaRPr>
            </a:p>
          </p:txBody>
        </p:sp>
        <p:sp>
          <p:nvSpPr>
            <p:cNvPr id="63" name="Oval 62"/>
            <p:cNvSpPr/>
            <p:nvPr/>
          </p:nvSpPr>
          <p:spPr bwMode="auto">
            <a:xfrm>
              <a:off x="2373152" y="1404222"/>
              <a:ext cx="1134773" cy="407805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</p:grpSp>
      <p:sp>
        <p:nvSpPr>
          <p:cNvPr id="68" name="Isosceles Triangle 67"/>
          <p:cNvSpPr/>
          <p:nvPr/>
        </p:nvSpPr>
        <p:spPr bwMode="auto">
          <a:xfrm flipV="1">
            <a:off x="1027568" y="1875978"/>
            <a:ext cx="304800" cy="237066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011105" y="1832680"/>
            <a:ext cx="34977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chemeClr val="tx1"/>
                </a:solidFill>
              </a:rPr>
              <a:t>Tx2</a:t>
            </a: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4212888" y="1818078"/>
            <a:ext cx="35618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>
                <a:solidFill>
                  <a:schemeClr val="tx1"/>
                </a:solidFill>
              </a:rPr>
              <a:t>Rx2</a:t>
            </a: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71" name="Isosceles Triangle 70"/>
          <p:cNvSpPr/>
          <p:nvPr/>
        </p:nvSpPr>
        <p:spPr bwMode="auto">
          <a:xfrm flipV="1">
            <a:off x="4238885" y="1862734"/>
            <a:ext cx="304800" cy="237066"/>
          </a:xfrm>
          <a:prstGeom prst="triangl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22" name="Straight Connector 21"/>
          <p:cNvCxnSpPr/>
          <p:nvPr/>
        </p:nvCxnSpPr>
        <p:spPr bwMode="auto">
          <a:xfrm flipV="1">
            <a:off x="5773574" y="1486293"/>
            <a:ext cx="2308194" cy="1"/>
          </a:xfrm>
          <a:prstGeom prst="line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3" name="Straight Connector 72"/>
          <p:cNvCxnSpPr/>
          <p:nvPr/>
        </p:nvCxnSpPr>
        <p:spPr bwMode="auto">
          <a:xfrm flipV="1">
            <a:off x="5750005" y="2801028"/>
            <a:ext cx="2308194" cy="1"/>
          </a:xfrm>
          <a:prstGeom prst="line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4" name="Straight Connector 73"/>
          <p:cNvCxnSpPr/>
          <p:nvPr/>
        </p:nvCxnSpPr>
        <p:spPr bwMode="auto">
          <a:xfrm flipV="1">
            <a:off x="5754681" y="4194671"/>
            <a:ext cx="2308194" cy="1"/>
          </a:xfrm>
          <a:prstGeom prst="line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8" name="Straight Connector 77"/>
          <p:cNvCxnSpPr/>
          <p:nvPr/>
        </p:nvCxnSpPr>
        <p:spPr bwMode="auto">
          <a:xfrm flipV="1">
            <a:off x="5750005" y="5689920"/>
            <a:ext cx="2308194" cy="1"/>
          </a:xfrm>
          <a:prstGeom prst="line">
            <a:avLst/>
          </a:prstGeom>
          <a:solidFill>
            <a:srgbClr val="00B8FF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5" name="Straight Arrow Connector 64"/>
          <p:cNvCxnSpPr/>
          <p:nvPr/>
        </p:nvCxnSpPr>
        <p:spPr bwMode="auto">
          <a:xfrm>
            <a:off x="5866551" y="1681317"/>
            <a:ext cx="0" cy="906817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rgbClr val="00B050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66" name="Rectangle 65"/>
          <p:cNvSpPr/>
          <p:nvPr/>
        </p:nvSpPr>
        <p:spPr>
          <a:xfrm>
            <a:off x="6240950" y="1885178"/>
            <a:ext cx="24064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</a:rPr>
              <a:t>45-50dB antenna isolation </a:t>
            </a:r>
          </a:p>
        </p:txBody>
      </p:sp>
      <p:cxnSp>
        <p:nvCxnSpPr>
          <p:cNvPr id="79" name="Straight Arrow Connector 78"/>
          <p:cNvCxnSpPr/>
          <p:nvPr/>
        </p:nvCxnSpPr>
        <p:spPr bwMode="auto">
          <a:xfrm>
            <a:off x="5872613" y="3067268"/>
            <a:ext cx="0" cy="906817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rgbClr val="FFC000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67" name="Rectangle 66"/>
          <p:cNvSpPr/>
          <p:nvPr/>
        </p:nvSpPr>
        <p:spPr>
          <a:xfrm>
            <a:off x="6252177" y="3301932"/>
            <a:ext cx="216264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FFC000"/>
                </a:solidFill>
              </a:rPr>
              <a:t>15-20dB </a:t>
            </a:r>
            <a:r>
              <a:rPr lang="en-US" sz="1600" dirty="0" smtClean="0">
                <a:solidFill>
                  <a:srgbClr val="FFC000"/>
                </a:solidFill>
              </a:rPr>
              <a:t>Analogue </a:t>
            </a:r>
            <a:r>
              <a:rPr lang="en-US" sz="1600" dirty="0">
                <a:solidFill>
                  <a:srgbClr val="FFC000"/>
                </a:solidFill>
              </a:rPr>
              <a:t>SIC </a:t>
            </a:r>
          </a:p>
        </p:txBody>
      </p:sp>
      <p:cxnSp>
        <p:nvCxnSpPr>
          <p:cNvPr id="80" name="Straight Arrow Connector 79"/>
          <p:cNvCxnSpPr/>
          <p:nvPr/>
        </p:nvCxnSpPr>
        <p:spPr bwMode="auto">
          <a:xfrm>
            <a:off x="5866551" y="4518358"/>
            <a:ext cx="0" cy="906817"/>
          </a:xfrm>
          <a:prstGeom prst="straightConnector1">
            <a:avLst/>
          </a:prstGeom>
          <a:solidFill>
            <a:srgbClr val="00B8FF"/>
          </a:solidFill>
          <a:ln w="31750" cap="flat" cmpd="sng" algn="ctr">
            <a:solidFill>
              <a:srgbClr val="00B050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81" name="TextBox 80"/>
          <p:cNvSpPr txBox="1"/>
          <p:nvPr/>
        </p:nvSpPr>
        <p:spPr>
          <a:xfrm>
            <a:off x="6314033" y="4778277"/>
            <a:ext cx="18966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B050"/>
                </a:solidFill>
              </a:rPr>
              <a:t>30-35dB Digital SIC</a:t>
            </a:r>
            <a:endParaRPr lang="en-US" sz="1600" dirty="0">
              <a:solidFill>
                <a:srgbClr val="00B050"/>
              </a:solidFill>
            </a:endParaRPr>
          </a:p>
        </p:txBody>
      </p:sp>
      <p:grpSp>
        <p:nvGrpSpPr>
          <p:cNvPr id="89" name="Group 88"/>
          <p:cNvGrpSpPr/>
          <p:nvPr/>
        </p:nvGrpSpPr>
        <p:grpSpPr>
          <a:xfrm>
            <a:off x="4083205" y="3186246"/>
            <a:ext cx="292438" cy="291592"/>
            <a:chOff x="4811697" y="3113115"/>
            <a:chExt cx="426128" cy="440620"/>
          </a:xfrm>
        </p:grpSpPr>
        <p:sp>
          <p:nvSpPr>
            <p:cNvPr id="84" name="Oval 83"/>
            <p:cNvSpPr/>
            <p:nvPr/>
          </p:nvSpPr>
          <p:spPr bwMode="auto">
            <a:xfrm>
              <a:off x="4811697" y="3113115"/>
              <a:ext cx="426128" cy="440620"/>
            </a:xfrm>
            <a:prstGeom prst="ellipse">
              <a:avLst/>
            </a:prstGeom>
            <a:noFill/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cxnSp>
          <p:nvCxnSpPr>
            <p:cNvPr id="86" name="Straight Connector 85"/>
            <p:cNvCxnSpPr>
              <a:stCxn id="84" idx="0"/>
              <a:endCxn id="84" idx="4"/>
            </p:cNvCxnSpPr>
            <p:nvPr/>
          </p:nvCxnSpPr>
          <p:spPr bwMode="auto">
            <a:xfrm>
              <a:off x="5024761" y="3113115"/>
              <a:ext cx="0" cy="44062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8" name="Straight Connector 87"/>
            <p:cNvCxnSpPr>
              <a:stCxn id="84" idx="2"/>
              <a:endCxn id="84" idx="6"/>
            </p:cNvCxnSpPr>
            <p:nvPr/>
          </p:nvCxnSpPr>
          <p:spPr bwMode="auto">
            <a:xfrm>
              <a:off x="4811697" y="3333425"/>
              <a:ext cx="426128" cy="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90" name="Group 89"/>
          <p:cNvGrpSpPr/>
          <p:nvPr/>
        </p:nvGrpSpPr>
        <p:grpSpPr>
          <a:xfrm>
            <a:off x="4100470" y="5130202"/>
            <a:ext cx="292438" cy="291592"/>
            <a:chOff x="4811697" y="3113115"/>
            <a:chExt cx="426128" cy="440620"/>
          </a:xfrm>
        </p:grpSpPr>
        <p:sp>
          <p:nvSpPr>
            <p:cNvPr id="91" name="Oval 90"/>
            <p:cNvSpPr/>
            <p:nvPr/>
          </p:nvSpPr>
          <p:spPr bwMode="auto">
            <a:xfrm>
              <a:off x="4811697" y="3113115"/>
              <a:ext cx="426128" cy="440620"/>
            </a:xfrm>
            <a:prstGeom prst="ellipse">
              <a:avLst/>
            </a:prstGeom>
            <a:noFill/>
            <a:ln w="952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  <p:cxnSp>
          <p:nvCxnSpPr>
            <p:cNvPr id="92" name="Straight Connector 91"/>
            <p:cNvCxnSpPr>
              <a:stCxn id="91" idx="0"/>
              <a:endCxn id="91" idx="4"/>
            </p:cNvCxnSpPr>
            <p:nvPr/>
          </p:nvCxnSpPr>
          <p:spPr bwMode="auto">
            <a:xfrm>
              <a:off x="5024761" y="3113115"/>
              <a:ext cx="0" cy="44062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3" name="Straight Connector 92"/>
            <p:cNvCxnSpPr>
              <a:stCxn id="91" idx="2"/>
              <a:endCxn id="91" idx="6"/>
            </p:cNvCxnSpPr>
            <p:nvPr/>
          </p:nvCxnSpPr>
          <p:spPr bwMode="auto">
            <a:xfrm>
              <a:off x="4811697" y="3333425"/>
              <a:ext cx="426128" cy="0"/>
            </a:xfrm>
            <a:prstGeom prst="line">
              <a:avLst/>
            </a:prstGeom>
            <a:solidFill>
              <a:srgbClr val="00B8FF"/>
            </a:solidFill>
            <a:ln w="9525" cap="flat" cmpd="sng" algn="ctr">
              <a:solidFill>
                <a:srgbClr val="00B05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18314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Peiwei Wang - Huawei Technologies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06B781AF-4CCF-49B0-A572-DE54FBE5D942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8249" y="679980"/>
            <a:ext cx="8528313" cy="475141"/>
          </a:xfrm>
        </p:spPr>
        <p:txBody>
          <a:bodyPr/>
          <a:lstStyle/>
          <a:p>
            <a:r>
              <a:rPr lang="en-IE" sz="2400" dirty="0" smtClean="0">
                <a:latin typeface="+mn-lt"/>
              </a:rPr>
              <a:t>Antenna Isolation and Analogue SIC in 802.11 FD</a:t>
            </a:r>
            <a:endParaRPr lang="en-US" sz="2400" strike="sngStrike" dirty="0">
              <a:solidFill>
                <a:srgbClr val="00B050"/>
              </a:solidFill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584" y="1408760"/>
            <a:ext cx="3710905" cy="2784549"/>
          </a:xfrm>
          <a:prstGeom prst="rect">
            <a:avLst/>
          </a:prstGeom>
        </p:spPr>
      </p:pic>
      <p:sp>
        <p:nvSpPr>
          <p:cNvPr id="75" name="Rectangle 74"/>
          <p:cNvSpPr/>
          <p:nvPr/>
        </p:nvSpPr>
        <p:spPr>
          <a:xfrm>
            <a:off x="4344988" y="1382405"/>
            <a:ext cx="4749026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7013" lvl="1" indent="-168275">
              <a:buFont typeface="Arial" panose="020B0604020202020204" pitchFamily="34" charset="0"/>
              <a:buChar char="•"/>
            </a:pPr>
            <a:r>
              <a:rPr lang="en-CA" sz="1700" dirty="0">
                <a:solidFill>
                  <a:schemeClr val="tx1"/>
                </a:solidFill>
              </a:rPr>
              <a:t>2x2 </a:t>
            </a:r>
            <a:r>
              <a:rPr lang="en-CA" sz="1700" dirty="0" smtClean="0">
                <a:solidFill>
                  <a:schemeClr val="tx1"/>
                </a:solidFill>
              </a:rPr>
              <a:t>array </a:t>
            </a:r>
            <a:r>
              <a:rPr lang="en-CA" sz="1700" dirty="0">
                <a:solidFill>
                  <a:schemeClr val="tx1"/>
                </a:solidFill>
              </a:rPr>
              <a:t>with </a:t>
            </a:r>
            <a:r>
              <a:rPr lang="en-CA" sz="1700" dirty="0" smtClean="0">
                <a:solidFill>
                  <a:schemeClr val="tx1"/>
                </a:solidFill>
              </a:rPr>
              <a:t>dual-polarized elements</a:t>
            </a:r>
          </a:p>
          <a:p>
            <a:pPr marL="227013" lvl="1" indent="-168275">
              <a:buFont typeface="Arial" panose="020B0604020202020204" pitchFamily="34" charset="0"/>
              <a:buChar char="•"/>
            </a:pPr>
            <a:r>
              <a:rPr lang="en-CA" sz="1700" dirty="0" smtClean="0">
                <a:solidFill>
                  <a:schemeClr val="tx1"/>
                </a:solidFill>
              </a:rPr>
              <a:t>Use </a:t>
            </a:r>
            <a:r>
              <a:rPr lang="en-CA" sz="1700" dirty="0">
                <a:solidFill>
                  <a:schemeClr val="tx1"/>
                </a:solidFill>
              </a:rPr>
              <a:t>EBG (Electromagnetic Band </a:t>
            </a:r>
            <a:r>
              <a:rPr lang="en-CA" sz="1700" dirty="0" smtClean="0">
                <a:solidFill>
                  <a:schemeClr val="tx1"/>
                </a:solidFill>
              </a:rPr>
              <a:t>Gap) </a:t>
            </a:r>
            <a:r>
              <a:rPr lang="en-CA" sz="1700" dirty="0">
                <a:solidFill>
                  <a:schemeClr val="tx1"/>
                </a:solidFill>
              </a:rPr>
              <a:t>technologies to reduce size and enhance inter-element </a:t>
            </a:r>
            <a:r>
              <a:rPr lang="en-CA" sz="1700" dirty="0" smtClean="0">
                <a:solidFill>
                  <a:schemeClr val="tx1"/>
                </a:solidFill>
              </a:rPr>
              <a:t>isolation</a:t>
            </a:r>
          </a:p>
          <a:p>
            <a:pPr marL="227013" lvl="1" indent="-168275">
              <a:buFont typeface="Arial" panose="020B0604020202020204" pitchFamily="34" charset="0"/>
              <a:buChar char="•"/>
            </a:pPr>
            <a:r>
              <a:rPr lang="en-CA" sz="1700" dirty="0" smtClean="0">
                <a:solidFill>
                  <a:schemeClr val="tx1"/>
                </a:solidFill>
              </a:rPr>
              <a:t>Multi-layer structures</a:t>
            </a:r>
          </a:p>
          <a:p>
            <a:pPr marL="227013" lvl="1" indent="-168275">
              <a:buFont typeface="Arial" panose="020B0604020202020204" pitchFamily="34" charset="0"/>
              <a:buChar char="•"/>
            </a:pPr>
            <a:r>
              <a:rPr lang="en-CA" sz="1700" dirty="0" smtClean="0">
                <a:solidFill>
                  <a:schemeClr val="tx1"/>
                </a:solidFill>
              </a:rPr>
              <a:t>Wideband</a:t>
            </a:r>
            <a:r>
              <a:rPr lang="en-CA" sz="1700" dirty="0">
                <a:solidFill>
                  <a:schemeClr val="tx1"/>
                </a:solidFill>
              </a:rPr>
              <a:t>, high </a:t>
            </a:r>
            <a:r>
              <a:rPr lang="en-CA" sz="1700" dirty="0" err="1">
                <a:solidFill>
                  <a:schemeClr val="tx1"/>
                </a:solidFill>
              </a:rPr>
              <a:t>Tx</a:t>
            </a:r>
            <a:r>
              <a:rPr lang="en-CA" sz="1700" dirty="0">
                <a:solidFill>
                  <a:schemeClr val="tx1"/>
                </a:solidFill>
              </a:rPr>
              <a:t>/Rx </a:t>
            </a:r>
            <a:r>
              <a:rPr lang="en-CA" sz="1700" dirty="0" smtClean="0">
                <a:solidFill>
                  <a:schemeClr val="tx1"/>
                </a:solidFill>
              </a:rPr>
              <a:t>isolations</a:t>
            </a:r>
          </a:p>
          <a:p>
            <a:pPr marL="227013" lvl="1" indent="-168275">
              <a:buFont typeface="Arial" panose="020B0604020202020204" pitchFamily="34" charset="0"/>
              <a:buChar char="•"/>
            </a:pPr>
            <a:r>
              <a:rPr lang="en-US" sz="1700" dirty="0" smtClean="0">
                <a:solidFill>
                  <a:schemeClr val="tx1"/>
                </a:solidFill>
              </a:rPr>
              <a:t>45-50dB antenna isolation</a:t>
            </a:r>
          </a:p>
          <a:p>
            <a:pPr marL="227013" lvl="1" indent="-168275">
              <a:buFont typeface="Arial" panose="020B0604020202020204" pitchFamily="34" charset="0"/>
              <a:buChar char="•"/>
            </a:pPr>
            <a:endParaRPr lang="en-US" sz="1700" dirty="0">
              <a:solidFill>
                <a:schemeClr val="tx1"/>
              </a:solidFill>
            </a:endParaRPr>
          </a:p>
          <a:p>
            <a:pPr marL="227013" lvl="1" indent="-168275">
              <a:buFont typeface="Arial" panose="020B0604020202020204" pitchFamily="34" charset="0"/>
              <a:buChar char="•"/>
            </a:pPr>
            <a:r>
              <a:rPr lang="en-US" sz="1800" kern="0" dirty="0" smtClean="0">
                <a:solidFill>
                  <a:schemeClr val="tx1"/>
                </a:solidFill>
                <a:cs typeface="Calibri" pitchFamily="34" charset="0"/>
              </a:rPr>
              <a:t>High </a:t>
            </a:r>
            <a:r>
              <a:rPr lang="en-US" sz="1800" kern="0" dirty="0" err="1">
                <a:solidFill>
                  <a:schemeClr val="tx1"/>
                </a:solidFill>
                <a:cs typeface="Calibri" pitchFamily="34" charset="0"/>
              </a:rPr>
              <a:t>Tx</a:t>
            </a:r>
            <a:r>
              <a:rPr lang="en-US" sz="1800" kern="0" dirty="0">
                <a:solidFill>
                  <a:schemeClr val="tx1"/>
                </a:solidFill>
                <a:cs typeface="Calibri" pitchFamily="34" charset="0"/>
              </a:rPr>
              <a:t>/Rx isolation MIMO antenna sub-system with SI cancellation capability </a:t>
            </a:r>
            <a:endParaRPr lang="en-US" sz="1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584" y="4420593"/>
            <a:ext cx="1791290" cy="18980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67063" y="4785174"/>
            <a:ext cx="17562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2x2 MIMO FD Antenna Assembly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954" y="4420593"/>
            <a:ext cx="2208283" cy="186427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217026" y="4861797"/>
            <a:ext cx="14176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Analogue SI Canceller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364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Huawei Technologies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06B781AF-4CCF-49B0-A572-DE54FBE5D942}" type="slidenum">
              <a:rPr lang="en-GB" smtClean="0"/>
              <a:pPr/>
              <a:t>7</a:t>
            </a:fld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878069" y="1409766"/>
            <a:ext cx="7227244" cy="3818772"/>
            <a:chOff x="696912" y="1638550"/>
            <a:chExt cx="7349866" cy="467609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96912" y="1638550"/>
              <a:ext cx="3163090" cy="22352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81794" y="1655510"/>
              <a:ext cx="3164984" cy="22352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06882" y="4146858"/>
              <a:ext cx="3163090" cy="216779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881794" y="4146858"/>
              <a:ext cx="3164984" cy="2167791"/>
            </a:xfrm>
            <a:prstGeom prst="rect">
              <a:avLst/>
            </a:prstGeom>
          </p:spPr>
        </p:pic>
        <p:sp>
          <p:nvSpPr>
            <p:cNvPr id="12" name="Oval 11"/>
            <p:cNvSpPr/>
            <p:nvPr/>
          </p:nvSpPr>
          <p:spPr bwMode="auto">
            <a:xfrm>
              <a:off x="885825" y="2939179"/>
              <a:ext cx="571500" cy="381000"/>
            </a:xfrm>
            <a:prstGeom prst="ellipse">
              <a:avLst/>
            </a:prstGeom>
            <a:noFill/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4926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6" charset="0"/>
                <a:ea typeface="MS Gothic" charset="-128"/>
              </a:endParaRPr>
            </a:p>
          </p:txBody>
        </p:sp>
      </p:grp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51034" y="5483841"/>
            <a:ext cx="8088809" cy="524809"/>
          </a:xfrm>
        </p:spPr>
        <p:txBody>
          <a:bodyPr>
            <a:no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600" b="0" dirty="0" smtClean="0"/>
              <a:t>Typical Standalone Cancellation Surface for Analogue Canceller + High Isolation Antenna</a:t>
            </a:r>
            <a:br>
              <a:rPr lang="en-US" sz="1600" b="0" dirty="0" smtClean="0"/>
            </a:br>
            <a:r>
              <a:rPr lang="en-US" sz="1600" dirty="0"/>
              <a:t/>
            </a:r>
            <a:br>
              <a:rPr lang="en-US" sz="1600" dirty="0"/>
            </a:br>
            <a:endParaRPr lang="en-US" sz="1600" dirty="0"/>
          </a:p>
        </p:txBody>
      </p:sp>
      <p:sp>
        <p:nvSpPr>
          <p:cNvPr id="16" name="Title 1"/>
          <p:cNvSpPr txBox="1">
            <a:spLocks/>
          </p:cNvSpPr>
          <p:nvPr/>
        </p:nvSpPr>
        <p:spPr bwMode="auto">
          <a:xfrm>
            <a:off x="651034" y="617895"/>
            <a:ext cx="7226873" cy="69421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  <a:normAutofit fontScale="97500"/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sz="2400" kern="0" dirty="0" smtClean="0"/>
              <a:t>Analogue SI Canceller</a:t>
            </a:r>
            <a:endParaRPr lang="en-US" sz="2400" kern="0" dirty="0"/>
          </a:p>
        </p:txBody>
      </p:sp>
      <p:sp>
        <p:nvSpPr>
          <p:cNvPr id="17" name="Title 1"/>
          <p:cNvSpPr txBox="1">
            <a:spLocks/>
          </p:cNvSpPr>
          <p:nvPr/>
        </p:nvSpPr>
        <p:spPr bwMode="auto">
          <a:xfrm>
            <a:off x="651034" y="5696873"/>
            <a:ext cx="8088809" cy="5232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  <a:normAutofit fontScale="25000" lnSpcReduction="20000"/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6400" b="0" kern="0" dirty="0"/>
              <a:t>For 2x2 MIMO; 4 Cancellation Paths, S21, S43, S23, </a:t>
            </a:r>
            <a:r>
              <a:rPr lang="en-US" sz="6400" b="0" kern="0" dirty="0" smtClean="0"/>
              <a:t>S41 ranging from -77 to -83 dB</a:t>
            </a:r>
            <a:r>
              <a:rPr lang="en-US" sz="6800" b="0" kern="0" dirty="0" smtClean="0"/>
              <a:t/>
            </a:r>
            <a:br>
              <a:rPr lang="en-US" sz="6800" b="0" kern="0" dirty="0" smtClean="0"/>
            </a:br>
            <a:r>
              <a:rPr lang="en-US" sz="2400" kern="0" dirty="0" smtClean="0"/>
              <a:t/>
            </a:r>
            <a:br>
              <a:rPr lang="en-US" sz="2400" kern="0" dirty="0" smtClean="0"/>
            </a:br>
            <a:endParaRPr lang="en-US" sz="2400" kern="0" dirty="0"/>
          </a:p>
        </p:txBody>
      </p:sp>
    </p:spTree>
    <p:extLst>
      <p:ext uri="{BB962C8B-B14F-4D97-AF65-F5344CB8AC3E}">
        <p14:creationId xmlns:p14="http://schemas.microsoft.com/office/powerpoint/2010/main" val="172555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Peiwei Wang - Huawei Technologies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06B781AF-4CCF-49B0-A572-DE54FBE5D942}" type="slidenum">
              <a:rPr lang="en-GB" smtClean="0"/>
              <a:pPr/>
              <a:t>8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7375031" y="3912135"/>
            <a:ext cx="13067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tx1"/>
                </a:solidFill>
              </a:rPr>
              <a:t>30-35dB SIC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2300465" y="5629631"/>
            <a:ext cx="5215796" cy="6910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Digital BB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5993" y="5193347"/>
            <a:ext cx="1114248" cy="3476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tx1"/>
                </a:solidFill>
              </a:rPr>
              <a:t>Digital SIC</a:t>
            </a: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71" y="3640236"/>
            <a:ext cx="1591977" cy="126744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80654" y="2368035"/>
            <a:ext cx="541089" cy="730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DAC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&amp;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UC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28484" y="2392560"/>
            <a:ext cx="541090" cy="73010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ADC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</a:rPr>
              <a:t>&amp;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D</a:t>
            </a:r>
            <a:r>
              <a:rPr lang="en-US" sz="1200" dirty="0" smtClean="0">
                <a:solidFill>
                  <a:schemeClr val="tx1"/>
                </a:solidFill>
              </a:rPr>
              <a:t>C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2" name="Right Arrow 11"/>
          <p:cNvSpPr/>
          <p:nvPr/>
        </p:nvSpPr>
        <p:spPr bwMode="auto">
          <a:xfrm rot="16200000">
            <a:off x="1243062" y="4240449"/>
            <a:ext cx="2532267" cy="246093"/>
          </a:xfrm>
          <a:prstGeom prst="righ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13" name="Right Arrow 12"/>
          <p:cNvSpPr/>
          <p:nvPr/>
        </p:nvSpPr>
        <p:spPr bwMode="auto">
          <a:xfrm>
            <a:off x="2607408" y="3712654"/>
            <a:ext cx="974160" cy="492073"/>
          </a:xfrm>
          <a:prstGeom prst="righ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7666" y="1472251"/>
            <a:ext cx="2062873" cy="981558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3586090" y="3019269"/>
            <a:ext cx="2644548" cy="1785732"/>
            <a:chOff x="2872680" y="2208838"/>
            <a:chExt cx="2485138" cy="1580829"/>
          </a:xfrm>
        </p:grpSpPr>
        <p:sp>
          <p:nvSpPr>
            <p:cNvPr id="16" name="Rectangle 15"/>
            <p:cNvSpPr/>
            <p:nvPr/>
          </p:nvSpPr>
          <p:spPr>
            <a:xfrm>
              <a:off x="2872680" y="2208838"/>
              <a:ext cx="2485138" cy="1580829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solidFill>
                  <a:schemeClr val="tx1"/>
                </a:solidFill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811478" y="2284647"/>
              <a:ext cx="841533" cy="312579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solidFill>
                  <a:schemeClr val="tx1"/>
                </a:solidFill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3811479" y="2597227"/>
              <a:ext cx="838200" cy="2286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solidFill>
                  <a:schemeClr val="tx1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819585" y="2591417"/>
              <a:ext cx="968649" cy="2308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900" dirty="0" smtClean="0">
                  <a:solidFill>
                    <a:schemeClr val="tx1"/>
                  </a:solidFill>
                </a:rPr>
                <a:t>CancA1 Gen.</a:t>
              </a:r>
              <a:endParaRPr lang="en-US" sz="900" dirty="0">
                <a:solidFill>
                  <a:schemeClr val="tx1"/>
                </a:solidFill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4207313" y="3499899"/>
              <a:ext cx="838203" cy="2286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solidFill>
                  <a:schemeClr val="tx1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241961" y="3482279"/>
              <a:ext cx="813043" cy="2308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900" dirty="0" smtClean="0">
                  <a:solidFill>
                    <a:schemeClr val="tx1"/>
                  </a:solidFill>
                </a:rPr>
                <a:t>CancA2 Gen.</a:t>
              </a:r>
              <a:endParaRPr lang="en-US" sz="900" dirty="0">
                <a:solidFill>
                  <a:schemeClr val="tx1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252455" y="2980399"/>
              <a:ext cx="77617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900" dirty="0" smtClean="0">
                  <a:solidFill>
                    <a:schemeClr val="tx1"/>
                  </a:solidFill>
                </a:rPr>
                <a:t>S3 Cancel Signal Gen.</a:t>
              </a: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3275502" y="2966498"/>
              <a:ext cx="704853" cy="439735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solidFill>
                  <a:schemeClr val="tx1"/>
                </a:solidFill>
              </a:endParaRPr>
            </a:p>
          </p:txBody>
        </p:sp>
        <p:cxnSp>
          <p:nvCxnSpPr>
            <p:cNvPr id="24" name="Straight Arrow Connector 23"/>
            <p:cNvCxnSpPr>
              <a:endCxn id="20" idx="1"/>
            </p:cNvCxnSpPr>
            <p:nvPr/>
          </p:nvCxnSpPr>
          <p:spPr>
            <a:xfrm>
              <a:off x="3961300" y="3380509"/>
              <a:ext cx="246013" cy="23369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Elbow Connector 24"/>
            <p:cNvCxnSpPr/>
            <p:nvPr/>
          </p:nvCxnSpPr>
          <p:spPr>
            <a:xfrm rot="10800000" flipV="1">
              <a:off x="3980355" y="2822419"/>
              <a:ext cx="495852" cy="335704"/>
            </a:xfrm>
            <a:prstGeom prst="bentConnector3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ounded Rectangle 25"/>
            <p:cNvSpPr/>
            <p:nvPr/>
          </p:nvSpPr>
          <p:spPr>
            <a:xfrm>
              <a:off x="2968378" y="2360191"/>
              <a:ext cx="796969" cy="462228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>
                <a:solidFill>
                  <a:schemeClr val="tx1"/>
                </a:solidFill>
              </a:endParaRPr>
            </a:p>
          </p:txBody>
        </p:sp>
        <p:cxnSp>
          <p:nvCxnSpPr>
            <p:cNvPr id="27" name="Elbow Connector 26"/>
            <p:cNvCxnSpPr>
              <a:stCxn id="23" idx="1"/>
            </p:cNvCxnSpPr>
            <p:nvPr/>
          </p:nvCxnSpPr>
          <p:spPr>
            <a:xfrm rot="10800000">
              <a:off x="3086642" y="2829640"/>
              <a:ext cx="188860" cy="356727"/>
            </a:xfrm>
            <a:prstGeom prst="bentConnector2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2944278" y="2385361"/>
              <a:ext cx="89645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900" dirty="0" smtClean="0">
                  <a:solidFill>
                    <a:schemeClr val="tx1"/>
                  </a:solidFill>
                </a:rPr>
                <a:t>MIMO Side B Cancellation</a:t>
              </a:r>
            </a:p>
          </p:txBody>
        </p:sp>
        <p:cxnSp>
          <p:nvCxnSpPr>
            <p:cNvPr id="29" name="Shape 530"/>
            <p:cNvCxnSpPr/>
            <p:nvPr/>
          </p:nvCxnSpPr>
          <p:spPr>
            <a:xfrm rot="5400000">
              <a:off x="4807565" y="3211946"/>
              <a:ext cx="638891" cy="148949"/>
            </a:xfrm>
            <a:prstGeom prst="bentConnector2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3757799" y="2318090"/>
              <a:ext cx="950901" cy="2308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900" dirty="0" smtClean="0">
                  <a:solidFill>
                    <a:schemeClr val="tx1"/>
                  </a:solidFill>
                </a:rPr>
                <a:t>Direct Chan Est.</a:t>
              </a:r>
              <a:endParaRPr lang="en-US" sz="900" dirty="0">
                <a:solidFill>
                  <a:schemeClr val="tx1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4847339" y="2460928"/>
              <a:ext cx="447964" cy="49847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solidFill>
                  <a:schemeClr val="tx1"/>
                </a:solidFill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809851" y="2452192"/>
              <a:ext cx="507692" cy="5078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solidFill>
                    <a:schemeClr val="tx1"/>
                  </a:solidFill>
                </a:rPr>
                <a:t>Cross Chan. Est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4048615" y="3404648"/>
            <a:ext cx="2644548" cy="1785732"/>
            <a:chOff x="2872680" y="2208838"/>
            <a:chExt cx="2485138" cy="1580829"/>
          </a:xfrm>
        </p:grpSpPr>
        <p:sp>
          <p:nvSpPr>
            <p:cNvPr id="34" name="Rectangle 33"/>
            <p:cNvSpPr/>
            <p:nvPr/>
          </p:nvSpPr>
          <p:spPr>
            <a:xfrm>
              <a:off x="2872680" y="2208838"/>
              <a:ext cx="2485138" cy="1580829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solidFill>
                  <a:schemeClr val="tx1"/>
                </a:solidFill>
              </a:endParaRPr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3811478" y="2284647"/>
              <a:ext cx="841533" cy="312579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solidFill>
                  <a:schemeClr val="tx1"/>
                </a:solidFill>
              </a:endParaRPr>
            </a:p>
          </p:txBody>
        </p:sp>
        <p:sp>
          <p:nvSpPr>
            <p:cNvPr id="36" name="Rounded Rectangle 35"/>
            <p:cNvSpPr/>
            <p:nvPr/>
          </p:nvSpPr>
          <p:spPr>
            <a:xfrm>
              <a:off x="3811479" y="2597227"/>
              <a:ext cx="838200" cy="2286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solidFill>
                  <a:schemeClr val="tx1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3819585" y="2591417"/>
              <a:ext cx="968649" cy="2308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900" dirty="0" smtClean="0">
                  <a:solidFill>
                    <a:schemeClr val="tx1"/>
                  </a:solidFill>
                </a:rPr>
                <a:t>CancA1 Gen.</a:t>
              </a:r>
              <a:endParaRPr lang="en-US" sz="900" dirty="0">
                <a:solidFill>
                  <a:schemeClr val="tx1"/>
                </a:solidFill>
              </a:endParaRPr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4207313" y="3499899"/>
              <a:ext cx="838203" cy="228600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solidFill>
                  <a:schemeClr val="tx1"/>
                </a:solidFill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241961" y="3482279"/>
              <a:ext cx="813043" cy="2308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900" dirty="0" smtClean="0">
                  <a:solidFill>
                    <a:schemeClr val="tx1"/>
                  </a:solidFill>
                </a:rPr>
                <a:t>CancA2 Gen.</a:t>
              </a:r>
              <a:endParaRPr lang="en-US" sz="900" dirty="0">
                <a:solidFill>
                  <a:schemeClr val="tx1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252455" y="2980399"/>
              <a:ext cx="77617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900" dirty="0" smtClean="0">
                  <a:solidFill>
                    <a:schemeClr val="tx1"/>
                  </a:solidFill>
                </a:rPr>
                <a:t>S3 Cancel Signal Gen.</a:t>
              </a:r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3275502" y="2966498"/>
              <a:ext cx="704853" cy="439735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solidFill>
                  <a:schemeClr val="tx1"/>
                </a:solidFill>
              </a:endParaRPr>
            </a:p>
          </p:txBody>
        </p:sp>
        <p:cxnSp>
          <p:nvCxnSpPr>
            <p:cNvPr id="42" name="Straight Arrow Connector 41"/>
            <p:cNvCxnSpPr>
              <a:endCxn id="38" idx="1"/>
            </p:cNvCxnSpPr>
            <p:nvPr/>
          </p:nvCxnSpPr>
          <p:spPr>
            <a:xfrm>
              <a:off x="3961300" y="3380509"/>
              <a:ext cx="246013" cy="23369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Elbow Connector 42"/>
            <p:cNvCxnSpPr/>
            <p:nvPr/>
          </p:nvCxnSpPr>
          <p:spPr>
            <a:xfrm rot="10800000" flipV="1">
              <a:off x="3980355" y="2822419"/>
              <a:ext cx="495852" cy="335704"/>
            </a:xfrm>
            <a:prstGeom prst="bentConnector3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Rounded Rectangle 43"/>
            <p:cNvSpPr/>
            <p:nvPr/>
          </p:nvSpPr>
          <p:spPr>
            <a:xfrm>
              <a:off x="2968378" y="2360191"/>
              <a:ext cx="796969" cy="462228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900">
                <a:solidFill>
                  <a:schemeClr val="tx1"/>
                </a:solidFill>
              </a:endParaRPr>
            </a:p>
          </p:txBody>
        </p:sp>
        <p:cxnSp>
          <p:nvCxnSpPr>
            <p:cNvPr id="45" name="Elbow Connector 44"/>
            <p:cNvCxnSpPr>
              <a:stCxn id="41" idx="1"/>
            </p:cNvCxnSpPr>
            <p:nvPr/>
          </p:nvCxnSpPr>
          <p:spPr>
            <a:xfrm rot="10800000">
              <a:off x="3086642" y="2829640"/>
              <a:ext cx="188860" cy="356727"/>
            </a:xfrm>
            <a:prstGeom prst="bentConnector2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2944278" y="2385361"/>
              <a:ext cx="896451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900" dirty="0" smtClean="0">
                  <a:solidFill>
                    <a:schemeClr val="tx1"/>
                  </a:solidFill>
                </a:rPr>
                <a:t>MIMO Side A Cancellation</a:t>
              </a:r>
            </a:p>
          </p:txBody>
        </p:sp>
        <p:cxnSp>
          <p:nvCxnSpPr>
            <p:cNvPr id="47" name="Shape 530"/>
            <p:cNvCxnSpPr/>
            <p:nvPr/>
          </p:nvCxnSpPr>
          <p:spPr>
            <a:xfrm rot="5400000">
              <a:off x="4807565" y="3211946"/>
              <a:ext cx="638891" cy="148949"/>
            </a:xfrm>
            <a:prstGeom prst="bentConnector2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/>
            <p:cNvSpPr txBox="1"/>
            <p:nvPr/>
          </p:nvSpPr>
          <p:spPr>
            <a:xfrm>
              <a:off x="3757799" y="2318090"/>
              <a:ext cx="950901" cy="2308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900" dirty="0" smtClean="0">
                  <a:solidFill>
                    <a:schemeClr val="tx1"/>
                  </a:solidFill>
                </a:rPr>
                <a:t>Direct Chan Est.</a:t>
              </a:r>
              <a:endParaRPr lang="en-US" sz="900" dirty="0">
                <a:solidFill>
                  <a:schemeClr val="tx1"/>
                </a:solidFill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4847339" y="2460928"/>
              <a:ext cx="447964" cy="49847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>
                <a:solidFill>
                  <a:schemeClr val="tx1"/>
                </a:solidFill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809851" y="2452192"/>
              <a:ext cx="507692" cy="5078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solidFill>
                    <a:schemeClr val="tx1"/>
                  </a:solidFill>
                </a:rPr>
                <a:t>Cross Chan. Est</a:t>
              </a:r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2599445" y="3830296"/>
            <a:ext cx="8822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tx1"/>
                </a:solidFill>
              </a:rPr>
              <a:t>Tx1, Tx2 Ref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52" name="Bent-Up Arrow 51"/>
          <p:cNvSpPr/>
          <p:nvPr/>
        </p:nvSpPr>
        <p:spPr bwMode="auto">
          <a:xfrm rot="16200000" flipH="1">
            <a:off x="6513496" y="3325341"/>
            <a:ext cx="952699" cy="547353"/>
          </a:xfrm>
          <a:prstGeom prst="bentUp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53" name="Bent-Up Arrow 52"/>
          <p:cNvSpPr/>
          <p:nvPr/>
        </p:nvSpPr>
        <p:spPr bwMode="auto">
          <a:xfrm rot="10800000" flipH="1">
            <a:off x="6698955" y="4273958"/>
            <a:ext cx="690132" cy="1337789"/>
          </a:xfrm>
          <a:prstGeom prst="bentUpArrow">
            <a:avLst>
              <a:gd name="adj1" fmla="val 25000"/>
              <a:gd name="adj2" fmla="val 22497"/>
              <a:gd name="adj3" fmla="val 25000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263522" y="3200481"/>
            <a:ext cx="14101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</a:rPr>
              <a:t>Rx1, Rx2 + SIC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272446" y="4517992"/>
            <a:ext cx="1410159" cy="521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1"/>
                </a:solidFill>
              </a:rPr>
              <a:t>Rx1, Rx2 After Digital SIC </a:t>
            </a: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56" name="Bent-Up Arrow 55"/>
          <p:cNvSpPr/>
          <p:nvPr/>
        </p:nvSpPr>
        <p:spPr bwMode="auto">
          <a:xfrm rot="5400000">
            <a:off x="3154949" y="3922762"/>
            <a:ext cx="741063" cy="1046269"/>
          </a:xfrm>
          <a:prstGeom prst="bentUp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57" name="Right Arrow 56"/>
          <p:cNvSpPr/>
          <p:nvPr/>
        </p:nvSpPr>
        <p:spPr bwMode="auto">
          <a:xfrm flipH="1">
            <a:off x="6255900" y="3120270"/>
            <a:ext cx="876016" cy="209192"/>
          </a:xfrm>
          <a:prstGeom prst="righ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58" name="Right Arrow 57"/>
          <p:cNvSpPr/>
          <p:nvPr/>
        </p:nvSpPr>
        <p:spPr bwMode="auto">
          <a:xfrm>
            <a:off x="6699869" y="4567898"/>
            <a:ext cx="421956" cy="231591"/>
          </a:xfrm>
          <a:prstGeom prst="rightArrow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59" name="Straight Arrow Connector 58"/>
          <p:cNvCxnSpPr>
            <a:stCxn id="14" idx="2"/>
            <a:endCxn id="16" idx="0"/>
          </p:cNvCxnSpPr>
          <p:nvPr/>
        </p:nvCxnSpPr>
        <p:spPr bwMode="auto">
          <a:xfrm flipH="1">
            <a:off x="4908364" y="2453809"/>
            <a:ext cx="739" cy="565460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0" name="TextBox 59"/>
          <p:cNvSpPr txBox="1"/>
          <p:nvPr/>
        </p:nvSpPr>
        <p:spPr>
          <a:xfrm>
            <a:off x="2570037" y="3224072"/>
            <a:ext cx="97551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tx1"/>
                </a:solidFill>
              </a:rPr>
              <a:t>Tx1, Tx2</a:t>
            </a:r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61" name="Title 1"/>
          <p:cNvSpPr>
            <a:spLocks noGrp="1"/>
          </p:cNvSpPr>
          <p:nvPr>
            <p:ph type="title"/>
          </p:nvPr>
        </p:nvSpPr>
        <p:spPr>
          <a:xfrm>
            <a:off x="565701" y="714460"/>
            <a:ext cx="7770813" cy="475141"/>
          </a:xfrm>
        </p:spPr>
        <p:txBody>
          <a:bodyPr/>
          <a:lstStyle/>
          <a:p>
            <a:r>
              <a:rPr lang="en-IE" sz="2400" dirty="0" smtClean="0">
                <a:latin typeface="+mn-lt"/>
              </a:rPr>
              <a:t>Prototype of Digital SIC in FD</a:t>
            </a:r>
            <a:endParaRPr lang="en-US" sz="2400" strike="sngStrike" dirty="0">
              <a:solidFill>
                <a:srgbClr val="00B05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5680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 smtClean="0"/>
              <a:t>Peiwei Wang - Huawei Technologies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smtClean="0"/>
              <a:t>Slide </a:t>
            </a:r>
            <a:fld id="{06B781AF-4CCF-49B0-A572-DE54FBE5D942}" type="slidenum">
              <a:rPr lang="en-GB" smtClean="0"/>
              <a:pPr/>
              <a:t>9</a:t>
            </a:fld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2020384" y="592029"/>
            <a:ext cx="56774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Digital SI Cancellation – AP without Data Traffic  </a:t>
            </a:r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093" y="1094232"/>
            <a:ext cx="6434868" cy="206621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093" y="3364637"/>
            <a:ext cx="6434868" cy="296185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017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02-11-Submission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6F2D85B4-B705-4018-9CF0-E6E4BD03567D}" vid="{6A25E773-D890-44CD-BA7F-9C3E9F9CAE5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30728</TotalTime>
  <Words>1451</Words>
  <Application>Microsoft Office PowerPoint</Application>
  <PresentationFormat>On-screen Show (4:3)</PresentationFormat>
  <Paragraphs>343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8" baseType="lpstr">
      <vt:lpstr>Arial Unicode MS</vt:lpstr>
      <vt:lpstr>微软雅黑</vt:lpstr>
      <vt:lpstr>MS Gothic</vt:lpstr>
      <vt:lpstr>SimSun</vt:lpstr>
      <vt:lpstr>SimSun</vt:lpstr>
      <vt:lpstr>Arial</vt:lpstr>
      <vt:lpstr>Calibri</vt:lpstr>
      <vt:lpstr>FrutigerNext LT Light</vt:lpstr>
      <vt:lpstr>FrutigerNext LT Medium</vt:lpstr>
      <vt:lpstr>FrutigerNext LT Regular</vt:lpstr>
      <vt:lpstr>Times New Roman</vt:lpstr>
      <vt:lpstr>Wingdings</vt:lpstr>
      <vt:lpstr>802-11-Submission</vt:lpstr>
      <vt:lpstr>Prototype of Full Duplex for 802.11</vt:lpstr>
      <vt:lpstr>Full Duplex (FD) – Potential Solution for Next Generation of 802.11</vt:lpstr>
      <vt:lpstr>PowerPoint Presentation</vt:lpstr>
      <vt:lpstr>802.11 FD Link Budget [4]</vt:lpstr>
      <vt:lpstr>Prototype of SIC in 802.11 FD</vt:lpstr>
      <vt:lpstr>Antenna Isolation and Analogue SIC in 802.11 FD</vt:lpstr>
      <vt:lpstr>Typical Standalone Cancellation Surface for Analogue Canceller + High Isolation Antenna  </vt:lpstr>
      <vt:lpstr>Prototype of Digital SIC in FD</vt:lpstr>
      <vt:lpstr>PowerPoint Presentation</vt:lpstr>
      <vt:lpstr>PowerPoint Presentation</vt:lpstr>
      <vt:lpstr>PowerPoint Presentation</vt:lpstr>
      <vt:lpstr>Prototype Configuration Setup</vt:lpstr>
      <vt:lpstr>Summary</vt:lpstr>
      <vt:lpstr>Appendix – Full Duplex Demonstration Video</vt:lpstr>
      <vt:lpstr>References</vt:lpstr>
    </vt:vector>
  </TitlesOfParts>
  <Company>Huawei Technologies Co.,Ltd.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18/1588r0</dc:title>
  <dc:creator>Yan Xin</dc:creator>
  <cp:lastModifiedBy>Yan Xin</cp:lastModifiedBy>
  <cp:revision>625</cp:revision>
  <cp:lastPrinted>1601-01-01T00:00:00Z</cp:lastPrinted>
  <dcterms:created xsi:type="dcterms:W3CDTF">2015-05-05T17:39:16Z</dcterms:created>
  <dcterms:modified xsi:type="dcterms:W3CDTF">2018-09-12T20:18:49Z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2015_ms_pID_725343">
    <vt:lpwstr>(3)0tHvwcmLYog8MrgY4GnCw2djAGSiY+l2wShrUPCYYerhWbCy2wO3EBvloQLf8xikAE6ICe72
nz2FqQ5kOxZCCLRFA7dUKm2P/XCMYgZqS38O1yTmc1+NCvJf6sL/W3lfB4rynlUAGfAqYDY3
rOMmcylVqNSsf6m1yRSMMZGknetnng+cO9bdTlhaK5ykYBcs2YgAe7qoLsnpB8RBlqYqAonv
fdMb67rxw28ZJxCWTM</vt:lpwstr>
  </property>
  <property fmtid="{D5CDD505-2E9C-101B-9397-08002B2CF9AE}" pid="3" name="_2015_ms_pID_7253431">
    <vt:lpwstr>HOYnhgpLkL2xdL6ZKbmaUFTdCtNDS9rtOFm6DphgG1Phk37x/fi1h1
S5Plf72t77z/BOaoFU1peVCKAu2PYqIVNrsUf2+oxtYA0zJ2RmIqKLSC5F7CyShDCtlUdle1
Pti99qJUw1VVtONr73VTvOJ+OucilBZ3LQUpvXU7ANFIEMxpoCHooxNs4+0uVZz5NyPCBLq6
ROlgSNhx68Cd7H2dKUHZUqJjrLX53tBh2bkz</vt:lpwstr>
  </property>
  <property fmtid="{D5CDD505-2E9C-101B-9397-08002B2CF9AE}" pid="4" name="_2015_ms_pID_7253432">
    <vt:lpwstr>RQ==</vt:lpwstr>
  </property>
  <property fmtid="{D5CDD505-2E9C-101B-9397-08002B2CF9AE}" pid="5" name="_readonly">
    <vt:lpwstr/>
  </property>
  <property fmtid="{D5CDD505-2E9C-101B-9397-08002B2CF9AE}" pid="6" name="_change">
    <vt:lpwstr/>
  </property>
  <property fmtid="{D5CDD505-2E9C-101B-9397-08002B2CF9AE}" pid="7" name="_full-control">
    <vt:lpwstr/>
  </property>
  <property fmtid="{D5CDD505-2E9C-101B-9397-08002B2CF9AE}" pid="8" name="sflag">
    <vt:lpwstr>1536617196</vt:lpwstr>
  </property>
</Properties>
</file>