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7" r:id="rId4"/>
    <p:sldId id="278" r:id="rId5"/>
    <p:sldId id="284" r:id="rId6"/>
    <p:sldId id="280" r:id="rId7"/>
    <p:sldId id="281" r:id="rId8"/>
    <p:sldId id="282" r:id="rId9"/>
    <p:sldId id="283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644" autoAdjust="0"/>
    <p:restoredTop sz="94643"/>
  </p:normalViewPr>
  <p:slideViewPr>
    <p:cSldViewPr>
      <p:cViewPr varScale="1">
        <p:scale>
          <a:sx n="151" d="100"/>
          <a:sy n="151" d="100"/>
        </p:scale>
        <p:origin x="880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September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802.11-18/1581r0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Simulations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2018-09-10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6908936"/>
              </p:ext>
            </p:extLst>
          </p:nvPr>
        </p:nvGraphicFramePr>
        <p:xfrm>
          <a:off x="755576" y="2355127"/>
          <a:ext cx="7594990" cy="2197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文書" r:id="rId4" imgW="16510000" imgH="4800600" progId="Word.Document.8">
                  <p:embed/>
                </p:oleObj>
              </mc:Choice>
              <mc:Fallback>
                <p:oleObj name="文書" r:id="rId4" imgW="16510000" imgH="4800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355127"/>
                        <a:ext cx="7594990" cy="219765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the stadium video distribution simulations.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Especially the point of view of: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	How many device can be covered by a single AP?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4B1B6C-05D1-0B4A-9174-4F28BE5D0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Assumptions</a:t>
            </a:r>
            <a:endParaRPr kumimoji="1" lang="ja-JP" altLang="en-US"/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DDE97B14-A2CA-824E-B844-B5CEDF1E5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62660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Tens of thousands of spectators in a stadium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Each spectator occupies 1m</a:t>
            </a:r>
            <a:r>
              <a:rPr kumimoji="1" lang="en-US" altLang="ja-JP" sz="2000" baseline="30000" dirty="0"/>
              <a:t>2 </a:t>
            </a:r>
            <a:r>
              <a:rPr kumimoji="1" lang="en-US" altLang="ja-JP" sz="2000" dirty="0"/>
              <a:t>(1m * 1m)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All spectators watch the same video stream on their own devices.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A video stream consumes 2Mbps</a:t>
            </a:r>
            <a:endParaRPr kumimoji="1" lang="ja-JP" altLang="en-US" sz="200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B62EB3B-4AC1-A14B-8CAF-769B0CC9B8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293C00-819B-B642-9E5F-B4213EC1B7D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EB844947-6844-324E-BC74-448AD020F0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6CB6E6B-1358-3B45-903A-72A778504473}"/>
              </a:ext>
            </a:extLst>
          </p:cNvPr>
          <p:cNvSpPr/>
          <p:nvPr/>
        </p:nvSpPr>
        <p:spPr bwMode="auto">
          <a:xfrm>
            <a:off x="1243447" y="4221088"/>
            <a:ext cx="6912768" cy="1944216"/>
          </a:xfrm>
          <a:prstGeom prst="rect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63BCDB1B-9BAC-2A49-B3A9-008380D589F5}"/>
              </a:ext>
            </a:extLst>
          </p:cNvPr>
          <p:cNvCxnSpPr>
            <a:cxnSpLocks/>
          </p:cNvCxnSpPr>
          <p:nvPr/>
        </p:nvCxnSpPr>
        <p:spPr bwMode="auto">
          <a:xfrm>
            <a:off x="1459471" y="4221088"/>
            <a:ext cx="0" cy="194421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C3621AF2-76A8-9D4E-AF7E-6BCA60FD1F02}"/>
              </a:ext>
            </a:extLst>
          </p:cNvPr>
          <p:cNvCxnSpPr>
            <a:cxnSpLocks/>
          </p:cNvCxnSpPr>
          <p:nvPr/>
        </p:nvCxnSpPr>
        <p:spPr bwMode="auto">
          <a:xfrm>
            <a:off x="1675495" y="4221088"/>
            <a:ext cx="0" cy="194421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DE4685E3-5D3D-AA48-9E2D-4789645A06C0}"/>
              </a:ext>
            </a:extLst>
          </p:cNvPr>
          <p:cNvCxnSpPr>
            <a:cxnSpLocks/>
          </p:cNvCxnSpPr>
          <p:nvPr/>
        </p:nvCxnSpPr>
        <p:spPr bwMode="auto">
          <a:xfrm>
            <a:off x="1891519" y="4221088"/>
            <a:ext cx="0" cy="194421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B8DF1C88-82F3-EC4A-A043-3630755AE313}"/>
              </a:ext>
            </a:extLst>
          </p:cNvPr>
          <p:cNvCxnSpPr>
            <a:cxnSpLocks/>
          </p:cNvCxnSpPr>
          <p:nvPr/>
        </p:nvCxnSpPr>
        <p:spPr bwMode="auto">
          <a:xfrm>
            <a:off x="2107543" y="4221088"/>
            <a:ext cx="0" cy="194421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9C1345A1-FB13-324A-8813-D886D14F5366}"/>
              </a:ext>
            </a:extLst>
          </p:cNvPr>
          <p:cNvCxnSpPr>
            <a:cxnSpLocks/>
          </p:cNvCxnSpPr>
          <p:nvPr/>
        </p:nvCxnSpPr>
        <p:spPr bwMode="auto">
          <a:xfrm>
            <a:off x="2323567" y="4221088"/>
            <a:ext cx="0" cy="194421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5361A822-1970-1142-BEF6-F261A7FDDB24}"/>
              </a:ext>
            </a:extLst>
          </p:cNvPr>
          <p:cNvCxnSpPr>
            <a:cxnSpLocks/>
          </p:cNvCxnSpPr>
          <p:nvPr/>
        </p:nvCxnSpPr>
        <p:spPr bwMode="auto">
          <a:xfrm>
            <a:off x="2539591" y="4221088"/>
            <a:ext cx="0" cy="194421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FCE41484-8FCF-E246-9B89-923C0F42242A}"/>
              </a:ext>
            </a:extLst>
          </p:cNvPr>
          <p:cNvCxnSpPr>
            <a:cxnSpLocks/>
          </p:cNvCxnSpPr>
          <p:nvPr/>
        </p:nvCxnSpPr>
        <p:spPr bwMode="auto">
          <a:xfrm>
            <a:off x="2755615" y="4221088"/>
            <a:ext cx="0" cy="194421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4668AF73-5FB1-974E-8582-445096B21921}"/>
              </a:ext>
            </a:extLst>
          </p:cNvPr>
          <p:cNvCxnSpPr>
            <a:cxnSpLocks/>
          </p:cNvCxnSpPr>
          <p:nvPr/>
        </p:nvCxnSpPr>
        <p:spPr bwMode="auto">
          <a:xfrm>
            <a:off x="2971639" y="4221088"/>
            <a:ext cx="0" cy="194421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8236C6BE-832C-8B46-A406-654569EA7737}"/>
              </a:ext>
            </a:extLst>
          </p:cNvPr>
          <p:cNvCxnSpPr>
            <a:cxnSpLocks/>
          </p:cNvCxnSpPr>
          <p:nvPr/>
        </p:nvCxnSpPr>
        <p:spPr bwMode="auto">
          <a:xfrm>
            <a:off x="3187663" y="4221088"/>
            <a:ext cx="0" cy="194421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9525A55E-181F-224D-9A55-18906F469A73}"/>
              </a:ext>
            </a:extLst>
          </p:cNvPr>
          <p:cNvCxnSpPr>
            <a:cxnSpLocks/>
          </p:cNvCxnSpPr>
          <p:nvPr/>
        </p:nvCxnSpPr>
        <p:spPr bwMode="auto">
          <a:xfrm>
            <a:off x="3403687" y="4221088"/>
            <a:ext cx="0" cy="194421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DF6AE63E-F8AC-8A4B-ABD5-49CDD435208A}"/>
              </a:ext>
            </a:extLst>
          </p:cNvPr>
          <p:cNvCxnSpPr>
            <a:cxnSpLocks/>
          </p:cNvCxnSpPr>
          <p:nvPr/>
        </p:nvCxnSpPr>
        <p:spPr bwMode="auto">
          <a:xfrm>
            <a:off x="3619711" y="4221088"/>
            <a:ext cx="0" cy="194421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2CDA0029-9EB9-754B-9927-5764EC6DBEC4}"/>
              </a:ext>
            </a:extLst>
          </p:cNvPr>
          <p:cNvCxnSpPr>
            <a:cxnSpLocks/>
          </p:cNvCxnSpPr>
          <p:nvPr/>
        </p:nvCxnSpPr>
        <p:spPr bwMode="auto">
          <a:xfrm>
            <a:off x="3835735" y="4221088"/>
            <a:ext cx="0" cy="194421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894E6F16-458B-F141-A175-9B6472E9F27A}"/>
              </a:ext>
            </a:extLst>
          </p:cNvPr>
          <p:cNvCxnSpPr>
            <a:cxnSpLocks/>
          </p:cNvCxnSpPr>
          <p:nvPr/>
        </p:nvCxnSpPr>
        <p:spPr bwMode="auto">
          <a:xfrm>
            <a:off x="4051759" y="4221088"/>
            <a:ext cx="0" cy="194421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67F6E01A-9539-A249-92C6-1803D975B323}"/>
              </a:ext>
            </a:extLst>
          </p:cNvPr>
          <p:cNvCxnSpPr>
            <a:cxnSpLocks/>
          </p:cNvCxnSpPr>
          <p:nvPr/>
        </p:nvCxnSpPr>
        <p:spPr bwMode="auto">
          <a:xfrm>
            <a:off x="4267783" y="4221088"/>
            <a:ext cx="0" cy="194421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5C09EFD6-E20A-764C-BAF3-1E0CD8D5433D}"/>
              </a:ext>
            </a:extLst>
          </p:cNvPr>
          <p:cNvCxnSpPr>
            <a:cxnSpLocks/>
          </p:cNvCxnSpPr>
          <p:nvPr/>
        </p:nvCxnSpPr>
        <p:spPr bwMode="auto">
          <a:xfrm>
            <a:off x="4483807" y="4221088"/>
            <a:ext cx="0" cy="194421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67C4D171-3F06-EE42-A9DD-6320CB681700}"/>
              </a:ext>
            </a:extLst>
          </p:cNvPr>
          <p:cNvCxnSpPr>
            <a:cxnSpLocks/>
          </p:cNvCxnSpPr>
          <p:nvPr/>
        </p:nvCxnSpPr>
        <p:spPr bwMode="auto">
          <a:xfrm>
            <a:off x="4699831" y="4221088"/>
            <a:ext cx="0" cy="194421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6AA0EF78-74FF-F44E-8EAA-AED1E07C0198}"/>
              </a:ext>
            </a:extLst>
          </p:cNvPr>
          <p:cNvCxnSpPr>
            <a:cxnSpLocks/>
          </p:cNvCxnSpPr>
          <p:nvPr/>
        </p:nvCxnSpPr>
        <p:spPr bwMode="auto">
          <a:xfrm>
            <a:off x="4915855" y="4221088"/>
            <a:ext cx="0" cy="194421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5F31E6D0-FE7E-CB40-B5DE-1D9CD77C8AE5}"/>
              </a:ext>
            </a:extLst>
          </p:cNvPr>
          <p:cNvCxnSpPr>
            <a:cxnSpLocks/>
          </p:cNvCxnSpPr>
          <p:nvPr/>
        </p:nvCxnSpPr>
        <p:spPr bwMode="auto">
          <a:xfrm>
            <a:off x="5131879" y="4221088"/>
            <a:ext cx="0" cy="194421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D0CA049C-B30E-5741-AA8D-B41783C8ECB6}"/>
              </a:ext>
            </a:extLst>
          </p:cNvPr>
          <p:cNvCxnSpPr>
            <a:cxnSpLocks/>
          </p:cNvCxnSpPr>
          <p:nvPr/>
        </p:nvCxnSpPr>
        <p:spPr bwMode="auto">
          <a:xfrm>
            <a:off x="5347903" y="4221088"/>
            <a:ext cx="0" cy="194421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5BB2ADBA-D99F-8D40-AB05-4AC86DAF8E93}"/>
              </a:ext>
            </a:extLst>
          </p:cNvPr>
          <p:cNvCxnSpPr>
            <a:cxnSpLocks/>
          </p:cNvCxnSpPr>
          <p:nvPr/>
        </p:nvCxnSpPr>
        <p:spPr bwMode="auto">
          <a:xfrm>
            <a:off x="5563927" y="4221088"/>
            <a:ext cx="0" cy="194421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EEAF6F86-9A9A-1748-AB45-A08B5A315758}"/>
              </a:ext>
            </a:extLst>
          </p:cNvPr>
          <p:cNvCxnSpPr>
            <a:cxnSpLocks/>
          </p:cNvCxnSpPr>
          <p:nvPr/>
        </p:nvCxnSpPr>
        <p:spPr bwMode="auto">
          <a:xfrm>
            <a:off x="5779951" y="4221088"/>
            <a:ext cx="0" cy="194421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A1FC5E20-03D5-E647-AD6D-0512230B6795}"/>
              </a:ext>
            </a:extLst>
          </p:cNvPr>
          <p:cNvCxnSpPr>
            <a:cxnSpLocks/>
          </p:cNvCxnSpPr>
          <p:nvPr/>
        </p:nvCxnSpPr>
        <p:spPr bwMode="auto">
          <a:xfrm>
            <a:off x="5995975" y="4221088"/>
            <a:ext cx="0" cy="194421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41FA63A6-F4D0-9747-970D-22D59EEA2126}"/>
              </a:ext>
            </a:extLst>
          </p:cNvPr>
          <p:cNvCxnSpPr>
            <a:cxnSpLocks/>
          </p:cNvCxnSpPr>
          <p:nvPr/>
        </p:nvCxnSpPr>
        <p:spPr bwMode="auto">
          <a:xfrm>
            <a:off x="6211999" y="4221088"/>
            <a:ext cx="0" cy="194421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C7120E10-CFFF-4646-9A1A-1C3740A84103}"/>
              </a:ext>
            </a:extLst>
          </p:cNvPr>
          <p:cNvCxnSpPr>
            <a:cxnSpLocks/>
          </p:cNvCxnSpPr>
          <p:nvPr/>
        </p:nvCxnSpPr>
        <p:spPr bwMode="auto">
          <a:xfrm>
            <a:off x="6428023" y="4221088"/>
            <a:ext cx="0" cy="194421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53D4ED88-6B72-844D-97AC-160FD09E80FF}"/>
              </a:ext>
            </a:extLst>
          </p:cNvPr>
          <p:cNvCxnSpPr>
            <a:cxnSpLocks/>
          </p:cNvCxnSpPr>
          <p:nvPr/>
        </p:nvCxnSpPr>
        <p:spPr bwMode="auto">
          <a:xfrm>
            <a:off x="6644047" y="4221088"/>
            <a:ext cx="0" cy="194421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B4546E5C-94DE-F640-948E-45335CD25AE7}"/>
              </a:ext>
            </a:extLst>
          </p:cNvPr>
          <p:cNvCxnSpPr>
            <a:cxnSpLocks/>
          </p:cNvCxnSpPr>
          <p:nvPr/>
        </p:nvCxnSpPr>
        <p:spPr bwMode="auto">
          <a:xfrm>
            <a:off x="6860071" y="4221088"/>
            <a:ext cx="0" cy="194421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A9199D31-01DB-D64E-A45A-5A4134314316}"/>
              </a:ext>
            </a:extLst>
          </p:cNvPr>
          <p:cNvCxnSpPr>
            <a:cxnSpLocks/>
          </p:cNvCxnSpPr>
          <p:nvPr/>
        </p:nvCxnSpPr>
        <p:spPr bwMode="auto">
          <a:xfrm>
            <a:off x="7076095" y="4221088"/>
            <a:ext cx="0" cy="194421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2440F174-7AE1-F548-B064-863C5328D33A}"/>
              </a:ext>
            </a:extLst>
          </p:cNvPr>
          <p:cNvCxnSpPr>
            <a:cxnSpLocks/>
          </p:cNvCxnSpPr>
          <p:nvPr/>
        </p:nvCxnSpPr>
        <p:spPr bwMode="auto">
          <a:xfrm>
            <a:off x="7292119" y="4221088"/>
            <a:ext cx="0" cy="194421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3E9FD91E-5F2B-A342-ADB9-5DAACDFB0088}"/>
              </a:ext>
            </a:extLst>
          </p:cNvPr>
          <p:cNvCxnSpPr>
            <a:cxnSpLocks/>
          </p:cNvCxnSpPr>
          <p:nvPr/>
        </p:nvCxnSpPr>
        <p:spPr bwMode="auto">
          <a:xfrm>
            <a:off x="7508143" y="4221088"/>
            <a:ext cx="0" cy="194421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BED82E8E-B102-3149-A28A-8AF501A0CB34}"/>
              </a:ext>
            </a:extLst>
          </p:cNvPr>
          <p:cNvCxnSpPr>
            <a:cxnSpLocks/>
          </p:cNvCxnSpPr>
          <p:nvPr/>
        </p:nvCxnSpPr>
        <p:spPr bwMode="auto">
          <a:xfrm>
            <a:off x="7724167" y="4221088"/>
            <a:ext cx="0" cy="194421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4C7BA3A7-A70A-274E-A41F-0C5091A026C0}"/>
              </a:ext>
            </a:extLst>
          </p:cNvPr>
          <p:cNvCxnSpPr>
            <a:cxnSpLocks/>
          </p:cNvCxnSpPr>
          <p:nvPr/>
        </p:nvCxnSpPr>
        <p:spPr bwMode="auto">
          <a:xfrm>
            <a:off x="7940191" y="4221088"/>
            <a:ext cx="0" cy="194421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6BB63A2B-1C19-8C43-87A1-72DC52C780AC}"/>
              </a:ext>
            </a:extLst>
          </p:cNvPr>
          <p:cNvCxnSpPr>
            <a:cxnSpLocks/>
          </p:cNvCxnSpPr>
          <p:nvPr/>
        </p:nvCxnSpPr>
        <p:spPr bwMode="auto">
          <a:xfrm>
            <a:off x="1243447" y="4437112"/>
            <a:ext cx="691276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9081DE29-51CF-0B4E-B056-DB2095D9E5AE}"/>
              </a:ext>
            </a:extLst>
          </p:cNvPr>
          <p:cNvCxnSpPr>
            <a:cxnSpLocks/>
          </p:cNvCxnSpPr>
          <p:nvPr/>
        </p:nvCxnSpPr>
        <p:spPr bwMode="auto">
          <a:xfrm>
            <a:off x="1243447" y="4653136"/>
            <a:ext cx="691276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E311F5B1-D169-C340-AD57-59942CB84FC9}"/>
              </a:ext>
            </a:extLst>
          </p:cNvPr>
          <p:cNvCxnSpPr>
            <a:cxnSpLocks/>
          </p:cNvCxnSpPr>
          <p:nvPr/>
        </p:nvCxnSpPr>
        <p:spPr bwMode="auto">
          <a:xfrm>
            <a:off x="1243447" y="4869160"/>
            <a:ext cx="691276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A9078E2F-203D-C042-AF87-AB2769BC350E}"/>
              </a:ext>
            </a:extLst>
          </p:cNvPr>
          <p:cNvCxnSpPr>
            <a:cxnSpLocks/>
          </p:cNvCxnSpPr>
          <p:nvPr/>
        </p:nvCxnSpPr>
        <p:spPr bwMode="auto">
          <a:xfrm>
            <a:off x="1243447" y="5085184"/>
            <a:ext cx="691276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364D9659-2240-3B4A-911D-7E738367E588}"/>
              </a:ext>
            </a:extLst>
          </p:cNvPr>
          <p:cNvCxnSpPr>
            <a:cxnSpLocks/>
          </p:cNvCxnSpPr>
          <p:nvPr/>
        </p:nvCxnSpPr>
        <p:spPr bwMode="auto">
          <a:xfrm>
            <a:off x="1243447" y="5301208"/>
            <a:ext cx="691276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961193AB-D96F-A541-91CE-10B430F611C7}"/>
              </a:ext>
            </a:extLst>
          </p:cNvPr>
          <p:cNvCxnSpPr>
            <a:cxnSpLocks/>
          </p:cNvCxnSpPr>
          <p:nvPr/>
        </p:nvCxnSpPr>
        <p:spPr bwMode="auto">
          <a:xfrm>
            <a:off x="1243447" y="5517232"/>
            <a:ext cx="691276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9E3BAB4D-FAA2-1C44-8E82-B9ED5B3CE439}"/>
              </a:ext>
            </a:extLst>
          </p:cNvPr>
          <p:cNvCxnSpPr>
            <a:cxnSpLocks/>
          </p:cNvCxnSpPr>
          <p:nvPr/>
        </p:nvCxnSpPr>
        <p:spPr bwMode="auto">
          <a:xfrm>
            <a:off x="1243447" y="5733256"/>
            <a:ext cx="691276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0E3E064D-4847-134E-A36B-87E4EF1B1096}"/>
              </a:ext>
            </a:extLst>
          </p:cNvPr>
          <p:cNvCxnSpPr>
            <a:cxnSpLocks/>
          </p:cNvCxnSpPr>
          <p:nvPr/>
        </p:nvCxnSpPr>
        <p:spPr bwMode="auto">
          <a:xfrm>
            <a:off x="1243447" y="5949280"/>
            <a:ext cx="691276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059F552A-276C-494F-B48B-1F4ACDE1ABDE}"/>
              </a:ext>
            </a:extLst>
          </p:cNvPr>
          <p:cNvCxnSpPr>
            <a:cxnSpLocks/>
          </p:cNvCxnSpPr>
          <p:nvPr/>
        </p:nvCxnSpPr>
        <p:spPr bwMode="auto">
          <a:xfrm flipH="1">
            <a:off x="1027423" y="4221088"/>
            <a:ext cx="21602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EC9D6325-2CBF-2C46-A6DB-8292D4A74396}"/>
              </a:ext>
            </a:extLst>
          </p:cNvPr>
          <p:cNvCxnSpPr>
            <a:cxnSpLocks/>
          </p:cNvCxnSpPr>
          <p:nvPr/>
        </p:nvCxnSpPr>
        <p:spPr bwMode="auto">
          <a:xfrm flipH="1">
            <a:off x="1027423" y="4437112"/>
            <a:ext cx="21602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BF408DC4-965F-2449-B1C8-D4A3B93B9A72}"/>
              </a:ext>
            </a:extLst>
          </p:cNvPr>
          <p:cNvCxnSpPr>
            <a:cxnSpLocks/>
          </p:cNvCxnSpPr>
          <p:nvPr/>
        </p:nvCxnSpPr>
        <p:spPr bwMode="auto">
          <a:xfrm>
            <a:off x="1243447" y="4005064"/>
            <a:ext cx="0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2624796D-9F71-9A43-ACDB-5AF0C6933F4D}"/>
              </a:ext>
            </a:extLst>
          </p:cNvPr>
          <p:cNvCxnSpPr>
            <a:cxnSpLocks/>
          </p:cNvCxnSpPr>
          <p:nvPr/>
        </p:nvCxnSpPr>
        <p:spPr bwMode="auto">
          <a:xfrm>
            <a:off x="1459471" y="4005064"/>
            <a:ext cx="0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7F967BB6-047A-B443-A777-F9B4F0ADD451}"/>
              </a:ext>
            </a:extLst>
          </p:cNvPr>
          <p:cNvCxnSpPr/>
          <p:nvPr/>
        </p:nvCxnSpPr>
        <p:spPr bwMode="auto">
          <a:xfrm>
            <a:off x="1243447" y="4039581"/>
            <a:ext cx="2160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67" name="直線矢印コネクタ 66">
            <a:extLst>
              <a:ext uri="{FF2B5EF4-FFF2-40B4-BE49-F238E27FC236}">
                <a16:creationId xmlns:a16="http://schemas.microsoft.com/office/drawing/2014/main" id="{C4B5514F-4517-0349-86A6-42B1457E4C7D}"/>
              </a:ext>
            </a:extLst>
          </p:cNvPr>
          <p:cNvCxnSpPr/>
          <p:nvPr/>
        </p:nvCxnSpPr>
        <p:spPr bwMode="auto">
          <a:xfrm>
            <a:off x="1099431" y="4221088"/>
            <a:ext cx="0" cy="2160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C34252C1-BBC5-CE44-9A4C-660DF78F2F83}"/>
              </a:ext>
            </a:extLst>
          </p:cNvPr>
          <p:cNvSpPr txBox="1"/>
          <p:nvPr/>
        </p:nvSpPr>
        <p:spPr>
          <a:xfrm>
            <a:off x="1127680" y="369159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1m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8A6ADE06-29FA-1049-AE65-6A7AECCE068F}"/>
              </a:ext>
            </a:extLst>
          </p:cNvPr>
          <p:cNvSpPr txBox="1"/>
          <p:nvPr/>
        </p:nvSpPr>
        <p:spPr>
          <a:xfrm rot="16200000">
            <a:off x="659628" y="4159823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1m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597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B49F5F35-E1D9-4D4B-A22C-8AC4AF81A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Unicast vs Broadcast</a:t>
            </a:r>
            <a:endParaRPr kumimoji="1" lang="ja-JP" altLang="en-US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12AE1A27-AC90-8149-83DD-A0DE1F07754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Unicast traffic is proportional to the number of users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Broadcast does not have ACK mechanism.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A kind of inter-packet error correction will be used to reduce packet losses. e.g. transmitting the same packet multiple times.</a:t>
            </a:r>
            <a:endParaRPr kumimoji="1" lang="ja-JP" altLang="en-US" sz="160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CEFCBE0A-EB07-BD4F-818E-46FEE3F132A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D4A5B7-E196-EF47-8712-3168213D31B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868AE42-8DC2-A249-8B78-70724D36D2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55F3BE8D-EC50-FD4C-B577-30303DBBFE6C}"/>
              </a:ext>
            </a:extLst>
          </p:cNvPr>
          <p:cNvGrpSpPr/>
          <p:nvPr/>
        </p:nvGrpSpPr>
        <p:grpSpPr>
          <a:xfrm>
            <a:off x="4660737" y="1662437"/>
            <a:ext cx="3940016" cy="4734069"/>
            <a:chOff x="4660737" y="1662437"/>
            <a:chExt cx="3940016" cy="4734069"/>
          </a:xfrm>
        </p:grpSpPr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4DA5D978-564B-4843-BF76-8C3EFA1A1677}"/>
                </a:ext>
              </a:extLst>
            </p:cNvPr>
            <p:cNvGrpSpPr/>
            <p:nvPr/>
          </p:nvGrpSpPr>
          <p:grpSpPr>
            <a:xfrm>
              <a:off x="4660737" y="1662437"/>
              <a:ext cx="3940016" cy="4734069"/>
              <a:chOff x="4660737" y="1662437"/>
              <a:chExt cx="3940016" cy="4734069"/>
            </a:xfrm>
          </p:grpSpPr>
          <p:pic>
            <p:nvPicPr>
              <p:cNvPr id="22" name="図 21">
                <a:extLst>
                  <a:ext uri="{FF2B5EF4-FFF2-40B4-BE49-F238E27FC236}">
                    <a16:creationId xmlns:a16="http://schemas.microsoft.com/office/drawing/2014/main" id="{0B8D708E-A7A4-7944-B20B-2B56D5DE08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932040" y="1662437"/>
                <a:ext cx="3668713" cy="4510884"/>
              </a:xfrm>
              <a:prstGeom prst="rect">
                <a:avLst/>
              </a:prstGeom>
            </p:spPr>
          </p:pic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1A121F21-F5CA-D840-A479-19C7F7674254}"/>
                  </a:ext>
                </a:extLst>
              </p:cNvPr>
              <p:cNvSpPr txBox="1"/>
              <p:nvPr/>
            </p:nvSpPr>
            <p:spPr>
              <a:xfrm>
                <a:off x="6097176" y="6088729"/>
                <a:ext cx="14766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number of users</a:t>
                </a:r>
                <a:endParaRPr kumimoji="1" lang="ja-JP" altLang="en-US"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6A08886-0E33-9440-BD0A-6E1D332E8288}"/>
                  </a:ext>
                </a:extLst>
              </p:cNvPr>
              <p:cNvSpPr txBox="1"/>
              <p:nvPr/>
            </p:nvSpPr>
            <p:spPr>
              <a:xfrm rot="16200000">
                <a:off x="4202150" y="3640059"/>
                <a:ext cx="12249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traffic (</a:t>
                </a:r>
                <a:r>
                  <a:rPr kumimoji="1" lang="en-US" altLang="ja-JP" sz="1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Mbps</a:t>
                </a:r>
                <a:r>
                  <a:rPr kumimoji="1" lang="en-US" altLang="ja-JP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kumimoji="1" lang="ja-JP" altLang="en-US"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58F7AB49-BA70-3244-A632-622489E2F130}"/>
                </a:ext>
              </a:extLst>
            </p:cNvPr>
            <p:cNvSpPr txBox="1"/>
            <p:nvPr/>
          </p:nvSpPr>
          <p:spPr>
            <a:xfrm rot="18908352">
              <a:off x="6268352" y="3349959"/>
              <a:ext cx="18854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Unicast (2Mbps/user)</a:t>
              </a:r>
              <a:endParaRPr kumimoji="1" lang="ja-JP" altLang="en-US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0ABCB67B-10BE-3A48-8C26-721C133FAF66}"/>
                </a:ext>
              </a:extLst>
            </p:cNvPr>
            <p:cNvSpPr txBox="1"/>
            <p:nvPr/>
          </p:nvSpPr>
          <p:spPr>
            <a:xfrm>
              <a:off x="6588224" y="4941168"/>
              <a:ext cx="17363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Broadcast (3 times)</a:t>
              </a:r>
              <a:endParaRPr kumimoji="1" lang="ja-JP" altLang="en-US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0A0ED7C7-F45F-0C4C-8752-451106C3B67E}"/>
                </a:ext>
              </a:extLst>
            </p:cNvPr>
            <p:cNvSpPr txBox="1"/>
            <p:nvPr/>
          </p:nvSpPr>
          <p:spPr>
            <a:xfrm>
              <a:off x="6367737" y="5361059"/>
              <a:ext cx="17363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Broadcast (2 times)</a:t>
              </a:r>
              <a:endParaRPr kumimoji="1" lang="ja-JP" altLang="en-US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1E759312-3137-EF49-AA97-5E907B035608}"/>
                </a:ext>
              </a:extLst>
            </p:cNvPr>
            <p:cNvSpPr txBox="1"/>
            <p:nvPr/>
          </p:nvSpPr>
          <p:spPr>
            <a:xfrm>
              <a:off x="6228184" y="5702045"/>
              <a:ext cx="16466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Broadcast (1 time)</a:t>
              </a:r>
              <a:endParaRPr kumimoji="1" lang="ja-JP" altLang="en-US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74975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>
            <a:extLst>
              <a:ext uri="{FF2B5EF4-FFF2-40B4-BE49-F238E27FC236}">
                <a16:creationId xmlns:a16="http://schemas.microsoft.com/office/drawing/2014/main" id="{4CF55EE8-6B10-8843-A51E-311A63B18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Cell Size Estimation</a:t>
            </a:r>
            <a:endParaRPr kumimoji="1" lang="ja-JP" altLang="en-US"/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BCE13AC4-4FC1-DE4E-BF58-A560BEE9C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To specify the practical cell size,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Measured error rate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Calculated cell size</a:t>
            </a:r>
          </a:p>
          <a:p>
            <a:pPr lvl="1">
              <a:buFont typeface="Arial" panose="020B0604020202020204" pitchFamily="34" charset="0"/>
              <a:buChar char="•"/>
            </a:pP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2E04C58-284B-C048-9621-E997976ACF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028C79F-4EB4-124F-8409-7FD7A30AF3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BC7FB81-914E-5E44-A466-67537D221B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735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8ACD34-2473-E043-8290-7A9D5AE6A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Error Rate Measurement</a:t>
            </a:r>
            <a:endParaRPr kumimoji="1" lang="ja-JP" altLang="en-US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4B77BC70-F84F-1F4C-904A-2DEC158CF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375792"/>
          </a:xfrm>
        </p:spPr>
        <p:txBody>
          <a:bodyPr/>
          <a:lstStyle/>
          <a:p>
            <a:pPr>
              <a:lnSpc>
                <a:spcPts val="1560"/>
              </a:lnSpc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Host A and Host B exchange packets.</a:t>
            </a:r>
          </a:p>
          <a:p>
            <a:pPr lvl="1">
              <a:lnSpc>
                <a:spcPts val="1560"/>
              </a:lnSpc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Payload: 1408 byte</a:t>
            </a:r>
          </a:p>
          <a:p>
            <a:pPr>
              <a:lnSpc>
                <a:spcPts val="1560"/>
              </a:lnSpc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Host C captures packets.</a:t>
            </a:r>
          </a:p>
          <a:p>
            <a:pPr lvl="1">
              <a:lnSpc>
                <a:spcPts val="1560"/>
              </a:lnSpc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If FCS is incorrect, the frame is considered as error.</a:t>
            </a:r>
          </a:p>
          <a:p>
            <a:pPr>
              <a:lnSpc>
                <a:spcPts val="1560"/>
              </a:lnSpc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Not in a shielded room, just in a general office building.</a:t>
            </a:r>
          </a:p>
          <a:p>
            <a:pPr lvl="1">
              <a:lnSpc>
                <a:spcPts val="1560"/>
              </a:lnSpc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Much interference</a:t>
            </a:r>
            <a:endParaRPr kumimoji="1" lang="ja-JP" altLang="en-US" sz="140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131328A-01D4-6B44-A86A-7A42759F5C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980A186-ADCD-E349-A2C4-2417EB85D3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21EE2AA-201F-2D4D-9417-99BC502450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A290D2F-C485-7148-8255-04D51118662F}"/>
              </a:ext>
            </a:extLst>
          </p:cNvPr>
          <p:cNvSpPr txBox="1"/>
          <p:nvPr/>
        </p:nvSpPr>
        <p:spPr>
          <a:xfrm>
            <a:off x="899592" y="3903439"/>
            <a:ext cx="1091004" cy="461665"/>
          </a:xfrm>
          <a:prstGeom prst="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Host A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0DB6619-2C0E-4340-BDE6-0FEFE0C40609}"/>
              </a:ext>
            </a:extLst>
          </p:cNvPr>
          <p:cNvSpPr txBox="1"/>
          <p:nvPr/>
        </p:nvSpPr>
        <p:spPr>
          <a:xfrm>
            <a:off x="6233527" y="3907879"/>
            <a:ext cx="1107996" cy="461665"/>
          </a:xfrm>
          <a:prstGeom prst="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Host B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EEBDA68-F5AA-604C-9D43-788F74FA3E94}"/>
              </a:ext>
            </a:extLst>
          </p:cNvPr>
          <p:cNvSpPr txBox="1"/>
          <p:nvPr/>
        </p:nvSpPr>
        <p:spPr>
          <a:xfrm>
            <a:off x="2571735" y="3899412"/>
            <a:ext cx="595035" cy="461665"/>
          </a:xfrm>
          <a:prstGeom prst="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2182822-D973-494B-BFAE-B2685527383F}"/>
              </a:ext>
            </a:extLst>
          </p:cNvPr>
          <p:cNvSpPr txBox="1"/>
          <p:nvPr/>
        </p:nvSpPr>
        <p:spPr>
          <a:xfrm>
            <a:off x="4224222" y="5207822"/>
            <a:ext cx="1125629" cy="461665"/>
          </a:xfrm>
          <a:prstGeom prst="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Host C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3321C09D-BE7C-8A42-88E0-EE79F32E64A6}"/>
              </a:ext>
            </a:extLst>
          </p:cNvPr>
          <p:cNvCxnSpPr>
            <a:stCxn id="10" idx="3"/>
            <a:endCxn id="12" idx="1"/>
          </p:cNvCxnSpPr>
          <p:nvPr/>
        </p:nvCxnSpPr>
        <p:spPr bwMode="auto">
          <a:xfrm flipV="1">
            <a:off x="1990596" y="4130245"/>
            <a:ext cx="581139" cy="402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稲妻 15">
            <a:extLst>
              <a:ext uri="{FF2B5EF4-FFF2-40B4-BE49-F238E27FC236}">
                <a16:creationId xmlns:a16="http://schemas.microsoft.com/office/drawing/2014/main" id="{FE02E792-4876-9F47-AE89-7B801EA36465}"/>
              </a:ext>
            </a:extLst>
          </p:cNvPr>
          <p:cNvSpPr/>
          <p:nvPr/>
        </p:nvSpPr>
        <p:spPr bwMode="auto">
          <a:xfrm rot="817813" flipV="1">
            <a:off x="3372631" y="3726447"/>
            <a:ext cx="2655035" cy="701675"/>
          </a:xfrm>
          <a:prstGeom prst="lightningBol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8D4B912F-C5F7-D243-B61F-489510DE0E3B}"/>
              </a:ext>
            </a:extLst>
          </p:cNvPr>
          <p:cNvCxnSpPr/>
          <p:nvPr/>
        </p:nvCxnSpPr>
        <p:spPr bwMode="auto">
          <a:xfrm>
            <a:off x="3923928" y="5912977"/>
            <a:ext cx="1649914" cy="0"/>
          </a:xfrm>
          <a:prstGeom prst="straightConnector1">
            <a:avLst/>
          </a:prstGeom>
          <a:solidFill>
            <a:srgbClr val="00B8FF"/>
          </a:solidFill>
          <a:ln w="762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F043E73-64A6-2248-8BA8-5BE7C8099856}"/>
              </a:ext>
            </a:extLst>
          </p:cNvPr>
          <p:cNvSpPr txBox="1"/>
          <p:nvPr/>
        </p:nvSpPr>
        <p:spPr>
          <a:xfrm>
            <a:off x="4427984" y="5912977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Move</a:t>
            </a:r>
            <a:endParaRPr kumimoji="1" lang="ja-JP" altLang="en-US" sz="1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フリーフォーム 3">
            <a:extLst>
              <a:ext uri="{FF2B5EF4-FFF2-40B4-BE49-F238E27FC236}">
                <a16:creationId xmlns:a16="http://schemas.microsoft.com/office/drawing/2014/main" id="{E9F7916E-3CB2-3447-BC49-A3A8053419A0}"/>
              </a:ext>
            </a:extLst>
          </p:cNvPr>
          <p:cNvSpPr/>
          <p:nvPr/>
        </p:nvSpPr>
        <p:spPr bwMode="auto">
          <a:xfrm>
            <a:off x="3259988" y="4267658"/>
            <a:ext cx="2880320" cy="271234"/>
          </a:xfrm>
          <a:custGeom>
            <a:avLst/>
            <a:gdLst>
              <a:gd name="connsiteX0" fmla="*/ 0 w 3505200"/>
              <a:gd name="connsiteY0" fmla="*/ 0 h 271234"/>
              <a:gd name="connsiteX1" fmla="*/ 1634066 w 3505200"/>
              <a:gd name="connsiteY1" fmla="*/ 270933 h 271234"/>
              <a:gd name="connsiteX2" fmla="*/ 3505200 w 3505200"/>
              <a:gd name="connsiteY2" fmla="*/ 42333 h 271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05200" h="271234">
                <a:moveTo>
                  <a:pt x="0" y="0"/>
                </a:moveTo>
                <a:cubicBezTo>
                  <a:pt x="524933" y="131939"/>
                  <a:pt x="1049866" y="263878"/>
                  <a:pt x="1634066" y="270933"/>
                </a:cubicBezTo>
                <a:cubicBezTo>
                  <a:pt x="2218266" y="277988"/>
                  <a:pt x="2861733" y="160160"/>
                  <a:pt x="3505200" y="42333"/>
                </a:cubicBezTo>
              </a:path>
            </a:pathLst>
          </a:custGeom>
          <a:noFill/>
          <a:ln w="38100" cap="flat" cmpd="sng" algn="ctr">
            <a:solidFill>
              <a:srgbClr val="006F99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98023F0-1D65-A341-B59E-D5A4A79713A2}"/>
              </a:ext>
            </a:extLst>
          </p:cNvPr>
          <p:cNvSpPr txBox="1"/>
          <p:nvPr/>
        </p:nvSpPr>
        <p:spPr>
          <a:xfrm>
            <a:off x="1990596" y="4473017"/>
            <a:ext cx="22461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Stable Communication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DD133934-79AF-8040-AE01-57CCE81F997D}"/>
              </a:ext>
            </a:extLst>
          </p:cNvPr>
          <p:cNvGrpSpPr/>
          <p:nvPr/>
        </p:nvGrpSpPr>
        <p:grpSpPr>
          <a:xfrm>
            <a:off x="5367867" y="4893733"/>
            <a:ext cx="478490" cy="541867"/>
            <a:chOff x="5367867" y="4893733"/>
            <a:chExt cx="478490" cy="541867"/>
          </a:xfrm>
        </p:grpSpPr>
        <p:sp>
          <p:nvSpPr>
            <p:cNvPr id="9" name="フリーフォーム 8">
              <a:extLst>
                <a:ext uri="{FF2B5EF4-FFF2-40B4-BE49-F238E27FC236}">
                  <a16:creationId xmlns:a16="http://schemas.microsoft.com/office/drawing/2014/main" id="{4BB00048-662C-294F-A1E9-E4D3D53C4597}"/>
                </a:ext>
              </a:extLst>
            </p:cNvPr>
            <p:cNvSpPr/>
            <p:nvPr/>
          </p:nvSpPr>
          <p:spPr bwMode="auto">
            <a:xfrm>
              <a:off x="5367867" y="4893733"/>
              <a:ext cx="262466" cy="541867"/>
            </a:xfrm>
            <a:custGeom>
              <a:avLst/>
              <a:gdLst>
                <a:gd name="connsiteX0" fmla="*/ 0 w 262466"/>
                <a:gd name="connsiteY0" fmla="*/ 541867 h 541867"/>
                <a:gd name="connsiteX1" fmla="*/ 262466 w 262466"/>
                <a:gd name="connsiteY1" fmla="*/ 541867 h 541867"/>
                <a:gd name="connsiteX2" fmla="*/ 262466 w 262466"/>
                <a:gd name="connsiteY2" fmla="*/ 0 h 541867"/>
                <a:gd name="connsiteX3" fmla="*/ 67733 w 262466"/>
                <a:gd name="connsiteY3" fmla="*/ 0 h 541867"/>
                <a:gd name="connsiteX0" fmla="*/ 0 w 262466"/>
                <a:gd name="connsiteY0" fmla="*/ 541867 h 541867"/>
                <a:gd name="connsiteX1" fmla="*/ 262466 w 262466"/>
                <a:gd name="connsiteY1" fmla="*/ 541867 h 541867"/>
                <a:gd name="connsiteX2" fmla="*/ 262466 w 262466"/>
                <a:gd name="connsiteY2" fmla="*/ 0 h 54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2466" h="541867">
                  <a:moveTo>
                    <a:pt x="0" y="541867"/>
                  </a:moveTo>
                  <a:lnTo>
                    <a:pt x="262466" y="541867"/>
                  </a:lnTo>
                  <a:lnTo>
                    <a:pt x="262466" y="0"/>
                  </a:ln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三角形 13">
              <a:extLst>
                <a:ext uri="{FF2B5EF4-FFF2-40B4-BE49-F238E27FC236}">
                  <a16:creationId xmlns:a16="http://schemas.microsoft.com/office/drawing/2014/main" id="{E056B6A9-44F1-1A47-848E-06058F378EF0}"/>
                </a:ext>
              </a:extLst>
            </p:cNvPr>
            <p:cNvSpPr/>
            <p:nvPr/>
          </p:nvSpPr>
          <p:spPr bwMode="auto">
            <a:xfrm flipV="1">
              <a:off x="5414309" y="4893733"/>
              <a:ext cx="432048" cy="255040"/>
            </a:xfrm>
            <a:prstGeom prst="triangle">
              <a:avLst>
                <a:gd name="adj" fmla="val 50000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B6F233D-A9DF-2C4E-BCF3-E8D5070D2A6A}"/>
              </a:ext>
            </a:extLst>
          </p:cNvPr>
          <p:cNvSpPr txBox="1"/>
          <p:nvPr/>
        </p:nvSpPr>
        <p:spPr>
          <a:xfrm>
            <a:off x="5676775" y="4942882"/>
            <a:ext cx="914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Capture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674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コンテンツ プレースホルダー 16">
            <a:extLst>
              <a:ext uri="{FF2B5EF4-FFF2-40B4-BE49-F238E27FC236}">
                <a16:creationId xmlns:a16="http://schemas.microsoft.com/office/drawing/2014/main" id="{1A97F3FF-C1C2-0440-9C4B-60BBCE20012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48" t="24695" r="14082" b="22785"/>
          <a:stretch/>
        </p:blipFill>
        <p:spPr>
          <a:xfrm>
            <a:off x="4415967" y="1678043"/>
            <a:ext cx="4118892" cy="4118892"/>
          </a:xfr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49866778-FEBA-354C-A2A6-F87BC8D67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Result</a:t>
            </a:r>
            <a:endParaRPr kumimoji="1" lang="ja-JP" altLang="en-US"/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E6503519-FE95-0048-8BDF-78597893D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799" y="1701747"/>
            <a:ext cx="3808413" cy="440012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 &gt; 1000 for each point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2.4GHz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MCS 7 (n)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kumimoji="1" lang="en-US" altLang="ja-JP" sz="1400" dirty="0" err="1"/>
              <a:t>ShortGI</a:t>
            </a:r>
            <a:endParaRPr kumimoji="1" lang="en-US" altLang="ja-JP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20MHz Bandwidth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72.2 </a:t>
            </a:r>
            <a:r>
              <a:rPr kumimoji="1" lang="en-US" altLang="ja-JP" sz="1400" dirty="0" err="1"/>
              <a:t>Mbps</a:t>
            </a:r>
            <a:endParaRPr kumimoji="1" lang="en-US" altLang="ja-JP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The result may be affected by interference from environment.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5.2 GHz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MCS 7 (ac)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kumimoji="1" lang="en-US" altLang="ja-JP" sz="1400" dirty="0" err="1"/>
              <a:t>ShortGI</a:t>
            </a:r>
            <a:endParaRPr kumimoji="1" lang="en-US" altLang="ja-JP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80MHz Bandwidth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325.0 </a:t>
            </a:r>
            <a:r>
              <a:rPr kumimoji="1" lang="en-US" altLang="ja-JP" sz="1400" dirty="0" err="1"/>
              <a:t>Mbps</a:t>
            </a:r>
            <a:endParaRPr kumimoji="1" lang="en-US" altLang="ja-JP" sz="1400" dirty="0"/>
          </a:p>
          <a:p>
            <a:pPr marL="0" indent="0"/>
            <a:endParaRPr kumimoji="1" lang="en-US" altLang="ja-JP" sz="1800" dirty="0"/>
          </a:p>
          <a:p>
            <a:pPr marL="0" indent="0"/>
            <a:r>
              <a:rPr kumimoji="1" lang="en-US" altLang="ja-JP" sz="1800" dirty="0"/>
              <a:t>Error Rate    0</a:t>
            </a:r>
          </a:p>
          <a:p>
            <a:pPr marL="0" indent="0"/>
            <a:r>
              <a:rPr kumimoji="1" lang="en-US" altLang="ja-JP" sz="1800" dirty="0"/>
              <a:t>		when RX Power &gt; -67dBm</a:t>
            </a:r>
            <a:endParaRPr kumimoji="1" lang="ja-JP" altLang="en-US" sz="180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10823CB-518D-7943-A219-843EA368267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15F849-A050-4A47-B951-AD6E492119A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A4886FC-A101-C849-B564-F4A04E6760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1D3D97F-4F82-554E-ADC8-8EC7A2B714CD}"/>
              </a:ext>
            </a:extLst>
          </p:cNvPr>
          <p:cNvSpPr txBox="1"/>
          <p:nvPr/>
        </p:nvSpPr>
        <p:spPr>
          <a:xfrm>
            <a:off x="5796136" y="5772614"/>
            <a:ext cx="17235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RX Power (dBm)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577EF77-FAB0-0344-BDC8-20ADE621AD0E}"/>
              </a:ext>
            </a:extLst>
          </p:cNvPr>
          <p:cNvSpPr txBox="1"/>
          <p:nvPr/>
        </p:nvSpPr>
        <p:spPr>
          <a:xfrm rot="16200000">
            <a:off x="3702585" y="3753735"/>
            <a:ext cx="11320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Error Rate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8EAE4046-9401-6641-97F2-4AB6EC8349BD}"/>
                  </a:ext>
                </a:extLst>
              </p:cNvPr>
              <p:cNvSpPr txBox="1"/>
              <p:nvPr/>
            </p:nvSpPr>
            <p:spPr>
              <a:xfrm>
                <a:off x="1835696" y="5723964"/>
                <a:ext cx="29655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</m:oMath>
                  </m:oMathPara>
                </a14:m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8EAE4046-9401-6641-97F2-4AB6EC8349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5723964"/>
                <a:ext cx="296555" cy="369332"/>
              </a:xfrm>
              <a:prstGeom prst="rect">
                <a:avLst/>
              </a:prstGeom>
              <a:blipFill>
                <a:blip r:embed="rId3"/>
                <a:stretch>
                  <a:fillRect l="-4167" r="-41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9024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図 26">
            <a:extLst>
              <a:ext uri="{FF2B5EF4-FFF2-40B4-BE49-F238E27FC236}">
                <a16:creationId xmlns:a16="http://schemas.microsoft.com/office/drawing/2014/main" id="{3874ECD4-0DF0-FF45-AD56-379BCE95F15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10" t="24350" r="11818" b="21181"/>
          <a:stretch/>
        </p:blipFill>
        <p:spPr>
          <a:xfrm>
            <a:off x="4195736" y="1470566"/>
            <a:ext cx="4663799" cy="4589567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38BF1386-EE3E-B743-B7AC-46324CA3B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Cell Size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841174-5534-D64E-9E5F-E79509A208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1724" y="1690507"/>
            <a:ext cx="3808413" cy="122446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Assumptions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TX power: 1mW or 10mW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Antenna Gain: 0dBi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Free Space (</a:t>
            </a:r>
            <a:r>
              <a:rPr kumimoji="1" lang="en-US" altLang="ja-JP" sz="1400" dirty="0" err="1"/>
              <a:t>Friis</a:t>
            </a:r>
            <a:r>
              <a:rPr kumimoji="1" lang="en-US" altLang="ja-JP" sz="1400" dirty="0"/>
              <a:t> transmission equation)</a:t>
            </a:r>
          </a:p>
          <a:p>
            <a:endParaRPr kumimoji="1" lang="ja-JP" altLang="en-US" sz="1800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D6D526E-52FE-5D40-B653-1170144A2DC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05B1EED-093D-8849-A4D1-A45030EA84C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72725E-C896-4C47-8DDD-4D7763D3AB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9CC039A-A2A1-AC4F-B82D-E8C247886465}"/>
              </a:ext>
            </a:extLst>
          </p:cNvPr>
          <p:cNvSpPr txBox="1"/>
          <p:nvPr/>
        </p:nvSpPr>
        <p:spPr>
          <a:xfrm>
            <a:off x="6012160" y="5925136"/>
            <a:ext cx="13484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Distance (m)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26225D5-EAF4-4740-A844-7131BE8A5EE3}"/>
              </a:ext>
            </a:extLst>
          </p:cNvPr>
          <p:cNvSpPr txBox="1"/>
          <p:nvPr/>
        </p:nvSpPr>
        <p:spPr>
          <a:xfrm rot="16200000">
            <a:off x="3292481" y="3723332"/>
            <a:ext cx="17235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RX Power (dBm)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2293DF5-3AF1-614E-B8F3-A40AB79ABC76}"/>
              </a:ext>
            </a:extLst>
          </p:cNvPr>
          <p:cNvSpPr txBox="1"/>
          <p:nvPr/>
        </p:nvSpPr>
        <p:spPr>
          <a:xfrm>
            <a:off x="4195736" y="4078925"/>
            <a:ext cx="4812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-67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62EEE6DA-2BB8-434A-8FBC-BAEE1244DD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055443"/>
              </p:ext>
            </p:extLst>
          </p:nvPr>
        </p:nvGraphicFramePr>
        <p:xfrm>
          <a:off x="540714" y="3030834"/>
          <a:ext cx="3420275" cy="201391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39004">
                  <a:extLst>
                    <a:ext uri="{9D8B030D-6E8A-4147-A177-3AD203B41FA5}">
                      <a16:colId xmlns:a16="http://schemas.microsoft.com/office/drawing/2014/main" val="1053317716"/>
                    </a:ext>
                  </a:extLst>
                </a:gridCol>
                <a:gridCol w="532130">
                  <a:extLst>
                    <a:ext uri="{9D8B030D-6E8A-4147-A177-3AD203B41FA5}">
                      <a16:colId xmlns:a16="http://schemas.microsoft.com/office/drawing/2014/main" val="2270732775"/>
                    </a:ext>
                  </a:extLst>
                </a:gridCol>
                <a:gridCol w="601980">
                  <a:extLst>
                    <a:ext uri="{9D8B030D-6E8A-4147-A177-3AD203B41FA5}">
                      <a16:colId xmlns:a16="http://schemas.microsoft.com/office/drawing/2014/main" val="2246917468"/>
                    </a:ext>
                  </a:extLst>
                </a:gridCol>
                <a:gridCol w="493652">
                  <a:extLst>
                    <a:ext uri="{9D8B030D-6E8A-4147-A177-3AD203B41FA5}">
                      <a16:colId xmlns:a16="http://schemas.microsoft.com/office/drawing/2014/main" val="2719857915"/>
                    </a:ext>
                  </a:extLst>
                </a:gridCol>
                <a:gridCol w="553509">
                  <a:extLst>
                    <a:ext uri="{9D8B030D-6E8A-4147-A177-3AD203B41FA5}">
                      <a16:colId xmlns:a16="http://schemas.microsoft.com/office/drawing/2014/main" val="2316797041"/>
                    </a:ext>
                  </a:extLst>
                </a:gridCol>
              </a:tblGrid>
              <a:tr h="3984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Frequency (GHz)</a:t>
                      </a:r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</a:t>
                      </a:r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</a:t>
                      </a:r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466682"/>
                  </a:ext>
                </a:extLst>
              </a:tr>
              <a:tr h="3984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TX Power (</a:t>
                      </a:r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mW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11012517"/>
                  </a:ext>
                </a:extLst>
              </a:tr>
              <a:tr h="575388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Distance (m) when RX Power = -67dBm</a:t>
                      </a:r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955056360"/>
                  </a:ext>
                </a:extLst>
              </a:tr>
              <a:tr h="3984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Area (m</a:t>
                      </a:r>
                      <a:r>
                        <a:rPr kumimoji="1" lang="en-US" altLang="ja-JP" sz="1100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Number of Users</a:t>
                      </a:r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1558</a:t>
                      </a:r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15579</a:t>
                      </a:r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332</a:t>
                      </a:r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3319</a:t>
                      </a:r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4319056"/>
                  </a:ext>
                </a:extLst>
              </a:tr>
            </a:tbl>
          </a:graphicData>
        </a:graphic>
      </p:graphicFrame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ACC5829B-605D-4E4C-A860-5A7DBB56D7EA}"/>
              </a:ext>
            </a:extLst>
          </p:cNvPr>
          <p:cNvGraphicFramePr>
            <a:graphicFrameLocks noGrp="1"/>
          </p:cNvGraphicFramePr>
          <p:nvPr/>
        </p:nvGraphicFramePr>
        <p:xfrm>
          <a:off x="567267" y="3158067"/>
          <a:ext cx="3369733" cy="365760"/>
        </p:xfrm>
        <a:graphic>
          <a:graphicData uri="http://schemas.openxmlformats.org/drawingml/2006/table">
            <a:tbl>
              <a:tblPr/>
              <a:tblGrid>
                <a:gridCol w="3369733">
                  <a:extLst>
                    <a:ext uri="{9D8B030D-6E8A-4147-A177-3AD203B41FA5}">
                      <a16:colId xmlns:a16="http://schemas.microsoft.com/office/drawing/2014/main" val="25362147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060951"/>
                  </a:ext>
                </a:extLst>
              </a:tr>
            </a:tbl>
          </a:graphicData>
        </a:graphic>
      </p:graphicFrame>
      <p:sp>
        <p:nvSpPr>
          <p:cNvPr id="21" name="コンテンツ プレースホルダー 2">
            <a:extLst>
              <a:ext uri="{FF2B5EF4-FFF2-40B4-BE49-F238E27FC236}">
                <a16:creationId xmlns:a16="http://schemas.microsoft.com/office/drawing/2014/main" id="{316BCA7B-0489-CD44-A623-357F9D5DB20F}"/>
              </a:ext>
            </a:extLst>
          </p:cNvPr>
          <p:cNvSpPr txBox="1">
            <a:spLocks/>
          </p:cNvSpPr>
          <p:nvPr/>
        </p:nvSpPr>
        <p:spPr bwMode="auto">
          <a:xfrm>
            <a:off x="627934" y="5140795"/>
            <a:ext cx="3808413" cy="980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800" kern="0" dirty="0"/>
              <a:t>An AP can cover &gt; 3000 users while existing IEEE 802.11 AP can associate with 2007 STAs.</a:t>
            </a:r>
            <a:endParaRPr kumimoji="1" lang="en-US" altLang="ja-JP" sz="1400" kern="0" dirty="0"/>
          </a:p>
        </p:txBody>
      </p:sp>
    </p:spTree>
    <p:extLst>
      <p:ext uri="{BB962C8B-B14F-4D97-AF65-F5344CB8AC3E}">
        <p14:creationId xmlns:p14="http://schemas.microsoft.com/office/powerpoint/2010/main" val="3055821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283B5C-53CC-8C4B-89D5-1976C88F2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Conclusion</a:t>
            </a:r>
            <a:endParaRPr kumimoji="1" lang="ja-JP" altLang="en-US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5820AF24-A349-DD41-9672-E434A8EEA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Broadcast can reduce traffic when many users access to the same contents.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Broadcast without association can reduce the number of APs for Broadcast Service.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4CA727-43A1-244A-A241-18651B1DAF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6D8A088-E871-E84F-8C5C-B8C6EA70FE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B4E8890-858E-F14F-9EF1-BEDC4050F17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13224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15854</TotalTime>
  <Words>495</Words>
  <Application>Microsoft Macintosh PowerPoint</Application>
  <PresentationFormat>画面に合わせる (4:3)</PresentationFormat>
  <Paragraphs>127</Paragraphs>
  <Slides>9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Arial Unicode MS</vt:lpstr>
      <vt:lpstr>MS Gothic</vt:lpstr>
      <vt:lpstr>Arial</vt:lpstr>
      <vt:lpstr>Cambria Math</vt:lpstr>
      <vt:lpstr>Times New Roman</vt:lpstr>
      <vt:lpstr>802-11-Submission-Koden-TI-plain</vt:lpstr>
      <vt:lpstr>文書</vt:lpstr>
      <vt:lpstr>Performance Simulations</vt:lpstr>
      <vt:lpstr>Abstract</vt:lpstr>
      <vt:lpstr>Assumptions</vt:lpstr>
      <vt:lpstr>Unicast vs Broadcast</vt:lpstr>
      <vt:lpstr>Cell Size Estimation</vt:lpstr>
      <vt:lpstr>Error Rate Measurement</vt:lpstr>
      <vt:lpstr>Result</vt:lpstr>
      <vt:lpstr>Cell Size</vt:lpstr>
      <vt:lpstr>Conclusion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Marc Emmelmann</dc:creator>
  <cp:keywords/>
  <dc:description/>
  <cp:lastModifiedBy>森岡仁志</cp:lastModifiedBy>
  <cp:revision>71</cp:revision>
  <cp:lastPrinted>1601-01-01T00:00:00Z</cp:lastPrinted>
  <dcterms:created xsi:type="dcterms:W3CDTF">2018-05-14T15:39:31Z</dcterms:created>
  <dcterms:modified xsi:type="dcterms:W3CDTF">2018-09-11T02:53:18Z</dcterms:modified>
  <cp:category/>
</cp:coreProperties>
</file>