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76" r:id="rId6"/>
    <p:sldId id="277" r:id="rId7"/>
    <p:sldId id="278" r:id="rId8"/>
    <p:sldId id="261" r:id="rId9"/>
    <p:sldId id="263" r:id="rId10"/>
    <p:sldId id="273" r:id="rId11"/>
    <p:sldId id="274" r:id="rId12"/>
    <p:sldId id="275" r:id="rId13"/>
    <p:sldId id="264" r:id="rId14"/>
    <p:sldId id="271" r:id="rId15"/>
    <p:sldId id="27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4660"/>
  </p:normalViewPr>
  <p:slideViewPr>
    <p:cSldViewPr>
      <p:cViewPr varScale="1">
        <p:scale>
          <a:sx n="114" d="100"/>
          <a:sy n="114" d="100"/>
        </p:scale>
        <p:origin x="475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de-DE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de-DE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de-DE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de-DE"/>
              <a:t>Page </a:t>
            </a:r>
            <a:fld id="{0BC4AE09-E200-4477-8472-D8130831B232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060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hyperlink" Target="https://de.mathworks.com/help/signal/ref/zp2so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gital_biquad_filter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17813"/>
              </p:ext>
            </p:extLst>
          </p:nvPr>
        </p:nvGraphicFramePr>
        <p:xfrm>
          <a:off x="508000" y="2725738"/>
          <a:ext cx="833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Document" r:id="rId4" imgW="7978911" imgH="2044297" progId="Word.Document.8">
                  <p:embed/>
                </p:oleObj>
              </mc:Choice>
              <mc:Fallback>
                <p:oleObj name="Document" r:id="rId4" imgW="7978911" imgH="2044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25738"/>
                        <a:ext cx="8331200" cy="213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/>
              <a:t>Slide </a:t>
            </a:r>
            <a:fld id="{7D401116-7108-44F7-BC8B-9A5689CFAD10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sz="3200" dirty="0" err="1"/>
              <a:t>R</a:t>
            </a:r>
            <a:r>
              <a:rPr lang="de-DE" sz="3200" dirty="0" err="1" smtClean="0"/>
              <a:t>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89413" cy="4114800"/>
          </a:xfrm>
          <a:ln/>
        </p:spPr>
        <p:txBody>
          <a:bodyPr/>
          <a:lstStyle/>
          <a:p>
            <a:pPr marL="0" indent="0">
              <a:buNone/>
            </a:pPr>
            <a:r>
              <a:rPr lang="de-DE" sz="1600" dirty="0" err="1" smtClean="0"/>
              <a:t>Steps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MATLAB </a:t>
            </a:r>
            <a:r>
              <a:rPr lang="de-DE" sz="1600" dirty="0" err="1" smtClean="0"/>
              <a:t>code</a:t>
            </a:r>
            <a:r>
              <a:rPr lang="de-DE" sz="1600" dirty="0" smtClean="0"/>
              <a:t>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right</a:t>
            </a:r>
            <a:r>
              <a:rPr lang="de-DE" sz="1600" dirty="0" smtClean="0"/>
              <a:t>):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4,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48 kHz,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0.5 GHz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4,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258 MHz,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0.5 GHz</a:t>
            </a:r>
          </a:p>
          <a:p>
            <a:r>
              <a:rPr lang="de-DE" sz="1600" dirty="0" smtClean="0"/>
              <a:t>Transform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second</a:t>
            </a:r>
            <a:r>
              <a:rPr lang="de-DE" sz="1600" dirty="0" smtClean="0"/>
              <a:t>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form</a:t>
            </a:r>
          </a:p>
          <a:p>
            <a:r>
              <a:rPr lang="de-DE" sz="1600" dirty="0" smtClean="0"/>
              <a:t>Combine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endParaRPr lang="de-DE" sz="1600" dirty="0" smtClean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Output:</a:t>
            </a: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dirty="0" smtClean="0"/>
              <a:t>: Second-order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</a:t>
            </a:r>
            <a:r>
              <a:rPr lang="de-DE" sz="1600" dirty="0" err="1" smtClean="0"/>
              <a:t>parameter</a:t>
            </a:r>
            <a:r>
              <a:rPr lang="de-DE" sz="1600" dirty="0" smtClean="0"/>
              <a:t> </a:t>
            </a:r>
            <a:r>
              <a:rPr lang="de-DE" sz="1600" dirty="0" err="1" smtClean="0"/>
              <a:t>matrix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dirty="0" smtClean="0"/>
              <a:t>: </a:t>
            </a:r>
            <a:r>
              <a:rPr lang="de-DE" sz="1600" dirty="0" err="1" smtClean="0"/>
              <a:t>Gain</a:t>
            </a:r>
            <a:r>
              <a:rPr lang="de-DE" sz="1600" dirty="0" smtClean="0"/>
              <a:t> </a:t>
            </a:r>
            <a:r>
              <a:rPr lang="de-DE" sz="1600" dirty="0" err="1" smtClean="0"/>
              <a:t>factor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dirty="0" smtClean="0"/>
              <a:t>: </a:t>
            </a:r>
            <a:r>
              <a:rPr lang="de-DE" sz="1600" dirty="0" err="1" smtClean="0"/>
              <a:t>Matlab</a:t>
            </a:r>
            <a:r>
              <a:rPr lang="de-DE" sz="1600" dirty="0" smtClean="0"/>
              <a:t> </a:t>
            </a:r>
            <a:r>
              <a:rPr lang="de-DE" sz="1600" dirty="0" err="1" smtClean="0"/>
              <a:t>filter</a:t>
            </a:r>
            <a:r>
              <a:rPr lang="de-DE" sz="1600" dirty="0" smtClean="0"/>
              <a:t> </a:t>
            </a:r>
            <a:r>
              <a:rPr lang="de-DE" sz="1600" dirty="0" err="1" smtClean="0"/>
              <a:t>object</a:t>
            </a:r>
            <a:endParaRPr lang="de-DE" sz="1600" dirty="0" smtClean="0"/>
          </a:p>
          <a:p>
            <a:endParaRPr lang="de-DE" altLang="de-DE" sz="1600" dirty="0"/>
          </a:p>
        </p:txBody>
      </p:sp>
      <p:sp>
        <p:nvSpPr>
          <p:cNvPr id="2" name="Rechteck 1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5e8;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4.8e4;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2.58e8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4.6;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1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b="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0,17614254246107400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11</a:t>
            </a:fld>
            <a:endParaRPr lang="en-US" altLang="de-DE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246488"/>
              </p:ext>
            </p:extLst>
          </p:nvPr>
        </p:nvGraphicFramePr>
        <p:xfrm>
          <a:off x="774033" y="2369467"/>
          <a:ext cx="7684167" cy="1363409"/>
        </p:xfrm>
        <a:graphic>
          <a:graphicData uri="http://schemas.openxmlformats.org/drawingml/2006/table">
            <a:tbl>
              <a:tblPr firstRow="1" bandRow="1"/>
              <a:tblGrid>
                <a:gridCol w="588809">
                  <a:extLst>
                    <a:ext uri="{9D8B030D-6E8A-4147-A177-3AD203B41FA5}">
                      <a16:colId xmlns:a16="http://schemas.microsoft.com/office/drawing/2014/main" val="1827763619"/>
                    </a:ext>
                  </a:extLst>
                </a:gridCol>
                <a:gridCol w="588809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651766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36953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392277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188601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-1,999442793302530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0,999442884235466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-1,999769106485430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0,999769197433208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0,052263991330401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0,040197045632214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0,072701946219595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0,446968510140276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72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filter graphical representation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12</a:t>
            </a:fld>
            <a:endParaRPr lang="en-US" altLang="de-DE"/>
          </a:p>
        </p:txBody>
      </p:sp>
      <p:pic>
        <p:nvPicPr>
          <p:cNvPr id="7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601" y="1997400"/>
            <a:ext cx="5342797" cy="4082399"/>
          </a:xfr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6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6488"/>
            <a:ext cx="7918648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Realistic models for LC frontends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have been proposed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Models </a:t>
            </a:r>
            <a:r>
              <a:rPr lang="en-US" altLang="zh-CN" dirty="0"/>
              <a:t>include major optical frontend effects considered relevant for evaluating the performance of physical layer proposals in </a:t>
            </a:r>
            <a:r>
              <a:rPr lang="en-US" altLang="zh-CN" dirty="0" err="1"/>
              <a:t>TGbb</a:t>
            </a:r>
            <a:endParaRPr lang="en-US" altLang="zh-CN" dirty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It has been shown how to simulate LC frontends in </a:t>
            </a:r>
            <a:r>
              <a:rPr lang="en-US" altLang="zh-CN" dirty="0" err="1" smtClean="0"/>
              <a:t>Matlab</a:t>
            </a:r>
            <a:r>
              <a:rPr lang="en-US" altLang="zh-CN" dirty="0" smtClean="0"/>
              <a:t> using standard filters for </a:t>
            </a:r>
            <a:r>
              <a:rPr lang="en-US" altLang="zh-CN" dirty="0" err="1"/>
              <a:t>Tx</a:t>
            </a:r>
            <a:r>
              <a:rPr lang="en-US" altLang="zh-CN" dirty="0"/>
              <a:t> and </a:t>
            </a:r>
            <a:r>
              <a:rPr lang="en-US" altLang="zh-CN" dirty="0" smtClean="0"/>
              <a:t>Rx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Parametrization </a:t>
            </a:r>
            <a:r>
              <a:rPr lang="en-US" altLang="zh-CN" dirty="0" smtClean="0"/>
              <a:t>of filters matches </a:t>
            </a:r>
            <a:r>
              <a:rPr lang="en-US" altLang="zh-CN" dirty="0"/>
              <a:t>to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Check the appendix and reference for more details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Appendix: Filter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</p:spPr>
            <p:txBody>
              <a:bodyPr/>
              <a:lstStyle/>
              <a:p>
                <a:r>
                  <a:rPr lang="de-DE" sz="1600" dirty="0" smtClean="0"/>
                  <a:t>Serial </a:t>
                </a:r>
                <a:r>
                  <a:rPr lang="de-DE" sz="1600" dirty="0" err="1" smtClean="0"/>
                  <a:t>cascade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of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biquadratic</a:t>
                </a:r>
                <a:r>
                  <a:rPr lang="de-DE" sz="1600" dirty="0" smtClean="0"/>
                  <a:t> IIR </a:t>
                </a:r>
                <a:r>
                  <a:rPr lang="de-DE" sz="1600" dirty="0" err="1" smtClean="0"/>
                  <a:t>filters</a:t>
                </a:r>
                <a:r>
                  <a:rPr lang="de-DE" sz="1600" dirty="0" smtClean="0"/>
                  <a:t> („Second-order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“)</a:t>
                </a:r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(per </a:t>
                </a:r>
                <a:r>
                  <a:rPr lang="de-DE" sz="1600" dirty="0" err="1" smtClean="0"/>
                  <a:t>section</a:t>
                </a:r>
                <a:r>
                  <a:rPr lang="de-DE" sz="1600" dirty="0" smtClean="0"/>
                  <a:t>):</a:t>
                </a:r>
              </a:p>
              <a:p>
                <a:endParaRPr lang="de-DE" sz="1600" dirty="0"/>
              </a:p>
              <a:p>
                <a:r>
                  <a:rPr lang="de-DE" sz="1600" dirty="0" smtClean="0"/>
                  <a:t>Implementation (e.g. </a:t>
                </a:r>
                <a:r>
                  <a:rPr lang="de-DE" sz="1600" dirty="0" err="1" smtClean="0"/>
                  <a:t>Direct</a:t>
                </a:r>
                <a:r>
                  <a:rPr lang="de-DE" sz="1600" dirty="0" smtClean="0"/>
                  <a:t> form 2):</a:t>
                </a:r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):                                                                         ,</a:t>
                </a:r>
                <a:br>
                  <a:rPr lang="de-DE" sz="1600" dirty="0" smtClean="0"/>
                </a:b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de-DE" sz="1600" dirty="0" smtClean="0"/>
                  <a:t>: </a:t>
                </a:r>
                <a:r>
                  <a:rPr lang="de-DE" sz="1600" dirty="0" err="1" smtClean="0"/>
                  <a:t>gain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factor</a:t>
                </a:r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  <a:blipFill>
                <a:blip r:embed="rId2"/>
                <a:stretch>
                  <a:fillRect l="-471" t="-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14</a:t>
            </a:fld>
            <a:endParaRPr lang="en-US" alt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81" y="2972426"/>
            <a:ext cx="2745301" cy="142755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426" y="3470660"/>
            <a:ext cx="3170913" cy="22440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5"/>
          <a:srcRect r="2021"/>
          <a:stretch/>
        </p:blipFill>
        <p:spPr>
          <a:xfrm>
            <a:off x="1497426" y="3831804"/>
            <a:ext cx="2913117" cy="209986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032537" y="5570841"/>
            <a:ext cx="7078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/>
              <a:t>See:</a:t>
            </a:r>
            <a:r>
              <a:rPr lang="de-DE" dirty="0">
                <a:solidFill>
                  <a:schemeClr val="accent2"/>
                </a:solidFill>
                <a:hlinkClick r:id="rId6"/>
              </a:rPr>
              <a:t> </a:t>
            </a:r>
            <a:r>
              <a:rPr lang="de-DE" dirty="0">
                <a:solidFill>
                  <a:schemeClr val="tx1"/>
                </a:solidFill>
                <a:hlinkClick r:id="rId6"/>
              </a:rPr>
              <a:t>https://en.wikipedia.org/wiki/Digital_biquad_filter</a:t>
            </a:r>
            <a:r>
              <a:rPr lang="de-DE" dirty="0">
                <a:solidFill>
                  <a:schemeClr val="tx1"/>
                </a:solidFill>
              </a:rPr>
              <a:t>,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hlinkClick r:id="rId7"/>
              </a:rPr>
              <a:t>https://de.mathworks.com/help/signal/ref/zp2sos.html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4547" y="2291981"/>
            <a:ext cx="2382962" cy="54467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920" y="4553732"/>
            <a:ext cx="4104456" cy="709611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34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reading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15</a:t>
            </a:fld>
            <a:endParaRPr lang="en-US" altLang="de-DE"/>
          </a:p>
        </p:txBody>
      </p:sp>
      <p:sp>
        <p:nvSpPr>
          <p:cNvPr id="9" name="Rechteck 8"/>
          <p:cNvSpPr/>
          <p:nvPr/>
        </p:nvSpPr>
        <p:spPr>
          <a:xfrm>
            <a:off x="467544" y="19888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L. Grobe, V. Jungnickel, K. Langer, M. Haardt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M. Wolf, "On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impact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highpass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filtering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when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PAM-FDE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visible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light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de-DE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ommunication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," </a:t>
            </a:r>
            <a:endParaRPr lang="de-DE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de-DE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2016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Wireless Communications </a:t>
            </a:r>
            <a:r>
              <a:rPr lang="de-DE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Networking Conference Workshops (WCNCW)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Doha, 2016, pp. 239-245.</a:t>
            </a:r>
            <a:endParaRPr lang="de-DE" sz="20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3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electronics and 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(from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1</a:t>
            </a:r>
            <a:r>
              <a:rPr lang="en-US" sz="2000" b="0" kern="0" dirty="0" smtClean="0"/>
              <a:t>00 </a:t>
            </a:r>
            <a:r>
              <a:rPr lang="en-US" sz="2000" b="0" kern="0" dirty="0"/>
              <a:t>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Tx</a:t>
            </a:r>
            <a:r>
              <a:rPr lang="en-US" sz="2000" b="0" kern="0" dirty="0" smtClean="0"/>
              <a:t> [W/A]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are ignored 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de-DE" sz="3200" dirty="0" err="1" smtClean="0"/>
              <a:t>Tx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4189413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1600" kern="0" dirty="0" err="1" smtClean="0"/>
              <a:t>Steps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MATLAB </a:t>
            </a:r>
            <a:r>
              <a:rPr lang="de-DE" sz="1600" kern="0" dirty="0" err="1" smtClean="0"/>
              <a:t>code</a:t>
            </a:r>
            <a:r>
              <a:rPr lang="de-DE" sz="1600" kern="0" dirty="0" smtClean="0"/>
              <a:t> on </a:t>
            </a:r>
            <a:r>
              <a:rPr lang="de-DE" sz="1600" kern="0" dirty="0" err="1" smtClean="0"/>
              <a:t>the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right</a:t>
            </a:r>
            <a:r>
              <a:rPr lang="de-DE" sz="1600" kern="0" dirty="0" smtClean="0"/>
              <a:t>):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2,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260 kHz,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0.5 GHz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8,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234 MHz,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0.5 GHz</a:t>
            </a:r>
          </a:p>
          <a:p>
            <a:r>
              <a:rPr lang="de-DE" sz="1600" kern="0" dirty="0" smtClean="0"/>
              <a:t>Transform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to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second</a:t>
            </a:r>
            <a:r>
              <a:rPr lang="de-DE" sz="1600" kern="0" dirty="0" smtClean="0"/>
              <a:t>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form</a:t>
            </a:r>
          </a:p>
          <a:p>
            <a:r>
              <a:rPr lang="de-DE" sz="1600" kern="0" dirty="0" smtClean="0"/>
              <a:t>Combine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and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endParaRPr lang="de-DE" sz="1600" kern="0" dirty="0" smtClean="0"/>
          </a:p>
          <a:p>
            <a:endParaRPr lang="de-DE" sz="1600" kern="0" dirty="0" smtClean="0"/>
          </a:p>
          <a:p>
            <a:pPr marL="0" indent="0"/>
            <a:r>
              <a:rPr lang="de-DE" sz="1600" kern="0" dirty="0" smtClean="0"/>
              <a:t>Output:</a:t>
            </a:r>
          </a:p>
          <a:p>
            <a:r>
              <a:rPr lang="de-DE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kern="0" dirty="0" smtClean="0"/>
              <a:t>: Second-order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parameter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matrix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Gain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factor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Matlab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object</a:t>
            </a:r>
            <a:endParaRPr lang="de-DE" sz="1600" kern="0" dirty="0" smtClean="0"/>
          </a:p>
          <a:p>
            <a:endParaRPr lang="de-DE" altLang="de-DE" sz="1600" kern="0" dirty="0"/>
          </a:p>
        </p:txBody>
      </p:sp>
      <p:sp>
        <p:nvSpPr>
          <p:cNvPr id="9" name="Rechteck 8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5e8;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2.6e5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8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2.34e8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-23.17;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68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de-DE" dirty="0" err="1" smtClean="0"/>
              <a:t>Tx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b="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4,24080452365586E-04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e-DE" sz="1600" dirty="0" smtClean="0"/>
          </a:p>
          <a:p>
            <a:endParaRPr lang="de-DE" sz="2000" dirty="0"/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891876"/>
              </p:ext>
            </p:extLst>
          </p:nvPr>
        </p:nvGraphicFramePr>
        <p:xfrm>
          <a:off x="774033" y="2369467"/>
          <a:ext cx="7684167" cy="1623325"/>
        </p:xfrm>
        <a:graphic>
          <a:graphicData uri="http://schemas.openxmlformats.org/drawingml/2006/table">
            <a:tbl>
              <a:tblPr firstRow="1" bandRow="1"/>
              <a:tblGrid>
                <a:gridCol w="588809">
                  <a:extLst>
                    <a:ext uri="{9D8B030D-6E8A-4147-A177-3AD203B41FA5}">
                      <a16:colId xmlns:a16="http://schemas.microsoft.com/office/drawing/2014/main" val="1635545982"/>
                    </a:ext>
                  </a:extLst>
                </a:gridCol>
                <a:gridCol w="588809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651766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36953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392277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188601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-1,997689701897980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0,997692367559178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-0,101589252729636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0,012231136945395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-0,109848714714527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0,094528076541712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-0,129268374764007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0,288024770756935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-0,168095248634957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0,674894145483214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191521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8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filter graphical representation</a:t>
            </a:r>
            <a:endParaRPr lang="de-DE" dirty="0"/>
          </a:p>
        </p:txBody>
      </p:sp>
      <p:pic>
        <p:nvPicPr>
          <p:cNvPr id="8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601" y="1997400"/>
            <a:ext cx="5342797" cy="4082399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does the impedance matching (from 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s 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mostly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“bootstrap” design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/>
              <a:t>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356992"/>
            <a:ext cx="8225986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Rx</a:t>
            </a:r>
            <a:r>
              <a:rPr lang="en-US" sz="2000" b="0" kern="0" dirty="0" smtClean="0"/>
              <a:t> [A/W]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PD, ignore the shot noise, while it is to be added directly after APD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 AWGN </a:t>
            </a:r>
            <a:r>
              <a:rPr lang="en-US" sz="2000" b="0" kern="0" dirty="0" smtClean="0"/>
              <a:t>for shot </a:t>
            </a:r>
            <a:r>
              <a:rPr lang="en-US" sz="2000" b="0" kern="0" dirty="0"/>
              <a:t>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[A] </a:t>
            </a:r>
            <a:r>
              <a:rPr lang="en-US" sz="2000" b="0" kern="0" dirty="0" smtClean="0"/>
              <a:t>after the APD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High-pass filter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100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AWGN for thermal 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[A] before the TIA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AGC [V/A] to compensate overall attenuation 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+ channel + 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Low-pass </a:t>
            </a:r>
            <a:r>
              <a:rPr lang="en-US" sz="2000" b="0" kern="0" dirty="0"/>
              <a:t>with variable </a:t>
            </a:r>
            <a:r>
              <a:rPr lang="en-US" sz="2000" b="0" kern="0" dirty="0" smtClean="0"/>
              <a:t>cut-off frequency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Could be matched </a:t>
            </a:r>
            <a:r>
              <a:rPr lang="en-US" sz="2000" b="0" kern="0" dirty="0"/>
              <a:t>to the </a:t>
            </a:r>
            <a:r>
              <a:rPr lang="en-US" sz="2000" b="0" kern="0" dirty="0" smtClean="0"/>
              <a:t>required </a:t>
            </a:r>
            <a:r>
              <a:rPr lang="en-US" sz="2000" b="0" kern="0" dirty="0"/>
              <a:t>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190124" y="1844824"/>
            <a:ext cx="7414324" cy="1366411"/>
            <a:chOff x="1118116" y="1988840"/>
            <a:chExt cx="7414324" cy="1366411"/>
          </a:xfrm>
        </p:grpSpPr>
        <p:sp>
          <p:nvSpPr>
            <p:cNvPr id="8" name="Rechteck 7"/>
            <p:cNvSpPr/>
            <p:nvPr/>
          </p:nvSpPr>
          <p:spPr bwMode="auto">
            <a:xfrm>
              <a:off x="7200292" y="1988840"/>
              <a:ext cx="13321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th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low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-pass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247352" y="1988840"/>
              <a:ext cx="13296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st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high-pass</a:t>
              </a:r>
            </a:p>
          </p:txBody>
        </p:sp>
        <p:cxnSp>
          <p:nvCxnSpPr>
            <p:cNvPr id="11" name="Gerader Verbinder 10"/>
            <p:cNvCxnSpPr/>
            <p:nvPr/>
          </p:nvCxnSpPr>
          <p:spPr bwMode="auto">
            <a:xfrm>
              <a:off x="45795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Gleichschenkliges Dreieck 13"/>
            <p:cNvSpPr/>
            <p:nvPr/>
          </p:nvSpPr>
          <p:spPr bwMode="auto">
            <a:xfrm rot="5400000">
              <a:off x="6012160" y="1988840"/>
              <a:ext cx="720080" cy="72008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VG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Gerader Verbinder 17"/>
            <p:cNvCxnSpPr/>
            <p:nvPr/>
          </p:nvCxnSpPr>
          <p:spPr bwMode="auto">
            <a:xfrm>
              <a:off x="45770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feld 16"/>
            <p:cNvSpPr txBox="1"/>
            <p:nvPr/>
          </p:nvSpPr>
          <p:spPr>
            <a:xfrm>
              <a:off x="5940152" y="2132856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AGC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5078556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114560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Gerader Verbinder 22"/>
            <p:cNvCxnSpPr/>
            <p:nvPr/>
          </p:nvCxnSpPr>
          <p:spPr bwMode="auto">
            <a:xfrm>
              <a:off x="54746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r Verbinder 23"/>
            <p:cNvCxnSpPr>
              <a:endCxn id="22" idx="2"/>
            </p:cNvCxnSpPr>
            <p:nvPr/>
          </p:nvCxnSpPr>
          <p:spPr bwMode="auto">
            <a:xfrm flipV="1">
              <a:off x="5271815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feld 26"/>
            <p:cNvSpPr txBox="1"/>
            <p:nvPr/>
          </p:nvSpPr>
          <p:spPr>
            <a:xfrm>
              <a:off x="4848441" y="2708920"/>
              <a:ext cx="947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smtClean="0">
                  <a:solidFill>
                    <a:schemeClr val="tx1"/>
                  </a:solidFill>
                </a:rPr>
                <a:t>thermal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1118116" y="2060848"/>
              <a:ext cx="825860" cy="5133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 smtClean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o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/e</a:t>
              </a:r>
            </a:p>
          </p:txBody>
        </p:sp>
        <p:cxnSp>
          <p:nvCxnSpPr>
            <p:cNvPr id="29" name="Gerader Verbinder 28"/>
            <p:cNvCxnSpPr>
              <a:endCxn id="9" idx="1"/>
            </p:cNvCxnSpPr>
            <p:nvPr/>
          </p:nvCxnSpPr>
          <p:spPr bwMode="auto">
            <a:xfrm>
              <a:off x="2879812" y="2337008"/>
              <a:ext cx="36754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6698736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Ellipse 30"/>
            <p:cNvSpPr/>
            <p:nvPr/>
          </p:nvSpPr>
          <p:spPr bwMode="auto">
            <a:xfrm>
              <a:off x="2495865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531869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Gerader Verbinder 33"/>
            <p:cNvCxnSpPr>
              <a:endCxn id="33" idx="2"/>
            </p:cNvCxnSpPr>
            <p:nvPr/>
          </p:nvCxnSpPr>
          <p:spPr bwMode="auto">
            <a:xfrm flipV="1">
              <a:off x="2689124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feld 34"/>
            <p:cNvSpPr txBox="1"/>
            <p:nvPr/>
          </p:nvSpPr>
          <p:spPr>
            <a:xfrm>
              <a:off x="2387853" y="2708920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shot</a:t>
              </a:r>
              <a:r>
                <a:rPr lang="de-DE" sz="1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Gerader Verbinder 36"/>
            <p:cNvCxnSpPr/>
            <p:nvPr/>
          </p:nvCxnSpPr>
          <p:spPr bwMode="auto">
            <a:xfrm>
              <a:off x="1907704" y="2358172"/>
              <a:ext cx="54006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1330</Words>
  <Application>Microsoft Office PowerPoint</Application>
  <PresentationFormat>Bildschirmpräsentation (4:3)</PresentationFormat>
  <Paragraphs>341</Paragraphs>
  <Slides>15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Document</vt:lpstr>
      <vt:lpstr>LC Frontend Models</vt:lpstr>
      <vt:lpstr>Background</vt:lpstr>
      <vt:lpstr>LC Tx frontend</vt:lpstr>
      <vt:lpstr>LC Tx frontend model</vt:lpstr>
      <vt:lpstr>Tx filter model generation</vt:lpstr>
      <vt:lpstr>Tx filter parameters</vt:lpstr>
      <vt:lpstr>Tx filter graphical representation</vt:lpstr>
      <vt:lpstr>LC Rx frontend</vt:lpstr>
      <vt:lpstr>LC Rx frontend model</vt:lpstr>
      <vt:lpstr>Rx filter model generation</vt:lpstr>
      <vt:lpstr>Rx filter parameters</vt:lpstr>
      <vt:lpstr>Rx filter graphical representation</vt:lpstr>
      <vt:lpstr>Summary</vt:lpstr>
      <vt:lpstr>Appendix: Filter model structure</vt:lpstr>
      <vt:lpstr>Further reading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188</cp:revision>
  <cp:lastPrinted>1601-01-01T00:00:00Z</cp:lastPrinted>
  <dcterms:created xsi:type="dcterms:W3CDTF">2018-06-20T08:23:49Z</dcterms:created>
  <dcterms:modified xsi:type="dcterms:W3CDTF">2019-01-11T17:09:39Z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