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81" r:id="rId2"/>
    <p:sldId id="282" r:id="rId3"/>
    <p:sldId id="341" r:id="rId4"/>
    <p:sldId id="333" r:id="rId5"/>
    <p:sldId id="337" r:id="rId6"/>
    <p:sldId id="340" r:id="rId7"/>
    <p:sldId id="336" r:id="rId8"/>
    <p:sldId id="270" r:id="rId9"/>
    <p:sldId id="343" r:id="rId10"/>
    <p:sldId id="342" r:id="rId11"/>
    <p:sldId id="344" r:id="rId12"/>
    <p:sldId id="292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78E8C5-FB20-4153-8CB5-9C4C22B99FA2}" v="9" dt="2018-09-12T00:16:43.4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91" autoAdjust="0"/>
    <p:restoredTop sz="94660"/>
  </p:normalViewPr>
  <p:slideViewPr>
    <p:cSldViewPr snapToGrid="0">
      <p:cViewPr>
        <p:scale>
          <a:sx n="100" d="100"/>
          <a:sy n="100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안 진수" userId="ecebe57a9cd41047" providerId="LiveId" clId="{E059DB11-1596-4552-8617-91858D32213A}"/>
    <pc:docChg chg="modSld">
      <pc:chgData name="안 진수" userId="ecebe57a9cd41047" providerId="LiveId" clId="{E059DB11-1596-4552-8617-91858D32213A}" dt="2018-09-12T00:16:43.409" v="8" actId="20577"/>
      <pc:docMkLst>
        <pc:docMk/>
      </pc:docMkLst>
      <pc:sldChg chg="modSp">
        <pc:chgData name="안 진수" userId="ecebe57a9cd41047" providerId="LiveId" clId="{E059DB11-1596-4552-8617-91858D32213A}" dt="2018-09-12T00:16:43.409" v="8" actId="20577"/>
        <pc:sldMkLst>
          <pc:docMk/>
          <pc:sldMk cId="343461362" sldId="342"/>
        </pc:sldMkLst>
        <pc:spChg chg="mod">
          <ac:chgData name="안 진수" userId="ecebe57a9cd41047" providerId="LiveId" clId="{E059DB11-1596-4552-8617-91858D32213A}" dt="2018-09-12T00:16:43.409" v="8" actId="20577"/>
          <ac:spMkLst>
            <pc:docMk/>
            <pc:sldMk cId="343461362" sldId="342"/>
            <ac:spMk id="3" creationId="{43345C78-F922-41F5-941D-FC06B1F3A719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62068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94625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err="1"/>
              <a:t>Jinsoo</a:t>
            </a:r>
            <a:r>
              <a:rPr lang="en-GB" sz="1200" dirty="0"/>
              <a:t> </a:t>
            </a:r>
            <a:r>
              <a:rPr lang="en-GB" sz="1200" dirty="0" err="1"/>
              <a:t>Ahn</a:t>
            </a:r>
            <a:r>
              <a:rPr lang="en-GB" sz="1200" dirty="0"/>
              <a:t>, </a:t>
            </a:r>
            <a:r>
              <a:rPr lang="en-GB" sz="1200" dirty="0" err="1"/>
              <a:t>Yonsei</a:t>
            </a:r>
            <a:r>
              <a:rPr lang="en-GB" sz="1200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D09C756B-EB39-4236-ADBB-73052B179AE4}" type="slidenum">
              <a:rPr lang="en-GB" sz="1200" smtClean="0"/>
              <a:pPr/>
              <a:t>‹#›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Jinsoo</a:t>
            </a:r>
            <a:r>
              <a:rPr lang="en-GB" dirty="0"/>
              <a:t> </a:t>
            </a:r>
            <a:r>
              <a:rPr lang="en-GB" dirty="0" err="1"/>
              <a:t>Ahn</a:t>
            </a:r>
            <a:r>
              <a:rPr lang="en-GB" dirty="0"/>
              <a:t>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802.11-18/1570r2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804528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209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Multiple</a:t>
            </a:r>
            <a:r>
              <a:rPr lang="ko-KR" altLang="en-US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WID WUR Frame Format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209800" y="206270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kern="0" dirty="0">
                <a:latin typeface="Times New Roman"/>
                <a:ea typeface="MS Gothic"/>
              </a:rPr>
              <a:t>Date:</a:t>
            </a:r>
            <a:r>
              <a:rPr lang="en-GB" sz="2000" b="0" kern="0" dirty="0">
                <a:latin typeface="Times New Roman"/>
                <a:ea typeface="MS Gothic"/>
              </a:rPr>
              <a:t> 2018-09-12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058445"/>
              </p:ext>
            </p:extLst>
          </p:nvPr>
        </p:nvGraphicFramePr>
        <p:xfrm>
          <a:off x="1976439" y="2997201"/>
          <a:ext cx="8085137" cy="324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7073296" imgH="3012099" progId="Word.Document.8">
                  <p:embed/>
                </p:oleObj>
              </mc:Choice>
              <mc:Fallback>
                <p:oleObj name="Document" r:id="rId4" imgW="7073296" imgH="3012099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9" y="2997201"/>
                        <a:ext cx="8085137" cy="3243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057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806A30-434C-4F9A-9C81-BB2859558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3345C78-F922-41F5-941D-FC06B1F3A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Which option do you prefer?</a:t>
            </a:r>
          </a:p>
          <a:p>
            <a:pPr lvl="1"/>
            <a:r>
              <a:rPr lang="en-GB" altLang="ko-KR" dirty="0"/>
              <a:t>Option A : 12-bit WID + 4-bit </a:t>
            </a:r>
            <a:r>
              <a:rPr lang="en-GB" altLang="ko-KR"/>
              <a:t>padding reserved </a:t>
            </a:r>
            <a:r>
              <a:rPr lang="en-GB" altLang="ko-KR" dirty="0"/>
              <a:t>for each WID as a multi-WID Wake-up Frame format</a:t>
            </a:r>
          </a:p>
          <a:p>
            <a:pPr lvl="1"/>
            <a:r>
              <a:rPr lang="en-GB" altLang="ko-KR" dirty="0"/>
              <a:t>Option B : Nx12-bit WID + small padding as a multi-WID wake-up Frame format</a:t>
            </a:r>
          </a:p>
          <a:p>
            <a:pPr lvl="1"/>
            <a:r>
              <a:rPr lang="en-GB" altLang="ko-KR" dirty="0"/>
              <a:t>Abstain</a:t>
            </a:r>
          </a:p>
          <a:p>
            <a:pPr lvl="1"/>
            <a:endParaRPr lang="en-GB" altLang="ko-KR" dirty="0"/>
          </a:p>
          <a:p>
            <a:r>
              <a:rPr lang="en-GB" altLang="ko-KR" dirty="0"/>
              <a:t>Option A/Option B/Abstain</a:t>
            </a:r>
          </a:p>
          <a:p>
            <a:r>
              <a:rPr lang="en-GB" altLang="ko-KR" dirty="0"/>
              <a:t>9/10/7</a:t>
            </a:r>
          </a:p>
        </p:txBody>
      </p:sp>
    </p:spTree>
    <p:extLst>
      <p:ext uri="{BB962C8B-B14F-4D97-AF65-F5344CB8AC3E}">
        <p14:creationId xmlns:p14="http://schemas.microsoft.com/office/powerpoint/2010/main" val="343461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806A30-434C-4F9A-9C81-BB2859558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#3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3345C78-F922-41F5-941D-FC06B1F3A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with the following?</a:t>
            </a:r>
          </a:p>
          <a:p>
            <a:pPr lvl="1"/>
            <a:r>
              <a:rPr lang="en-GB" altLang="ko-KR" dirty="0"/>
              <a:t>Wake-up type WUR Frame shall indicates its number of user with its </a:t>
            </a:r>
            <a:r>
              <a:rPr lang="en-GB" altLang="ko-KR" dirty="0" err="1"/>
              <a:t>misc</a:t>
            </a:r>
            <a:r>
              <a:rPr lang="en-GB" altLang="ko-KR" dirty="0"/>
              <a:t> field instead 2 octet based length field</a:t>
            </a:r>
          </a:p>
          <a:p>
            <a:pPr lvl="2"/>
            <a:r>
              <a:rPr lang="en-GB" altLang="ko-KR" dirty="0"/>
              <a:t>Length Present field is set to 0</a:t>
            </a:r>
          </a:p>
          <a:p>
            <a:pPr lvl="2"/>
            <a:r>
              <a:rPr lang="en-GB" altLang="ko-KR" dirty="0"/>
              <a:t>Length/</a:t>
            </a:r>
            <a:r>
              <a:rPr lang="en-GB" altLang="ko-KR" dirty="0" err="1"/>
              <a:t>Misc</a:t>
            </a:r>
            <a:r>
              <a:rPr lang="en-GB" altLang="ko-KR" dirty="0"/>
              <a:t> field has non-zero value for representing its number of WIDs in Frame Body</a:t>
            </a:r>
          </a:p>
          <a:p>
            <a:pPr lvl="2"/>
            <a:r>
              <a:rPr lang="en-GB" altLang="ko-KR" dirty="0"/>
              <a:t>At most 32 bits overhead could be reduced (=512 us)</a:t>
            </a:r>
          </a:p>
          <a:p>
            <a:pPr lvl="2"/>
            <a:r>
              <a:rPr lang="en-GB" altLang="ko-KR" dirty="0"/>
              <a:t>Because the frame can be distinguished before Address field decoding, Address field also can be utilized to </a:t>
            </a:r>
            <a:r>
              <a:rPr lang="en-GB" altLang="ko-KR" dirty="0" err="1"/>
              <a:t>accomodate</a:t>
            </a:r>
            <a:r>
              <a:rPr lang="en-GB" altLang="ko-KR" dirty="0"/>
              <a:t> an additional STA (WID instead of 0 value)</a:t>
            </a:r>
          </a:p>
          <a:p>
            <a:pPr lvl="2"/>
            <a:endParaRPr lang="en-GB" altLang="ko-KR" dirty="0"/>
          </a:p>
          <a:p>
            <a:r>
              <a:rPr lang="en-GB" altLang="ko-KR" dirty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2923891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Draft P802.11ba D0.4</a:t>
            </a:r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609600" y="1946251"/>
            <a:ext cx="109728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err="1"/>
              <a:t>TGba</a:t>
            </a:r>
            <a:r>
              <a:rPr lang="en-US" altLang="ko-KR" sz="2000" dirty="0"/>
              <a:t> has defined multiple WID Frame but not its specific format[1]</a:t>
            </a:r>
          </a:p>
          <a:p>
            <a:pPr lvl="1"/>
            <a:r>
              <a:rPr lang="en-US" altLang="ko-KR" sz="1800" dirty="0"/>
              <a:t>Multiple WID frame can be indicated by setting address field to 0</a:t>
            </a:r>
          </a:p>
          <a:p>
            <a:pPr lvl="2"/>
            <a:r>
              <a:rPr lang="en-US" altLang="ko-KR" sz="1600" dirty="0"/>
              <a:t>The Address field of the WUR Wake-up frame is set to 0 when multiple WIDs are included in the Frame Body field of the frame</a:t>
            </a:r>
          </a:p>
          <a:p>
            <a:r>
              <a:rPr lang="en-US" altLang="ko-KR" sz="2000" dirty="0"/>
              <a:t>The unit mismatch between Frame Body field length and WID may cause long padding bits</a:t>
            </a:r>
          </a:p>
          <a:p>
            <a:pPr lvl="1"/>
            <a:r>
              <a:rPr lang="en-US" altLang="ko-KR" sz="1800" dirty="0"/>
              <a:t>D0.4 considers 16xL bits length of Frame Body field but multiple WID Frame requires 12xN bits Frame Body field</a:t>
            </a:r>
          </a:p>
          <a:p>
            <a:pPr lvl="2"/>
            <a:r>
              <a:rPr lang="en-US" altLang="ko-KR" sz="1600" dirty="0"/>
              <a:t>At most 12 bits padding fields shall be padded</a:t>
            </a:r>
          </a:p>
          <a:p>
            <a:pPr lvl="2"/>
            <a:r>
              <a:rPr lang="en-US" altLang="ko-KR" sz="1600" dirty="0"/>
              <a:t>192us of meaningless padding fields before FCS field</a:t>
            </a:r>
          </a:p>
          <a:p>
            <a:pPr lvl="2"/>
            <a:r>
              <a:rPr lang="en-US" altLang="ko-KR" sz="1600" dirty="0"/>
              <a:t>At most 10 users can be awaken by the WUR frame</a:t>
            </a:r>
          </a:p>
          <a:p>
            <a:pPr lvl="1"/>
            <a:r>
              <a:rPr lang="en-US" altLang="ko-KR" sz="1800" dirty="0"/>
              <a:t>Following structure shall be added based on current draft</a:t>
            </a:r>
          </a:p>
          <a:p>
            <a:pPr lvl="2"/>
            <a:r>
              <a:rPr lang="en-US" altLang="ko-KR" sz="1600" dirty="0"/>
              <a:t>Frame Body field of the multiple WID Frame</a:t>
            </a:r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Frame structure for WUR Frame with Frame Body field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Length/</a:t>
            </a:r>
            <a:r>
              <a:rPr lang="en-US" altLang="ko-KR" sz="2000" dirty="0" err="1"/>
              <a:t>Misc</a:t>
            </a:r>
            <a:r>
              <a:rPr lang="en-US" altLang="ko-KR" sz="2000" dirty="0"/>
              <a:t> field contains the </a:t>
            </a:r>
            <a:r>
              <a:rPr lang="en-US" altLang="ko-KR" sz="2000" dirty="0" err="1"/>
              <a:t>Misc</a:t>
            </a:r>
            <a:r>
              <a:rPr lang="en-US" altLang="ko-KR" sz="2000" dirty="0"/>
              <a:t> field when the Length Present field is set to 0.</a:t>
            </a:r>
          </a:p>
          <a:p>
            <a:r>
              <a:rPr lang="en-US" altLang="ko-KR" sz="2000" dirty="0"/>
              <a:t>Length/</a:t>
            </a:r>
            <a:r>
              <a:rPr lang="en-US" altLang="ko-KR" sz="2000" dirty="0" err="1"/>
              <a:t>Misc</a:t>
            </a:r>
            <a:r>
              <a:rPr lang="en-US" altLang="ko-KR" sz="2000" dirty="0"/>
              <a:t> subfield indicates the length of Frame body in units of 2 octets when Length Present field is set to 1</a:t>
            </a:r>
          </a:p>
          <a:p>
            <a:pPr lvl="1"/>
            <a:r>
              <a:rPr lang="en-US" altLang="ko-KR" sz="1600" dirty="0"/>
              <a:t>The length of the Frame Body field is in units of octets and is equal to 2 x (L + 1), where L is the value of the Length subfield in the Frame Control field.</a:t>
            </a:r>
          </a:p>
        </p:txBody>
      </p:sp>
      <p:graphicFrame>
        <p:nvGraphicFramePr>
          <p:cNvPr id="4" name="내용 개체 틀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17265"/>
              </p:ext>
            </p:extLst>
          </p:nvPr>
        </p:nvGraphicFramePr>
        <p:xfrm>
          <a:off x="2368062" y="4092537"/>
          <a:ext cx="3946871" cy="6950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0749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Type</a:t>
                      </a:r>
                      <a:endParaRPr lang="ko-KR" alt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Length Present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u="none" dirty="0">
                          <a:solidFill>
                            <a:srgbClr val="0070C0"/>
                          </a:solidFill>
                        </a:rPr>
                        <a:t>Length/</a:t>
                      </a:r>
                    </a:p>
                    <a:p>
                      <a:pPr algn="ctr" latinLnBrk="1"/>
                      <a:r>
                        <a:rPr lang="en-US" altLang="ko-KR" sz="1000" b="1" u="none" dirty="0">
                          <a:solidFill>
                            <a:srgbClr val="0070C0"/>
                          </a:solidFill>
                        </a:rPr>
                        <a:t>Misc.</a:t>
                      </a:r>
                      <a:endParaRPr lang="ko-KR" altLang="en-US" sz="1000" b="1" u="none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Protected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Bits: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endParaRPr lang="ko-KR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endParaRPr lang="ko-KR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endParaRPr lang="ko-KR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14666"/>
              </p:ext>
            </p:extLst>
          </p:nvPr>
        </p:nvGraphicFramePr>
        <p:xfrm>
          <a:off x="2070440" y="4961568"/>
          <a:ext cx="7928089" cy="978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9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5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8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02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3136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Frame</a:t>
                      </a:r>
                      <a:r>
                        <a:rPr lang="en-US" altLang="ko-KR" sz="1400" baseline="0" dirty="0"/>
                        <a:t> Control</a:t>
                      </a:r>
                      <a:endParaRPr lang="ko-KR" alt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Address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TD</a:t>
                      </a:r>
                      <a:r>
                        <a:rPr lang="en-US" altLang="ko-KR" sz="1400" baseline="0" dirty="0"/>
                        <a:t> Control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Frame</a:t>
                      </a:r>
                      <a:r>
                        <a:rPr lang="en-US" altLang="ko-KR" sz="1400" baseline="0" dirty="0"/>
                        <a:t> body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FCS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Bits: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8</a:t>
                      </a:r>
                      <a:endParaRPr lang="ko-KR" alt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12</a:t>
                      </a:r>
                      <a:endParaRPr lang="ko-KR" alt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12</a:t>
                      </a:r>
                      <a:endParaRPr lang="ko-KR" alt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variable</a:t>
                      </a:r>
                      <a:endParaRPr lang="ko-KR" alt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16</a:t>
                      </a:r>
                      <a:endParaRPr lang="ko-KR" alt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직선 연결선 5"/>
          <p:cNvCxnSpPr/>
          <p:nvPr/>
        </p:nvCxnSpPr>
        <p:spPr>
          <a:xfrm flipH="1" flipV="1">
            <a:off x="3019096" y="4521938"/>
            <a:ext cx="210680" cy="4396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flipV="1">
            <a:off x="4615488" y="4521937"/>
            <a:ext cx="1724212" cy="443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245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Frame structure for Multi-WID WUR Frame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609600" y="1660351"/>
            <a:ext cx="10972800" cy="47731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A following structure shall be considered based on the current draft</a:t>
            </a:r>
          </a:p>
          <a:p>
            <a:pPr lvl="1"/>
            <a:r>
              <a:rPr lang="en-US" altLang="ko-KR" sz="1600" dirty="0" err="1"/>
              <a:t>Opt</a:t>
            </a:r>
            <a:r>
              <a:rPr lang="en-US" altLang="ko-KR" sz="1600" dirty="0"/>
              <a:t> 1: Padding bits appear in end Frame Body field of the multiple WID Frame because of the mismatch of the unit of length of Frame Body and the size of WID</a:t>
            </a:r>
            <a:endParaRPr lang="en-US" altLang="ko-KR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r>
              <a:rPr lang="en-US" altLang="ko-KR" sz="1600" dirty="0"/>
              <a:t>Without further optimization x padding bits have following values in opt 1</a:t>
            </a:r>
          </a:p>
          <a:p>
            <a:pPr lvl="2"/>
            <a:r>
              <a:rPr lang="en-US" altLang="ko-KR" sz="1400" dirty="0"/>
              <a:t>4 for n=4m+1 (m = 0, 1, 2, …) case</a:t>
            </a:r>
          </a:p>
          <a:p>
            <a:pPr lvl="2"/>
            <a:r>
              <a:rPr lang="en-US" altLang="ko-KR" sz="1400" dirty="0"/>
              <a:t>8 for n=4m+2 (m = 0, 1, 2, …) case</a:t>
            </a:r>
          </a:p>
          <a:p>
            <a:pPr lvl="2"/>
            <a:r>
              <a:rPr lang="en-US" altLang="ko-KR" sz="1400" dirty="0"/>
              <a:t>12 for n=4m+3 (m = 0, 1, 2, …) case</a:t>
            </a:r>
          </a:p>
          <a:p>
            <a:pPr lvl="2"/>
            <a:r>
              <a:rPr lang="en-US" altLang="ko-KR" sz="1400" dirty="0"/>
              <a:t>0 for n=4m+4 (m = 0, 1, 2, …) case</a:t>
            </a:r>
          </a:p>
          <a:p>
            <a:pPr lvl="1"/>
            <a:r>
              <a:rPr lang="en-US" altLang="ko-KR" sz="1600" dirty="0" err="1"/>
              <a:t>Opt</a:t>
            </a:r>
            <a:r>
              <a:rPr lang="en-US" altLang="ko-KR" sz="1600" dirty="0"/>
              <a:t> 2: Padding bits appear after each WID field in Frame Body field because each WID requires 2 octets for the simple MAC structure or adding user specific special feature 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/>
              <a:t>4 bits padding for each WID, at most 32 bits padding which requires 512us air time</a:t>
            </a:r>
          </a:p>
          <a:p>
            <a:pPr lvl="1"/>
            <a:r>
              <a:rPr lang="en-US" altLang="ko-KR" sz="1600" dirty="0"/>
              <a:t>Simplest but heavy overhead.</a:t>
            </a:r>
            <a:endParaRPr lang="en-US" altLang="ko-KR" sz="14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400" dirty="0"/>
          </a:p>
          <a:p>
            <a:endParaRPr lang="en-US" altLang="ko-KR" sz="200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920685"/>
              </p:ext>
            </p:extLst>
          </p:nvPr>
        </p:nvGraphicFramePr>
        <p:xfrm>
          <a:off x="3289539" y="2616812"/>
          <a:ext cx="6096000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68045161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900596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3586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5009372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76225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#1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#2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∙∙∙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#n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3995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43200" y="3029336"/>
            <a:ext cx="6530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Bits :	12	      12			12	       x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2E469CE5-78BB-48F8-8D58-BF0AE235E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229315"/>
              </p:ext>
            </p:extLst>
          </p:nvPr>
        </p:nvGraphicFramePr>
        <p:xfrm>
          <a:off x="3289539" y="5121249"/>
          <a:ext cx="6096000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68045161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900596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3586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5009372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76225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#1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∙∙∙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#n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3995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D7EBC87-E99F-4E89-AD84-EA241740D133}"/>
              </a:ext>
            </a:extLst>
          </p:cNvPr>
          <p:cNvSpPr txBox="1"/>
          <p:nvPr/>
        </p:nvSpPr>
        <p:spPr>
          <a:xfrm>
            <a:off x="2743200" y="5476352"/>
            <a:ext cx="6530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Bits :	12	      4			12	       4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222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Optimization method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609600" y="1660351"/>
            <a:ext cx="10972800" cy="48420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Additional indication methods for Multi-WID WUR Frame could reduce padding overhead</a:t>
            </a:r>
          </a:p>
          <a:p>
            <a:pPr lvl="1"/>
            <a:r>
              <a:rPr lang="en-US" altLang="ko-KR" sz="1600" dirty="0"/>
              <a:t>WUR frame is allowed to have Frame Body field with non zero </a:t>
            </a:r>
            <a:r>
              <a:rPr lang="en-US" altLang="ko-KR" sz="1600" dirty="0" err="1"/>
              <a:t>Misc</a:t>
            </a:r>
            <a:r>
              <a:rPr lang="en-US" altLang="ko-KR" sz="1600" dirty="0"/>
              <a:t> field</a:t>
            </a:r>
          </a:p>
          <a:p>
            <a:pPr lvl="2"/>
            <a:r>
              <a:rPr lang="en-US" altLang="ko-KR" sz="1400" dirty="0"/>
              <a:t>Set 0 for Length Present field and number of user-1 for </a:t>
            </a:r>
            <a:r>
              <a:rPr lang="en-US" altLang="ko-KR" sz="1400" dirty="0" err="1"/>
              <a:t>Misc</a:t>
            </a:r>
            <a:r>
              <a:rPr lang="en-US" altLang="ko-KR" sz="1400" dirty="0"/>
              <a:t> field (number of users in FB)</a:t>
            </a:r>
          </a:p>
          <a:p>
            <a:pPr lvl="2"/>
            <a:r>
              <a:rPr lang="en-US" altLang="ko-KR" sz="1400" dirty="0"/>
              <a:t>Number of user = M+1 for M&gt;0 (can be differentiated depending on Address Field policy of multi-WID WUR Frame), 8 users at most</a:t>
            </a:r>
          </a:p>
          <a:p>
            <a:pPr lvl="2"/>
            <a:r>
              <a:rPr lang="en-US" altLang="ko-KR" sz="1400" dirty="0"/>
              <a:t>M &gt; 0 if the Wake-up frame is multi-WID WUR Frame, M=0 if the Wake-up frame is single-WID WUR Frame</a:t>
            </a:r>
          </a:p>
          <a:p>
            <a:pPr lvl="2"/>
            <a:r>
              <a:rPr lang="en-US" altLang="ko-KR" sz="1400" dirty="0"/>
              <a:t>The Address field does not need to have special value, one more STAs can be accommodated</a:t>
            </a:r>
          </a:p>
          <a:p>
            <a:pPr lvl="2"/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No padding bits if octet alignment is not needed</a:t>
            </a:r>
          </a:p>
          <a:p>
            <a:r>
              <a:rPr lang="en-US" altLang="ko-KR" sz="2000" dirty="0"/>
              <a:t>At most 4 bits of padding if octet alignment is required</a:t>
            </a:r>
          </a:p>
          <a:p>
            <a:pPr lvl="1"/>
            <a:r>
              <a:rPr lang="en-US" altLang="ko-KR" sz="1600" dirty="0"/>
              <a:t>0 for M=2m (m = 1, 2, …) case</a:t>
            </a:r>
          </a:p>
          <a:p>
            <a:pPr lvl="1"/>
            <a:r>
              <a:rPr lang="en-US" altLang="ko-KR" sz="1600" dirty="0"/>
              <a:t>4 for M=2m+1 (m = 0, 1, 2, …) case</a:t>
            </a:r>
          </a:p>
          <a:p>
            <a:r>
              <a:rPr lang="en-US" altLang="ko-KR" sz="2000" dirty="0"/>
              <a:t>Length Present field may not be set to 1 for WUR Wake-up frame type 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892383"/>
              </p:ext>
            </p:extLst>
          </p:nvPr>
        </p:nvGraphicFramePr>
        <p:xfrm>
          <a:off x="1047421" y="4276403"/>
          <a:ext cx="9006977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08472">
                  <a:extLst>
                    <a:ext uri="{9D8B030D-6E8A-4147-A177-3AD203B41FA5}">
                      <a16:colId xmlns:a16="http://schemas.microsoft.com/office/drawing/2014/main" val="1555105719"/>
                    </a:ext>
                  </a:extLst>
                </a:gridCol>
                <a:gridCol w="1108472">
                  <a:extLst>
                    <a:ext uri="{9D8B030D-6E8A-4147-A177-3AD203B41FA5}">
                      <a16:colId xmlns:a16="http://schemas.microsoft.com/office/drawing/2014/main" val="2920601791"/>
                    </a:ext>
                  </a:extLst>
                </a:gridCol>
                <a:gridCol w="1535907">
                  <a:extLst>
                    <a:ext uri="{9D8B030D-6E8A-4147-A177-3AD203B41FA5}">
                      <a16:colId xmlns:a16="http://schemas.microsoft.com/office/drawing/2014/main" val="296389912"/>
                    </a:ext>
                  </a:extLst>
                </a:gridCol>
                <a:gridCol w="1206000">
                  <a:extLst>
                    <a:ext uri="{9D8B030D-6E8A-4147-A177-3AD203B41FA5}">
                      <a16:colId xmlns:a16="http://schemas.microsoft.com/office/drawing/2014/main" val="68045161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1090059600"/>
                    </a:ext>
                  </a:extLst>
                </a:gridCol>
                <a:gridCol w="1204913">
                  <a:extLst>
                    <a:ext uri="{9D8B030D-6E8A-4147-A177-3AD203B41FA5}">
                      <a16:colId xmlns:a16="http://schemas.microsoft.com/office/drawing/2014/main" val="2035860000"/>
                    </a:ext>
                  </a:extLst>
                </a:gridCol>
                <a:gridCol w="1204913">
                  <a:extLst>
                    <a:ext uri="{9D8B030D-6E8A-4147-A177-3AD203B41FA5}">
                      <a16:colId xmlns:a16="http://schemas.microsoft.com/office/drawing/2014/main" val="2850093723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4076225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FC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TD Control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#1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∙∙∙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#n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FCS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3995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86108" y="4591519"/>
            <a:ext cx="6530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Bits :	12		    12	         x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내용 개체 틀 11">
            <a:extLst>
              <a:ext uri="{FF2B5EF4-FFF2-40B4-BE49-F238E27FC236}">
                <a16:creationId xmlns:a16="http://schemas.microsoft.com/office/drawing/2014/main" id="{C3EDEE39-DADF-438F-8DD4-5B0BD87060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9445397"/>
              </p:ext>
            </p:extLst>
          </p:nvPr>
        </p:nvGraphicFramePr>
        <p:xfrm>
          <a:off x="136352" y="3464602"/>
          <a:ext cx="3946871" cy="6950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0749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Type</a:t>
                      </a:r>
                    </a:p>
                    <a:p>
                      <a:pPr algn="ctr" latinLnBrk="1"/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=1</a:t>
                      </a:r>
                      <a:endParaRPr lang="ko-KR" alt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Length Present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=0</a:t>
                      </a:r>
                      <a:endParaRPr lang="ko-KR" alt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u="none" dirty="0">
                          <a:solidFill>
                            <a:srgbClr val="0070C0"/>
                          </a:solidFill>
                        </a:rPr>
                        <a:t>Misc.</a:t>
                      </a:r>
                    </a:p>
                    <a:p>
                      <a:pPr algn="ctr" latinLnBrk="1"/>
                      <a:r>
                        <a:rPr lang="en-US" altLang="ko-KR" sz="1000" b="1" u="none" dirty="0">
                          <a:solidFill>
                            <a:srgbClr val="FF0000"/>
                          </a:solidFill>
                        </a:rPr>
                        <a:t>=n-1 or n</a:t>
                      </a:r>
                      <a:endParaRPr lang="ko-KR" altLang="en-US" sz="1000" b="1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Protected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Bits: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endParaRPr lang="ko-KR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endParaRPr lang="ko-KR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endParaRPr lang="ko-KR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37F9A5F7-86A1-42B0-ABAF-D1142FF4093F}"/>
              </a:ext>
            </a:extLst>
          </p:cNvPr>
          <p:cNvCxnSpPr>
            <a:cxnSpLocks/>
          </p:cNvCxnSpPr>
          <p:nvPr/>
        </p:nvCxnSpPr>
        <p:spPr>
          <a:xfrm flipH="1" flipV="1">
            <a:off x="776288" y="3901970"/>
            <a:ext cx="271133" cy="374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4794A6BA-23B5-423C-91F8-2B15BA1BE888}"/>
              </a:ext>
            </a:extLst>
          </p:cNvPr>
          <p:cNvCxnSpPr>
            <a:cxnSpLocks/>
          </p:cNvCxnSpPr>
          <p:nvPr/>
        </p:nvCxnSpPr>
        <p:spPr>
          <a:xfrm flipV="1">
            <a:off x="2166938" y="3901970"/>
            <a:ext cx="1916285" cy="3744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05D78E11-87D9-453E-BF63-E6C32802D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643618"/>
              </p:ext>
            </p:extLst>
          </p:nvPr>
        </p:nvGraphicFramePr>
        <p:xfrm>
          <a:off x="7592263" y="5229670"/>
          <a:ext cx="4099675" cy="365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1047">
                  <a:extLst>
                    <a:ext uri="{9D8B030D-6E8A-4147-A177-3AD203B41FA5}">
                      <a16:colId xmlns:a16="http://schemas.microsoft.com/office/drawing/2014/main" val="680451612"/>
                    </a:ext>
                  </a:extLst>
                </a:gridCol>
                <a:gridCol w="1492650">
                  <a:extLst>
                    <a:ext uri="{9D8B030D-6E8A-4147-A177-3AD203B41FA5}">
                      <a16:colId xmlns:a16="http://schemas.microsoft.com/office/drawing/2014/main" val="1090059600"/>
                    </a:ext>
                  </a:extLst>
                </a:gridCol>
                <a:gridCol w="1745978">
                  <a:extLst>
                    <a:ext uri="{9D8B030D-6E8A-4147-A177-3AD203B41FA5}">
                      <a16:colId xmlns:a16="http://schemas.microsoft.com/office/drawing/2014/main" val="203586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FC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TD Control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39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90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7FB11F-FAFC-4E1E-B486-D9A71AEB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dirty="0">
                <a:latin typeface="Times New Roman"/>
                <a:ea typeface="맑은 고딕"/>
                <a:cs typeface="Times New Roman"/>
              </a:rPr>
              <a:t>WUR Capabilities information</a:t>
            </a:r>
            <a:endParaRPr lang="ko-KR" dirty="0">
              <a:latin typeface="Times New Roman"/>
              <a:cs typeface="Times New Roman"/>
            </a:endParaRPr>
          </a:p>
        </p:txBody>
      </p:sp>
      <p:sp>
        <p:nvSpPr>
          <p:cNvPr id="11" name="내용 개체 틀 10">
            <a:extLst>
              <a:ext uri="{FF2B5EF4-FFF2-40B4-BE49-F238E27FC236}">
                <a16:creationId xmlns:a16="http://schemas.microsoft.com/office/drawing/2014/main" id="{D6F4F4FD-8307-4D07-AB90-556DDB1E7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following types of WUR frame, nonzero frame body exists:</a:t>
            </a:r>
          </a:p>
          <a:p>
            <a:pPr lvl="1"/>
            <a:r>
              <a:rPr lang="en-US" altLang="ko-KR" dirty="0"/>
              <a:t>Multi-WID WUR Wake-up frame</a:t>
            </a:r>
          </a:p>
          <a:p>
            <a:pPr lvl="1"/>
            <a:r>
              <a:rPr lang="en-US" altLang="ko-KR" dirty="0"/>
              <a:t>WUR Discovery frame</a:t>
            </a:r>
          </a:p>
          <a:p>
            <a:pPr lvl="1"/>
            <a:r>
              <a:rPr lang="en-US" altLang="ko-KR" dirty="0"/>
              <a:t>WUR vendor specific frame</a:t>
            </a:r>
          </a:p>
          <a:p>
            <a:r>
              <a:rPr lang="en-US" altLang="ko-KR" dirty="0"/>
              <a:t>The Capabilities information, STA only indicates the support of the nonzero frame body</a:t>
            </a:r>
          </a:p>
          <a:p>
            <a:pPr lvl="1"/>
            <a:r>
              <a:rPr lang="en-US" altLang="ko-KR" dirty="0"/>
              <a:t>There is no indication for individual type of WUR frame</a:t>
            </a:r>
          </a:p>
          <a:p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537691"/>
              </p:ext>
            </p:extLst>
          </p:nvPr>
        </p:nvGraphicFramePr>
        <p:xfrm>
          <a:off x="2207569" y="5089243"/>
          <a:ext cx="7776863" cy="11008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3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8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37327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PCR</a:t>
                      </a:r>
                      <a:r>
                        <a:rPr lang="en-US" altLang="ko-KR" sz="1000" baseline="0" dirty="0"/>
                        <a:t> Transition Delay</a:t>
                      </a:r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Nonzero</a:t>
                      </a:r>
                      <a:r>
                        <a:rPr lang="en-US" altLang="ko-KR" sz="1000" baseline="0" dirty="0">
                          <a:solidFill>
                            <a:srgbClr val="FF0000"/>
                          </a:solidFill>
                        </a:rPr>
                        <a:t> Length Frame Body Support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Group IDs</a:t>
                      </a:r>
                      <a:r>
                        <a:rPr lang="en-US" altLang="ko-KR" sz="1000" baseline="0" dirty="0"/>
                        <a:t>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Protection</a:t>
                      </a:r>
                      <a:r>
                        <a:rPr lang="en-US" altLang="ko-KR" sz="1000" baseline="0" dirty="0"/>
                        <a:t>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20</a:t>
                      </a:r>
                      <a:r>
                        <a:rPr lang="en-US" altLang="ko-KR" sz="1000" baseline="0" dirty="0"/>
                        <a:t> MHz WUR PPDU with HDR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WUR Channel Switching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Reserved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Bits: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8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5429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Suggestion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609600" y="1602930"/>
            <a:ext cx="10972800" cy="49701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Adding 1 bit of receiving the WUR Wake-up frame with multiple WIDs in WUR capabilities field</a:t>
            </a:r>
          </a:p>
          <a:p>
            <a:pPr lvl="1"/>
            <a:r>
              <a:rPr lang="en-US" altLang="ko-KR" sz="1600" dirty="0"/>
              <a:t>Use the reserved bits of WUR capabilities field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/>
              <a:t>Or 11ba STAs with</a:t>
            </a:r>
            <a:r>
              <a:rPr lang="ko-KR" altLang="en-US" sz="1600" dirty="0"/>
              <a:t> </a:t>
            </a:r>
            <a:r>
              <a:rPr lang="en-US" altLang="ko-KR" sz="1600" dirty="0"/>
              <a:t>Nonzero Length Frame Body Support shall support Multi-WID WUR Wake-up Frame</a:t>
            </a:r>
          </a:p>
          <a:p>
            <a:r>
              <a:rPr lang="en-US" altLang="ko-KR" sz="2000" dirty="0"/>
              <a:t>Following text modification is also suggested for length indication</a:t>
            </a:r>
          </a:p>
          <a:p>
            <a:pPr lvl="1"/>
            <a:r>
              <a:rPr lang="en-US" altLang="ko-KR" sz="1600" dirty="0"/>
              <a:t>9.10.2.4 Frame Body field</a:t>
            </a:r>
          </a:p>
          <a:p>
            <a:pPr marL="457200" lvl="1" indent="0">
              <a:buNone/>
            </a:pPr>
            <a:r>
              <a:rPr lang="en-US" altLang="ko-KR" sz="1600" strike="sngStrike" dirty="0"/>
              <a:t>The Frame Body field is not present when the Length Present subfield of the Frame Control field is 0 (i.e., within ML WUR frames) and is present when the Length Present subfield of the Frame Control field is 1 (i.e., within VL WUR frames).</a:t>
            </a:r>
          </a:p>
          <a:p>
            <a:pPr marL="457200" lvl="1" indent="0">
              <a:buNone/>
            </a:pPr>
            <a:r>
              <a:rPr lang="en-US" altLang="ko-KR" sz="1600" dirty="0"/>
              <a:t>The Frame Body field is not present unless the Length present field of the Frame Control field is set 1 or the WUR Frame is a wake-up frame with the non-zero Length/</a:t>
            </a:r>
            <a:r>
              <a:rPr lang="en-US" altLang="ko-KR" sz="1600" dirty="0" err="1"/>
              <a:t>misc</a:t>
            </a:r>
            <a:r>
              <a:rPr lang="en-US" altLang="ko-KR" sz="1600" dirty="0"/>
              <a:t> field of the Frame control field.</a:t>
            </a:r>
          </a:p>
          <a:p>
            <a:pPr lvl="1"/>
            <a:r>
              <a:rPr lang="en-US" altLang="ko-KR" sz="1600" dirty="0"/>
              <a:t>9.10.3.2 WUR Wake-up frame format</a:t>
            </a:r>
          </a:p>
          <a:p>
            <a:pPr marL="457200" lvl="1" indent="0">
              <a:buNone/>
            </a:pPr>
            <a:r>
              <a:rPr lang="en-US" altLang="ko-KR" sz="1600" u="sng" dirty="0"/>
              <a:t>The </a:t>
            </a:r>
            <a:r>
              <a:rPr lang="en-US" altLang="ko-KR" sz="1600" u="sng" dirty="0" err="1"/>
              <a:t>Misc</a:t>
            </a:r>
            <a:r>
              <a:rPr lang="en-US" altLang="ko-KR" sz="1600" u="sng" dirty="0"/>
              <a:t> field of the WUR Wake-up frame with multiple WIDs contains the number of WIDs-1 in the Frame Body field if the Address field of the WUR Wake-up Frame is set to 0.</a:t>
            </a:r>
            <a:endParaRPr lang="en-US" altLang="ko-KR" sz="1600" dirty="0"/>
          </a:p>
          <a:p>
            <a:endParaRPr lang="en-US" altLang="ko-KR" sz="200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117156"/>
              </p:ext>
            </p:extLst>
          </p:nvPr>
        </p:nvGraphicFramePr>
        <p:xfrm>
          <a:off x="1981199" y="2576567"/>
          <a:ext cx="8071340" cy="11008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1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6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11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47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37327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PCR</a:t>
                      </a:r>
                      <a:r>
                        <a:rPr lang="en-US" altLang="ko-KR" sz="1000" baseline="0" dirty="0"/>
                        <a:t> Transition Delay</a:t>
                      </a:r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Nonzero</a:t>
                      </a:r>
                      <a:r>
                        <a:rPr lang="en-US" altLang="ko-KR" sz="1000" baseline="0" dirty="0">
                          <a:solidFill>
                            <a:schemeClr val="tx1"/>
                          </a:solidFill>
                        </a:rPr>
                        <a:t> Length Frame Body Support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u="sng" dirty="0">
                          <a:solidFill>
                            <a:srgbClr val="FF0000"/>
                          </a:solidFill>
                        </a:rPr>
                        <a:t>Multiple WIDs</a:t>
                      </a:r>
                      <a:r>
                        <a:rPr lang="en-US" altLang="ko-KR" sz="1000" u="sng" baseline="0" dirty="0">
                          <a:solidFill>
                            <a:srgbClr val="FF0000"/>
                          </a:solidFill>
                        </a:rPr>
                        <a:t> Support</a:t>
                      </a:r>
                      <a:endParaRPr lang="ko-KR" altLang="en-US" sz="1000" u="sng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Group IDs</a:t>
                      </a:r>
                      <a:r>
                        <a:rPr lang="en-US" altLang="ko-KR" sz="1000" baseline="0" dirty="0"/>
                        <a:t>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Protection</a:t>
                      </a:r>
                      <a:r>
                        <a:rPr lang="en-US" altLang="ko-KR" sz="1000" baseline="0" dirty="0"/>
                        <a:t>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20</a:t>
                      </a:r>
                      <a:r>
                        <a:rPr lang="en-US" altLang="ko-KR" sz="1000" baseline="0" dirty="0"/>
                        <a:t> MHz WUR PPDU with HDR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WUR Channel Switching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Reserved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Bits: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8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u="sng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trike="sngStrike" dirty="0"/>
                        <a:t>2</a:t>
                      </a:r>
                      <a:r>
                        <a:rPr lang="en-US" altLang="ko-KR" sz="1000" u="sng" strike="noStrike" dirty="0"/>
                        <a:t>1</a:t>
                      </a:r>
                      <a:endParaRPr lang="ko-KR" altLang="en-US" sz="1000" strike="sngStrik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861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Frame structure of multi-WID Wake-up Frame shall be described in </a:t>
            </a:r>
            <a:r>
              <a:rPr lang="en-US" altLang="ko-KR" dirty="0" err="1"/>
              <a:t>TGba</a:t>
            </a:r>
            <a:r>
              <a:rPr lang="en-US" altLang="ko-KR" dirty="0"/>
              <a:t> spec</a:t>
            </a:r>
          </a:p>
          <a:p>
            <a:r>
              <a:rPr lang="en-US" altLang="ko-KR" dirty="0"/>
              <a:t>Simple structure of multi-WID Wake-up Frame may have severe overhead due to its padding bits</a:t>
            </a:r>
          </a:p>
          <a:p>
            <a:r>
              <a:rPr lang="en-US" altLang="ko-KR" dirty="0"/>
              <a:t>Because 11ba is considering simple operations and small modifications on PCR operation, using the redundant bits for indicating any additional PCR operations is not suitable for concept of 11ba</a:t>
            </a:r>
          </a:p>
          <a:p>
            <a:r>
              <a:rPr lang="en-US" altLang="ko-KR" dirty="0"/>
              <a:t>The proposed method reduces its padding overhead and enables </a:t>
            </a:r>
            <a:r>
              <a:rPr lang="en-US" altLang="ko-KR" dirty="0" err="1"/>
              <a:t>WURx</a:t>
            </a:r>
            <a:r>
              <a:rPr lang="en-US" altLang="ko-KR" dirty="0"/>
              <a:t> to know whether it is multiple WID Wake-up Frame or not before decoding the address field.</a:t>
            </a:r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806A30-434C-4F9A-9C81-BB2859558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3345C78-F922-41F5-941D-FC06B1F3A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Which option do you prefer?</a:t>
            </a:r>
          </a:p>
          <a:p>
            <a:pPr lvl="1"/>
            <a:r>
              <a:rPr lang="en-US" altLang="ko-KR" dirty="0"/>
              <a:t>Option</a:t>
            </a:r>
            <a:r>
              <a:rPr lang="ko-KR" altLang="en-US" dirty="0"/>
              <a:t> </a:t>
            </a:r>
            <a:r>
              <a:rPr lang="en-US" altLang="ko-KR" dirty="0"/>
              <a:t>A</a:t>
            </a:r>
            <a:r>
              <a:rPr lang="ko-KR" altLang="en-US" dirty="0"/>
              <a:t> 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en-GB" altLang="ko-KR" dirty="0"/>
              <a:t>Capability on Multi-WID WUR Frame supporting shall be specified in D1.0</a:t>
            </a:r>
          </a:p>
          <a:p>
            <a:pPr lvl="2"/>
            <a:endParaRPr lang="en-GB" altLang="ko-KR" dirty="0"/>
          </a:p>
          <a:p>
            <a:pPr lvl="2"/>
            <a:endParaRPr lang="en-GB" altLang="ko-KR" dirty="0"/>
          </a:p>
          <a:p>
            <a:pPr lvl="2"/>
            <a:endParaRPr lang="en-GB" altLang="ko-KR" dirty="0"/>
          </a:p>
          <a:p>
            <a:pPr lvl="2"/>
            <a:endParaRPr lang="en-GB" altLang="ko-KR" dirty="0"/>
          </a:p>
          <a:p>
            <a:pPr lvl="1"/>
            <a:r>
              <a:rPr lang="en-GB" altLang="ko-KR" dirty="0"/>
              <a:t>Option B : Nonzero Length Frame Body Support includes Multi-WID WUR Frame support capability</a:t>
            </a:r>
          </a:p>
          <a:p>
            <a:pPr lvl="2"/>
            <a:r>
              <a:rPr lang="en-GB" altLang="ko-KR" dirty="0"/>
              <a:t>Every 11ba STA with Nonzero length FB capability shall support Multi-WID WUR Frame feature</a:t>
            </a:r>
          </a:p>
          <a:p>
            <a:pPr lvl="2"/>
            <a:endParaRPr lang="en-GB" altLang="ko-KR" dirty="0"/>
          </a:p>
          <a:p>
            <a:r>
              <a:rPr lang="en-GB" altLang="ko-KR" dirty="0"/>
              <a:t>Option A/Option B/Abstain</a:t>
            </a: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0EAA0A47-C6F5-47CC-A9B4-57C15C1BD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503199"/>
              </p:ext>
            </p:extLst>
          </p:nvPr>
        </p:nvGraphicFramePr>
        <p:xfrm>
          <a:off x="1676399" y="2838508"/>
          <a:ext cx="8071340" cy="11008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1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6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11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47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37327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PCR</a:t>
                      </a:r>
                      <a:r>
                        <a:rPr lang="en-US" altLang="ko-KR" sz="1000" baseline="0" dirty="0"/>
                        <a:t> Transition Delay</a:t>
                      </a:r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Nonzero</a:t>
                      </a:r>
                      <a:r>
                        <a:rPr lang="en-US" altLang="ko-KR" sz="1000" baseline="0" dirty="0">
                          <a:solidFill>
                            <a:schemeClr val="tx1"/>
                          </a:solidFill>
                        </a:rPr>
                        <a:t> Length Frame Body Support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u="sng" dirty="0">
                          <a:solidFill>
                            <a:srgbClr val="FF0000"/>
                          </a:solidFill>
                        </a:rPr>
                        <a:t>Multiple WIDs</a:t>
                      </a:r>
                      <a:r>
                        <a:rPr lang="en-US" altLang="ko-KR" sz="1000" u="sng" baseline="0" dirty="0">
                          <a:solidFill>
                            <a:srgbClr val="FF0000"/>
                          </a:solidFill>
                        </a:rPr>
                        <a:t> Support</a:t>
                      </a:r>
                      <a:endParaRPr lang="ko-KR" altLang="en-US" sz="1000" u="sng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Group IDs</a:t>
                      </a:r>
                      <a:r>
                        <a:rPr lang="en-US" altLang="ko-KR" sz="1000" baseline="0" dirty="0"/>
                        <a:t>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Protection</a:t>
                      </a:r>
                      <a:r>
                        <a:rPr lang="en-US" altLang="ko-KR" sz="1000" baseline="0" dirty="0"/>
                        <a:t>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20</a:t>
                      </a:r>
                      <a:r>
                        <a:rPr lang="en-US" altLang="ko-KR" sz="1000" baseline="0" dirty="0"/>
                        <a:t> MHz WUR PPDU with HDR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WUR Channel Switching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Reserved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Bits: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8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u="sng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trike="sngStrike" dirty="0"/>
                        <a:t>2</a:t>
                      </a:r>
                      <a:r>
                        <a:rPr lang="en-US" altLang="ko-KR" sz="1000" u="sng" strike="noStrike" dirty="0"/>
                        <a:t>1</a:t>
                      </a:r>
                      <a:endParaRPr lang="ko-KR" altLang="en-US" sz="1000" strike="sngStrik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53536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15163</TotalTime>
  <Words>1345</Words>
  <Application>Microsoft Office PowerPoint</Application>
  <PresentationFormat>와이드스크린</PresentationFormat>
  <Paragraphs>212</Paragraphs>
  <Slides>12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Frame structure for WUR Frame with Frame Body field</vt:lpstr>
      <vt:lpstr>Frame structure for Multi-WID WUR Frame</vt:lpstr>
      <vt:lpstr>Optimization method</vt:lpstr>
      <vt:lpstr>WUR Capabilities information</vt:lpstr>
      <vt:lpstr>Suggestion</vt:lpstr>
      <vt:lpstr>Conclusions</vt:lpstr>
      <vt:lpstr>Straw Poll #1</vt:lpstr>
      <vt:lpstr>Straw Poll #2</vt:lpstr>
      <vt:lpstr>Straw Poll #3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WID WUR Frame Format</dc:title>
  <dc:creator>안진수</dc:creator>
  <cp:lastModifiedBy>안 진수</cp:lastModifiedBy>
  <cp:revision>333</cp:revision>
  <dcterms:created xsi:type="dcterms:W3CDTF">2016-07-06T00:57:14Z</dcterms:created>
  <dcterms:modified xsi:type="dcterms:W3CDTF">2018-09-12T00:16:50Z</dcterms:modified>
</cp:coreProperties>
</file>