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4"/>
  </p:notesMasterIdLst>
  <p:handoutMasterIdLst>
    <p:handoutMasterId r:id="rId15"/>
  </p:handoutMasterIdLst>
  <p:sldIdLst>
    <p:sldId id="256" r:id="rId5"/>
    <p:sldId id="509" r:id="rId6"/>
    <p:sldId id="523" r:id="rId7"/>
    <p:sldId id="524" r:id="rId8"/>
    <p:sldId id="525" r:id="rId9"/>
    <p:sldId id="526" r:id="rId10"/>
    <p:sldId id="528" r:id="rId11"/>
    <p:sldId id="527" r:id="rId12"/>
    <p:sldId id="522" r:id="rId13"/>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11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6600"/>
    <a:srgbClr val="32946A"/>
    <a:srgbClr val="75DBFF"/>
    <a:srgbClr val="00FF00"/>
    <a:srgbClr val="BC7A44"/>
    <a:srgbClr val="BC8F0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82" autoAdjust="0"/>
    <p:restoredTop sz="93397" autoAdjust="0"/>
  </p:normalViewPr>
  <p:slideViewPr>
    <p:cSldViewPr>
      <p:cViewPr varScale="1">
        <p:scale>
          <a:sx n="115" d="100"/>
          <a:sy n="115" d="100"/>
        </p:scale>
        <p:origin x="1602" y="114"/>
      </p:cViewPr>
      <p:guideLst>
        <p:guide orient="horz" pos="2160"/>
        <p:guide pos="2880"/>
      </p:guideLst>
    </p:cSldViewPr>
  </p:slideViewPr>
  <p:outlineViewPr>
    <p:cViewPr varScale="1">
      <p:scale>
        <a:sx n="170" d="200"/>
        <a:sy n="170" d="200"/>
      </p:scale>
      <p:origin x="0" y="0"/>
    </p:cViewPr>
  </p:outlineViewPr>
  <p:notesTextViewPr>
    <p:cViewPr>
      <p:scale>
        <a:sx n="400" d="100"/>
        <a:sy n="400" d="100"/>
      </p:scale>
      <p:origin x="0" y="0"/>
    </p:cViewPr>
  </p:notesTextViewPr>
  <p:sorterViewPr>
    <p:cViewPr varScale="1">
      <p:scale>
        <a:sx n="100" d="100"/>
        <a:sy n="100" d="100"/>
      </p:scale>
      <p:origin x="0" y="-4344"/>
    </p:cViewPr>
  </p:sorterViewPr>
  <p:notesViewPr>
    <p:cSldViewPr>
      <p:cViewPr varScale="1">
        <p:scale>
          <a:sx n="81" d="100"/>
          <a:sy n="81" d="100"/>
        </p:scale>
        <p:origin x="3042" y="90"/>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9/7/2018</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802.11-15/1634r0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802.11-yy/1634r0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802.11-18/1551r0 </a:t>
            </a:r>
          </a:p>
        </p:txBody>
      </p:sp>
      <p:sp>
        <p:nvSpPr>
          <p:cNvPr id="13" name="Rectangle 4"/>
          <p:cNvSpPr txBox="1">
            <a:spLocks noChangeArrowheads="1"/>
          </p:cNvSpPr>
          <p:nvPr userDrawn="1"/>
        </p:nvSpPr>
        <p:spPr bwMode="auto">
          <a:xfrm>
            <a:off x="541992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solidFill>
                  <a:schemeClr val="tx1"/>
                </a:solidFill>
              </a:rPr>
              <a:t>Alphan Sahin (</a:t>
            </a:r>
            <a:r>
              <a:rPr lang="en-GB" dirty="0" err="1">
                <a:solidFill>
                  <a:schemeClr val="tx1"/>
                </a:solidFill>
              </a:rPr>
              <a:t>InterDigital</a:t>
            </a:r>
            <a:r>
              <a:rPr lang="en-GB" dirty="0">
                <a:solidFill>
                  <a:schemeClr val="tx1"/>
                </a:solidFill>
              </a:rPr>
              <a:t>)</a:t>
            </a:r>
          </a:p>
        </p:txBody>
      </p:sp>
      <p:sp>
        <p:nvSpPr>
          <p:cNvPr id="15" name="Rectangle 3"/>
          <p:cNvSpPr txBox="1">
            <a:spLocks noChangeArrowheads="1"/>
          </p:cNvSpPr>
          <p:nvPr userDrawn="1"/>
        </p:nvSpPr>
        <p:spPr bwMode="auto">
          <a:xfrm>
            <a:off x="672082"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2018</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50.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725640"/>
            <a:ext cx="7770813" cy="1065213"/>
          </a:xfrm>
        </p:spPr>
        <p:txBody>
          <a:bodyPr/>
          <a:lstStyle/>
          <a:p>
            <a:r>
              <a:rPr lang="en-US" dirty="0"/>
              <a:t>An Investigation on </a:t>
            </a:r>
            <a:r>
              <a:rPr lang="en-GB" dirty="0">
                <a:cs typeface="Calibri" panose="020F0502020204030204" pitchFamily="34" charset="0"/>
              </a:rPr>
              <a:t>SYNC Detector False Alarms</a:t>
            </a:r>
            <a:endParaRPr lang="en-US" dirty="0"/>
          </a:p>
        </p:txBody>
      </p:sp>
      <p:sp>
        <p:nvSpPr>
          <p:cNvPr id="3074" name="Rectangle 2"/>
          <p:cNvSpPr>
            <a:spLocks noGrp="1" noChangeArrowheads="1"/>
          </p:cNvSpPr>
          <p:nvPr>
            <p:ph idx="1"/>
          </p:nvPr>
        </p:nvSpPr>
        <p:spPr/>
        <p:txBody>
          <a:bodyPr/>
          <a:lstStyle/>
          <a:p>
            <a:pPr algn="ctr"/>
            <a:r>
              <a:rPr lang="en-GB" dirty="0"/>
              <a:t>Date: 2018-09-10</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562175" y="263275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2407101977"/>
              </p:ext>
            </p:extLst>
          </p:nvPr>
        </p:nvGraphicFramePr>
        <p:xfrm>
          <a:off x="904875" y="3006725"/>
          <a:ext cx="7693025" cy="3082925"/>
        </p:xfrm>
        <a:graphic>
          <a:graphicData uri="http://schemas.openxmlformats.org/presentationml/2006/ole">
            <mc:AlternateContent xmlns:mc="http://schemas.openxmlformats.org/markup-compatibility/2006">
              <mc:Choice xmlns:v="urn:schemas-microsoft-com:vml" Requires="v">
                <p:oleObj spid="_x0000_s1027" name="Document" r:id="rId4" imgW="8268970" imgH="3321075" progId="Word.Document.8">
                  <p:embed/>
                </p:oleObj>
              </mc:Choice>
              <mc:Fallback>
                <p:oleObj name="Document" r:id="rId4" imgW="8268970" imgH="3321075" progId="Word.Document.8">
                  <p:embed/>
                  <p:pic>
                    <p:nvPicPr>
                      <p:cNvPr id="10" name="Object 3"/>
                      <p:cNvPicPr>
                        <a:picLocks noChangeAspect="1" noChangeArrowheads="1"/>
                      </p:cNvPicPr>
                      <p:nvPr/>
                    </p:nvPicPr>
                    <p:blipFill>
                      <a:blip r:embed="rId5"/>
                      <a:srcRect/>
                      <a:stretch>
                        <a:fillRect/>
                      </a:stretch>
                    </p:blipFill>
                    <p:spPr bwMode="auto">
                      <a:xfrm>
                        <a:off x="904875" y="3006725"/>
                        <a:ext cx="7693025" cy="3082925"/>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818" y="692696"/>
            <a:ext cx="7770813" cy="1065213"/>
          </a:xfrm>
        </p:spPr>
        <p:txBody>
          <a:bodyPr/>
          <a:lstStyle/>
          <a:p>
            <a:r>
              <a:rPr lang="en-US" dirty="0"/>
              <a:t>Introduction</a:t>
            </a:r>
          </a:p>
        </p:txBody>
      </p:sp>
      <p:sp>
        <p:nvSpPr>
          <p:cNvPr id="3" name="Content Placeholder 2"/>
          <p:cNvSpPr>
            <a:spLocks noGrp="1"/>
          </p:cNvSpPr>
          <p:nvPr>
            <p:ph idx="1"/>
          </p:nvPr>
        </p:nvSpPr>
        <p:spPr>
          <a:xfrm>
            <a:off x="685800" y="1666875"/>
            <a:ext cx="7770813" cy="1258070"/>
          </a:xfrm>
        </p:spPr>
        <p:txBody>
          <a:bodyPr/>
          <a:lstStyle/>
          <a:p>
            <a:pPr algn="just">
              <a:buFont typeface="Arial" panose="020B0604020202020204" pitchFamily="34" charset="0"/>
              <a:buChar char="•"/>
            </a:pPr>
            <a:r>
              <a:rPr lang="en-US" sz="2000" dirty="0"/>
              <a:t>In [1], the responses of the HDR and LDR SYNC detectors to the HDR and LDR data fields have been studied:</a:t>
            </a:r>
          </a:p>
          <a:p>
            <a:pPr lvl="1" algn="just">
              <a:buFont typeface="Arial" panose="020B0604020202020204" pitchFamily="34" charset="0"/>
              <a:buChar char="•"/>
            </a:pPr>
            <a:r>
              <a:rPr lang="en-US" sz="1600" dirty="0"/>
              <a:t>It was shown that, the correlation between the WUR payload and SYNC can be high, which may create a false alarm in some </a:t>
            </a:r>
            <a:r>
              <a:rPr lang="en-US" sz="1600" dirty="0" err="1"/>
              <a:t>WURx</a:t>
            </a:r>
            <a:r>
              <a:rPr lang="en-US" sz="1600" dirty="0"/>
              <a:t> implementations</a:t>
            </a:r>
          </a:p>
          <a:p>
            <a:pPr algn="just">
              <a:buFont typeface="Arial" panose="020B0604020202020204" pitchFamily="34" charset="0"/>
              <a:buChar char="•"/>
            </a:pPr>
            <a:r>
              <a:rPr lang="en-US" sz="2000" dirty="0"/>
              <a:t>In this study, we discuss an alternative SYNC detector to lower the false alarm rate while maintaining the same miss detection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grpSp>
        <p:nvGrpSpPr>
          <p:cNvPr id="52" name="Group 51">
            <a:extLst>
              <a:ext uri="{FF2B5EF4-FFF2-40B4-BE49-F238E27FC236}">
                <a16:creationId xmlns:a16="http://schemas.microsoft.com/office/drawing/2014/main" id="{3DE0816E-19EC-4AD6-8727-FBAECC052999}"/>
              </a:ext>
            </a:extLst>
          </p:cNvPr>
          <p:cNvGrpSpPr/>
          <p:nvPr/>
        </p:nvGrpSpPr>
        <p:grpSpPr>
          <a:xfrm>
            <a:off x="1836998" y="3789040"/>
            <a:ext cx="5471306" cy="2405675"/>
            <a:chOff x="979321" y="3282061"/>
            <a:chExt cx="6909198" cy="2837723"/>
          </a:xfrm>
        </p:grpSpPr>
        <p:sp>
          <p:nvSpPr>
            <p:cNvPr id="6" name="Rectangle 5">
              <a:extLst>
                <a:ext uri="{FF2B5EF4-FFF2-40B4-BE49-F238E27FC236}">
                  <a16:creationId xmlns:a16="http://schemas.microsoft.com/office/drawing/2014/main" id="{FD854057-227F-40DA-B02D-93354E3DE489}"/>
                </a:ext>
              </a:extLst>
            </p:cNvPr>
            <p:cNvSpPr/>
            <p:nvPr/>
          </p:nvSpPr>
          <p:spPr bwMode="auto">
            <a:xfrm>
              <a:off x="1614868" y="3879220"/>
              <a:ext cx="797889" cy="1008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Legacy</a:t>
              </a:r>
            </a:p>
          </p:txBody>
        </p:sp>
        <p:sp>
          <p:nvSpPr>
            <p:cNvPr id="16" name="Rectangle 15">
              <a:extLst>
                <a:ext uri="{FF2B5EF4-FFF2-40B4-BE49-F238E27FC236}">
                  <a16:creationId xmlns:a16="http://schemas.microsoft.com/office/drawing/2014/main" id="{2117283A-DF33-4610-9F8F-802189CC1230}"/>
                </a:ext>
              </a:extLst>
            </p:cNvPr>
            <p:cNvSpPr/>
            <p:nvPr/>
          </p:nvSpPr>
          <p:spPr bwMode="auto">
            <a:xfrm>
              <a:off x="2412757" y="4171370"/>
              <a:ext cx="797889" cy="4251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SYNC</a:t>
              </a:r>
            </a:p>
          </p:txBody>
        </p:sp>
        <p:sp>
          <p:nvSpPr>
            <p:cNvPr id="17" name="Rectangle 16">
              <a:extLst>
                <a:ext uri="{FF2B5EF4-FFF2-40B4-BE49-F238E27FC236}">
                  <a16:creationId xmlns:a16="http://schemas.microsoft.com/office/drawing/2014/main" id="{EC53D040-B1C1-4FC7-8265-486C1B190265}"/>
                </a:ext>
              </a:extLst>
            </p:cNvPr>
            <p:cNvSpPr/>
            <p:nvPr/>
          </p:nvSpPr>
          <p:spPr bwMode="auto">
            <a:xfrm>
              <a:off x="3210645" y="4171370"/>
              <a:ext cx="4037058" cy="4251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a:t>
              </a:r>
            </a:p>
          </p:txBody>
        </p:sp>
        <p:sp>
          <p:nvSpPr>
            <p:cNvPr id="7" name="TextBox 6">
              <a:extLst>
                <a:ext uri="{FF2B5EF4-FFF2-40B4-BE49-F238E27FC236}">
                  <a16:creationId xmlns:a16="http://schemas.microsoft.com/office/drawing/2014/main" id="{F2AE4138-3172-48F2-A5A2-AF084EA15458}"/>
                </a:ext>
              </a:extLst>
            </p:cNvPr>
            <p:cNvSpPr txBox="1"/>
            <p:nvPr/>
          </p:nvSpPr>
          <p:spPr>
            <a:xfrm>
              <a:off x="979321" y="4229386"/>
              <a:ext cx="473206" cy="307777"/>
            </a:xfrm>
            <a:prstGeom prst="rect">
              <a:avLst/>
            </a:prstGeom>
            <a:noFill/>
          </p:spPr>
          <p:txBody>
            <a:bodyPr wrap="none" rtlCol="0">
              <a:spAutoFit/>
            </a:bodyPr>
            <a:lstStyle/>
            <a:p>
              <a:r>
                <a:rPr lang="en-US" sz="1400" dirty="0">
                  <a:solidFill>
                    <a:schemeClr val="tx1"/>
                  </a:solidFill>
                </a:rPr>
                <a:t>TX:</a:t>
              </a:r>
            </a:p>
          </p:txBody>
        </p:sp>
        <p:cxnSp>
          <p:nvCxnSpPr>
            <p:cNvPr id="11" name="Straight Connector 10">
              <a:extLst>
                <a:ext uri="{FF2B5EF4-FFF2-40B4-BE49-F238E27FC236}">
                  <a16:creationId xmlns:a16="http://schemas.microsoft.com/office/drawing/2014/main" id="{CF631FE7-E077-463C-8B4E-DE84DACCCB67}"/>
                </a:ext>
              </a:extLst>
            </p:cNvPr>
            <p:cNvCxnSpPr>
              <a:cxnSpLocks/>
            </p:cNvCxnSpPr>
            <p:nvPr/>
          </p:nvCxnSpPr>
          <p:spPr bwMode="auto">
            <a:xfrm>
              <a:off x="3347864" y="3879220"/>
              <a:ext cx="0" cy="90643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 name="Straight Connector 23">
              <a:extLst>
                <a:ext uri="{FF2B5EF4-FFF2-40B4-BE49-F238E27FC236}">
                  <a16:creationId xmlns:a16="http://schemas.microsoft.com/office/drawing/2014/main" id="{19400183-C635-4CAA-AB4C-86509ADBA5C3}"/>
                </a:ext>
              </a:extLst>
            </p:cNvPr>
            <p:cNvCxnSpPr>
              <a:cxnSpLocks/>
            </p:cNvCxnSpPr>
            <p:nvPr/>
          </p:nvCxnSpPr>
          <p:spPr bwMode="auto">
            <a:xfrm>
              <a:off x="7541661" y="3879220"/>
              <a:ext cx="0" cy="91531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 name="TextBox 13">
              <a:extLst>
                <a:ext uri="{FF2B5EF4-FFF2-40B4-BE49-F238E27FC236}">
                  <a16:creationId xmlns:a16="http://schemas.microsoft.com/office/drawing/2014/main" id="{4136A908-33E1-487E-9005-D9B825620485}"/>
                </a:ext>
              </a:extLst>
            </p:cNvPr>
            <p:cNvSpPr txBox="1"/>
            <p:nvPr/>
          </p:nvSpPr>
          <p:spPr>
            <a:xfrm>
              <a:off x="4877041" y="3622343"/>
              <a:ext cx="1058303" cy="307777"/>
            </a:xfrm>
            <a:prstGeom prst="rect">
              <a:avLst/>
            </a:prstGeom>
            <a:noFill/>
          </p:spPr>
          <p:txBody>
            <a:bodyPr wrap="none" rtlCol="0">
              <a:spAutoFit/>
            </a:bodyPr>
            <a:lstStyle/>
            <a:p>
              <a:r>
                <a:rPr lang="en-US" sz="1400" dirty="0">
                  <a:solidFill>
                    <a:schemeClr val="tx1"/>
                  </a:solidFill>
                </a:rPr>
                <a:t>RX window</a:t>
              </a:r>
            </a:p>
          </p:txBody>
        </p:sp>
        <p:sp>
          <p:nvSpPr>
            <p:cNvPr id="27" name="Left Brace 26">
              <a:extLst>
                <a:ext uri="{FF2B5EF4-FFF2-40B4-BE49-F238E27FC236}">
                  <a16:creationId xmlns:a16="http://schemas.microsoft.com/office/drawing/2014/main" id="{5C202E0F-047D-41C7-98DB-E34FC34C1D8B}"/>
                </a:ext>
              </a:extLst>
            </p:cNvPr>
            <p:cNvSpPr/>
            <p:nvPr/>
          </p:nvSpPr>
          <p:spPr bwMode="auto">
            <a:xfrm rot="16200000">
              <a:off x="3934011" y="4832644"/>
              <a:ext cx="163766" cy="789575"/>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21F9E1FD-7CC4-40F4-870F-EE565965AD56}"/>
                </a:ext>
              </a:extLst>
            </p:cNvPr>
            <p:cNvSpPr/>
            <p:nvPr/>
          </p:nvSpPr>
          <p:spPr bwMode="auto">
            <a:xfrm>
              <a:off x="4182637" y="5490692"/>
              <a:ext cx="1600654" cy="6290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SYNC detection</a:t>
              </a:r>
            </a:p>
          </p:txBody>
        </p:sp>
        <p:sp>
          <p:nvSpPr>
            <p:cNvPr id="15" name="Rectangle 14">
              <a:extLst>
                <a:ext uri="{FF2B5EF4-FFF2-40B4-BE49-F238E27FC236}">
                  <a16:creationId xmlns:a16="http://schemas.microsoft.com/office/drawing/2014/main" id="{717FA0FA-8C7C-40D2-8112-8C5BD4ED4904}"/>
                </a:ext>
              </a:extLst>
            </p:cNvPr>
            <p:cNvSpPr/>
            <p:nvPr/>
          </p:nvSpPr>
          <p:spPr>
            <a:xfrm>
              <a:off x="1149512" y="5732848"/>
              <a:ext cx="2395207" cy="307777"/>
            </a:xfrm>
            <a:prstGeom prst="rect">
              <a:avLst/>
            </a:prstGeom>
          </p:spPr>
          <p:txBody>
            <a:bodyPr wrap="none">
              <a:spAutoFit/>
            </a:bodyPr>
            <a:lstStyle/>
            <a:p>
              <a:pPr algn="ctr"/>
              <a:r>
                <a:rPr lang="en-US" sz="1400" dirty="0">
                  <a:solidFill>
                    <a:schemeClr val="tx1"/>
                  </a:solidFill>
                </a:rPr>
                <a:t>SYNC templates (HDR/LDR) </a:t>
              </a:r>
            </a:p>
          </p:txBody>
        </p:sp>
        <p:cxnSp>
          <p:nvCxnSpPr>
            <p:cNvPr id="19" name="Straight Connector 18">
              <a:extLst>
                <a:ext uri="{FF2B5EF4-FFF2-40B4-BE49-F238E27FC236}">
                  <a16:creationId xmlns:a16="http://schemas.microsoft.com/office/drawing/2014/main" id="{AABD2F1C-6517-4F79-8007-5DC085BF97FC}"/>
                </a:ext>
              </a:extLst>
            </p:cNvPr>
            <p:cNvCxnSpPr>
              <a:cxnSpLocks/>
            </p:cNvCxnSpPr>
            <p:nvPr/>
          </p:nvCxnSpPr>
          <p:spPr bwMode="auto">
            <a:xfrm>
              <a:off x="3722974" y="5904275"/>
              <a:ext cx="45305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6D4FF790-261F-45E4-ADAE-D027EE8693E1}"/>
                </a:ext>
              </a:extLst>
            </p:cNvPr>
            <p:cNvCxnSpPr>
              <a:cxnSpLocks/>
            </p:cNvCxnSpPr>
            <p:nvPr/>
          </p:nvCxnSpPr>
          <p:spPr bwMode="auto">
            <a:xfrm>
              <a:off x="3621106" y="4602183"/>
              <a:ext cx="0" cy="57704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Connector 34">
              <a:extLst>
                <a:ext uri="{FF2B5EF4-FFF2-40B4-BE49-F238E27FC236}">
                  <a16:creationId xmlns:a16="http://schemas.microsoft.com/office/drawing/2014/main" id="{5C860CCB-6F53-463D-90B7-26C2322C303A}"/>
                </a:ext>
              </a:extLst>
            </p:cNvPr>
            <p:cNvCxnSpPr>
              <a:cxnSpLocks/>
            </p:cNvCxnSpPr>
            <p:nvPr/>
          </p:nvCxnSpPr>
          <p:spPr bwMode="auto">
            <a:xfrm>
              <a:off x="4410682" y="4596521"/>
              <a:ext cx="0" cy="59158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1" name="Straight Connector 30">
              <a:extLst>
                <a:ext uri="{FF2B5EF4-FFF2-40B4-BE49-F238E27FC236}">
                  <a16:creationId xmlns:a16="http://schemas.microsoft.com/office/drawing/2014/main" id="{EB5BA703-CFD9-473B-90B2-36058CD8F20D}"/>
                </a:ext>
              </a:extLst>
            </p:cNvPr>
            <p:cNvCxnSpPr>
              <a:cxnSpLocks/>
              <a:stCxn id="27" idx="1"/>
            </p:cNvCxnSpPr>
            <p:nvPr/>
          </p:nvCxnSpPr>
          <p:spPr bwMode="auto">
            <a:xfrm>
              <a:off x="4015895" y="5309315"/>
              <a:ext cx="336" cy="38482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2FF7257A-25A0-44BE-A13A-A0D3DF979D02}"/>
                </a:ext>
              </a:extLst>
            </p:cNvPr>
            <p:cNvCxnSpPr>
              <a:cxnSpLocks/>
            </p:cNvCxnSpPr>
            <p:nvPr/>
          </p:nvCxnSpPr>
          <p:spPr bwMode="auto">
            <a:xfrm>
              <a:off x="4019715" y="5694473"/>
              <a:ext cx="15631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a:extLst>
                <a:ext uri="{FF2B5EF4-FFF2-40B4-BE49-F238E27FC236}">
                  <a16:creationId xmlns:a16="http://schemas.microsoft.com/office/drawing/2014/main" id="{3B94B0AA-6571-4C6F-BEC4-A84C9B6D2F31}"/>
                </a:ext>
              </a:extLst>
            </p:cNvPr>
            <p:cNvCxnSpPr>
              <a:cxnSpLocks/>
            </p:cNvCxnSpPr>
            <p:nvPr/>
          </p:nvCxnSpPr>
          <p:spPr bwMode="auto">
            <a:xfrm>
              <a:off x="4410682" y="5082639"/>
              <a:ext cx="5435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TextBox 37">
              <a:extLst>
                <a:ext uri="{FF2B5EF4-FFF2-40B4-BE49-F238E27FC236}">
                  <a16:creationId xmlns:a16="http://schemas.microsoft.com/office/drawing/2014/main" id="{E298BC93-14C0-40DD-A71D-93F6B341A340}"/>
                </a:ext>
              </a:extLst>
            </p:cNvPr>
            <p:cNvSpPr txBox="1"/>
            <p:nvPr/>
          </p:nvSpPr>
          <p:spPr>
            <a:xfrm>
              <a:off x="4371416" y="4781531"/>
              <a:ext cx="553357" cy="307777"/>
            </a:xfrm>
            <a:prstGeom prst="rect">
              <a:avLst/>
            </a:prstGeom>
            <a:noFill/>
          </p:spPr>
          <p:txBody>
            <a:bodyPr wrap="none" rtlCol="0">
              <a:spAutoFit/>
            </a:bodyPr>
            <a:lstStyle/>
            <a:p>
              <a:r>
                <a:rPr lang="en-US" sz="1400" dirty="0">
                  <a:solidFill>
                    <a:schemeClr val="tx1"/>
                  </a:solidFill>
                </a:rPr>
                <a:t>Slide</a:t>
              </a:r>
            </a:p>
          </p:txBody>
        </p:sp>
        <p:sp>
          <p:nvSpPr>
            <p:cNvPr id="40" name="Rectangle 39">
              <a:extLst>
                <a:ext uri="{FF2B5EF4-FFF2-40B4-BE49-F238E27FC236}">
                  <a16:creationId xmlns:a16="http://schemas.microsoft.com/office/drawing/2014/main" id="{B27EFB5E-2CC2-46B8-AFDA-DF598D4292DD}"/>
                </a:ext>
              </a:extLst>
            </p:cNvPr>
            <p:cNvSpPr/>
            <p:nvPr/>
          </p:nvSpPr>
          <p:spPr bwMode="auto">
            <a:xfrm>
              <a:off x="3347864" y="3972301"/>
              <a:ext cx="4193797" cy="751088"/>
            </a:xfrm>
            <a:prstGeom prst="rect">
              <a:avLst/>
            </a:prstGeom>
            <a:solidFill>
              <a:srgbClr val="FFC000">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7" name="Straight Arrow Connector 46">
              <a:extLst>
                <a:ext uri="{FF2B5EF4-FFF2-40B4-BE49-F238E27FC236}">
                  <a16:creationId xmlns:a16="http://schemas.microsoft.com/office/drawing/2014/main" id="{8F00E3A6-8D01-41F7-9F35-29E568C41DDA}"/>
                </a:ext>
              </a:extLst>
            </p:cNvPr>
            <p:cNvCxnSpPr>
              <a:cxnSpLocks/>
            </p:cNvCxnSpPr>
            <p:nvPr/>
          </p:nvCxnSpPr>
          <p:spPr bwMode="auto">
            <a:xfrm>
              <a:off x="3355333" y="3620893"/>
              <a:ext cx="0" cy="2041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Box 48">
              <a:extLst>
                <a:ext uri="{FF2B5EF4-FFF2-40B4-BE49-F238E27FC236}">
                  <a16:creationId xmlns:a16="http://schemas.microsoft.com/office/drawing/2014/main" id="{84325368-F8E2-4884-A1CE-81F3B502A5CD}"/>
                </a:ext>
              </a:extLst>
            </p:cNvPr>
            <p:cNvSpPr txBox="1"/>
            <p:nvPr/>
          </p:nvSpPr>
          <p:spPr>
            <a:xfrm>
              <a:off x="2475156" y="3282061"/>
              <a:ext cx="1760354" cy="307777"/>
            </a:xfrm>
            <a:prstGeom prst="rect">
              <a:avLst/>
            </a:prstGeom>
            <a:noFill/>
          </p:spPr>
          <p:txBody>
            <a:bodyPr wrap="none" rtlCol="0">
              <a:spAutoFit/>
            </a:bodyPr>
            <a:lstStyle/>
            <a:p>
              <a:r>
                <a:rPr lang="en-US" sz="1400" dirty="0">
                  <a:solidFill>
                    <a:schemeClr val="tx1"/>
                  </a:solidFill>
                </a:rPr>
                <a:t>e.g., </a:t>
              </a:r>
              <a:r>
                <a:rPr lang="en-US" sz="1400" dirty="0" err="1">
                  <a:solidFill>
                    <a:schemeClr val="tx1"/>
                  </a:solidFill>
                </a:rPr>
                <a:t>WURx</a:t>
              </a:r>
              <a:r>
                <a:rPr lang="en-US" sz="1400" dirty="0">
                  <a:solidFill>
                    <a:schemeClr val="tx1"/>
                  </a:solidFill>
                </a:rPr>
                <a:t> wakes up</a:t>
              </a:r>
            </a:p>
          </p:txBody>
        </p:sp>
        <p:cxnSp>
          <p:nvCxnSpPr>
            <p:cNvPr id="64" name="Straight Connector 63">
              <a:extLst>
                <a:ext uri="{FF2B5EF4-FFF2-40B4-BE49-F238E27FC236}">
                  <a16:creationId xmlns:a16="http://schemas.microsoft.com/office/drawing/2014/main" id="{F8D3EDAD-EEEE-47DF-B4A9-8F6A9C17B671}"/>
                </a:ext>
              </a:extLst>
            </p:cNvPr>
            <p:cNvCxnSpPr>
              <a:cxnSpLocks/>
            </p:cNvCxnSpPr>
            <p:nvPr/>
          </p:nvCxnSpPr>
          <p:spPr bwMode="auto">
            <a:xfrm>
              <a:off x="5781527" y="5797618"/>
              <a:ext cx="203179"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D0E50180-4580-4EA1-AE84-55EA63AC16CF}"/>
                </a:ext>
              </a:extLst>
            </p:cNvPr>
            <p:cNvSpPr txBox="1"/>
            <p:nvPr/>
          </p:nvSpPr>
          <p:spPr>
            <a:xfrm>
              <a:off x="6019595" y="5597939"/>
              <a:ext cx="1868924" cy="399357"/>
            </a:xfrm>
            <a:prstGeom prst="rect">
              <a:avLst/>
            </a:prstGeom>
            <a:noFill/>
          </p:spPr>
          <p:txBody>
            <a:bodyPr wrap="square" rtlCol="0">
              <a:spAutoFit/>
            </a:bodyPr>
            <a:lstStyle/>
            <a:p>
              <a:r>
                <a:rPr lang="en-US" sz="1600" dirty="0">
                  <a:solidFill>
                    <a:schemeClr val="tx1"/>
                  </a:solidFill>
                </a:rPr>
                <a:t>False alarms?</a:t>
              </a:r>
            </a:p>
          </p:txBody>
        </p:sp>
      </p:grpSp>
    </p:spTree>
    <p:extLst>
      <p:ext uri="{BB962C8B-B14F-4D97-AF65-F5344CB8AC3E}">
        <p14:creationId xmlns:p14="http://schemas.microsoft.com/office/powerpoint/2010/main" val="175223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65F6-4403-4EAC-8CF8-FAE64919669B}"/>
              </a:ext>
            </a:extLst>
          </p:cNvPr>
          <p:cNvSpPr>
            <a:spLocks noGrp="1"/>
          </p:cNvSpPr>
          <p:nvPr>
            <p:ph type="title"/>
          </p:nvPr>
        </p:nvSpPr>
        <p:spPr/>
        <p:txBody>
          <a:bodyPr/>
          <a:lstStyle/>
          <a:p>
            <a:r>
              <a:rPr lang="en-US" dirty="0"/>
              <a:t>SYNC Detector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104A165-E81B-45D3-BC7D-0480842372AA}"/>
                  </a:ext>
                </a:extLst>
              </p:cNvPr>
              <p:cNvSpPr>
                <a:spLocks noGrp="1"/>
              </p:cNvSpPr>
              <p:nvPr>
                <p:ph idx="1"/>
              </p:nvPr>
            </p:nvSpPr>
            <p:spPr>
              <a:xfrm>
                <a:off x="685800" y="1569721"/>
                <a:ext cx="7990656" cy="1071446"/>
              </a:xfrm>
            </p:spPr>
            <p:txBody>
              <a:bodyPr/>
              <a:lstStyle/>
              <a:p>
                <a:pPr algn="just">
                  <a:buFont typeface="Arial" panose="020B0604020202020204" pitchFamily="34" charset="0"/>
                  <a:buChar char="•"/>
                </a:pPr>
                <a:r>
                  <a:rPr lang="en-US" sz="2000" dirty="0"/>
                  <a:t>In [1], the SYNC detector compares the ratio of the correlation output (</a:t>
                </a:r>
                <a14:m>
                  <m:oMath xmlns:m="http://schemas.openxmlformats.org/officeDocument/2006/math">
                    <m:r>
                      <a:rPr lang="en-US" sz="2000" i="1" dirty="0" smtClean="0">
                        <a:latin typeface="Cambria Math" panose="02040503050406030204" pitchFamily="18" charset="0"/>
                      </a:rPr>
                      <m:t>𝑥</m:t>
                    </m:r>
                  </m:oMath>
                </a14:m>
                <a:r>
                  <a:rPr lang="en-US" sz="2000" dirty="0"/>
                  <a:t>) and the sum samples (</a:t>
                </a:r>
                <a14:m>
                  <m:oMath xmlns:m="http://schemas.openxmlformats.org/officeDocument/2006/math">
                    <m:r>
                      <a:rPr lang="en-US" sz="2000" i="1" dirty="0" smtClean="0">
                        <a:latin typeface="Cambria Math" panose="02040503050406030204" pitchFamily="18" charset="0"/>
                      </a:rPr>
                      <m:t>𝑦</m:t>
                    </m:r>
                  </m:oMath>
                </a14:m>
                <a:r>
                  <a:rPr lang="en-US" sz="2000" dirty="0"/>
                  <a:t>) with a threshold between 0 and 1</a:t>
                </a:r>
              </a:p>
            </p:txBody>
          </p:sp>
        </mc:Choice>
        <mc:Fallback xmlns="">
          <p:sp>
            <p:nvSpPr>
              <p:cNvPr id="3" name="Content Placeholder 2">
                <a:extLst>
                  <a:ext uri="{FF2B5EF4-FFF2-40B4-BE49-F238E27FC236}">
                    <a16:creationId xmlns:a16="http://schemas.microsoft.com/office/drawing/2014/main" id="{3104A165-E81B-45D3-BC7D-0480842372AA}"/>
                  </a:ext>
                </a:extLst>
              </p:cNvPr>
              <p:cNvSpPr>
                <a:spLocks noGrp="1" noRot="1" noChangeAspect="1" noMove="1" noResize="1" noEditPoints="1" noAdjustHandles="1" noChangeArrowheads="1" noChangeShapeType="1" noTextEdit="1"/>
              </p:cNvSpPr>
              <p:nvPr>
                <p:ph idx="1"/>
              </p:nvPr>
            </p:nvSpPr>
            <p:spPr>
              <a:xfrm>
                <a:off x="685800" y="1569721"/>
                <a:ext cx="7990656" cy="1071446"/>
              </a:xfrm>
              <a:blipFill>
                <a:blip r:embed="rId2"/>
                <a:stretch>
                  <a:fillRect l="-687" t="-3429" r="-76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B498893-21CE-49BF-9CA5-6F7AB1ABF07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Rectangle 4">
            <a:extLst>
              <a:ext uri="{FF2B5EF4-FFF2-40B4-BE49-F238E27FC236}">
                <a16:creationId xmlns:a16="http://schemas.microsoft.com/office/drawing/2014/main" id="{4433A27C-F524-4B9A-8A01-267A630C421D}"/>
              </a:ext>
            </a:extLst>
          </p:cNvPr>
          <p:cNvSpPr/>
          <p:nvPr/>
        </p:nvSpPr>
        <p:spPr bwMode="auto">
          <a:xfrm>
            <a:off x="1549295" y="3335919"/>
            <a:ext cx="797889" cy="1008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Legacy</a:t>
            </a:r>
          </a:p>
        </p:txBody>
      </p:sp>
      <p:sp>
        <p:nvSpPr>
          <p:cNvPr id="6" name="Rectangle 5">
            <a:extLst>
              <a:ext uri="{FF2B5EF4-FFF2-40B4-BE49-F238E27FC236}">
                <a16:creationId xmlns:a16="http://schemas.microsoft.com/office/drawing/2014/main" id="{AAF4B1CF-DBAE-4FCC-B364-DD460875FD2D}"/>
              </a:ext>
            </a:extLst>
          </p:cNvPr>
          <p:cNvSpPr/>
          <p:nvPr/>
        </p:nvSpPr>
        <p:spPr bwMode="auto">
          <a:xfrm>
            <a:off x="2347184" y="3628069"/>
            <a:ext cx="797889" cy="4251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SYNC</a:t>
            </a:r>
          </a:p>
        </p:txBody>
      </p:sp>
      <p:sp>
        <p:nvSpPr>
          <p:cNvPr id="7" name="Rectangle 6">
            <a:extLst>
              <a:ext uri="{FF2B5EF4-FFF2-40B4-BE49-F238E27FC236}">
                <a16:creationId xmlns:a16="http://schemas.microsoft.com/office/drawing/2014/main" id="{197D0278-01F4-4FC3-BA07-CDE7E971C755}"/>
              </a:ext>
            </a:extLst>
          </p:cNvPr>
          <p:cNvSpPr/>
          <p:nvPr/>
        </p:nvSpPr>
        <p:spPr bwMode="auto">
          <a:xfrm>
            <a:off x="3145072" y="3628069"/>
            <a:ext cx="4037058" cy="4251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a:t>
            </a:r>
          </a:p>
        </p:txBody>
      </p:sp>
      <p:sp>
        <p:nvSpPr>
          <p:cNvPr id="8" name="TextBox 7">
            <a:extLst>
              <a:ext uri="{FF2B5EF4-FFF2-40B4-BE49-F238E27FC236}">
                <a16:creationId xmlns:a16="http://schemas.microsoft.com/office/drawing/2014/main" id="{DA14689C-68EF-4264-8801-4E7FB7F8DBC1}"/>
              </a:ext>
            </a:extLst>
          </p:cNvPr>
          <p:cNvSpPr txBox="1"/>
          <p:nvPr/>
        </p:nvSpPr>
        <p:spPr>
          <a:xfrm>
            <a:off x="913748" y="3686085"/>
            <a:ext cx="473206" cy="307777"/>
          </a:xfrm>
          <a:prstGeom prst="rect">
            <a:avLst/>
          </a:prstGeom>
          <a:noFill/>
        </p:spPr>
        <p:txBody>
          <a:bodyPr wrap="none" rtlCol="0">
            <a:spAutoFit/>
          </a:bodyPr>
          <a:lstStyle/>
          <a:p>
            <a:r>
              <a:rPr lang="en-US" sz="1400" dirty="0">
                <a:solidFill>
                  <a:schemeClr val="tx1"/>
                </a:solidFill>
              </a:rPr>
              <a:t>TX:</a:t>
            </a:r>
          </a:p>
        </p:txBody>
      </p:sp>
      <p:cxnSp>
        <p:nvCxnSpPr>
          <p:cNvPr id="9" name="Straight Connector 8">
            <a:extLst>
              <a:ext uri="{FF2B5EF4-FFF2-40B4-BE49-F238E27FC236}">
                <a16:creationId xmlns:a16="http://schemas.microsoft.com/office/drawing/2014/main" id="{2835E8A8-8DB5-45B3-AAE7-AAC3FED183E7}"/>
              </a:ext>
            </a:extLst>
          </p:cNvPr>
          <p:cNvCxnSpPr>
            <a:cxnSpLocks/>
          </p:cNvCxnSpPr>
          <p:nvPr/>
        </p:nvCxnSpPr>
        <p:spPr bwMode="auto">
          <a:xfrm>
            <a:off x="3282291" y="3335919"/>
            <a:ext cx="0" cy="90643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0" name="Straight Connector 9">
            <a:extLst>
              <a:ext uri="{FF2B5EF4-FFF2-40B4-BE49-F238E27FC236}">
                <a16:creationId xmlns:a16="http://schemas.microsoft.com/office/drawing/2014/main" id="{528AAD62-EEDA-4868-9B7C-B769FD73B8F9}"/>
              </a:ext>
            </a:extLst>
          </p:cNvPr>
          <p:cNvCxnSpPr>
            <a:cxnSpLocks/>
          </p:cNvCxnSpPr>
          <p:nvPr/>
        </p:nvCxnSpPr>
        <p:spPr bwMode="auto">
          <a:xfrm>
            <a:off x="7476088" y="3335919"/>
            <a:ext cx="0" cy="91531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95EA78DB-6109-413C-BC28-4A434F10F8C1}"/>
              </a:ext>
            </a:extLst>
          </p:cNvPr>
          <p:cNvSpPr txBox="1"/>
          <p:nvPr/>
        </p:nvSpPr>
        <p:spPr>
          <a:xfrm>
            <a:off x="4811468" y="3079042"/>
            <a:ext cx="1058303" cy="307777"/>
          </a:xfrm>
          <a:prstGeom prst="rect">
            <a:avLst/>
          </a:prstGeom>
          <a:noFill/>
        </p:spPr>
        <p:txBody>
          <a:bodyPr wrap="none" rtlCol="0">
            <a:spAutoFit/>
          </a:bodyPr>
          <a:lstStyle/>
          <a:p>
            <a:r>
              <a:rPr lang="en-US" sz="1400" dirty="0">
                <a:solidFill>
                  <a:schemeClr val="tx1"/>
                </a:solidFill>
              </a:rPr>
              <a:t>RX window</a:t>
            </a:r>
          </a:p>
        </p:txBody>
      </p:sp>
      <p:sp>
        <p:nvSpPr>
          <p:cNvPr id="12" name="Left Brace 11">
            <a:extLst>
              <a:ext uri="{FF2B5EF4-FFF2-40B4-BE49-F238E27FC236}">
                <a16:creationId xmlns:a16="http://schemas.microsoft.com/office/drawing/2014/main" id="{949EA07C-ED2C-4F8A-A6AA-485C9F40AA54}"/>
              </a:ext>
            </a:extLst>
          </p:cNvPr>
          <p:cNvSpPr/>
          <p:nvPr/>
        </p:nvSpPr>
        <p:spPr bwMode="auto">
          <a:xfrm rot="16200000">
            <a:off x="3868438" y="4289343"/>
            <a:ext cx="163766" cy="789575"/>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6B5E1FC8-5F48-4747-9DE3-FF5BC779836A}"/>
              </a:ext>
            </a:extLst>
          </p:cNvPr>
          <p:cNvSpPr/>
          <p:nvPr/>
        </p:nvSpPr>
        <p:spPr bwMode="auto">
          <a:xfrm>
            <a:off x="4117063" y="5426786"/>
            <a:ext cx="1015611" cy="6290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Correlate</a:t>
            </a:r>
          </a:p>
        </p:txBody>
      </p:sp>
      <p:sp>
        <p:nvSpPr>
          <p:cNvPr id="14" name="Rectangle 13">
            <a:extLst>
              <a:ext uri="{FF2B5EF4-FFF2-40B4-BE49-F238E27FC236}">
                <a16:creationId xmlns:a16="http://schemas.microsoft.com/office/drawing/2014/main" id="{B590F2D9-0F7A-40EA-B5B3-7EEA101EC865}"/>
              </a:ext>
            </a:extLst>
          </p:cNvPr>
          <p:cNvSpPr/>
          <p:nvPr/>
        </p:nvSpPr>
        <p:spPr>
          <a:xfrm>
            <a:off x="1383762" y="5667568"/>
            <a:ext cx="2395207" cy="307777"/>
          </a:xfrm>
          <a:prstGeom prst="rect">
            <a:avLst/>
          </a:prstGeom>
        </p:spPr>
        <p:txBody>
          <a:bodyPr wrap="none">
            <a:spAutoFit/>
          </a:bodyPr>
          <a:lstStyle/>
          <a:p>
            <a:pPr algn="ctr"/>
            <a:r>
              <a:rPr lang="en-US" sz="1400" dirty="0">
                <a:solidFill>
                  <a:schemeClr val="tx1"/>
                </a:solidFill>
              </a:rPr>
              <a:t>SYNC templates (HDR/LDR) </a:t>
            </a:r>
          </a:p>
        </p:txBody>
      </p:sp>
      <p:cxnSp>
        <p:nvCxnSpPr>
          <p:cNvPr id="15" name="Straight Connector 14">
            <a:extLst>
              <a:ext uri="{FF2B5EF4-FFF2-40B4-BE49-F238E27FC236}">
                <a16:creationId xmlns:a16="http://schemas.microsoft.com/office/drawing/2014/main" id="{0CC377DA-2F0A-4616-AAEE-6BB4F486EF04}"/>
              </a:ext>
            </a:extLst>
          </p:cNvPr>
          <p:cNvCxnSpPr>
            <a:cxnSpLocks/>
          </p:cNvCxnSpPr>
          <p:nvPr/>
        </p:nvCxnSpPr>
        <p:spPr bwMode="auto">
          <a:xfrm>
            <a:off x="3657401" y="5840369"/>
            <a:ext cx="45305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CEC60DF1-EB07-4C90-B87F-0425A0A9C883}"/>
              </a:ext>
            </a:extLst>
          </p:cNvPr>
          <p:cNvCxnSpPr>
            <a:cxnSpLocks/>
          </p:cNvCxnSpPr>
          <p:nvPr/>
        </p:nvCxnSpPr>
        <p:spPr bwMode="auto">
          <a:xfrm>
            <a:off x="3555533" y="4058882"/>
            <a:ext cx="0" cy="57704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Straight Connector 16">
            <a:extLst>
              <a:ext uri="{FF2B5EF4-FFF2-40B4-BE49-F238E27FC236}">
                <a16:creationId xmlns:a16="http://schemas.microsoft.com/office/drawing/2014/main" id="{1807250E-E8D7-443D-BF20-70C322E2CB30}"/>
              </a:ext>
            </a:extLst>
          </p:cNvPr>
          <p:cNvCxnSpPr>
            <a:cxnSpLocks/>
          </p:cNvCxnSpPr>
          <p:nvPr/>
        </p:nvCxnSpPr>
        <p:spPr bwMode="auto">
          <a:xfrm>
            <a:off x="4345109" y="4053220"/>
            <a:ext cx="0" cy="59158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Straight Connector 18">
            <a:extLst>
              <a:ext uri="{FF2B5EF4-FFF2-40B4-BE49-F238E27FC236}">
                <a16:creationId xmlns:a16="http://schemas.microsoft.com/office/drawing/2014/main" id="{1E86898B-0E23-4E0C-960B-38369B5F19AD}"/>
              </a:ext>
            </a:extLst>
          </p:cNvPr>
          <p:cNvCxnSpPr>
            <a:cxnSpLocks/>
          </p:cNvCxnSpPr>
          <p:nvPr/>
        </p:nvCxnSpPr>
        <p:spPr bwMode="auto">
          <a:xfrm>
            <a:off x="3954142" y="5630567"/>
            <a:ext cx="15631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A770ABE4-262A-4803-BAA5-041389BCD1A1}"/>
              </a:ext>
            </a:extLst>
          </p:cNvPr>
          <p:cNvCxnSpPr>
            <a:cxnSpLocks/>
          </p:cNvCxnSpPr>
          <p:nvPr/>
        </p:nvCxnSpPr>
        <p:spPr bwMode="auto">
          <a:xfrm>
            <a:off x="5132675" y="5741332"/>
            <a:ext cx="115456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Arrow Connector 20">
            <a:extLst>
              <a:ext uri="{FF2B5EF4-FFF2-40B4-BE49-F238E27FC236}">
                <a16:creationId xmlns:a16="http://schemas.microsoft.com/office/drawing/2014/main" id="{7DBA14D4-9607-427F-BA7F-AD83D166634F}"/>
              </a:ext>
            </a:extLst>
          </p:cNvPr>
          <p:cNvCxnSpPr>
            <a:cxnSpLocks/>
          </p:cNvCxnSpPr>
          <p:nvPr/>
        </p:nvCxnSpPr>
        <p:spPr bwMode="auto">
          <a:xfrm>
            <a:off x="4345109" y="4539338"/>
            <a:ext cx="5435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a:extLst>
              <a:ext uri="{FF2B5EF4-FFF2-40B4-BE49-F238E27FC236}">
                <a16:creationId xmlns:a16="http://schemas.microsoft.com/office/drawing/2014/main" id="{7538E59C-E87F-464C-8F4D-BFA7AD9D0A11}"/>
              </a:ext>
            </a:extLst>
          </p:cNvPr>
          <p:cNvSpPr txBox="1"/>
          <p:nvPr/>
        </p:nvSpPr>
        <p:spPr>
          <a:xfrm>
            <a:off x="4305843" y="4238230"/>
            <a:ext cx="553357" cy="307777"/>
          </a:xfrm>
          <a:prstGeom prst="rect">
            <a:avLst/>
          </a:prstGeom>
          <a:noFill/>
        </p:spPr>
        <p:txBody>
          <a:bodyPr wrap="none" rtlCol="0">
            <a:spAutoFit/>
          </a:bodyPr>
          <a:lstStyle/>
          <a:p>
            <a:r>
              <a:rPr lang="en-US" sz="1400" dirty="0">
                <a:solidFill>
                  <a:schemeClr val="tx1"/>
                </a:solidFill>
              </a:rPr>
              <a:t>Slide</a:t>
            </a:r>
          </a:p>
        </p:txBody>
      </p:sp>
      <p:sp>
        <p:nvSpPr>
          <p:cNvPr id="23" name="Rectangle 22">
            <a:extLst>
              <a:ext uri="{FF2B5EF4-FFF2-40B4-BE49-F238E27FC236}">
                <a16:creationId xmlns:a16="http://schemas.microsoft.com/office/drawing/2014/main" id="{0583A607-4500-4C3A-9A2D-C74BFCAC1193}"/>
              </a:ext>
            </a:extLst>
          </p:cNvPr>
          <p:cNvSpPr/>
          <p:nvPr/>
        </p:nvSpPr>
        <p:spPr bwMode="auto">
          <a:xfrm>
            <a:off x="3282291" y="3429000"/>
            <a:ext cx="4193797" cy="751088"/>
          </a:xfrm>
          <a:prstGeom prst="rect">
            <a:avLst/>
          </a:prstGeom>
          <a:solidFill>
            <a:srgbClr val="FFC000">
              <a:alpha val="17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5" name="Straight Arrow Connector 24">
            <a:extLst>
              <a:ext uri="{FF2B5EF4-FFF2-40B4-BE49-F238E27FC236}">
                <a16:creationId xmlns:a16="http://schemas.microsoft.com/office/drawing/2014/main" id="{41689EB9-2DC5-47F3-85AC-F5DF10E62C13}"/>
              </a:ext>
            </a:extLst>
          </p:cNvPr>
          <p:cNvCxnSpPr>
            <a:cxnSpLocks/>
          </p:cNvCxnSpPr>
          <p:nvPr/>
        </p:nvCxnSpPr>
        <p:spPr bwMode="auto">
          <a:xfrm>
            <a:off x="3289760" y="3077592"/>
            <a:ext cx="0" cy="2041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a:extLst>
              <a:ext uri="{FF2B5EF4-FFF2-40B4-BE49-F238E27FC236}">
                <a16:creationId xmlns:a16="http://schemas.microsoft.com/office/drawing/2014/main" id="{0C47C778-1B13-40DD-AF45-3A42DC0D8C96}"/>
              </a:ext>
            </a:extLst>
          </p:cNvPr>
          <p:cNvSpPr txBox="1"/>
          <p:nvPr/>
        </p:nvSpPr>
        <p:spPr>
          <a:xfrm>
            <a:off x="2409583" y="2738760"/>
            <a:ext cx="1760354" cy="307777"/>
          </a:xfrm>
          <a:prstGeom prst="rect">
            <a:avLst/>
          </a:prstGeom>
          <a:noFill/>
        </p:spPr>
        <p:txBody>
          <a:bodyPr wrap="none" rtlCol="0">
            <a:spAutoFit/>
          </a:bodyPr>
          <a:lstStyle/>
          <a:p>
            <a:r>
              <a:rPr lang="en-US" sz="1400" dirty="0">
                <a:solidFill>
                  <a:schemeClr val="tx1"/>
                </a:solidFill>
              </a:rPr>
              <a:t>e.g., </a:t>
            </a:r>
            <a:r>
              <a:rPr lang="en-US" sz="1400" dirty="0" err="1">
                <a:solidFill>
                  <a:schemeClr val="tx1"/>
                </a:solidFill>
              </a:rPr>
              <a:t>WURx</a:t>
            </a:r>
            <a:r>
              <a:rPr lang="en-US" sz="1400" dirty="0">
                <a:solidFill>
                  <a:schemeClr val="tx1"/>
                </a:solidFill>
              </a:rPr>
              <a:t> wakes up</a:t>
            </a:r>
          </a:p>
        </p:txBody>
      </p:sp>
      <p:cxnSp>
        <p:nvCxnSpPr>
          <p:cNvPr id="29" name="Straight Connector 28">
            <a:extLst>
              <a:ext uri="{FF2B5EF4-FFF2-40B4-BE49-F238E27FC236}">
                <a16:creationId xmlns:a16="http://schemas.microsoft.com/office/drawing/2014/main" id="{72B0985E-2745-4694-8BFF-04BE73B9312C}"/>
              </a:ext>
            </a:extLst>
          </p:cNvPr>
          <p:cNvCxnSpPr>
            <a:cxnSpLocks/>
          </p:cNvCxnSpPr>
          <p:nvPr/>
        </p:nvCxnSpPr>
        <p:spPr bwMode="auto">
          <a:xfrm>
            <a:off x="6932460" y="5391122"/>
            <a:ext cx="203179"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TextBox 29">
            <a:extLst>
              <a:ext uri="{FF2B5EF4-FFF2-40B4-BE49-F238E27FC236}">
                <a16:creationId xmlns:a16="http://schemas.microsoft.com/office/drawing/2014/main" id="{80B45EB4-6C33-480A-94DD-F586A670DA16}"/>
              </a:ext>
            </a:extLst>
          </p:cNvPr>
          <p:cNvSpPr txBox="1"/>
          <p:nvPr/>
        </p:nvSpPr>
        <p:spPr>
          <a:xfrm>
            <a:off x="7135639" y="5000823"/>
            <a:ext cx="1293361" cy="738664"/>
          </a:xfrm>
          <a:prstGeom prst="rect">
            <a:avLst/>
          </a:prstGeom>
          <a:noFill/>
        </p:spPr>
        <p:txBody>
          <a:bodyPr wrap="square" rtlCol="0">
            <a:spAutoFit/>
          </a:bodyPr>
          <a:lstStyle/>
          <a:p>
            <a:r>
              <a:rPr lang="en-US" sz="1400" dirty="0">
                <a:solidFill>
                  <a:schemeClr val="tx1"/>
                </a:solidFill>
              </a:rPr>
              <a:t>False alarms due to the high correlation?</a:t>
            </a:r>
          </a:p>
        </p:txBody>
      </p:sp>
      <p:cxnSp>
        <p:nvCxnSpPr>
          <p:cNvPr id="31" name="Straight Connector 30">
            <a:extLst>
              <a:ext uri="{FF2B5EF4-FFF2-40B4-BE49-F238E27FC236}">
                <a16:creationId xmlns:a16="http://schemas.microsoft.com/office/drawing/2014/main" id="{EB7C1F3A-F3D8-4A2F-9856-8CCA45127141}"/>
              </a:ext>
            </a:extLst>
          </p:cNvPr>
          <p:cNvCxnSpPr>
            <a:cxnSpLocks/>
          </p:cNvCxnSpPr>
          <p:nvPr/>
        </p:nvCxnSpPr>
        <p:spPr bwMode="auto">
          <a:xfrm>
            <a:off x="3953273" y="4757444"/>
            <a:ext cx="0" cy="86113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629119F2-0BE2-47CD-9474-303F50C0C3BE}"/>
              </a:ext>
            </a:extLst>
          </p:cNvPr>
          <p:cNvCxnSpPr>
            <a:cxnSpLocks/>
          </p:cNvCxnSpPr>
          <p:nvPr/>
        </p:nvCxnSpPr>
        <p:spPr bwMode="auto">
          <a:xfrm>
            <a:off x="3950321" y="5013176"/>
            <a:ext cx="1507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Rectangle 40">
            <a:extLst>
              <a:ext uri="{FF2B5EF4-FFF2-40B4-BE49-F238E27FC236}">
                <a16:creationId xmlns:a16="http://schemas.microsoft.com/office/drawing/2014/main" id="{5E33D655-5DDA-4906-9E9C-044BCC6F006B}"/>
              </a:ext>
            </a:extLst>
          </p:cNvPr>
          <p:cNvSpPr/>
          <p:nvPr/>
        </p:nvSpPr>
        <p:spPr bwMode="auto">
          <a:xfrm>
            <a:off x="4109405" y="4820833"/>
            <a:ext cx="1028975" cy="39324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Sum of abs samples</a:t>
            </a:r>
          </a:p>
        </p:txBody>
      </p:sp>
      <p:cxnSp>
        <p:nvCxnSpPr>
          <p:cNvPr id="43" name="Straight Connector 42">
            <a:extLst>
              <a:ext uri="{FF2B5EF4-FFF2-40B4-BE49-F238E27FC236}">
                <a16:creationId xmlns:a16="http://schemas.microsoft.com/office/drawing/2014/main" id="{5DF4B2AC-E09A-41CA-BFD9-D3B74263F64B}"/>
              </a:ext>
            </a:extLst>
          </p:cNvPr>
          <p:cNvCxnSpPr>
            <a:cxnSpLocks/>
          </p:cNvCxnSpPr>
          <p:nvPr/>
        </p:nvCxnSpPr>
        <p:spPr bwMode="auto">
          <a:xfrm>
            <a:off x="5155535" y="5013176"/>
            <a:ext cx="1131705" cy="0"/>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48" name="Rectangle 47">
                <a:extLst>
                  <a:ext uri="{FF2B5EF4-FFF2-40B4-BE49-F238E27FC236}">
                    <a16:creationId xmlns:a16="http://schemas.microsoft.com/office/drawing/2014/main" id="{85DD7386-6F21-4F71-BCB0-536661C064FB}"/>
                  </a:ext>
                </a:extLst>
              </p:cNvPr>
              <p:cNvSpPr/>
              <p:nvPr/>
            </p:nvSpPr>
            <p:spPr bwMode="auto">
              <a:xfrm>
                <a:off x="5639099" y="5194969"/>
                <a:ext cx="1286880" cy="3696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dirty="0">
                    <a:ln>
                      <a:noFill/>
                    </a:ln>
                    <a:solidFill>
                      <a:schemeClr val="tx1"/>
                    </a:solidFill>
                    <a:effectLst/>
                    <a:latin typeface="Times New Roman" pitchFamily="16" charset="0"/>
                    <a:ea typeface="MS Gothic" charset="-128"/>
                  </a:rPr>
                  <a:t>x/y</a:t>
                </a:r>
                <a14:m>
                  <m:oMath xmlns:m="http://schemas.openxmlformats.org/officeDocument/2006/math">
                    <m:r>
                      <a:rPr lang="en-US" sz="1400" i="1">
                        <a:solidFill>
                          <a:schemeClr val="tx1"/>
                        </a:solidFill>
                        <a:latin typeface="Cambria Math" panose="02040503050406030204" pitchFamily="18" charset="0"/>
                        <a:ea typeface="Cambria Math" panose="02040503050406030204" pitchFamily="18" charset="0"/>
                      </a:rPr>
                      <m:t>≷</m:t>
                    </m:r>
                  </m:oMath>
                </a14:m>
                <a:r>
                  <a:rPr lang="en-US" sz="1400" dirty="0">
                    <a:solidFill>
                      <a:schemeClr val="tx1"/>
                    </a:solidFill>
                  </a:rPr>
                  <a:t>threshold? </a:t>
                </a:r>
              </a:p>
            </p:txBody>
          </p:sp>
        </mc:Choice>
        <mc:Fallback xmlns="">
          <p:sp>
            <p:nvSpPr>
              <p:cNvPr id="48" name="Rectangle 47">
                <a:extLst>
                  <a:ext uri="{FF2B5EF4-FFF2-40B4-BE49-F238E27FC236}">
                    <a16:creationId xmlns:a16="http://schemas.microsoft.com/office/drawing/2014/main" id="{85DD7386-6F21-4F71-BCB0-536661C064FB}"/>
                  </a:ext>
                </a:extLst>
              </p:cNvPr>
              <p:cNvSpPr>
                <a:spLocks noRot="1" noChangeAspect="1" noMove="1" noResize="1" noEditPoints="1" noAdjustHandles="1" noChangeArrowheads="1" noChangeShapeType="1" noTextEdit="1"/>
              </p:cNvSpPr>
              <p:nvPr/>
            </p:nvSpPr>
            <p:spPr bwMode="auto">
              <a:xfrm>
                <a:off x="5639099" y="5194969"/>
                <a:ext cx="1286880" cy="369620"/>
              </a:xfrm>
              <a:prstGeom prst="rect">
                <a:avLst/>
              </a:prstGeom>
              <a:blipFill>
                <a:blip r:embed="rId3"/>
                <a:stretch>
                  <a:fillRect r="-5164" b="-6349"/>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cxnSp>
        <p:nvCxnSpPr>
          <p:cNvPr id="50" name="Straight Connector 49">
            <a:extLst>
              <a:ext uri="{FF2B5EF4-FFF2-40B4-BE49-F238E27FC236}">
                <a16:creationId xmlns:a16="http://schemas.microsoft.com/office/drawing/2014/main" id="{462F0A9B-4185-4524-8646-CDB9B2975C08}"/>
              </a:ext>
            </a:extLst>
          </p:cNvPr>
          <p:cNvCxnSpPr>
            <a:cxnSpLocks/>
          </p:cNvCxnSpPr>
          <p:nvPr/>
        </p:nvCxnSpPr>
        <p:spPr bwMode="auto">
          <a:xfrm>
            <a:off x="6289685" y="5009580"/>
            <a:ext cx="0" cy="18573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27618296-E2AA-41D3-824B-69742CA3E1AA}"/>
              </a:ext>
            </a:extLst>
          </p:cNvPr>
          <p:cNvCxnSpPr>
            <a:cxnSpLocks/>
          </p:cNvCxnSpPr>
          <p:nvPr/>
        </p:nvCxnSpPr>
        <p:spPr bwMode="auto">
          <a:xfrm>
            <a:off x="6289684" y="5571555"/>
            <a:ext cx="0" cy="171450"/>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60" name="TextBox 59">
                <a:extLst>
                  <a:ext uri="{FF2B5EF4-FFF2-40B4-BE49-F238E27FC236}">
                    <a16:creationId xmlns:a16="http://schemas.microsoft.com/office/drawing/2014/main" id="{EA3ECA49-74CD-44ED-8258-DE7B6BAFA81B}"/>
                  </a:ext>
                </a:extLst>
              </p:cNvPr>
              <p:cNvSpPr txBox="1"/>
              <p:nvPr/>
            </p:nvSpPr>
            <p:spPr>
              <a:xfrm>
                <a:off x="6063495" y="4745812"/>
                <a:ext cx="33361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smtClean="0">
                          <a:solidFill>
                            <a:schemeClr val="tx1"/>
                          </a:solidFill>
                          <a:latin typeface="Cambria Math" panose="02040503050406030204" pitchFamily="18" charset="0"/>
                        </a:rPr>
                        <m:t>𝑦</m:t>
                      </m:r>
                    </m:oMath>
                  </m:oMathPara>
                </a14:m>
                <a:endParaRPr lang="en-US" sz="1400" dirty="0">
                  <a:solidFill>
                    <a:schemeClr val="tx1"/>
                  </a:solidFill>
                </a:endParaRPr>
              </a:p>
            </p:txBody>
          </p:sp>
        </mc:Choice>
        <mc:Fallback xmlns="">
          <p:sp>
            <p:nvSpPr>
              <p:cNvPr id="60" name="TextBox 59">
                <a:extLst>
                  <a:ext uri="{FF2B5EF4-FFF2-40B4-BE49-F238E27FC236}">
                    <a16:creationId xmlns:a16="http://schemas.microsoft.com/office/drawing/2014/main" id="{EA3ECA49-74CD-44ED-8258-DE7B6BAFA81B}"/>
                  </a:ext>
                </a:extLst>
              </p:cNvPr>
              <p:cNvSpPr txBox="1">
                <a:spLocks noRot="1" noChangeAspect="1" noMove="1" noResize="1" noEditPoints="1" noAdjustHandles="1" noChangeArrowheads="1" noChangeShapeType="1" noTextEdit="1"/>
              </p:cNvSpPr>
              <p:nvPr/>
            </p:nvSpPr>
            <p:spPr>
              <a:xfrm>
                <a:off x="6063495" y="4745812"/>
                <a:ext cx="333617" cy="307777"/>
              </a:xfrm>
              <a:prstGeom prst="rect">
                <a:avLst/>
              </a:prstGeom>
              <a:blipFill>
                <a:blip r:embed="rId4"/>
                <a:stretch>
                  <a:fillRect b="-4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a:extLst>
                  <a:ext uri="{FF2B5EF4-FFF2-40B4-BE49-F238E27FC236}">
                    <a16:creationId xmlns:a16="http://schemas.microsoft.com/office/drawing/2014/main" id="{7F59F280-DF94-44B1-8118-D968837F8620}"/>
                  </a:ext>
                </a:extLst>
              </p:cNvPr>
              <p:cNvSpPr txBox="1"/>
              <p:nvPr/>
            </p:nvSpPr>
            <p:spPr>
              <a:xfrm>
                <a:off x="6099367" y="5646624"/>
                <a:ext cx="33118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smtClean="0">
                          <a:solidFill>
                            <a:schemeClr val="tx1"/>
                          </a:solidFill>
                          <a:latin typeface="Cambria Math" panose="02040503050406030204" pitchFamily="18" charset="0"/>
                        </a:rPr>
                        <m:t>𝑥</m:t>
                      </m:r>
                    </m:oMath>
                  </m:oMathPara>
                </a14:m>
                <a:endParaRPr lang="en-US" sz="1400" dirty="0">
                  <a:solidFill>
                    <a:schemeClr val="tx1"/>
                  </a:solidFill>
                </a:endParaRPr>
              </a:p>
            </p:txBody>
          </p:sp>
        </mc:Choice>
        <mc:Fallback xmlns="">
          <p:sp>
            <p:nvSpPr>
              <p:cNvPr id="61" name="TextBox 60">
                <a:extLst>
                  <a:ext uri="{FF2B5EF4-FFF2-40B4-BE49-F238E27FC236}">
                    <a16:creationId xmlns:a16="http://schemas.microsoft.com/office/drawing/2014/main" id="{7F59F280-DF94-44B1-8118-D968837F8620}"/>
                  </a:ext>
                </a:extLst>
              </p:cNvPr>
              <p:cNvSpPr txBox="1">
                <a:spLocks noRot="1" noChangeAspect="1" noMove="1" noResize="1" noEditPoints="1" noAdjustHandles="1" noChangeArrowheads="1" noChangeShapeType="1" noTextEdit="1"/>
              </p:cNvSpPr>
              <p:nvPr/>
            </p:nvSpPr>
            <p:spPr>
              <a:xfrm>
                <a:off x="6099367" y="5646624"/>
                <a:ext cx="331181" cy="307777"/>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335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A11B2D9-5FD0-4B99-8F2B-B0AF66E627EA}"/>
              </a:ext>
            </a:extLst>
          </p:cNvPr>
          <p:cNvPicPr>
            <a:picLocks noChangeAspect="1"/>
          </p:cNvPicPr>
          <p:nvPr/>
        </p:nvPicPr>
        <p:blipFill>
          <a:blip r:embed="rId2"/>
          <a:stretch>
            <a:fillRect/>
          </a:stretch>
        </p:blipFill>
        <p:spPr>
          <a:xfrm>
            <a:off x="352550" y="3056600"/>
            <a:ext cx="4521075" cy="3390083"/>
          </a:xfrm>
          <a:prstGeom prst="rect">
            <a:avLst/>
          </a:prstGeom>
        </p:spPr>
      </p:pic>
      <p:sp>
        <p:nvSpPr>
          <p:cNvPr id="2" name="Title 1">
            <a:extLst>
              <a:ext uri="{FF2B5EF4-FFF2-40B4-BE49-F238E27FC236}">
                <a16:creationId xmlns:a16="http://schemas.microsoft.com/office/drawing/2014/main" id="{5D4D35DC-EA1E-4E75-A37D-383D6C16BD06}"/>
              </a:ext>
            </a:extLst>
          </p:cNvPr>
          <p:cNvSpPr>
            <a:spLocks noGrp="1"/>
          </p:cNvSpPr>
          <p:nvPr>
            <p:ph type="title"/>
          </p:nvPr>
        </p:nvSpPr>
        <p:spPr>
          <a:xfrm>
            <a:off x="685800" y="692696"/>
            <a:ext cx="7770813" cy="907396"/>
          </a:xfrm>
        </p:spPr>
        <p:txBody>
          <a:bodyPr/>
          <a:lstStyle/>
          <a:p>
            <a:r>
              <a:rPr lang="en-US" dirty="0"/>
              <a:t>Threshold Selection</a:t>
            </a:r>
          </a:p>
        </p:txBody>
      </p:sp>
      <p:sp>
        <p:nvSpPr>
          <p:cNvPr id="3" name="Content Placeholder 2">
            <a:extLst>
              <a:ext uri="{FF2B5EF4-FFF2-40B4-BE49-F238E27FC236}">
                <a16:creationId xmlns:a16="http://schemas.microsoft.com/office/drawing/2014/main" id="{5F55DBAD-360C-4166-A779-8C7F88CC9D14}"/>
              </a:ext>
            </a:extLst>
          </p:cNvPr>
          <p:cNvSpPr>
            <a:spLocks noGrp="1"/>
          </p:cNvSpPr>
          <p:nvPr>
            <p:ph idx="1"/>
          </p:nvPr>
        </p:nvSpPr>
        <p:spPr>
          <a:xfrm>
            <a:off x="552635" y="1350885"/>
            <a:ext cx="7990656" cy="1209618"/>
          </a:xfrm>
        </p:spPr>
        <p:txBody>
          <a:bodyPr/>
          <a:lstStyle/>
          <a:p>
            <a:pPr algn="just">
              <a:buFont typeface="Arial" panose="020B0604020202020204" pitchFamily="34" charset="0"/>
              <a:buChar char="•"/>
            </a:pPr>
            <a:r>
              <a:rPr lang="en-US" sz="1800" dirty="0"/>
              <a:t>If the threshold is set based on the statistics of the maximum of the detector output within a period for AWGN (e.g., 0.1-0.3), it has been observed that the false alarm rate is 100% for high SNR [1]</a:t>
            </a:r>
          </a:p>
          <a:p>
            <a:pPr algn="just">
              <a:buFont typeface="Arial" panose="020B0604020202020204" pitchFamily="34" charset="0"/>
              <a:buChar char="•"/>
            </a:pPr>
            <a:r>
              <a:rPr lang="en-US" sz="1800" dirty="0"/>
              <a:t>A higher threshold can increase the miss detection rate. This issue can be addressed by using a different detector design</a:t>
            </a:r>
          </a:p>
          <a:p>
            <a:pPr algn="just">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AF7AFEB-810F-4D34-9B05-99E7A67F9D3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cxnSp>
        <p:nvCxnSpPr>
          <p:cNvPr id="8" name="Straight Connector 7">
            <a:extLst>
              <a:ext uri="{FF2B5EF4-FFF2-40B4-BE49-F238E27FC236}">
                <a16:creationId xmlns:a16="http://schemas.microsoft.com/office/drawing/2014/main" id="{53DCD8F3-43A4-4C5C-8F52-F023E5D02F9F}"/>
              </a:ext>
            </a:extLst>
          </p:cNvPr>
          <p:cNvCxnSpPr>
            <a:cxnSpLocks/>
          </p:cNvCxnSpPr>
          <p:nvPr/>
        </p:nvCxnSpPr>
        <p:spPr bwMode="auto">
          <a:xfrm>
            <a:off x="1568483" y="3148348"/>
            <a:ext cx="0" cy="3090558"/>
          </a:xfrm>
          <a:prstGeom prst="line">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097F61E-2E56-43E8-9601-383F7F6D2C9C}"/>
              </a:ext>
            </a:extLst>
          </p:cNvPr>
          <p:cNvSpPr txBox="1"/>
          <p:nvPr/>
        </p:nvSpPr>
        <p:spPr>
          <a:xfrm>
            <a:off x="1076757" y="2828722"/>
            <a:ext cx="912429" cy="307777"/>
          </a:xfrm>
          <a:prstGeom prst="rect">
            <a:avLst/>
          </a:prstGeom>
          <a:noFill/>
        </p:spPr>
        <p:txBody>
          <a:bodyPr wrap="none" rtlCol="0">
            <a:spAutoFit/>
          </a:bodyPr>
          <a:lstStyle/>
          <a:p>
            <a:r>
              <a:rPr lang="en-US" sz="1400" dirty="0">
                <a:solidFill>
                  <a:schemeClr val="accent1">
                    <a:lumMod val="75000"/>
                  </a:schemeClr>
                </a:solidFill>
              </a:rPr>
              <a:t>Threshold</a:t>
            </a:r>
          </a:p>
        </p:txBody>
      </p:sp>
      <p:sp>
        <p:nvSpPr>
          <p:cNvPr id="13" name="Arrow: Down 12">
            <a:extLst>
              <a:ext uri="{FF2B5EF4-FFF2-40B4-BE49-F238E27FC236}">
                <a16:creationId xmlns:a16="http://schemas.microsoft.com/office/drawing/2014/main" id="{1D692CFA-63B2-4932-86A5-015A55E09C95}"/>
              </a:ext>
            </a:extLst>
          </p:cNvPr>
          <p:cNvSpPr/>
          <p:nvPr/>
        </p:nvSpPr>
        <p:spPr bwMode="auto">
          <a:xfrm>
            <a:off x="8010836" y="3064027"/>
            <a:ext cx="212205" cy="186921"/>
          </a:xfrm>
          <a:prstGeom prst="downArrow">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accent1">
                  <a:lumMod val="75000"/>
                </a:schemeClr>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8E45A189-CF18-411D-91F1-340F803DB7E0}"/>
              </a:ext>
            </a:extLst>
          </p:cNvPr>
          <p:cNvSpPr txBox="1"/>
          <p:nvPr/>
        </p:nvSpPr>
        <p:spPr>
          <a:xfrm>
            <a:off x="7071622" y="2706695"/>
            <a:ext cx="1877437" cy="369332"/>
          </a:xfrm>
          <a:prstGeom prst="rect">
            <a:avLst/>
          </a:prstGeom>
          <a:noFill/>
        </p:spPr>
        <p:txBody>
          <a:bodyPr wrap="none" rtlCol="0">
            <a:spAutoFit/>
          </a:bodyPr>
          <a:lstStyle/>
          <a:p>
            <a:r>
              <a:rPr lang="en-US" sz="1800" dirty="0">
                <a:solidFill>
                  <a:schemeClr val="accent1">
                    <a:lumMod val="75000"/>
                  </a:schemeClr>
                </a:solidFill>
              </a:rPr>
              <a:t>100% false alarm!</a:t>
            </a:r>
          </a:p>
        </p:txBody>
      </p:sp>
      <p:pic>
        <p:nvPicPr>
          <p:cNvPr id="5" name="Picture 4">
            <a:extLst>
              <a:ext uri="{FF2B5EF4-FFF2-40B4-BE49-F238E27FC236}">
                <a16:creationId xmlns:a16="http://schemas.microsoft.com/office/drawing/2014/main" id="{AF00E63B-5B43-4584-8F9C-2225C7699C09}"/>
              </a:ext>
            </a:extLst>
          </p:cNvPr>
          <p:cNvPicPr>
            <a:picLocks noChangeAspect="1"/>
          </p:cNvPicPr>
          <p:nvPr/>
        </p:nvPicPr>
        <p:blipFill>
          <a:blip r:embed="rId3"/>
          <a:stretch>
            <a:fillRect/>
          </a:stretch>
        </p:blipFill>
        <p:spPr>
          <a:xfrm>
            <a:off x="4427984" y="3023269"/>
            <a:ext cx="4521075" cy="3390083"/>
          </a:xfrm>
          <a:prstGeom prst="rect">
            <a:avLst/>
          </a:prstGeom>
        </p:spPr>
      </p:pic>
    </p:spTree>
    <p:extLst>
      <p:ext uri="{BB962C8B-B14F-4D97-AF65-F5344CB8AC3E}">
        <p14:creationId xmlns:p14="http://schemas.microsoft.com/office/powerpoint/2010/main" val="1978617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65F6-4403-4EAC-8CF8-FAE64919669B}"/>
              </a:ext>
            </a:extLst>
          </p:cNvPr>
          <p:cNvSpPr>
            <a:spLocks noGrp="1"/>
          </p:cNvSpPr>
          <p:nvPr>
            <p:ph type="title"/>
          </p:nvPr>
        </p:nvSpPr>
        <p:spPr/>
        <p:txBody>
          <a:bodyPr/>
          <a:lstStyle/>
          <a:p>
            <a:r>
              <a:rPr lang="en-US" dirty="0"/>
              <a:t>An Alternative SYNC Detector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104A165-E81B-45D3-BC7D-0480842372AA}"/>
                  </a:ext>
                </a:extLst>
              </p:cNvPr>
              <p:cNvSpPr>
                <a:spLocks noGrp="1"/>
              </p:cNvSpPr>
              <p:nvPr>
                <p:ph idx="1"/>
              </p:nvPr>
            </p:nvSpPr>
            <p:spPr>
              <a:xfrm>
                <a:off x="350962" y="1505978"/>
                <a:ext cx="8277101" cy="997029"/>
              </a:xfrm>
            </p:spPr>
            <p:txBody>
              <a:bodyPr/>
              <a:lstStyle/>
              <a:p>
                <a:pPr algn="just">
                  <a:buFont typeface="Arial" panose="020B0604020202020204" pitchFamily="34" charset="0"/>
                  <a:buChar char="•"/>
                </a:pPr>
                <a:r>
                  <a:rPr lang="en-US" sz="1800" dirty="0"/>
                  <a:t>An alternative SYNC detector may estimate the noise floor (arising due to the WUR payload) by getting </a:t>
                </a:r>
                <a14:m>
                  <m:oMath xmlns:m="http://schemas.openxmlformats.org/officeDocument/2006/math">
                    <m:r>
                      <a:rPr lang="en-US" sz="1800" b="0" i="1">
                        <a:latin typeface="Cambria Math" panose="02040503050406030204" pitchFamily="18" charset="0"/>
                      </a:rPr>
                      <m:t>𝑁</m:t>
                    </m:r>
                  </m:oMath>
                </a14:m>
                <a:r>
                  <a:rPr lang="en-US" sz="1800" dirty="0"/>
                  <a:t> taps separated by </a:t>
                </a:r>
                <a14:m>
                  <m:oMath xmlns:m="http://schemas.openxmlformats.org/officeDocument/2006/math">
                    <m:r>
                      <a:rPr lang="en-US" sz="1800" b="0" i="1" dirty="0">
                        <a:solidFill>
                          <a:schemeClr val="tx1"/>
                        </a:solidFill>
                        <a:latin typeface="Cambria Math" panose="02040503050406030204" pitchFamily="18" charset="0"/>
                      </a:rPr>
                      <m:t>𝑇</m:t>
                    </m:r>
                    <m:r>
                      <a:rPr lang="en-US" sz="1800" b="0" i="1" dirty="0">
                        <a:solidFill>
                          <a:schemeClr val="tx1"/>
                        </a:solidFill>
                        <a:latin typeface="Cambria Math" panose="02040503050406030204" pitchFamily="18" charset="0"/>
                      </a:rPr>
                      <m:t> </m:t>
                    </m:r>
                    <m:r>
                      <a:rPr lang="en-US" sz="1800" b="0" i="1" dirty="0">
                        <a:solidFill>
                          <a:schemeClr val="tx1"/>
                        </a:solidFill>
                        <a:latin typeface="Cambria Math" panose="02040503050406030204" pitchFamily="18" charset="0"/>
                      </a:rPr>
                      <m:t>𝜇</m:t>
                    </m:r>
                    <m:r>
                      <a:rPr lang="en-US" sz="1800" b="0" i="1" dirty="0">
                        <a:solidFill>
                          <a:schemeClr val="tx1"/>
                        </a:solidFill>
                        <a:latin typeface="Cambria Math" panose="02040503050406030204" pitchFamily="18" charset="0"/>
                      </a:rPr>
                      <m:t>𝑠</m:t>
                    </m:r>
                    <m:r>
                      <a:rPr lang="en-US" sz="1800" b="0" i="1" dirty="0">
                        <a:solidFill>
                          <a:schemeClr val="tx1"/>
                        </a:solidFill>
                        <a:latin typeface="Cambria Math" panose="02040503050406030204" pitchFamily="18" charset="0"/>
                      </a:rPr>
                      <m:t> </m:t>
                    </m:r>
                  </m:oMath>
                </a14:m>
                <a:r>
                  <a:rPr lang="en-US" sz="1800" dirty="0"/>
                  <a:t>from the output of correlator </a:t>
                </a:r>
                <a:r>
                  <a:rPr lang="en-US" sz="1800" dirty="0">
                    <a:solidFill>
                      <a:schemeClr val="tx1"/>
                    </a:solidFill>
                  </a:rPr>
                  <a:t>(e.g., </a:t>
                </a:r>
                <a14:m>
                  <m:oMath xmlns:m="http://schemas.openxmlformats.org/officeDocument/2006/math">
                    <m:r>
                      <a:rPr lang="en-US" sz="1800" i="1" dirty="0">
                        <a:solidFill>
                          <a:schemeClr val="tx1"/>
                        </a:solidFill>
                        <a:latin typeface="Cambria Math" panose="02040503050406030204" pitchFamily="18" charset="0"/>
                      </a:rPr>
                      <m:t>𝑁</m:t>
                    </m:r>
                    <m:r>
                      <a:rPr lang="en-US" sz="1800" i="1" dirty="0">
                        <a:solidFill>
                          <a:schemeClr val="tx1"/>
                        </a:solidFill>
                        <a:latin typeface="Cambria Math" panose="02040503050406030204" pitchFamily="18" charset="0"/>
                      </a:rPr>
                      <m:t>=15, </m:t>
                    </m:r>
                    <m:r>
                      <a:rPr lang="en-US" sz="1800" i="1" dirty="0">
                        <a:solidFill>
                          <a:schemeClr val="tx1"/>
                        </a:solidFill>
                        <a:latin typeface="Cambria Math" panose="02040503050406030204" pitchFamily="18" charset="0"/>
                      </a:rPr>
                      <m:t>𝑇</m:t>
                    </m:r>
                    <m:r>
                      <a:rPr lang="en-US" sz="1800" i="1" dirty="0">
                        <a:solidFill>
                          <a:schemeClr val="tx1"/>
                        </a:solidFill>
                        <a:latin typeface="Cambria Math" panose="02040503050406030204" pitchFamily="18" charset="0"/>
                      </a:rPr>
                      <m:t>=0.8 </m:t>
                    </m:r>
                    <m:r>
                      <a:rPr lang="en-US" sz="1800" i="1" dirty="0">
                        <a:solidFill>
                          <a:schemeClr val="tx1"/>
                        </a:solidFill>
                        <a:latin typeface="Cambria Math" panose="02040503050406030204" pitchFamily="18" charset="0"/>
                      </a:rPr>
                      <m:t>𝜇</m:t>
                    </m:r>
                    <m:r>
                      <a:rPr lang="en-US" sz="1800" i="1" dirty="0">
                        <a:solidFill>
                          <a:schemeClr val="tx1"/>
                        </a:solidFill>
                        <a:latin typeface="Cambria Math" panose="02040503050406030204" pitchFamily="18" charset="0"/>
                      </a:rPr>
                      <m:t>𝑠</m:t>
                    </m:r>
                  </m:oMath>
                </a14:m>
                <a:r>
                  <a:rPr lang="en-US" sz="1800" dirty="0">
                    <a:solidFill>
                      <a:schemeClr val="tx1"/>
                    </a:solidFill>
                  </a:rPr>
                  <a:t>) and compare it with the correlator output</a:t>
                </a:r>
              </a:p>
              <a:p>
                <a:pPr algn="just">
                  <a:buFont typeface="Arial" panose="020B0604020202020204" pitchFamily="34" charset="0"/>
                  <a:buChar char="•"/>
                </a:pPr>
                <a:r>
                  <a:rPr lang="en-US" sz="1800" dirty="0">
                    <a:solidFill>
                      <a:schemeClr val="tx1"/>
                    </a:solidFill>
                  </a:rPr>
                  <a:t>If the SYNC is detected, LDR and HDR can be differentiated by checking the sign of correlator output</a:t>
                </a:r>
              </a:p>
              <a:p>
                <a:pPr algn="just">
                  <a:buFont typeface="Arial" panose="020B0604020202020204" pitchFamily="34" charset="0"/>
                  <a:buChar char="•"/>
                </a:pPr>
                <a:endParaRPr lang="en-US" sz="1800" dirty="0">
                  <a:solidFill>
                    <a:schemeClr val="tx1"/>
                  </a:solidFill>
                </a:endParaRPr>
              </a:p>
              <a:p>
                <a:pPr algn="just">
                  <a:buFont typeface="Arial" panose="020B0604020202020204" pitchFamily="34" charset="0"/>
                  <a:buChar char="•"/>
                </a:pPr>
                <a:endParaRPr lang="en-US" sz="1800" dirty="0"/>
              </a:p>
            </p:txBody>
          </p:sp>
        </mc:Choice>
        <mc:Fallback xmlns="">
          <p:sp>
            <p:nvSpPr>
              <p:cNvPr id="3" name="Content Placeholder 2">
                <a:extLst>
                  <a:ext uri="{FF2B5EF4-FFF2-40B4-BE49-F238E27FC236}">
                    <a16:creationId xmlns:a16="http://schemas.microsoft.com/office/drawing/2014/main" id="{3104A165-E81B-45D3-BC7D-0480842372AA}"/>
                  </a:ext>
                </a:extLst>
              </p:cNvPr>
              <p:cNvSpPr>
                <a:spLocks noGrp="1" noRot="1" noChangeAspect="1" noMove="1" noResize="1" noEditPoints="1" noAdjustHandles="1" noChangeArrowheads="1" noChangeShapeType="1" noTextEdit="1"/>
              </p:cNvSpPr>
              <p:nvPr>
                <p:ph idx="1"/>
              </p:nvPr>
            </p:nvSpPr>
            <p:spPr>
              <a:xfrm>
                <a:off x="350962" y="1505978"/>
                <a:ext cx="8277101" cy="997029"/>
              </a:xfrm>
              <a:blipFill>
                <a:blip r:embed="rId2"/>
                <a:stretch>
                  <a:fillRect l="-516" t="-3049" r="-590" b="-640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B498893-21CE-49BF-9CA5-6F7AB1ABF07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Rectangle 6">
            <a:extLst>
              <a:ext uri="{FF2B5EF4-FFF2-40B4-BE49-F238E27FC236}">
                <a16:creationId xmlns:a16="http://schemas.microsoft.com/office/drawing/2014/main" id="{197D0278-01F4-4FC3-BA07-CDE7E971C755}"/>
              </a:ext>
            </a:extLst>
          </p:cNvPr>
          <p:cNvSpPr/>
          <p:nvPr/>
        </p:nvSpPr>
        <p:spPr bwMode="auto">
          <a:xfrm>
            <a:off x="2334206" y="3723723"/>
            <a:ext cx="3133010" cy="4251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rPr>
              <a:t>Signal</a:t>
            </a: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cxnSp>
        <p:nvCxnSpPr>
          <p:cNvPr id="9" name="Straight Connector 8">
            <a:extLst>
              <a:ext uri="{FF2B5EF4-FFF2-40B4-BE49-F238E27FC236}">
                <a16:creationId xmlns:a16="http://schemas.microsoft.com/office/drawing/2014/main" id="{2835E8A8-8DB5-45B3-AAE7-AAC3FED183E7}"/>
              </a:ext>
            </a:extLst>
          </p:cNvPr>
          <p:cNvCxnSpPr>
            <a:cxnSpLocks/>
          </p:cNvCxnSpPr>
          <p:nvPr/>
        </p:nvCxnSpPr>
        <p:spPr bwMode="auto">
          <a:xfrm>
            <a:off x="2458643" y="3431573"/>
            <a:ext cx="0" cy="90643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2" name="Left Brace 11">
            <a:extLst>
              <a:ext uri="{FF2B5EF4-FFF2-40B4-BE49-F238E27FC236}">
                <a16:creationId xmlns:a16="http://schemas.microsoft.com/office/drawing/2014/main" id="{949EA07C-ED2C-4F8A-A6AA-485C9F40AA54}"/>
              </a:ext>
            </a:extLst>
          </p:cNvPr>
          <p:cNvSpPr/>
          <p:nvPr/>
        </p:nvSpPr>
        <p:spPr bwMode="auto">
          <a:xfrm rot="16200000">
            <a:off x="2769582" y="4384997"/>
            <a:ext cx="163766" cy="789575"/>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6B5E1FC8-5F48-4747-9DE3-FF5BC779836A}"/>
              </a:ext>
            </a:extLst>
          </p:cNvPr>
          <p:cNvSpPr/>
          <p:nvPr/>
        </p:nvSpPr>
        <p:spPr bwMode="auto">
          <a:xfrm>
            <a:off x="3018207" y="4955594"/>
            <a:ext cx="1015611" cy="5199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Correlate</a:t>
            </a:r>
          </a:p>
        </p:txBody>
      </p:sp>
      <p:sp>
        <p:nvSpPr>
          <p:cNvPr id="14" name="Rectangle 13">
            <a:extLst>
              <a:ext uri="{FF2B5EF4-FFF2-40B4-BE49-F238E27FC236}">
                <a16:creationId xmlns:a16="http://schemas.microsoft.com/office/drawing/2014/main" id="{B590F2D9-0F7A-40EA-B5B3-7EEA101EC865}"/>
              </a:ext>
            </a:extLst>
          </p:cNvPr>
          <p:cNvSpPr/>
          <p:nvPr/>
        </p:nvSpPr>
        <p:spPr>
          <a:xfrm>
            <a:off x="1627407" y="5044141"/>
            <a:ext cx="1194443" cy="523220"/>
          </a:xfrm>
          <a:prstGeom prst="rect">
            <a:avLst/>
          </a:prstGeom>
        </p:spPr>
        <p:txBody>
          <a:bodyPr wrap="square">
            <a:spAutoFit/>
          </a:bodyPr>
          <a:lstStyle/>
          <a:p>
            <a:pPr algn="ctr"/>
            <a:r>
              <a:rPr lang="en-US" sz="1400" dirty="0">
                <a:solidFill>
                  <a:schemeClr val="tx1"/>
                </a:solidFill>
              </a:rPr>
              <a:t>SYNC template </a:t>
            </a:r>
          </a:p>
        </p:txBody>
      </p:sp>
      <p:cxnSp>
        <p:nvCxnSpPr>
          <p:cNvPr id="15" name="Straight Connector 14">
            <a:extLst>
              <a:ext uri="{FF2B5EF4-FFF2-40B4-BE49-F238E27FC236}">
                <a16:creationId xmlns:a16="http://schemas.microsoft.com/office/drawing/2014/main" id="{0CC377DA-2F0A-4616-AAEE-6BB4F486EF04}"/>
              </a:ext>
            </a:extLst>
          </p:cNvPr>
          <p:cNvCxnSpPr>
            <a:cxnSpLocks/>
          </p:cNvCxnSpPr>
          <p:nvPr/>
        </p:nvCxnSpPr>
        <p:spPr bwMode="auto">
          <a:xfrm>
            <a:off x="2558545" y="5314586"/>
            <a:ext cx="45305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CEC60DF1-EB07-4C90-B87F-0425A0A9C883}"/>
              </a:ext>
            </a:extLst>
          </p:cNvPr>
          <p:cNvCxnSpPr>
            <a:cxnSpLocks/>
          </p:cNvCxnSpPr>
          <p:nvPr/>
        </p:nvCxnSpPr>
        <p:spPr bwMode="auto">
          <a:xfrm>
            <a:off x="2456677" y="4154536"/>
            <a:ext cx="0" cy="57704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Straight Connector 16">
            <a:extLst>
              <a:ext uri="{FF2B5EF4-FFF2-40B4-BE49-F238E27FC236}">
                <a16:creationId xmlns:a16="http://schemas.microsoft.com/office/drawing/2014/main" id="{1807250E-E8D7-443D-BF20-70C322E2CB30}"/>
              </a:ext>
            </a:extLst>
          </p:cNvPr>
          <p:cNvCxnSpPr>
            <a:cxnSpLocks/>
          </p:cNvCxnSpPr>
          <p:nvPr/>
        </p:nvCxnSpPr>
        <p:spPr bwMode="auto">
          <a:xfrm>
            <a:off x="3246253" y="4148874"/>
            <a:ext cx="0" cy="59158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Straight Connector 18">
            <a:extLst>
              <a:ext uri="{FF2B5EF4-FFF2-40B4-BE49-F238E27FC236}">
                <a16:creationId xmlns:a16="http://schemas.microsoft.com/office/drawing/2014/main" id="{1E86898B-0E23-4E0C-960B-38369B5F19AD}"/>
              </a:ext>
            </a:extLst>
          </p:cNvPr>
          <p:cNvCxnSpPr>
            <a:cxnSpLocks/>
          </p:cNvCxnSpPr>
          <p:nvPr/>
        </p:nvCxnSpPr>
        <p:spPr bwMode="auto">
          <a:xfrm>
            <a:off x="2855286" y="5104784"/>
            <a:ext cx="15631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Arrow Connector 20">
            <a:extLst>
              <a:ext uri="{FF2B5EF4-FFF2-40B4-BE49-F238E27FC236}">
                <a16:creationId xmlns:a16="http://schemas.microsoft.com/office/drawing/2014/main" id="{7DBA14D4-9607-427F-BA7F-AD83D166634F}"/>
              </a:ext>
            </a:extLst>
          </p:cNvPr>
          <p:cNvCxnSpPr>
            <a:cxnSpLocks/>
          </p:cNvCxnSpPr>
          <p:nvPr/>
        </p:nvCxnSpPr>
        <p:spPr bwMode="auto">
          <a:xfrm>
            <a:off x="3521461" y="4634992"/>
            <a:ext cx="34972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7538E59C-E87F-464C-8F4D-BFA7AD9D0A11}"/>
                  </a:ext>
                </a:extLst>
              </p:cNvPr>
              <p:cNvSpPr txBox="1"/>
              <p:nvPr/>
            </p:nvSpPr>
            <p:spPr>
              <a:xfrm>
                <a:off x="3442208" y="4326614"/>
                <a:ext cx="31515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chemeClr val="tx1"/>
                          </a:solidFill>
                          <a:latin typeface="Cambria Math" panose="02040503050406030204" pitchFamily="18" charset="0"/>
                        </a:rPr>
                        <m:t>𝜏</m:t>
                      </m:r>
                    </m:oMath>
                  </m:oMathPara>
                </a14:m>
                <a:endParaRPr lang="en-US" sz="1400" dirty="0">
                  <a:solidFill>
                    <a:schemeClr val="tx1"/>
                  </a:solidFill>
                </a:endParaRPr>
              </a:p>
            </p:txBody>
          </p:sp>
        </mc:Choice>
        <mc:Fallback xmlns="">
          <p:sp>
            <p:nvSpPr>
              <p:cNvPr id="22" name="TextBox 21">
                <a:extLst>
                  <a:ext uri="{FF2B5EF4-FFF2-40B4-BE49-F238E27FC236}">
                    <a16:creationId xmlns:a16="http://schemas.microsoft.com/office/drawing/2014/main" id="{7538E59C-E87F-464C-8F4D-BFA7AD9D0A11}"/>
                  </a:ext>
                </a:extLst>
              </p:cNvPr>
              <p:cNvSpPr txBox="1">
                <a:spLocks noRot="1" noChangeAspect="1" noMove="1" noResize="1" noEditPoints="1" noAdjustHandles="1" noChangeArrowheads="1" noChangeShapeType="1" noTextEdit="1"/>
              </p:cNvSpPr>
              <p:nvPr/>
            </p:nvSpPr>
            <p:spPr>
              <a:xfrm>
                <a:off x="3442208" y="4326614"/>
                <a:ext cx="315150" cy="307777"/>
              </a:xfrm>
              <a:prstGeom prst="rect">
                <a:avLst/>
              </a:prstGeom>
              <a:blipFill>
                <a:blip r:embed="rId3"/>
                <a:stretch>
                  <a:fillRect/>
                </a:stretch>
              </a:blipFill>
            </p:spPr>
            <p:txBody>
              <a:bodyPr/>
              <a:lstStyle/>
              <a:p>
                <a:r>
                  <a:rPr lang="en-US">
                    <a:noFill/>
                  </a:rPr>
                  <a:t> </a:t>
                </a:r>
              </a:p>
            </p:txBody>
          </p:sp>
        </mc:Fallback>
      </mc:AlternateContent>
      <p:cxnSp>
        <p:nvCxnSpPr>
          <p:cNvPr id="25" name="Straight Arrow Connector 24">
            <a:extLst>
              <a:ext uri="{FF2B5EF4-FFF2-40B4-BE49-F238E27FC236}">
                <a16:creationId xmlns:a16="http://schemas.microsoft.com/office/drawing/2014/main" id="{41689EB9-2DC5-47F3-85AC-F5DF10E62C13}"/>
              </a:ext>
            </a:extLst>
          </p:cNvPr>
          <p:cNvCxnSpPr>
            <a:cxnSpLocks/>
          </p:cNvCxnSpPr>
          <p:nvPr/>
        </p:nvCxnSpPr>
        <p:spPr bwMode="auto">
          <a:xfrm>
            <a:off x="2456677" y="3433180"/>
            <a:ext cx="0" cy="2041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a:extLst>
              <a:ext uri="{FF2B5EF4-FFF2-40B4-BE49-F238E27FC236}">
                <a16:creationId xmlns:a16="http://schemas.microsoft.com/office/drawing/2014/main" id="{0C47C778-1B13-40DD-AF45-3A42DC0D8C96}"/>
              </a:ext>
            </a:extLst>
          </p:cNvPr>
          <p:cNvSpPr txBox="1"/>
          <p:nvPr/>
        </p:nvSpPr>
        <p:spPr>
          <a:xfrm>
            <a:off x="1576500" y="3162086"/>
            <a:ext cx="1760354" cy="307777"/>
          </a:xfrm>
          <a:prstGeom prst="rect">
            <a:avLst/>
          </a:prstGeom>
          <a:noFill/>
        </p:spPr>
        <p:txBody>
          <a:bodyPr wrap="square" rtlCol="0">
            <a:spAutoFit/>
          </a:bodyPr>
          <a:lstStyle/>
          <a:p>
            <a:r>
              <a:rPr lang="en-US" sz="1400" dirty="0">
                <a:solidFill>
                  <a:schemeClr val="tx1"/>
                </a:solidFill>
              </a:rPr>
              <a:t>e.g., </a:t>
            </a:r>
            <a:r>
              <a:rPr lang="en-US" sz="1400" dirty="0" err="1">
                <a:solidFill>
                  <a:schemeClr val="tx1"/>
                </a:solidFill>
              </a:rPr>
              <a:t>WURx</a:t>
            </a:r>
            <a:r>
              <a:rPr lang="en-US" sz="1400" dirty="0">
                <a:solidFill>
                  <a:schemeClr val="tx1"/>
                </a:solidFill>
              </a:rPr>
              <a:t> wakes up</a:t>
            </a:r>
          </a:p>
        </p:txBody>
      </p:sp>
      <p:cxnSp>
        <p:nvCxnSpPr>
          <p:cNvPr id="31" name="Straight Connector 30">
            <a:extLst>
              <a:ext uri="{FF2B5EF4-FFF2-40B4-BE49-F238E27FC236}">
                <a16:creationId xmlns:a16="http://schemas.microsoft.com/office/drawing/2014/main" id="{EB7C1F3A-F3D8-4A2F-9856-8CCA45127141}"/>
              </a:ext>
            </a:extLst>
          </p:cNvPr>
          <p:cNvCxnSpPr>
            <a:cxnSpLocks/>
          </p:cNvCxnSpPr>
          <p:nvPr/>
        </p:nvCxnSpPr>
        <p:spPr bwMode="auto">
          <a:xfrm>
            <a:off x="2854417" y="4853098"/>
            <a:ext cx="0" cy="264641"/>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BD4172FE-DCEA-4B47-A8D9-E7E4DBE8C7EE}"/>
                  </a:ext>
                </a:extLst>
              </p:cNvPr>
              <p:cNvSpPr txBox="1"/>
              <p:nvPr/>
            </p:nvSpPr>
            <p:spPr>
              <a:xfrm>
                <a:off x="6963026" y="4940140"/>
                <a:ext cx="315150"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chemeClr val="tx1"/>
                          </a:solidFill>
                          <a:latin typeface="Cambria Math" panose="02040503050406030204" pitchFamily="18" charset="0"/>
                        </a:rPr>
                        <m:t>𝜏</m:t>
                      </m:r>
                    </m:oMath>
                  </m:oMathPara>
                </a14:m>
                <a:endParaRPr lang="en-US" sz="1400" dirty="0">
                  <a:solidFill>
                    <a:schemeClr val="tx1"/>
                  </a:solidFill>
                </a:endParaRPr>
              </a:p>
            </p:txBody>
          </p:sp>
        </mc:Choice>
        <mc:Fallback xmlns="">
          <p:sp>
            <p:nvSpPr>
              <p:cNvPr id="39" name="TextBox 38">
                <a:extLst>
                  <a:ext uri="{FF2B5EF4-FFF2-40B4-BE49-F238E27FC236}">
                    <a16:creationId xmlns:a16="http://schemas.microsoft.com/office/drawing/2014/main" id="{BD4172FE-DCEA-4B47-A8D9-E7E4DBE8C7EE}"/>
                  </a:ext>
                </a:extLst>
              </p:cNvPr>
              <p:cNvSpPr txBox="1">
                <a:spLocks noRot="1" noChangeAspect="1" noMove="1" noResize="1" noEditPoints="1" noAdjustHandles="1" noChangeArrowheads="1" noChangeShapeType="1" noTextEdit="1"/>
              </p:cNvSpPr>
              <p:nvPr/>
            </p:nvSpPr>
            <p:spPr>
              <a:xfrm>
                <a:off x="6963026" y="4940140"/>
                <a:ext cx="315150" cy="307777"/>
              </a:xfrm>
              <a:prstGeom prst="rect">
                <a:avLst/>
              </a:prstGeom>
              <a:blipFill>
                <a:blip r:embed="rId4"/>
                <a:stretch>
                  <a:fillRect/>
                </a:stretch>
              </a:blipFill>
            </p:spPr>
            <p:txBody>
              <a:bodyPr/>
              <a:lstStyle/>
              <a:p>
                <a:r>
                  <a:rPr lang="en-US">
                    <a:noFill/>
                  </a:rPr>
                  <a:t> </a:t>
                </a:r>
              </a:p>
            </p:txBody>
          </p:sp>
        </mc:Fallback>
      </mc:AlternateContent>
      <p:cxnSp>
        <p:nvCxnSpPr>
          <p:cNvPr id="32" name="Straight Arrow Connector 31">
            <a:extLst>
              <a:ext uri="{FF2B5EF4-FFF2-40B4-BE49-F238E27FC236}">
                <a16:creationId xmlns:a16="http://schemas.microsoft.com/office/drawing/2014/main" id="{2D803ACB-DB49-4965-BA09-3D5B5952EA25}"/>
              </a:ext>
            </a:extLst>
          </p:cNvPr>
          <p:cNvCxnSpPr>
            <a:cxnSpLocks/>
          </p:cNvCxnSpPr>
          <p:nvPr/>
        </p:nvCxnSpPr>
        <p:spPr bwMode="auto">
          <a:xfrm>
            <a:off x="4259793" y="5209540"/>
            <a:ext cx="28053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71DA6998-D523-47F0-B5F2-BDD7555DDDD0}"/>
              </a:ext>
            </a:extLst>
          </p:cNvPr>
          <p:cNvCxnSpPr>
            <a:cxnSpLocks/>
          </p:cNvCxnSpPr>
          <p:nvPr/>
        </p:nvCxnSpPr>
        <p:spPr bwMode="auto">
          <a:xfrm flipV="1">
            <a:off x="4385169" y="4552916"/>
            <a:ext cx="0" cy="8134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9" name="Freeform 152">
            <a:extLst>
              <a:ext uri="{FF2B5EF4-FFF2-40B4-BE49-F238E27FC236}">
                <a16:creationId xmlns:a16="http://schemas.microsoft.com/office/drawing/2014/main" id="{76B55BB9-CEC9-4A67-B9D7-20F901CDBF1A}"/>
              </a:ext>
            </a:extLst>
          </p:cNvPr>
          <p:cNvSpPr>
            <a:spLocks/>
          </p:cNvSpPr>
          <p:nvPr/>
        </p:nvSpPr>
        <p:spPr bwMode="auto">
          <a:xfrm>
            <a:off x="4385169" y="4371570"/>
            <a:ext cx="2566542" cy="833051"/>
          </a:xfrm>
          <a:custGeom>
            <a:avLst/>
            <a:gdLst>
              <a:gd name="T0" fmla="*/ 61 w 4068"/>
              <a:gd name="T1" fmla="*/ 1849 h 1849"/>
              <a:gd name="T2" fmla="*/ 125 w 4068"/>
              <a:gd name="T3" fmla="*/ 1790 h 1849"/>
              <a:gd name="T4" fmla="*/ 190 w 4068"/>
              <a:gd name="T5" fmla="*/ 1845 h 1849"/>
              <a:gd name="T6" fmla="*/ 255 w 4068"/>
              <a:gd name="T7" fmla="*/ 1845 h 1849"/>
              <a:gd name="T8" fmla="*/ 319 w 4068"/>
              <a:gd name="T9" fmla="*/ 1740 h 1849"/>
              <a:gd name="T10" fmla="*/ 384 w 4068"/>
              <a:gd name="T11" fmla="*/ 1789 h 1849"/>
              <a:gd name="T12" fmla="*/ 449 w 4068"/>
              <a:gd name="T13" fmla="*/ 1692 h 1849"/>
              <a:gd name="T14" fmla="*/ 513 w 4068"/>
              <a:gd name="T15" fmla="*/ 1844 h 1849"/>
              <a:gd name="T16" fmla="*/ 578 w 4068"/>
              <a:gd name="T17" fmla="*/ 1772 h 1849"/>
              <a:gd name="T18" fmla="*/ 643 w 4068"/>
              <a:gd name="T19" fmla="*/ 1817 h 1849"/>
              <a:gd name="T20" fmla="*/ 707 w 4068"/>
              <a:gd name="T21" fmla="*/ 1844 h 1849"/>
              <a:gd name="T22" fmla="*/ 772 w 4068"/>
              <a:gd name="T23" fmla="*/ 1668 h 1849"/>
              <a:gd name="T24" fmla="*/ 837 w 4068"/>
              <a:gd name="T25" fmla="*/ 1779 h 1849"/>
              <a:gd name="T26" fmla="*/ 902 w 4068"/>
              <a:gd name="T27" fmla="*/ 1810 h 1849"/>
              <a:gd name="T28" fmla="*/ 966 w 4068"/>
              <a:gd name="T29" fmla="*/ 1845 h 1849"/>
              <a:gd name="T30" fmla="*/ 1031 w 4068"/>
              <a:gd name="T31" fmla="*/ 1848 h 1849"/>
              <a:gd name="T32" fmla="*/ 1096 w 4068"/>
              <a:gd name="T33" fmla="*/ 1849 h 1849"/>
              <a:gd name="T34" fmla="*/ 1160 w 4068"/>
              <a:gd name="T35" fmla="*/ 1809 h 1849"/>
              <a:gd name="T36" fmla="*/ 1225 w 4068"/>
              <a:gd name="T37" fmla="*/ 1836 h 1849"/>
              <a:gd name="T38" fmla="*/ 1290 w 4068"/>
              <a:gd name="T39" fmla="*/ 1799 h 1849"/>
              <a:gd name="T40" fmla="*/ 1355 w 4068"/>
              <a:gd name="T41" fmla="*/ 1790 h 1849"/>
              <a:gd name="T42" fmla="*/ 1419 w 4068"/>
              <a:gd name="T43" fmla="*/ 1847 h 1849"/>
              <a:gd name="T44" fmla="*/ 1484 w 4068"/>
              <a:gd name="T45" fmla="*/ 1828 h 1849"/>
              <a:gd name="T46" fmla="*/ 1549 w 4068"/>
              <a:gd name="T47" fmla="*/ 1840 h 1849"/>
              <a:gd name="T48" fmla="*/ 1614 w 4068"/>
              <a:gd name="T49" fmla="*/ 1836 h 1849"/>
              <a:gd name="T50" fmla="*/ 1678 w 4068"/>
              <a:gd name="T51" fmla="*/ 1711 h 1849"/>
              <a:gd name="T52" fmla="*/ 1743 w 4068"/>
              <a:gd name="T53" fmla="*/ 155 h 1849"/>
              <a:gd name="T54" fmla="*/ 1808 w 4068"/>
              <a:gd name="T55" fmla="*/ 1707 h 1849"/>
              <a:gd name="T56" fmla="*/ 1872 w 4068"/>
              <a:gd name="T57" fmla="*/ 1848 h 1849"/>
              <a:gd name="T58" fmla="*/ 1937 w 4068"/>
              <a:gd name="T59" fmla="*/ 1847 h 1849"/>
              <a:gd name="T60" fmla="*/ 2002 w 4068"/>
              <a:gd name="T61" fmla="*/ 1848 h 1849"/>
              <a:gd name="T62" fmla="*/ 2066 w 4068"/>
              <a:gd name="T63" fmla="*/ 1849 h 1849"/>
              <a:gd name="T64" fmla="*/ 2131 w 4068"/>
              <a:gd name="T65" fmla="*/ 1823 h 1849"/>
              <a:gd name="T66" fmla="*/ 2196 w 4068"/>
              <a:gd name="T67" fmla="*/ 1822 h 1849"/>
              <a:gd name="T68" fmla="*/ 2260 w 4068"/>
              <a:gd name="T69" fmla="*/ 1849 h 1849"/>
              <a:gd name="T70" fmla="*/ 2325 w 4068"/>
              <a:gd name="T71" fmla="*/ 1800 h 1849"/>
              <a:gd name="T72" fmla="*/ 2390 w 4068"/>
              <a:gd name="T73" fmla="*/ 1773 h 1849"/>
              <a:gd name="T74" fmla="*/ 2455 w 4068"/>
              <a:gd name="T75" fmla="*/ 1849 h 1849"/>
              <a:gd name="T76" fmla="*/ 2519 w 4068"/>
              <a:gd name="T77" fmla="*/ 1843 h 1849"/>
              <a:gd name="T78" fmla="*/ 2584 w 4068"/>
              <a:gd name="T79" fmla="*/ 1793 h 1849"/>
              <a:gd name="T80" fmla="*/ 2649 w 4068"/>
              <a:gd name="T81" fmla="*/ 1802 h 1849"/>
              <a:gd name="T82" fmla="*/ 2713 w 4068"/>
              <a:gd name="T83" fmla="*/ 1798 h 1849"/>
              <a:gd name="T84" fmla="*/ 2778 w 4068"/>
              <a:gd name="T85" fmla="*/ 1849 h 1849"/>
              <a:gd name="T86" fmla="*/ 2843 w 4068"/>
              <a:gd name="T87" fmla="*/ 1682 h 1849"/>
              <a:gd name="T88" fmla="*/ 2908 w 4068"/>
              <a:gd name="T89" fmla="*/ 1817 h 1849"/>
              <a:gd name="T90" fmla="*/ 2972 w 4068"/>
              <a:gd name="T91" fmla="*/ 1821 h 1849"/>
              <a:gd name="T92" fmla="*/ 3037 w 4068"/>
              <a:gd name="T93" fmla="*/ 1778 h 1849"/>
              <a:gd name="T94" fmla="*/ 3102 w 4068"/>
              <a:gd name="T95" fmla="*/ 1733 h 1849"/>
              <a:gd name="T96" fmla="*/ 3167 w 4068"/>
              <a:gd name="T97" fmla="*/ 1849 h 1849"/>
              <a:gd name="T98" fmla="*/ 3231 w 4068"/>
              <a:gd name="T99" fmla="*/ 1840 h 1849"/>
              <a:gd name="T100" fmla="*/ 3296 w 4068"/>
              <a:gd name="T101" fmla="*/ 1712 h 1849"/>
              <a:gd name="T102" fmla="*/ 3361 w 4068"/>
              <a:gd name="T103" fmla="*/ 1832 h 1849"/>
              <a:gd name="T104" fmla="*/ 3425 w 4068"/>
              <a:gd name="T105" fmla="*/ 1821 h 1849"/>
              <a:gd name="T106" fmla="*/ 3490 w 4068"/>
              <a:gd name="T107" fmla="*/ 1704 h 1849"/>
              <a:gd name="T108" fmla="*/ 3555 w 4068"/>
              <a:gd name="T109" fmla="*/ 1820 h 1849"/>
              <a:gd name="T110" fmla="*/ 3619 w 4068"/>
              <a:gd name="T111" fmla="*/ 1761 h 1849"/>
              <a:gd name="T112" fmla="*/ 3684 w 4068"/>
              <a:gd name="T113" fmla="*/ 1846 h 1849"/>
              <a:gd name="T114" fmla="*/ 3749 w 4068"/>
              <a:gd name="T115" fmla="*/ 1839 h 1849"/>
              <a:gd name="T116" fmla="*/ 3813 w 4068"/>
              <a:gd name="T117" fmla="*/ 1643 h 1849"/>
              <a:gd name="T118" fmla="*/ 3878 w 4068"/>
              <a:gd name="T119" fmla="*/ 1836 h 1849"/>
              <a:gd name="T120" fmla="*/ 3943 w 4068"/>
              <a:gd name="T121" fmla="*/ 1826 h 1849"/>
              <a:gd name="T122" fmla="*/ 4007 w 4068"/>
              <a:gd name="T123" fmla="*/ 1808 h 1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068" h="1849">
                <a:moveTo>
                  <a:pt x="0" y="1731"/>
                </a:moveTo>
                <a:lnTo>
                  <a:pt x="2" y="1725"/>
                </a:lnTo>
                <a:lnTo>
                  <a:pt x="5" y="1691"/>
                </a:lnTo>
                <a:lnTo>
                  <a:pt x="7" y="1683"/>
                </a:lnTo>
                <a:lnTo>
                  <a:pt x="11" y="1707"/>
                </a:lnTo>
                <a:lnTo>
                  <a:pt x="13" y="1740"/>
                </a:lnTo>
                <a:lnTo>
                  <a:pt x="16" y="1738"/>
                </a:lnTo>
                <a:lnTo>
                  <a:pt x="19" y="1745"/>
                </a:lnTo>
                <a:lnTo>
                  <a:pt x="22" y="1761"/>
                </a:lnTo>
                <a:lnTo>
                  <a:pt x="25" y="1786"/>
                </a:lnTo>
                <a:lnTo>
                  <a:pt x="28" y="1820"/>
                </a:lnTo>
                <a:lnTo>
                  <a:pt x="31" y="1844"/>
                </a:lnTo>
                <a:lnTo>
                  <a:pt x="34" y="1849"/>
                </a:lnTo>
                <a:lnTo>
                  <a:pt x="37" y="1849"/>
                </a:lnTo>
                <a:lnTo>
                  <a:pt x="40" y="1849"/>
                </a:lnTo>
                <a:lnTo>
                  <a:pt x="43" y="1849"/>
                </a:lnTo>
                <a:lnTo>
                  <a:pt x="46" y="1849"/>
                </a:lnTo>
                <a:lnTo>
                  <a:pt x="49" y="1848"/>
                </a:lnTo>
                <a:lnTo>
                  <a:pt x="52" y="1847"/>
                </a:lnTo>
                <a:lnTo>
                  <a:pt x="54" y="1847"/>
                </a:lnTo>
                <a:lnTo>
                  <a:pt x="57" y="1849"/>
                </a:lnTo>
                <a:lnTo>
                  <a:pt x="61" y="1849"/>
                </a:lnTo>
                <a:lnTo>
                  <a:pt x="63" y="1849"/>
                </a:lnTo>
                <a:lnTo>
                  <a:pt x="66" y="1848"/>
                </a:lnTo>
                <a:lnTo>
                  <a:pt x="69" y="1846"/>
                </a:lnTo>
                <a:lnTo>
                  <a:pt x="72" y="1841"/>
                </a:lnTo>
                <a:lnTo>
                  <a:pt x="75" y="1845"/>
                </a:lnTo>
                <a:lnTo>
                  <a:pt x="78" y="1847"/>
                </a:lnTo>
                <a:lnTo>
                  <a:pt x="81" y="1846"/>
                </a:lnTo>
                <a:lnTo>
                  <a:pt x="84" y="1844"/>
                </a:lnTo>
                <a:lnTo>
                  <a:pt x="87" y="1841"/>
                </a:lnTo>
                <a:lnTo>
                  <a:pt x="90" y="1840"/>
                </a:lnTo>
                <a:lnTo>
                  <a:pt x="93" y="1842"/>
                </a:lnTo>
                <a:lnTo>
                  <a:pt x="96" y="1843"/>
                </a:lnTo>
                <a:lnTo>
                  <a:pt x="99" y="1840"/>
                </a:lnTo>
                <a:lnTo>
                  <a:pt x="102" y="1828"/>
                </a:lnTo>
                <a:lnTo>
                  <a:pt x="104" y="1809"/>
                </a:lnTo>
                <a:lnTo>
                  <a:pt x="108" y="1811"/>
                </a:lnTo>
                <a:lnTo>
                  <a:pt x="111" y="1829"/>
                </a:lnTo>
                <a:lnTo>
                  <a:pt x="113" y="1840"/>
                </a:lnTo>
                <a:lnTo>
                  <a:pt x="116" y="1840"/>
                </a:lnTo>
                <a:lnTo>
                  <a:pt x="119" y="1828"/>
                </a:lnTo>
                <a:lnTo>
                  <a:pt x="122" y="1805"/>
                </a:lnTo>
                <a:lnTo>
                  <a:pt x="125" y="1790"/>
                </a:lnTo>
                <a:lnTo>
                  <a:pt x="128" y="1797"/>
                </a:lnTo>
                <a:lnTo>
                  <a:pt x="131" y="1808"/>
                </a:lnTo>
                <a:lnTo>
                  <a:pt x="134" y="1811"/>
                </a:lnTo>
                <a:lnTo>
                  <a:pt x="137" y="1817"/>
                </a:lnTo>
                <a:lnTo>
                  <a:pt x="140" y="1816"/>
                </a:lnTo>
                <a:lnTo>
                  <a:pt x="143" y="1818"/>
                </a:lnTo>
                <a:lnTo>
                  <a:pt x="146" y="1825"/>
                </a:lnTo>
                <a:lnTo>
                  <a:pt x="149" y="1833"/>
                </a:lnTo>
                <a:lnTo>
                  <a:pt x="151" y="1841"/>
                </a:lnTo>
                <a:lnTo>
                  <a:pt x="155" y="1846"/>
                </a:lnTo>
                <a:lnTo>
                  <a:pt x="158" y="1849"/>
                </a:lnTo>
                <a:lnTo>
                  <a:pt x="160" y="1848"/>
                </a:lnTo>
                <a:lnTo>
                  <a:pt x="163" y="1849"/>
                </a:lnTo>
                <a:lnTo>
                  <a:pt x="166" y="1849"/>
                </a:lnTo>
                <a:lnTo>
                  <a:pt x="169" y="1849"/>
                </a:lnTo>
                <a:lnTo>
                  <a:pt x="172" y="1848"/>
                </a:lnTo>
                <a:lnTo>
                  <a:pt x="175" y="1849"/>
                </a:lnTo>
                <a:lnTo>
                  <a:pt x="178" y="1849"/>
                </a:lnTo>
                <a:lnTo>
                  <a:pt x="181" y="1849"/>
                </a:lnTo>
                <a:lnTo>
                  <a:pt x="184" y="1849"/>
                </a:lnTo>
                <a:lnTo>
                  <a:pt x="187" y="1848"/>
                </a:lnTo>
                <a:lnTo>
                  <a:pt x="190" y="1845"/>
                </a:lnTo>
                <a:lnTo>
                  <a:pt x="193" y="1847"/>
                </a:lnTo>
                <a:lnTo>
                  <a:pt x="196" y="1848"/>
                </a:lnTo>
                <a:lnTo>
                  <a:pt x="199" y="1847"/>
                </a:lnTo>
                <a:lnTo>
                  <a:pt x="201" y="1845"/>
                </a:lnTo>
                <a:lnTo>
                  <a:pt x="205" y="1845"/>
                </a:lnTo>
                <a:lnTo>
                  <a:pt x="208" y="1847"/>
                </a:lnTo>
                <a:lnTo>
                  <a:pt x="210" y="1848"/>
                </a:lnTo>
                <a:lnTo>
                  <a:pt x="213" y="1848"/>
                </a:lnTo>
                <a:lnTo>
                  <a:pt x="216" y="1848"/>
                </a:lnTo>
                <a:lnTo>
                  <a:pt x="219" y="1843"/>
                </a:lnTo>
                <a:lnTo>
                  <a:pt x="222" y="1838"/>
                </a:lnTo>
                <a:lnTo>
                  <a:pt x="225" y="1838"/>
                </a:lnTo>
                <a:lnTo>
                  <a:pt x="228" y="1846"/>
                </a:lnTo>
                <a:lnTo>
                  <a:pt x="231" y="1849"/>
                </a:lnTo>
                <a:lnTo>
                  <a:pt x="234" y="1849"/>
                </a:lnTo>
                <a:lnTo>
                  <a:pt x="237" y="1848"/>
                </a:lnTo>
                <a:lnTo>
                  <a:pt x="240" y="1845"/>
                </a:lnTo>
                <a:lnTo>
                  <a:pt x="243" y="1845"/>
                </a:lnTo>
                <a:lnTo>
                  <a:pt x="246" y="1848"/>
                </a:lnTo>
                <a:lnTo>
                  <a:pt x="249" y="1848"/>
                </a:lnTo>
                <a:lnTo>
                  <a:pt x="252" y="1847"/>
                </a:lnTo>
                <a:lnTo>
                  <a:pt x="255" y="1845"/>
                </a:lnTo>
                <a:lnTo>
                  <a:pt x="257" y="1845"/>
                </a:lnTo>
                <a:lnTo>
                  <a:pt x="260" y="1847"/>
                </a:lnTo>
                <a:lnTo>
                  <a:pt x="263" y="1847"/>
                </a:lnTo>
                <a:lnTo>
                  <a:pt x="266" y="1848"/>
                </a:lnTo>
                <a:lnTo>
                  <a:pt x="269" y="1849"/>
                </a:lnTo>
                <a:lnTo>
                  <a:pt x="272" y="1849"/>
                </a:lnTo>
                <a:lnTo>
                  <a:pt x="275" y="1849"/>
                </a:lnTo>
                <a:lnTo>
                  <a:pt x="278" y="1845"/>
                </a:lnTo>
                <a:lnTo>
                  <a:pt x="281" y="1847"/>
                </a:lnTo>
                <a:lnTo>
                  <a:pt x="284" y="1849"/>
                </a:lnTo>
                <a:lnTo>
                  <a:pt x="287" y="1849"/>
                </a:lnTo>
                <a:lnTo>
                  <a:pt x="290" y="1849"/>
                </a:lnTo>
                <a:lnTo>
                  <a:pt x="293" y="1847"/>
                </a:lnTo>
                <a:lnTo>
                  <a:pt x="296" y="1847"/>
                </a:lnTo>
                <a:lnTo>
                  <a:pt x="299" y="1844"/>
                </a:lnTo>
                <a:lnTo>
                  <a:pt x="302" y="1842"/>
                </a:lnTo>
                <a:lnTo>
                  <a:pt x="305" y="1839"/>
                </a:lnTo>
                <a:lnTo>
                  <a:pt x="307" y="1833"/>
                </a:lnTo>
                <a:lnTo>
                  <a:pt x="310" y="1820"/>
                </a:lnTo>
                <a:lnTo>
                  <a:pt x="314" y="1798"/>
                </a:lnTo>
                <a:lnTo>
                  <a:pt x="316" y="1766"/>
                </a:lnTo>
                <a:lnTo>
                  <a:pt x="319" y="1740"/>
                </a:lnTo>
                <a:lnTo>
                  <a:pt x="322" y="1737"/>
                </a:lnTo>
                <a:lnTo>
                  <a:pt x="325" y="1758"/>
                </a:lnTo>
                <a:lnTo>
                  <a:pt x="328" y="1772"/>
                </a:lnTo>
                <a:lnTo>
                  <a:pt x="331" y="1774"/>
                </a:lnTo>
                <a:lnTo>
                  <a:pt x="334" y="1763"/>
                </a:lnTo>
                <a:lnTo>
                  <a:pt x="337" y="1732"/>
                </a:lnTo>
                <a:lnTo>
                  <a:pt x="340" y="1718"/>
                </a:lnTo>
                <a:lnTo>
                  <a:pt x="343" y="1725"/>
                </a:lnTo>
                <a:lnTo>
                  <a:pt x="346" y="1767"/>
                </a:lnTo>
                <a:lnTo>
                  <a:pt x="349" y="1794"/>
                </a:lnTo>
                <a:lnTo>
                  <a:pt x="352" y="1802"/>
                </a:lnTo>
                <a:lnTo>
                  <a:pt x="354" y="1808"/>
                </a:lnTo>
                <a:lnTo>
                  <a:pt x="357" y="1812"/>
                </a:lnTo>
                <a:lnTo>
                  <a:pt x="361" y="1823"/>
                </a:lnTo>
                <a:lnTo>
                  <a:pt x="363" y="1834"/>
                </a:lnTo>
                <a:lnTo>
                  <a:pt x="366" y="1833"/>
                </a:lnTo>
                <a:lnTo>
                  <a:pt x="369" y="1809"/>
                </a:lnTo>
                <a:lnTo>
                  <a:pt x="372" y="1778"/>
                </a:lnTo>
                <a:lnTo>
                  <a:pt x="375" y="1764"/>
                </a:lnTo>
                <a:lnTo>
                  <a:pt x="378" y="1771"/>
                </a:lnTo>
                <a:lnTo>
                  <a:pt x="381" y="1781"/>
                </a:lnTo>
                <a:lnTo>
                  <a:pt x="384" y="1789"/>
                </a:lnTo>
                <a:lnTo>
                  <a:pt x="387" y="1784"/>
                </a:lnTo>
                <a:lnTo>
                  <a:pt x="390" y="1761"/>
                </a:lnTo>
                <a:lnTo>
                  <a:pt x="393" y="1721"/>
                </a:lnTo>
                <a:lnTo>
                  <a:pt x="396" y="1675"/>
                </a:lnTo>
                <a:lnTo>
                  <a:pt x="399" y="1623"/>
                </a:lnTo>
                <a:lnTo>
                  <a:pt x="402" y="1563"/>
                </a:lnTo>
                <a:lnTo>
                  <a:pt x="404" y="1542"/>
                </a:lnTo>
                <a:lnTo>
                  <a:pt x="408" y="1576"/>
                </a:lnTo>
                <a:lnTo>
                  <a:pt x="411" y="1617"/>
                </a:lnTo>
                <a:lnTo>
                  <a:pt x="413" y="1632"/>
                </a:lnTo>
                <a:lnTo>
                  <a:pt x="416" y="1633"/>
                </a:lnTo>
                <a:lnTo>
                  <a:pt x="419" y="1601"/>
                </a:lnTo>
                <a:lnTo>
                  <a:pt x="422" y="1581"/>
                </a:lnTo>
                <a:lnTo>
                  <a:pt x="425" y="1628"/>
                </a:lnTo>
                <a:lnTo>
                  <a:pt x="428" y="1685"/>
                </a:lnTo>
                <a:lnTo>
                  <a:pt x="431" y="1725"/>
                </a:lnTo>
                <a:lnTo>
                  <a:pt x="434" y="1753"/>
                </a:lnTo>
                <a:lnTo>
                  <a:pt x="437" y="1756"/>
                </a:lnTo>
                <a:lnTo>
                  <a:pt x="440" y="1735"/>
                </a:lnTo>
                <a:lnTo>
                  <a:pt x="443" y="1711"/>
                </a:lnTo>
                <a:lnTo>
                  <a:pt x="446" y="1691"/>
                </a:lnTo>
                <a:lnTo>
                  <a:pt x="449" y="1692"/>
                </a:lnTo>
                <a:lnTo>
                  <a:pt x="452" y="1725"/>
                </a:lnTo>
                <a:lnTo>
                  <a:pt x="454" y="1757"/>
                </a:lnTo>
                <a:lnTo>
                  <a:pt x="458" y="1765"/>
                </a:lnTo>
                <a:lnTo>
                  <a:pt x="460" y="1774"/>
                </a:lnTo>
                <a:lnTo>
                  <a:pt x="463" y="1783"/>
                </a:lnTo>
                <a:lnTo>
                  <a:pt x="466" y="1780"/>
                </a:lnTo>
                <a:lnTo>
                  <a:pt x="469" y="1789"/>
                </a:lnTo>
                <a:lnTo>
                  <a:pt x="472" y="1800"/>
                </a:lnTo>
                <a:lnTo>
                  <a:pt x="475" y="1803"/>
                </a:lnTo>
                <a:lnTo>
                  <a:pt x="478" y="1806"/>
                </a:lnTo>
                <a:lnTo>
                  <a:pt x="481" y="1803"/>
                </a:lnTo>
                <a:lnTo>
                  <a:pt x="484" y="1800"/>
                </a:lnTo>
                <a:lnTo>
                  <a:pt x="487" y="1812"/>
                </a:lnTo>
                <a:lnTo>
                  <a:pt x="490" y="1826"/>
                </a:lnTo>
                <a:lnTo>
                  <a:pt x="493" y="1835"/>
                </a:lnTo>
                <a:lnTo>
                  <a:pt x="496" y="1838"/>
                </a:lnTo>
                <a:lnTo>
                  <a:pt x="499" y="1843"/>
                </a:lnTo>
                <a:lnTo>
                  <a:pt x="501" y="1848"/>
                </a:lnTo>
                <a:lnTo>
                  <a:pt x="505" y="1849"/>
                </a:lnTo>
                <a:lnTo>
                  <a:pt x="508" y="1849"/>
                </a:lnTo>
                <a:lnTo>
                  <a:pt x="510" y="1848"/>
                </a:lnTo>
                <a:lnTo>
                  <a:pt x="513" y="1844"/>
                </a:lnTo>
                <a:lnTo>
                  <a:pt x="516" y="1836"/>
                </a:lnTo>
                <a:lnTo>
                  <a:pt x="519" y="1819"/>
                </a:lnTo>
                <a:lnTo>
                  <a:pt x="522" y="1785"/>
                </a:lnTo>
                <a:lnTo>
                  <a:pt x="525" y="1762"/>
                </a:lnTo>
                <a:lnTo>
                  <a:pt x="528" y="1766"/>
                </a:lnTo>
                <a:lnTo>
                  <a:pt x="531" y="1780"/>
                </a:lnTo>
                <a:lnTo>
                  <a:pt x="534" y="1785"/>
                </a:lnTo>
                <a:lnTo>
                  <a:pt x="537" y="1782"/>
                </a:lnTo>
                <a:lnTo>
                  <a:pt x="540" y="1774"/>
                </a:lnTo>
                <a:lnTo>
                  <a:pt x="543" y="1772"/>
                </a:lnTo>
                <a:lnTo>
                  <a:pt x="546" y="1767"/>
                </a:lnTo>
                <a:lnTo>
                  <a:pt x="549" y="1772"/>
                </a:lnTo>
                <a:lnTo>
                  <a:pt x="552" y="1768"/>
                </a:lnTo>
                <a:lnTo>
                  <a:pt x="555" y="1757"/>
                </a:lnTo>
                <a:lnTo>
                  <a:pt x="558" y="1731"/>
                </a:lnTo>
                <a:lnTo>
                  <a:pt x="560" y="1716"/>
                </a:lnTo>
                <a:lnTo>
                  <a:pt x="563" y="1708"/>
                </a:lnTo>
                <a:lnTo>
                  <a:pt x="566" y="1705"/>
                </a:lnTo>
                <a:lnTo>
                  <a:pt x="569" y="1710"/>
                </a:lnTo>
                <a:lnTo>
                  <a:pt x="572" y="1718"/>
                </a:lnTo>
                <a:lnTo>
                  <a:pt x="575" y="1739"/>
                </a:lnTo>
                <a:lnTo>
                  <a:pt x="578" y="1772"/>
                </a:lnTo>
                <a:lnTo>
                  <a:pt x="581" y="1799"/>
                </a:lnTo>
                <a:lnTo>
                  <a:pt x="584" y="1808"/>
                </a:lnTo>
                <a:lnTo>
                  <a:pt x="587" y="1824"/>
                </a:lnTo>
                <a:lnTo>
                  <a:pt x="590" y="1843"/>
                </a:lnTo>
                <a:lnTo>
                  <a:pt x="593" y="1848"/>
                </a:lnTo>
                <a:lnTo>
                  <a:pt x="596" y="1849"/>
                </a:lnTo>
                <a:lnTo>
                  <a:pt x="598" y="1849"/>
                </a:lnTo>
                <a:lnTo>
                  <a:pt x="602" y="1849"/>
                </a:lnTo>
                <a:lnTo>
                  <a:pt x="605" y="1849"/>
                </a:lnTo>
                <a:lnTo>
                  <a:pt x="607" y="1849"/>
                </a:lnTo>
                <a:lnTo>
                  <a:pt x="610" y="1848"/>
                </a:lnTo>
                <a:lnTo>
                  <a:pt x="614" y="1849"/>
                </a:lnTo>
                <a:lnTo>
                  <a:pt x="616" y="1849"/>
                </a:lnTo>
                <a:lnTo>
                  <a:pt x="619" y="1848"/>
                </a:lnTo>
                <a:lnTo>
                  <a:pt x="622" y="1844"/>
                </a:lnTo>
                <a:lnTo>
                  <a:pt x="625" y="1839"/>
                </a:lnTo>
                <a:lnTo>
                  <a:pt x="628" y="1841"/>
                </a:lnTo>
                <a:lnTo>
                  <a:pt x="631" y="1845"/>
                </a:lnTo>
                <a:lnTo>
                  <a:pt x="634" y="1846"/>
                </a:lnTo>
                <a:lnTo>
                  <a:pt x="637" y="1840"/>
                </a:lnTo>
                <a:lnTo>
                  <a:pt x="640" y="1827"/>
                </a:lnTo>
                <a:lnTo>
                  <a:pt x="643" y="1817"/>
                </a:lnTo>
                <a:lnTo>
                  <a:pt x="646" y="1820"/>
                </a:lnTo>
                <a:lnTo>
                  <a:pt x="649" y="1830"/>
                </a:lnTo>
                <a:lnTo>
                  <a:pt x="652" y="1839"/>
                </a:lnTo>
                <a:lnTo>
                  <a:pt x="655" y="1845"/>
                </a:lnTo>
                <a:lnTo>
                  <a:pt x="657" y="1849"/>
                </a:lnTo>
                <a:lnTo>
                  <a:pt x="660" y="1849"/>
                </a:lnTo>
                <a:lnTo>
                  <a:pt x="664" y="1848"/>
                </a:lnTo>
                <a:lnTo>
                  <a:pt x="666" y="1847"/>
                </a:lnTo>
                <a:lnTo>
                  <a:pt x="669" y="1845"/>
                </a:lnTo>
                <a:lnTo>
                  <a:pt x="672" y="1845"/>
                </a:lnTo>
                <a:lnTo>
                  <a:pt x="675" y="1841"/>
                </a:lnTo>
                <a:lnTo>
                  <a:pt x="678" y="1835"/>
                </a:lnTo>
                <a:lnTo>
                  <a:pt x="681" y="1832"/>
                </a:lnTo>
                <a:lnTo>
                  <a:pt x="684" y="1835"/>
                </a:lnTo>
                <a:lnTo>
                  <a:pt x="687" y="1838"/>
                </a:lnTo>
                <a:lnTo>
                  <a:pt x="690" y="1840"/>
                </a:lnTo>
                <a:lnTo>
                  <a:pt x="693" y="1843"/>
                </a:lnTo>
                <a:lnTo>
                  <a:pt x="696" y="1846"/>
                </a:lnTo>
                <a:lnTo>
                  <a:pt x="699" y="1848"/>
                </a:lnTo>
                <a:lnTo>
                  <a:pt x="702" y="1849"/>
                </a:lnTo>
                <a:lnTo>
                  <a:pt x="704" y="1849"/>
                </a:lnTo>
                <a:lnTo>
                  <a:pt x="707" y="1844"/>
                </a:lnTo>
                <a:lnTo>
                  <a:pt x="711" y="1834"/>
                </a:lnTo>
                <a:lnTo>
                  <a:pt x="713" y="1827"/>
                </a:lnTo>
                <a:lnTo>
                  <a:pt x="716" y="1827"/>
                </a:lnTo>
                <a:lnTo>
                  <a:pt x="719" y="1828"/>
                </a:lnTo>
                <a:lnTo>
                  <a:pt x="722" y="1827"/>
                </a:lnTo>
                <a:lnTo>
                  <a:pt x="725" y="1811"/>
                </a:lnTo>
                <a:lnTo>
                  <a:pt x="728" y="1794"/>
                </a:lnTo>
                <a:lnTo>
                  <a:pt x="731" y="1790"/>
                </a:lnTo>
                <a:lnTo>
                  <a:pt x="734" y="1787"/>
                </a:lnTo>
                <a:lnTo>
                  <a:pt x="737" y="1776"/>
                </a:lnTo>
                <a:lnTo>
                  <a:pt x="740" y="1762"/>
                </a:lnTo>
                <a:lnTo>
                  <a:pt x="743" y="1737"/>
                </a:lnTo>
                <a:lnTo>
                  <a:pt x="746" y="1713"/>
                </a:lnTo>
                <a:lnTo>
                  <a:pt x="749" y="1715"/>
                </a:lnTo>
                <a:lnTo>
                  <a:pt x="752" y="1710"/>
                </a:lnTo>
                <a:lnTo>
                  <a:pt x="754" y="1656"/>
                </a:lnTo>
                <a:lnTo>
                  <a:pt x="758" y="1592"/>
                </a:lnTo>
                <a:lnTo>
                  <a:pt x="761" y="1569"/>
                </a:lnTo>
                <a:lnTo>
                  <a:pt x="763" y="1570"/>
                </a:lnTo>
                <a:lnTo>
                  <a:pt x="766" y="1577"/>
                </a:lnTo>
                <a:lnTo>
                  <a:pt x="769" y="1607"/>
                </a:lnTo>
                <a:lnTo>
                  <a:pt x="772" y="1668"/>
                </a:lnTo>
                <a:lnTo>
                  <a:pt x="775" y="1718"/>
                </a:lnTo>
                <a:lnTo>
                  <a:pt x="778" y="1734"/>
                </a:lnTo>
                <a:lnTo>
                  <a:pt x="781" y="1732"/>
                </a:lnTo>
                <a:lnTo>
                  <a:pt x="784" y="1715"/>
                </a:lnTo>
                <a:lnTo>
                  <a:pt x="787" y="1702"/>
                </a:lnTo>
                <a:lnTo>
                  <a:pt x="790" y="1690"/>
                </a:lnTo>
                <a:lnTo>
                  <a:pt x="793" y="1676"/>
                </a:lnTo>
                <a:lnTo>
                  <a:pt x="796" y="1667"/>
                </a:lnTo>
                <a:lnTo>
                  <a:pt x="799" y="1675"/>
                </a:lnTo>
                <a:lnTo>
                  <a:pt x="802" y="1692"/>
                </a:lnTo>
                <a:lnTo>
                  <a:pt x="805" y="1708"/>
                </a:lnTo>
                <a:lnTo>
                  <a:pt x="808" y="1720"/>
                </a:lnTo>
                <a:lnTo>
                  <a:pt x="810" y="1720"/>
                </a:lnTo>
                <a:lnTo>
                  <a:pt x="813" y="1716"/>
                </a:lnTo>
                <a:lnTo>
                  <a:pt x="816" y="1712"/>
                </a:lnTo>
                <a:lnTo>
                  <a:pt x="819" y="1721"/>
                </a:lnTo>
                <a:lnTo>
                  <a:pt x="822" y="1730"/>
                </a:lnTo>
                <a:lnTo>
                  <a:pt x="825" y="1734"/>
                </a:lnTo>
                <a:lnTo>
                  <a:pt x="828" y="1738"/>
                </a:lnTo>
                <a:lnTo>
                  <a:pt x="831" y="1749"/>
                </a:lnTo>
                <a:lnTo>
                  <a:pt x="834" y="1762"/>
                </a:lnTo>
                <a:lnTo>
                  <a:pt x="837" y="1779"/>
                </a:lnTo>
                <a:lnTo>
                  <a:pt x="840" y="1796"/>
                </a:lnTo>
                <a:lnTo>
                  <a:pt x="843" y="1812"/>
                </a:lnTo>
                <a:lnTo>
                  <a:pt x="846" y="1829"/>
                </a:lnTo>
                <a:lnTo>
                  <a:pt x="849" y="1842"/>
                </a:lnTo>
                <a:lnTo>
                  <a:pt x="851" y="1849"/>
                </a:lnTo>
                <a:lnTo>
                  <a:pt x="855" y="1847"/>
                </a:lnTo>
                <a:lnTo>
                  <a:pt x="858" y="1843"/>
                </a:lnTo>
                <a:lnTo>
                  <a:pt x="860" y="1839"/>
                </a:lnTo>
                <a:lnTo>
                  <a:pt x="863" y="1830"/>
                </a:lnTo>
                <a:lnTo>
                  <a:pt x="867" y="1827"/>
                </a:lnTo>
                <a:lnTo>
                  <a:pt x="869" y="1830"/>
                </a:lnTo>
                <a:lnTo>
                  <a:pt x="872" y="1822"/>
                </a:lnTo>
                <a:lnTo>
                  <a:pt x="875" y="1817"/>
                </a:lnTo>
                <a:lnTo>
                  <a:pt x="878" y="1825"/>
                </a:lnTo>
                <a:lnTo>
                  <a:pt x="881" y="1830"/>
                </a:lnTo>
                <a:lnTo>
                  <a:pt x="884" y="1826"/>
                </a:lnTo>
                <a:lnTo>
                  <a:pt x="887" y="1827"/>
                </a:lnTo>
                <a:lnTo>
                  <a:pt x="890" y="1832"/>
                </a:lnTo>
                <a:lnTo>
                  <a:pt x="893" y="1832"/>
                </a:lnTo>
                <a:lnTo>
                  <a:pt x="896" y="1826"/>
                </a:lnTo>
                <a:lnTo>
                  <a:pt x="899" y="1819"/>
                </a:lnTo>
                <a:lnTo>
                  <a:pt x="902" y="1810"/>
                </a:lnTo>
                <a:lnTo>
                  <a:pt x="905" y="1791"/>
                </a:lnTo>
                <a:lnTo>
                  <a:pt x="908" y="1756"/>
                </a:lnTo>
                <a:lnTo>
                  <a:pt x="910" y="1722"/>
                </a:lnTo>
                <a:lnTo>
                  <a:pt x="913" y="1713"/>
                </a:lnTo>
                <a:lnTo>
                  <a:pt x="916" y="1724"/>
                </a:lnTo>
                <a:lnTo>
                  <a:pt x="919" y="1759"/>
                </a:lnTo>
                <a:lnTo>
                  <a:pt x="922" y="1785"/>
                </a:lnTo>
                <a:lnTo>
                  <a:pt x="925" y="1795"/>
                </a:lnTo>
                <a:lnTo>
                  <a:pt x="928" y="1800"/>
                </a:lnTo>
                <a:lnTo>
                  <a:pt x="931" y="1801"/>
                </a:lnTo>
                <a:lnTo>
                  <a:pt x="934" y="1811"/>
                </a:lnTo>
                <a:lnTo>
                  <a:pt x="937" y="1822"/>
                </a:lnTo>
                <a:lnTo>
                  <a:pt x="940" y="1830"/>
                </a:lnTo>
                <a:lnTo>
                  <a:pt x="943" y="1830"/>
                </a:lnTo>
                <a:lnTo>
                  <a:pt x="946" y="1824"/>
                </a:lnTo>
                <a:lnTo>
                  <a:pt x="949" y="1815"/>
                </a:lnTo>
                <a:lnTo>
                  <a:pt x="952" y="1804"/>
                </a:lnTo>
                <a:lnTo>
                  <a:pt x="955" y="1802"/>
                </a:lnTo>
                <a:lnTo>
                  <a:pt x="957" y="1814"/>
                </a:lnTo>
                <a:lnTo>
                  <a:pt x="960" y="1826"/>
                </a:lnTo>
                <a:lnTo>
                  <a:pt x="964" y="1838"/>
                </a:lnTo>
                <a:lnTo>
                  <a:pt x="966" y="1845"/>
                </a:lnTo>
                <a:lnTo>
                  <a:pt x="969" y="1848"/>
                </a:lnTo>
                <a:lnTo>
                  <a:pt x="972" y="1848"/>
                </a:lnTo>
                <a:lnTo>
                  <a:pt x="975" y="1848"/>
                </a:lnTo>
                <a:lnTo>
                  <a:pt x="978" y="1848"/>
                </a:lnTo>
                <a:lnTo>
                  <a:pt x="981" y="1849"/>
                </a:lnTo>
                <a:lnTo>
                  <a:pt x="984" y="1849"/>
                </a:lnTo>
                <a:lnTo>
                  <a:pt x="987" y="1845"/>
                </a:lnTo>
                <a:lnTo>
                  <a:pt x="990" y="1840"/>
                </a:lnTo>
                <a:lnTo>
                  <a:pt x="993" y="1840"/>
                </a:lnTo>
                <a:lnTo>
                  <a:pt x="996" y="1838"/>
                </a:lnTo>
                <a:lnTo>
                  <a:pt x="999" y="1837"/>
                </a:lnTo>
                <a:lnTo>
                  <a:pt x="1002" y="1841"/>
                </a:lnTo>
                <a:lnTo>
                  <a:pt x="1005" y="1847"/>
                </a:lnTo>
                <a:lnTo>
                  <a:pt x="1007" y="1849"/>
                </a:lnTo>
                <a:lnTo>
                  <a:pt x="1011" y="1849"/>
                </a:lnTo>
                <a:lnTo>
                  <a:pt x="1013" y="1849"/>
                </a:lnTo>
                <a:lnTo>
                  <a:pt x="1016" y="1848"/>
                </a:lnTo>
                <a:lnTo>
                  <a:pt x="1019" y="1848"/>
                </a:lnTo>
                <a:lnTo>
                  <a:pt x="1022" y="1848"/>
                </a:lnTo>
                <a:lnTo>
                  <a:pt x="1025" y="1849"/>
                </a:lnTo>
                <a:lnTo>
                  <a:pt x="1028" y="1849"/>
                </a:lnTo>
                <a:lnTo>
                  <a:pt x="1031" y="1848"/>
                </a:lnTo>
                <a:lnTo>
                  <a:pt x="1034" y="1848"/>
                </a:lnTo>
                <a:lnTo>
                  <a:pt x="1037" y="1847"/>
                </a:lnTo>
                <a:lnTo>
                  <a:pt x="1040" y="1847"/>
                </a:lnTo>
                <a:lnTo>
                  <a:pt x="1043" y="1848"/>
                </a:lnTo>
                <a:lnTo>
                  <a:pt x="1046" y="1848"/>
                </a:lnTo>
                <a:lnTo>
                  <a:pt x="1049" y="1848"/>
                </a:lnTo>
                <a:lnTo>
                  <a:pt x="1052" y="1847"/>
                </a:lnTo>
                <a:lnTo>
                  <a:pt x="1054" y="1845"/>
                </a:lnTo>
                <a:lnTo>
                  <a:pt x="1057" y="1842"/>
                </a:lnTo>
                <a:lnTo>
                  <a:pt x="1061" y="1841"/>
                </a:lnTo>
                <a:lnTo>
                  <a:pt x="1063" y="1844"/>
                </a:lnTo>
                <a:lnTo>
                  <a:pt x="1066" y="1848"/>
                </a:lnTo>
                <a:lnTo>
                  <a:pt x="1069" y="1849"/>
                </a:lnTo>
                <a:lnTo>
                  <a:pt x="1072" y="1849"/>
                </a:lnTo>
                <a:lnTo>
                  <a:pt x="1075" y="1848"/>
                </a:lnTo>
                <a:lnTo>
                  <a:pt x="1078" y="1849"/>
                </a:lnTo>
                <a:lnTo>
                  <a:pt x="1081" y="1849"/>
                </a:lnTo>
                <a:lnTo>
                  <a:pt x="1084" y="1849"/>
                </a:lnTo>
                <a:lnTo>
                  <a:pt x="1087" y="1849"/>
                </a:lnTo>
                <a:lnTo>
                  <a:pt x="1090" y="1849"/>
                </a:lnTo>
                <a:lnTo>
                  <a:pt x="1093" y="1849"/>
                </a:lnTo>
                <a:lnTo>
                  <a:pt x="1096" y="1849"/>
                </a:lnTo>
                <a:lnTo>
                  <a:pt x="1099" y="1849"/>
                </a:lnTo>
                <a:lnTo>
                  <a:pt x="1102" y="1849"/>
                </a:lnTo>
                <a:lnTo>
                  <a:pt x="1104" y="1846"/>
                </a:lnTo>
                <a:lnTo>
                  <a:pt x="1108" y="1838"/>
                </a:lnTo>
                <a:lnTo>
                  <a:pt x="1111" y="1831"/>
                </a:lnTo>
                <a:lnTo>
                  <a:pt x="1113" y="1828"/>
                </a:lnTo>
                <a:lnTo>
                  <a:pt x="1116" y="1826"/>
                </a:lnTo>
                <a:lnTo>
                  <a:pt x="1119" y="1828"/>
                </a:lnTo>
                <a:lnTo>
                  <a:pt x="1122" y="1833"/>
                </a:lnTo>
                <a:lnTo>
                  <a:pt x="1125" y="1833"/>
                </a:lnTo>
                <a:lnTo>
                  <a:pt x="1128" y="1826"/>
                </a:lnTo>
                <a:lnTo>
                  <a:pt x="1131" y="1818"/>
                </a:lnTo>
                <a:lnTo>
                  <a:pt x="1134" y="1815"/>
                </a:lnTo>
                <a:lnTo>
                  <a:pt x="1137" y="1822"/>
                </a:lnTo>
                <a:lnTo>
                  <a:pt x="1140" y="1826"/>
                </a:lnTo>
                <a:lnTo>
                  <a:pt x="1143" y="1826"/>
                </a:lnTo>
                <a:lnTo>
                  <a:pt x="1146" y="1821"/>
                </a:lnTo>
                <a:lnTo>
                  <a:pt x="1149" y="1815"/>
                </a:lnTo>
                <a:lnTo>
                  <a:pt x="1152" y="1812"/>
                </a:lnTo>
                <a:lnTo>
                  <a:pt x="1155" y="1813"/>
                </a:lnTo>
                <a:lnTo>
                  <a:pt x="1158" y="1810"/>
                </a:lnTo>
                <a:lnTo>
                  <a:pt x="1160" y="1809"/>
                </a:lnTo>
                <a:lnTo>
                  <a:pt x="1163" y="1813"/>
                </a:lnTo>
                <a:lnTo>
                  <a:pt x="1166" y="1815"/>
                </a:lnTo>
                <a:lnTo>
                  <a:pt x="1169" y="1816"/>
                </a:lnTo>
                <a:lnTo>
                  <a:pt x="1172" y="1815"/>
                </a:lnTo>
                <a:lnTo>
                  <a:pt x="1175" y="1816"/>
                </a:lnTo>
                <a:lnTo>
                  <a:pt x="1178" y="1826"/>
                </a:lnTo>
                <a:lnTo>
                  <a:pt x="1181" y="1837"/>
                </a:lnTo>
                <a:lnTo>
                  <a:pt x="1184" y="1842"/>
                </a:lnTo>
                <a:lnTo>
                  <a:pt x="1187" y="1843"/>
                </a:lnTo>
                <a:lnTo>
                  <a:pt x="1190" y="1845"/>
                </a:lnTo>
                <a:lnTo>
                  <a:pt x="1193" y="1847"/>
                </a:lnTo>
                <a:lnTo>
                  <a:pt x="1196" y="1847"/>
                </a:lnTo>
                <a:lnTo>
                  <a:pt x="1199" y="1845"/>
                </a:lnTo>
                <a:lnTo>
                  <a:pt x="1202" y="1840"/>
                </a:lnTo>
                <a:lnTo>
                  <a:pt x="1205" y="1836"/>
                </a:lnTo>
                <a:lnTo>
                  <a:pt x="1208" y="1832"/>
                </a:lnTo>
                <a:lnTo>
                  <a:pt x="1210" y="1826"/>
                </a:lnTo>
                <a:lnTo>
                  <a:pt x="1213" y="1823"/>
                </a:lnTo>
                <a:lnTo>
                  <a:pt x="1217" y="1825"/>
                </a:lnTo>
                <a:lnTo>
                  <a:pt x="1219" y="1823"/>
                </a:lnTo>
                <a:lnTo>
                  <a:pt x="1222" y="1828"/>
                </a:lnTo>
                <a:lnTo>
                  <a:pt x="1225" y="1836"/>
                </a:lnTo>
                <a:lnTo>
                  <a:pt x="1228" y="1842"/>
                </a:lnTo>
                <a:lnTo>
                  <a:pt x="1231" y="1845"/>
                </a:lnTo>
                <a:lnTo>
                  <a:pt x="1234" y="1848"/>
                </a:lnTo>
                <a:lnTo>
                  <a:pt x="1237" y="1848"/>
                </a:lnTo>
                <a:lnTo>
                  <a:pt x="1240" y="1848"/>
                </a:lnTo>
                <a:lnTo>
                  <a:pt x="1243" y="1847"/>
                </a:lnTo>
                <a:lnTo>
                  <a:pt x="1246" y="1846"/>
                </a:lnTo>
                <a:lnTo>
                  <a:pt x="1249" y="1841"/>
                </a:lnTo>
                <a:lnTo>
                  <a:pt x="1252" y="1835"/>
                </a:lnTo>
                <a:lnTo>
                  <a:pt x="1255" y="1822"/>
                </a:lnTo>
                <a:lnTo>
                  <a:pt x="1257" y="1808"/>
                </a:lnTo>
                <a:lnTo>
                  <a:pt x="1260" y="1801"/>
                </a:lnTo>
                <a:lnTo>
                  <a:pt x="1264" y="1798"/>
                </a:lnTo>
                <a:lnTo>
                  <a:pt x="1266" y="1793"/>
                </a:lnTo>
                <a:lnTo>
                  <a:pt x="1269" y="1784"/>
                </a:lnTo>
                <a:lnTo>
                  <a:pt x="1272" y="1779"/>
                </a:lnTo>
                <a:lnTo>
                  <a:pt x="1275" y="1791"/>
                </a:lnTo>
                <a:lnTo>
                  <a:pt x="1278" y="1799"/>
                </a:lnTo>
                <a:lnTo>
                  <a:pt x="1281" y="1794"/>
                </a:lnTo>
                <a:lnTo>
                  <a:pt x="1284" y="1786"/>
                </a:lnTo>
                <a:lnTo>
                  <a:pt x="1287" y="1788"/>
                </a:lnTo>
                <a:lnTo>
                  <a:pt x="1290" y="1799"/>
                </a:lnTo>
                <a:lnTo>
                  <a:pt x="1293" y="1803"/>
                </a:lnTo>
                <a:lnTo>
                  <a:pt x="1296" y="1789"/>
                </a:lnTo>
                <a:lnTo>
                  <a:pt x="1299" y="1765"/>
                </a:lnTo>
                <a:lnTo>
                  <a:pt x="1302" y="1748"/>
                </a:lnTo>
                <a:lnTo>
                  <a:pt x="1305" y="1748"/>
                </a:lnTo>
                <a:lnTo>
                  <a:pt x="1307" y="1752"/>
                </a:lnTo>
                <a:lnTo>
                  <a:pt x="1310" y="1746"/>
                </a:lnTo>
                <a:lnTo>
                  <a:pt x="1314" y="1740"/>
                </a:lnTo>
                <a:lnTo>
                  <a:pt x="1316" y="1748"/>
                </a:lnTo>
                <a:lnTo>
                  <a:pt x="1319" y="1764"/>
                </a:lnTo>
                <a:lnTo>
                  <a:pt x="1322" y="1779"/>
                </a:lnTo>
                <a:lnTo>
                  <a:pt x="1325" y="1787"/>
                </a:lnTo>
                <a:lnTo>
                  <a:pt x="1328" y="1790"/>
                </a:lnTo>
                <a:lnTo>
                  <a:pt x="1331" y="1791"/>
                </a:lnTo>
                <a:lnTo>
                  <a:pt x="1334" y="1790"/>
                </a:lnTo>
                <a:lnTo>
                  <a:pt x="1337" y="1788"/>
                </a:lnTo>
                <a:lnTo>
                  <a:pt x="1340" y="1786"/>
                </a:lnTo>
                <a:lnTo>
                  <a:pt x="1343" y="1788"/>
                </a:lnTo>
                <a:lnTo>
                  <a:pt x="1346" y="1786"/>
                </a:lnTo>
                <a:lnTo>
                  <a:pt x="1349" y="1783"/>
                </a:lnTo>
                <a:lnTo>
                  <a:pt x="1352" y="1784"/>
                </a:lnTo>
                <a:lnTo>
                  <a:pt x="1355" y="1790"/>
                </a:lnTo>
                <a:lnTo>
                  <a:pt x="1357" y="1794"/>
                </a:lnTo>
                <a:lnTo>
                  <a:pt x="1361" y="1799"/>
                </a:lnTo>
                <a:lnTo>
                  <a:pt x="1363" y="1809"/>
                </a:lnTo>
                <a:lnTo>
                  <a:pt x="1366" y="1821"/>
                </a:lnTo>
                <a:lnTo>
                  <a:pt x="1369" y="1824"/>
                </a:lnTo>
                <a:lnTo>
                  <a:pt x="1372" y="1826"/>
                </a:lnTo>
                <a:lnTo>
                  <a:pt x="1375" y="1834"/>
                </a:lnTo>
                <a:lnTo>
                  <a:pt x="1378" y="1841"/>
                </a:lnTo>
                <a:lnTo>
                  <a:pt x="1381" y="1845"/>
                </a:lnTo>
                <a:lnTo>
                  <a:pt x="1384" y="1847"/>
                </a:lnTo>
                <a:lnTo>
                  <a:pt x="1387" y="1848"/>
                </a:lnTo>
                <a:lnTo>
                  <a:pt x="1390" y="1848"/>
                </a:lnTo>
                <a:lnTo>
                  <a:pt x="1393" y="1847"/>
                </a:lnTo>
                <a:lnTo>
                  <a:pt x="1396" y="1847"/>
                </a:lnTo>
                <a:lnTo>
                  <a:pt x="1399" y="1846"/>
                </a:lnTo>
                <a:lnTo>
                  <a:pt x="1402" y="1845"/>
                </a:lnTo>
                <a:lnTo>
                  <a:pt x="1404" y="1843"/>
                </a:lnTo>
                <a:lnTo>
                  <a:pt x="1408" y="1841"/>
                </a:lnTo>
                <a:lnTo>
                  <a:pt x="1411" y="1838"/>
                </a:lnTo>
                <a:lnTo>
                  <a:pt x="1413" y="1841"/>
                </a:lnTo>
                <a:lnTo>
                  <a:pt x="1416" y="1845"/>
                </a:lnTo>
                <a:lnTo>
                  <a:pt x="1419" y="1847"/>
                </a:lnTo>
                <a:lnTo>
                  <a:pt x="1422" y="1848"/>
                </a:lnTo>
                <a:lnTo>
                  <a:pt x="1425" y="1847"/>
                </a:lnTo>
                <a:lnTo>
                  <a:pt x="1428" y="1846"/>
                </a:lnTo>
                <a:lnTo>
                  <a:pt x="1431" y="1845"/>
                </a:lnTo>
                <a:lnTo>
                  <a:pt x="1434" y="1847"/>
                </a:lnTo>
                <a:lnTo>
                  <a:pt x="1437" y="1848"/>
                </a:lnTo>
                <a:lnTo>
                  <a:pt x="1440" y="1849"/>
                </a:lnTo>
                <a:lnTo>
                  <a:pt x="1443" y="1849"/>
                </a:lnTo>
                <a:lnTo>
                  <a:pt x="1446" y="1849"/>
                </a:lnTo>
                <a:lnTo>
                  <a:pt x="1449" y="1849"/>
                </a:lnTo>
                <a:lnTo>
                  <a:pt x="1452" y="1848"/>
                </a:lnTo>
                <a:lnTo>
                  <a:pt x="1454" y="1847"/>
                </a:lnTo>
                <a:lnTo>
                  <a:pt x="1458" y="1846"/>
                </a:lnTo>
                <a:lnTo>
                  <a:pt x="1461" y="1844"/>
                </a:lnTo>
                <a:lnTo>
                  <a:pt x="1463" y="1843"/>
                </a:lnTo>
                <a:lnTo>
                  <a:pt x="1466" y="1841"/>
                </a:lnTo>
                <a:lnTo>
                  <a:pt x="1469" y="1838"/>
                </a:lnTo>
                <a:lnTo>
                  <a:pt x="1472" y="1833"/>
                </a:lnTo>
                <a:lnTo>
                  <a:pt x="1475" y="1831"/>
                </a:lnTo>
                <a:lnTo>
                  <a:pt x="1478" y="1830"/>
                </a:lnTo>
                <a:lnTo>
                  <a:pt x="1481" y="1828"/>
                </a:lnTo>
                <a:lnTo>
                  <a:pt x="1484" y="1828"/>
                </a:lnTo>
                <a:lnTo>
                  <a:pt x="1487" y="1833"/>
                </a:lnTo>
                <a:lnTo>
                  <a:pt x="1490" y="1838"/>
                </a:lnTo>
                <a:lnTo>
                  <a:pt x="1493" y="1840"/>
                </a:lnTo>
                <a:lnTo>
                  <a:pt x="1496" y="1838"/>
                </a:lnTo>
                <a:lnTo>
                  <a:pt x="1499" y="1837"/>
                </a:lnTo>
                <a:lnTo>
                  <a:pt x="1501" y="1840"/>
                </a:lnTo>
                <a:lnTo>
                  <a:pt x="1505" y="1843"/>
                </a:lnTo>
                <a:lnTo>
                  <a:pt x="1508" y="1846"/>
                </a:lnTo>
                <a:lnTo>
                  <a:pt x="1510" y="1846"/>
                </a:lnTo>
                <a:lnTo>
                  <a:pt x="1513" y="1844"/>
                </a:lnTo>
                <a:lnTo>
                  <a:pt x="1516" y="1842"/>
                </a:lnTo>
                <a:lnTo>
                  <a:pt x="1519" y="1842"/>
                </a:lnTo>
                <a:lnTo>
                  <a:pt x="1522" y="1844"/>
                </a:lnTo>
                <a:lnTo>
                  <a:pt x="1525" y="1844"/>
                </a:lnTo>
                <a:lnTo>
                  <a:pt x="1528" y="1842"/>
                </a:lnTo>
                <a:lnTo>
                  <a:pt x="1531" y="1837"/>
                </a:lnTo>
                <a:lnTo>
                  <a:pt x="1534" y="1833"/>
                </a:lnTo>
                <a:lnTo>
                  <a:pt x="1537" y="1830"/>
                </a:lnTo>
                <a:lnTo>
                  <a:pt x="1540" y="1831"/>
                </a:lnTo>
                <a:lnTo>
                  <a:pt x="1543" y="1838"/>
                </a:lnTo>
                <a:lnTo>
                  <a:pt x="1546" y="1841"/>
                </a:lnTo>
                <a:lnTo>
                  <a:pt x="1549" y="1840"/>
                </a:lnTo>
                <a:lnTo>
                  <a:pt x="1552" y="1834"/>
                </a:lnTo>
                <a:lnTo>
                  <a:pt x="1555" y="1826"/>
                </a:lnTo>
                <a:lnTo>
                  <a:pt x="1558" y="1819"/>
                </a:lnTo>
                <a:lnTo>
                  <a:pt x="1560" y="1809"/>
                </a:lnTo>
                <a:lnTo>
                  <a:pt x="1563" y="1800"/>
                </a:lnTo>
                <a:lnTo>
                  <a:pt x="1567" y="1793"/>
                </a:lnTo>
                <a:lnTo>
                  <a:pt x="1569" y="1791"/>
                </a:lnTo>
                <a:lnTo>
                  <a:pt x="1572" y="1792"/>
                </a:lnTo>
                <a:lnTo>
                  <a:pt x="1575" y="1797"/>
                </a:lnTo>
                <a:lnTo>
                  <a:pt x="1578" y="1803"/>
                </a:lnTo>
                <a:lnTo>
                  <a:pt x="1581" y="1812"/>
                </a:lnTo>
                <a:lnTo>
                  <a:pt x="1584" y="1818"/>
                </a:lnTo>
                <a:lnTo>
                  <a:pt x="1587" y="1821"/>
                </a:lnTo>
                <a:lnTo>
                  <a:pt x="1590" y="1828"/>
                </a:lnTo>
                <a:lnTo>
                  <a:pt x="1593" y="1837"/>
                </a:lnTo>
                <a:lnTo>
                  <a:pt x="1596" y="1844"/>
                </a:lnTo>
                <a:lnTo>
                  <a:pt x="1599" y="1847"/>
                </a:lnTo>
                <a:lnTo>
                  <a:pt x="1602" y="1847"/>
                </a:lnTo>
                <a:lnTo>
                  <a:pt x="1605" y="1845"/>
                </a:lnTo>
                <a:lnTo>
                  <a:pt x="1607" y="1843"/>
                </a:lnTo>
                <a:lnTo>
                  <a:pt x="1610" y="1840"/>
                </a:lnTo>
                <a:lnTo>
                  <a:pt x="1614" y="1836"/>
                </a:lnTo>
                <a:lnTo>
                  <a:pt x="1616" y="1826"/>
                </a:lnTo>
                <a:lnTo>
                  <a:pt x="1619" y="1812"/>
                </a:lnTo>
                <a:lnTo>
                  <a:pt x="1622" y="1797"/>
                </a:lnTo>
                <a:lnTo>
                  <a:pt x="1625" y="1788"/>
                </a:lnTo>
                <a:lnTo>
                  <a:pt x="1628" y="1796"/>
                </a:lnTo>
                <a:lnTo>
                  <a:pt x="1631" y="1817"/>
                </a:lnTo>
                <a:lnTo>
                  <a:pt x="1634" y="1837"/>
                </a:lnTo>
                <a:lnTo>
                  <a:pt x="1637" y="1846"/>
                </a:lnTo>
                <a:lnTo>
                  <a:pt x="1640" y="1846"/>
                </a:lnTo>
                <a:lnTo>
                  <a:pt x="1643" y="1845"/>
                </a:lnTo>
                <a:lnTo>
                  <a:pt x="1646" y="1847"/>
                </a:lnTo>
                <a:lnTo>
                  <a:pt x="1649" y="1849"/>
                </a:lnTo>
                <a:lnTo>
                  <a:pt x="1652" y="1848"/>
                </a:lnTo>
                <a:lnTo>
                  <a:pt x="1655" y="1845"/>
                </a:lnTo>
                <a:lnTo>
                  <a:pt x="1657" y="1843"/>
                </a:lnTo>
                <a:lnTo>
                  <a:pt x="1661" y="1845"/>
                </a:lnTo>
                <a:lnTo>
                  <a:pt x="1664" y="1845"/>
                </a:lnTo>
                <a:lnTo>
                  <a:pt x="1666" y="1839"/>
                </a:lnTo>
                <a:lnTo>
                  <a:pt x="1669" y="1827"/>
                </a:lnTo>
                <a:lnTo>
                  <a:pt x="1672" y="1802"/>
                </a:lnTo>
                <a:lnTo>
                  <a:pt x="1675" y="1762"/>
                </a:lnTo>
                <a:lnTo>
                  <a:pt x="1678" y="1711"/>
                </a:lnTo>
                <a:lnTo>
                  <a:pt x="1681" y="1678"/>
                </a:lnTo>
                <a:lnTo>
                  <a:pt x="1684" y="1625"/>
                </a:lnTo>
                <a:lnTo>
                  <a:pt x="1687" y="1550"/>
                </a:lnTo>
                <a:lnTo>
                  <a:pt x="1690" y="1473"/>
                </a:lnTo>
                <a:lnTo>
                  <a:pt x="1693" y="1390"/>
                </a:lnTo>
                <a:lnTo>
                  <a:pt x="1696" y="1246"/>
                </a:lnTo>
                <a:lnTo>
                  <a:pt x="1699" y="1037"/>
                </a:lnTo>
                <a:lnTo>
                  <a:pt x="1702" y="866"/>
                </a:lnTo>
                <a:lnTo>
                  <a:pt x="1705" y="843"/>
                </a:lnTo>
                <a:lnTo>
                  <a:pt x="1707" y="896"/>
                </a:lnTo>
                <a:lnTo>
                  <a:pt x="1711" y="959"/>
                </a:lnTo>
                <a:lnTo>
                  <a:pt x="1713" y="1026"/>
                </a:lnTo>
                <a:lnTo>
                  <a:pt x="1716" y="1042"/>
                </a:lnTo>
                <a:lnTo>
                  <a:pt x="1719" y="983"/>
                </a:lnTo>
                <a:lnTo>
                  <a:pt x="1722" y="870"/>
                </a:lnTo>
                <a:lnTo>
                  <a:pt x="1725" y="765"/>
                </a:lnTo>
                <a:lnTo>
                  <a:pt x="1728" y="656"/>
                </a:lnTo>
                <a:lnTo>
                  <a:pt x="1731" y="542"/>
                </a:lnTo>
                <a:lnTo>
                  <a:pt x="1734" y="442"/>
                </a:lnTo>
                <a:lnTo>
                  <a:pt x="1737" y="379"/>
                </a:lnTo>
                <a:lnTo>
                  <a:pt x="1740" y="290"/>
                </a:lnTo>
                <a:lnTo>
                  <a:pt x="1743" y="155"/>
                </a:lnTo>
                <a:lnTo>
                  <a:pt x="1746" y="17"/>
                </a:lnTo>
                <a:lnTo>
                  <a:pt x="1749" y="0"/>
                </a:lnTo>
                <a:lnTo>
                  <a:pt x="1752" y="199"/>
                </a:lnTo>
                <a:lnTo>
                  <a:pt x="1754" y="381"/>
                </a:lnTo>
                <a:lnTo>
                  <a:pt x="1758" y="495"/>
                </a:lnTo>
                <a:lnTo>
                  <a:pt x="1761" y="617"/>
                </a:lnTo>
                <a:lnTo>
                  <a:pt x="1763" y="793"/>
                </a:lnTo>
                <a:lnTo>
                  <a:pt x="1766" y="1014"/>
                </a:lnTo>
                <a:lnTo>
                  <a:pt x="1769" y="1164"/>
                </a:lnTo>
                <a:lnTo>
                  <a:pt x="1772" y="1264"/>
                </a:lnTo>
                <a:lnTo>
                  <a:pt x="1775" y="1294"/>
                </a:lnTo>
                <a:lnTo>
                  <a:pt x="1778" y="1311"/>
                </a:lnTo>
                <a:lnTo>
                  <a:pt x="1781" y="1361"/>
                </a:lnTo>
                <a:lnTo>
                  <a:pt x="1784" y="1413"/>
                </a:lnTo>
                <a:lnTo>
                  <a:pt x="1787" y="1460"/>
                </a:lnTo>
                <a:lnTo>
                  <a:pt x="1790" y="1520"/>
                </a:lnTo>
                <a:lnTo>
                  <a:pt x="1793" y="1567"/>
                </a:lnTo>
                <a:lnTo>
                  <a:pt x="1796" y="1595"/>
                </a:lnTo>
                <a:lnTo>
                  <a:pt x="1799" y="1609"/>
                </a:lnTo>
                <a:lnTo>
                  <a:pt x="1802" y="1646"/>
                </a:lnTo>
                <a:lnTo>
                  <a:pt x="1805" y="1677"/>
                </a:lnTo>
                <a:lnTo>
                  <a:pt x="1808" y="1707"/>
                </a:lnTo>
                <a:lnTo>
                  <a:pt x="1811" y="1735"/>
                </a:lnTo>
                <a:lnTo>
                  <a:pt x="1813" y="1789"/>
                </a:lnTo>
                <a:lnTo>
                  <a:pt x="1816" y="1826"/>
                </a:lnTo>
                <a:lnTo>
                  <a:pt x="1819" y="1838"/>
                </a:lnTo>
                <a:lnTo>
                  <a:pt x="1822" y="1839"/>
                </a:lnTo>
                <a:lnTo>
                  <a:pt x="1825" y="1838"/>
                </a:lnTo>
                <a:lnTo>
                  <a:pt x="1828" y="1838"/>
                </a:lnTo>
                <a:lnTo>
                  <a:pt x="1831" y="1838"/>
                </a:lnTo>
                <a:lnTo>
                  <a:pt x="1834" y="1837"/>
                </a:lnTo>
                <a:lnTo>
                  <a:pt x="1837" y="1840"/>
                </a:lnTo>
                <a:lnTo>
                  <a:pt x="1840" y="1844"/>
                </a:lnTo>
                <a:lnTo>
                  <a:pt x="1843" y="1849"/>
                </a:lnTo>
                <a:lnTo>
                  <a:pt x="1846" y="1849"/>
                </a:lnTo>
                <a:lnTo>
                  <a:pt x="1849" y="1847"/>
                </a:lnTo>
                <a:lnTo>
                  <a:pt x="1852" y="1845"/>
                </a:lnTo>
                <a:lnTo>
                  <a:pt x="1855" y="1846"/>
                </a:lnTo>
                <a:lnTo>
                  <a:pt x="1858" y="1847"/>
                </a:lnTo>
                <a:lnTo>
                  <a:pt x="1860" y="1847"/>
                </a:lnTo>
                <a:lnTo>
                  <a:pt x="1863" y="1847"/>
                </a:lnTo>
                <a:lnTo>
                  <a:pt x="1867" y="1849"/>
                </a:lnTo>
                <a:lnTo>
                  <a:pt x="1869" y="1849"/>
                </a:lnTo>
                <a:lnTo>
                  <a:pt x="1872" y="1848"/>
                </a:lnTo>
                <a:lnTo>
                  <a:pt x="1875" y="1847"/>
                </a:lnTo>
                <a:lnTo>
                  <a:pt x="1878" y="1847"/>
                </a:lnTo>
                <a:lnTo>
                  <a:pt x="1881" y="1849"/>
                </a:lnTo>
                <a:lnTo>
                  <a:pt x="1884" y="1849"/>
                </a:lnTo>
                <a:lnTo>
                  <a:pt x="1887" y="1849"/>
                </a:lnTo>
                <a:lnTo>
                  <a:pt x="1890" y="1849"/>
                </a:lnTo>
                <a:lnTo>
                  <a:pt x="1893" y="1849"/>
                </a:lnTo>
                <a:lnTo>
                  <a:pt x="1896" y="1849"/>
                </a:lnTo>
                <a:lnTo>
                  <a:pt x="1899" y="1849"/>
                </a:lnTo>
                <a:lnTo>
                  <a:pt x="1902" y="1848"/>
                </a:lnTo>
                <a:lnTo>
                  <a:pt x="1905" y="1847"/>
                </a:lnTo>
                <a:lnTo>
                  <a:pt x="1908" y="1847"/>
                </a:lnTo>
                <a:lnTo>
                  <a:pt x="1910" y="1848"/>
                </a:lnTo>
                <a:lnTo>
                  <a:pt x="1913" y="1849"/>
                </a:lnTo>
                <a:lnTo>
                  <a:pt x="1916" y="1848"/>
                </a:lnTo>
                <a:lnTo>
                  <a:pt x="1919" y="1848"/>
                </a:lnTo>
                <a:lnTo>
                  <a:pt x="1922" y="1848"/>
                </a:lnTo>
                <a:lnTo>
                  <a:pt x="1925" y="1848"/>
                </a:lnTo>
                <a:lnTo>
                  <a:pt x="1928" y="1847"/>
                </a:lnTo>
                <a:lnTo>
                  <a:pt x="1931" y="1847"/>
                </a:lnTo>
                <a:lnTo>
                  <a:pt x="1934" y="1847"/>
                </a:lnTo>
                <a:lnTo>
                  <a:pt x="1937" y="1847"/>
                </a:lnTo>
                <a:lnTo>
                  <a:pt x="1940" y="1847"/>
                </a:lnTo>
                <a:lnTo>
                  <a:pt x="1943" y="1848"/>
                </a:lnTo>
                <a:lnTo>
                  <a:pt x="1946" y="1848"/>
                </a:lnTo>
                <a:lnTo>
                  <a:pt x="1949" y="1849"/>
                </a:lnTo>
                <a:lnTo>
                  <a:pt x="1952" y="1849"/>
                </a:lnTo>
                <a:lnTo>
                  <a:pt x="1955" y="1848"/>
                </a:lnTo>
                <a:lnTo>
                  <a:pt x="1957" y="1847"/>
                </a:lnTo>
                <a:lnTo>
                  <a:pt x="1960" y="1847"/>
                </a:lnTo>
                <a:lnTo>
                  <a:pt x="1964" y="1848"/>
                </a:lnTo>
                <a:lnTo>
                  <a:pt x="1966" y="1848"/>
                </a:lnTo>
                <a:lnTo>
                  <a:pt x="1969" y="1848"/>
                </a:lnTo>
                <a:lnTo>
                  <a:pt x="1972" y="1847"/>
                </a:lnTo>
                <a:lnTo>
                  <a:pt x="1975" y="1848"/>
                </a:lnTo>
                <a:lnTo>
                  <a:pt x="1978" y="1847"/>
                </a:lnTo>
                <a:lnTo>
                  <a:pt x="1981" y="1845"/>
                </a:lnTo>
                <a:lnTo>
                  <a:pt x="1984" y="1841"/>
                </a:lnTo>
                <a:lnTo>
                  <a:pt x="1987" y="1841"/>
                </a:lnTo>
                <a:lnTo>
                  <a:pt x="1990" y="1844"/>
                </a:lnTo>
                <a:lnTo>
                  <a:pt x="1993" y="1847"/>
                </a:lnTo>
                <a:lnTo>
                  <a:pt x="1996" y="1847"/>
                </a:lnTo>
                <a:lnTo>
                  <a:pt x="1999" y="1847"/>
                </a:lnTo>
                <a:lnTo>
                  <a:pt x="2002" y="1848"/>
                </a:lnTo>
                <a:lnTo>
                  <a:pt x="2005" y="1849"/>
                </a:lnTo>
                <a:lnTo>
                  <a:pt x="2007" y="1847"/>
                </a:lnTo>
                <a:lnTo>
                  <a:pt x="2011" y="1846"/>
                </a:lnTo>
                <a:lnTo>
                  <a:pt x="2014" y="1845"/>
                </a:lnTo>
                <a:lnTo>
                  <a:pt x="2016" y="1845"/>
                </a:lnTo>
                <a:lnTo>
                  <a:pt x="2019" y="1843"/>
                </a:lnTo>
                <a:lnTo>
                  <a:pt x="2022" y="1844"/>
                </a:lnTo>
                <a:lnTo>
                  <a:pt x="2025" y="1847"/>
                </a:lnTo>
                <a:lnTo>
                  <a:pt x="2028" y="1848"/>
                </a:lnTo>
                <a:lnTo>
                  <a:pt x="2031" y="1849"/>
                </a:lnTo>
                <a:lnTo>
                  <a:pt x="2034" y="1849"/>
                </a:lnTo>
                <a:lnTo>
                  <a:pt x="2037" y="1849"/>
                </a:lnTo>
                <a:lnTo>
                  <a:pt x="2040" y="1849"/>
                </a:lnTo>
                <a:lnTo>
                  <a:pt x="2043" y="1848"/>
                </a:lnTo>
                <a:lnTo>
                  <a:pt x="2046" y="1848"/>
                </a:lnTo>
                <a:lnTo>
                  <a:pt x="2049" y="1848"/>
                </a:lnTo>
                <a:lnTo>
                  <a:pt x="2052" y="1847"/>
                </a:lnTo>
                <a:lnTo>
                  <a:pt x="2054" y="1847"/>
                </a:lnTo>
                <a:lnTo>
                  <a:pt x="2058" y="1848"/>
                </a:lnTo>
                <a:lnTo>
                  <a:pt x="2061" y="1849"/>
                </a:lnTo>
                <a:lnTo>
                  <a:pt x="2063" y="1849"/>
                </a:lnTo>
                <a:lnTo>
                  <a:pt x="2066" y="1849"/>
                </a:lnTo>
                <a:lnTo>
                  <a:pt x="2069" y="1849"/>
                </a:lnTo>
                <a:lnTo>
                  <a:pt x="2072" y="1849"/>
                </a:lnTo>
                <a:lnTo>
                  <a:pt x="2075" y="1849"/>
                </a:lnTo>
                <a:lnTo>
                  <a:pt x="2078" y="1849"/>
                </a:lnTo>
                <a:lnTo>
                  <a:pt x="2081" y="1849"/>
                </a:lnTo>
                <a:lnTo>
                  <a:pt x="2084" y="1849"/>
                </a:lnTo>
                <a:lnTo>
                  <a:pt x="2087" y="1848"/>
                </a:lnTo>
                <a:lnTo>
                  <a:pt x="2090" y="1848"/>
                </a:lnTo>
                <a:lnTo>
                  <a:pt x="2093" y="1849"/>
                </a:lnTo>
                <a:lnTo>
                  <a:pt x="2096" y="1849"/>
                </a:lnTo>
                <a:lnTo>
                  <a:pt x="2099" y="1849"/>
                </a:lnTo>
                <a:lnTo>
                  <a:pt x="2102" y="1849"/>
                </a:lnTo>
                <a:lnTo>
                  <a:pt x="2104" y="1849"/>
                </a:lnTo>
                <a:lnTo>
                  <a:pt x="2108" y="1848"/>
                </a:lnTo>
                <a:lnTo>
                  <a:pt x="2111" y="1847"/>
                </a:lnTo>
                <a:lnTo>
                  <a:pt x="2113" y="1848"/>
                </a:lnTo>
                <a:lnTo>
                  <a:pt x="2116" y="1849"/>
                </a:lnTo>
                <a:lnTo>
                  <a:pt x="2120" y="1848"/>
                </a:lnTo>
                <a:lnTo>
                  <a:pt x="2122" y="1845"/>
                </a:lnTo>
                <a:lnTo>
                  <a:pt x="2125" y="1840"/>
                </a:lnTo>
                <a:lnTo>
                  <a:pt x="2128" y="1833"/>
                </a:lnTo>
                <a:lnTo>
                  <a:pt x="2131" y="1823"/>
                </a:lnTo>
                <a:lnTo>
                  <a:pt x="2134" y="1814"/>
                </a:lnTo>
                <a:lnTo>
                  <a:pt x="2137" y="1801"/>
                </a:lnTo>
                <a:lnTo>
                  <a:pt x="2140" y="1794"/>
                </a:lnTo>
                <a:lnTo>
                  <a:pt x="2143" y="1799"/>
                </a:lnTo>
                <a:lnTo>
                  <a:pt x="2146" y="1810"/>
                </a:lnTo>
                <a:lnTo>
                  <a:pt x="2149" y="1825"/>
                </a:lnTo>
                <a:lnTo>
                  <a:pt x="2152" y="1834"/>
                </a:lnTo>
                <a:lnTo>
                  <a:pt x="2155" y="1835"/>
                </a:lnTo>
                <a:lnTo>
                  <a:pt x="2158" y="1834"/>
                </a:lnTo>
                <a:lnTo>
                  <a:pt x="2160" y="1833"/>
                </a:lnTo>
                <a:lnTo>
                  <a:pt x="2163" y="1831"/>
                </a:lnTo>
                <a:lnTo>
                  <a:pt x="2166" y="1831"/>
                </a:lnTo>
                <a:lnTo>
                  <a:pt x="2169" y="1831"/>
                </a:lnTo>
                <a:lnTo>
                  <a:pt x="2172" y="1827"/>
                </a:lnTo>
                <a:lnTo>
                  <a:pt x="2175" y="1816"/>
                </a:lnTo>
                <a:lnTo>
                  <a:pt x="2178" y="1803"/>
                </a:lnTo>
                <a:lnTo>
                  <a:pt x="2181" y="1798"/>
                </a:lnTo>
                <a:lnTo>
                  <a:pt x="2184" y="1798"/>
                </a:lnTo>
                <a:lnTo>
                  <a:pt x="2187" y="1801"/>
                </a:lnTo>
                <a:lnTo>
                  <a:pt x="2190" y="1801"/>
                </a:lnTo>
                <a:lnTo>
                  <a:pt x="2193" y="1811"/>
                </a:lnTo>
                <a:lnTo>
                  <a:pt x="2196" y="1822"/>
                </a:lnTo>
                <a:lnTo>
                  <a:pt x="2199" y="1828"/>
                </a:lnTo>
                <a:lnTo>
                  <a:pt x="2202" y="1828"/>
                </a:lnTo>
                <a:lnTo>
                  <a:pt x="2205" y="1823"/>
                </a:lnTo>
                <a:lnTo>
                  <a:pt x="2208" y="1822"/>
                </a:lnTo>
                <a:lnTo>
                  <a:pt x="2210" y="1830"/>
                </a:lnTo>
                <a:lnTo>
                  <a:pt x="2213" y="1837"/>
                </a:lnTo>
                <a:lnTo>
                  <a:pt x="2217" y="1841"/>
                </a:lnTo>
                <a:lnTo>
                  <a:pt x="2219" y="1843"/>
                </a:lnTo>
                <a:lnTo>
                  <a:pt x="2222" y="1845"/>
                </a:lnTo>
                <a:lnTo>
                  <a:pt x="2225" y="1846"/>
                </a:lnTo>
                <a:lnTo>
                  <a:pt x="2228" y="1845"/>
                </a:lnTo>
                <a:lnTo>
                  <a:pt x="2231" y="1843"/>
                </a:lnTo>
                <a:lnTo>
                  <a:pt x="2234" y="1843"/>
                </a:lnTo>
                <a:lnTo>
                  <a:pt x="2237" y="1843"/>
                </a:lnTo>
                <a:lnTo>
                  <a:pt x="2240" y="1841"/>
                </a:lnTo>
                <a:lnTo>
                  <a:pt x="2243" y="1843"/>
                </a:lnTo>
                <a:lnTo>
                  <a:pt x="2246" y="1846"/>
                </a:lnTo>
                <a:lnTo>
                  <a:pt x="2249" y="1848"/>
                </a:lnTo>
                <a:lnTo>
                  <a:pt x="2252" y="1849"/>
                </a:lnTo>
                <a:lnTo>
                  <a:pt x="2255" y="1849"/>
                </a:lnTo>
                <a:lnTo>
                  <a:pt x="2258" y="1849"/>
                </a:lnTo>
                <a:lnTo>
                  <a:pt x="2260" y="1849"/>
                </a:lnTo>
                <a:lnTo>
                  <a:pt x="2264" y="1849"/>
                </a:lnTo>
                <a:lnTo>
                  <a:pt x="2266" y="1849"/>
                </a:lnTo>
                <a:lnTo>
                  <a:pt x="2269" y="1849"/>
                </a:lnTo>
                <a:lnTo>
                  <a:pt x="2272" y="1847"/>
                </a:lnTo>
                <a:lnTo>
                  <a:pt x="2275" y="1842"/>
                </a:lnTo>
                <a:lnTo>
                  <a:pt x="2278" y="1830"/>
                </a:lnTo>
                <a:lnTo>
                  <a:pt x="2281" y="1813"/>
                </a:lnTo>
                <a:lnTo>
                  <a:pt x="2284" y="1794"/>
                </a:lnTo>
                <a:lnTo>
                  <a:pt x="2287" y="1777"/>
                </a:lnTo>
                <a:lnTo>
                  <a:pt x="2290" y="1767"/>
                </a:lnTo>
                <a:lnTo>
                  <a:pt x="2293" y="1772"/>
                </a:lnTo>
                <a:lnTo>
                  <a:pt x="2296" y="1784"/>
                </a:lnTo>
                <a:lnTo>
                  <a:pt x="2299" y="1798"/>
                </a:lnTo>
                <a:lnTo>
                  <a:pt x="2302" y="1802"/>
                </a:lnTo>
                <a:lnTo>
                  <a:pt x="2305" y="1798"/>
                </a:lnTo>
                <a:lnTo>
                  <a:pt x="2307" y="1789"/>
                </a:lnTo>
                <a:lnTo>
                  <a:pt x="2311" y="1796"/>
                </a:lnTo>
                <a:lnTo>
                  <a:pt x="2314" y="1805"/>
                </a:lnTo>
                <a:lnTo>
                  <a:pt x="2316" y="1810"/>
                </a:lnTo>
                <a:lnTo>
                  <a:pt x="2319" y="1809"/>
                </a:lnTo>
                <a:lnTo>
                  <a:pt x="2322" y="1804"/>
                </a:lnTo>
                <a:lnTo>
                  <a:pt x="2325" y="1800"/>
                </a:lnTo>
                <a:lnTo>
                  <a:pt x="2328" y="1801"/>
                </a:lnTo>
                <a:lnTo>
                  <a:pt x="2331" y="1809"/>
                </a:lnTo>
                <a:lnTo>
                  <a:pt x="2334" y="1810"/>
                </a:lnTo>
                <a:lnTo>
                  <a:pt x="2337" y="1802"/>
                </a:lnTo>
                <a:lnTo>
                  <a:pt x="2340" y="1800"/>
                </a:lnTo>
                <a:lnTo>
                  <a:pt x="2343" y="1796"/>
                </a:lnTo>
                <a:lnTo>
                  <a:pt x="2346" y="1793"/>
                </a:lnTo>
                <a:lnTo>
                  <a:pt x="2349" y="1796"/>
                </a:lnTo>
                <a:lnTo>
                  <a:pt x="2352" y="1803"/>
                </a:lnTo>
                <a:lnTo>
                  <a:pt x="2355" y="1806"/>
                </a:lnTo>
                <a:lnTo>
                  <a:pt x="2357" y="1806"/>
                </a:lnTo>
                <a:lnTo>
                  <a:pt x="2361" y="1812"/>
                </a:lnTo>
                <a:lnTo>
                  <a:pt x="2364" y="1818"/>
                </a:lnTo>
                <a:lnTo>
                  <a:pt x="2366" y="1819"/>
                </a:lnTo>
                <a:lnTo>
                  <a:pt x="2369" y="1814"/>
                </a:lnTo>
                <a:lnTo>
                  <a:pt x="2372" y="1805"/>
                </a:lnTo>
                <a:lnTo>
                  <a:pt x="2375" y="1788"/>
                </a:lnTo>
                <a:lnTo>
                  <a:pt x="2378" y="1771"/>
                </a:lnTo>
                <a:lnTo>
                  <a:pt x="2381" y="1769"/>
                </a:lnTo>
                <a:lnTo>
                  <a:pt x="2384" y="1773"/>
                </a:lnTo>
                <a:lnTo>
                  <a:pt x="2387" y="1766"/>
                </a:lnTo>
                <a:lnTo>
                  <a:pt x="2390" y="1773"/>
                </a:lnTo>
                <a:lnTo>
                  <a:pt x="2393" y="1794"/>
                </a:lnTo>
                <a:lnTo>
                  <a:pt x="2396" y="1815"/>
                </a:lnTo>
                <a:lnTo>
                  <a:pt x="2399" y="1829"/>
                </a:lnTo>
                <a:lnTo>
                  <a:pt x="2402" y="1835"/>
                </a:lnTo>
                <a:lnTo>
                  <a:pt x="2404" y="1838"/>
                </a:lnTo>
                <a:lnTo>
                  <a:pt x="2408" y="1837"/>
                </a:lnTo>
                <a:lnTo>
                  <a:pt x="2411" y="1829"/>
                </a:lnTo>
                <a:lnTo>
                  <a:pt x="2413" y="1822"/>
                </a:lnTo>
                <a:lnTo>
                  <a:pt x="2416" y="1821"/>
                </a:lnTo>
                <a:lnTo>
                  <a:pt x="2419" y="1828"/>
                </a:lnTo>
                <a:lnTo>
                  <a:pt x="2422" y="1838"/>
                </a:lnTo>
                <a:lnTo>
                  <a:pt x="2425" y="1841"/>
                </a:lnTo>
                <a:lnTo>
                  <a:pt x="2428" y="1838"/>
                </a:lnTo>
                <a:lnTo>
                  <a:pt x="2431" y="1833"/>
                </a:lnTo>
                <a:lnTo>
                  <a:pt x="2434" y="1835"/>
                </a:lnTo>
                <a:lnTo>
                  <a:pt x="2437" y="1840"/>
                </a:lnTo>
                <a:lnTo>
                  <a:pt x="2440" y="1841"/>
                </a:lnTo>
                <a:lnTo>
                  <a:pt x="2443" y="1844"/>
                </a:lnTo>
                <a:lnTo>
                  <a:pt x="2446" y="1847"/>
                </a:lnTo>
                <a:lnTo>
                  <a:pt x="2449" y="1847"/>
                </a:lnTo>
                <a:lnTo>
                  <a:pt x="2452" y="1848"/>
                </a:lnTo>
                <a:lnTo>
                  <a:pt x="2455" y="1849"/>
                </a:lnTo>
                <a:lnTo>
                  <a:pt x="2458" y="1849"/>
                </a:lnTo>
                <a:lnTo>
                  <a:pt x="2461" y="1849"/>
                </a:lnTo>
                <a:lnTo>
                  <a:pt x="2463" y="1849"/>
                </a:lnTo>
                <a:lnTo>
                  <a:pt x="2466" y="1848"/>
                </a:lnTo>
                <a:lnTo>
                  <a:pt x="2470" y="1848"/>
                </a:lnTo>
                <a:lnTo>
                  <a:pt x="2472" y="1847"/>
                </a:lnTo>
                <a:lnTo>
                  <a:pt x="2475" y="1846"/>
                </a:lnTo>
                <a:lnTo>
                  <a:pt x="2478" y="1847"/>
                </a:lnTo>
                <a:lnTo>
                  <a:pt x="2481" y="1849"/>
                </a:lnTo>
                <a:lnTo>
                  <a:pt x="2484" y="1849"/>
                </a:lnTo>
                <a:lnTo>
                  <a:pt x="2487" y="1849"/>
                </a:lnTo>
                <a:lnTo>
                  <a:pt x="2490" y="1849"/>
                </a:lnTo>
                <a:lnTo>
                  <a:pt x="2493" y="1844"/>
                </a:lnTo>
                <a:lnTo>
                  <a:pt x="2496" y="1835"/>
                </a:lnTo>
                <a:lnTo>
                  <a:pt x="2499" y="1834"/>
                </a:lnTo>
                <a:lnTo>
                  <a:pt x="2502" y="1836"/>
                </a:lnTo>
                <a:lnTo>
                  <a:pt x="2505" y="1830"/>
                </a:lnTo>
                <a:lnTo>
                  <a:pt x="2508" y="1828"/>
                </a:lnTo>
                <a:lnTo>
                  <a:pt x="2510" y="1840"/>
                </a:lnTo>
                <a:lnTo>
                  <a:pt x="2513" y="1847"/>
                </a:lnTo>
                <a:lnTo>
                  <a:pt x="2517" y="1846"/>
                </a:lnTo>
                <a:lnTo>
                  <a:pt x="2519" y="1843"/>
                </a:lnTo>
                <a:lnTo>
                  <a:pt x="2522" y="1844"/>
                </a:lnTo>
                <a:lnTo>
                  <a:pt x="2525" y="1845"/>
                </a:lnTo>
                <a:lnTo>
                  <a:pt x="2528" y="1838"/>
                </a:lnTo>
                <a:lnTo>
                  <a:pt x="2531" y="1828"/>
                </a:lnTo>
                <a:lnTo>
                  <a:pt x="2534" y="1817"/>
                </a:lnTo>
                <a:lnTo>
                  <a:pt x="2537" y="1816"/>
                </a:lnTo>
                <a:lnTo>
                  <a:pt x="2540" y="1817"/>
                </a:lnTo>
                <a:lnTo>
                  <a:pt x="2543" y="1800"/>
                </a:lnTo>
                <a:lnTo>
                  <a:pt x="2546" y="1785"/>
                </a:lnTo>
                <a:lnTo>
                  <a:pt x="2549" y="1783"/>
                </a:lnTo>
                <a:lnTo>
                  <a:pt x="2552" y="1806"/>
                </a:lnTo>
                <a:lnTo>
                  <a:pt x="2555" y="1835"/>
                </a:lnTo>
                <a:lnTo>
                  <a:pt x="2558" y="1846"/>
                </a:lnTo>
                <a:lnTo>
                  <a:pt x="2560" y="1849"/>
                </a:lnTo>
                <a:lnTo>
                  <a:pt x="2563" y="1847"/>
                </a:lnTo>
                <a:lnTo>
                  <a:pt x="2567" y="1843"/>
                </a:lnTo>
                <a:lnTo>
                  <a:pt x="2569" y="1841"/>
                </a:lnTo>
                <a:lnTo>
                  <a:pt x="2572" y="1840"/>
                </a:lnTo>
                <a:lnTo>
                  <a:pt x="2575" y="1833"/>
                </a:lnTo>
                <a:lnTo>
                  <a:pt x="2578" y="1821"/>
                </a:lnTo>
                <a:lnTo>
                  <a:pt x="2581" y="1809"/>
                </a:lnTo>
                <a:lnTo>
                  <a:pt x="2584" y="1793"/>
                </a:lnTo>
                <a:lnTo>
                  <a:pt x="2587" y="1782"/>
                </a:lnTo>
                <a:lnTo>
                  <a:pt x="2590" y="1772"/>
                </a:lnTo>
                <a:lnTo>
                  <a:pt x="2593" y="1752"/>
                </a:lnTo>
                <a:lnTo>
                  <a:pt x="2596" y="1745"/>
                </a:lnTo>
                <a:lnTo>
                  <a:pt x="2599" y="1770"/>
                </a:lnTo>
                <a:lnTo>
                  <a:pt x="2602" y="1806"/>
                </a:lnTo>
                <a:lnTo>
                  <a:pt x="2605" y="1826"/>
                </a:lnTo>
                <a:lnTo>
                  <a:pt x="2608" y="1831"/>
                </a:lnTo>
                <a:lnTo>
                  <a:pt x="2610" y="1835"/>
                </a:lnTo>
                <a:lnTo>
                  <a:pt x="2614" y="1845"/>
                </a:lnTo>
                <a:lnTo>
                  <a:pt x="2616" y="1849"/>
                </a:lnTo>
                <a:lnTo>
                  <a:pt x="2619" y="1849"/>
                </a:lnTo>
                <a:lnTo>
                  <a:pt x="2622" y="1848"/>
                </a:lnTo>
                <a:lnTo>
                  <a:pt x="2625" y="1848"/>
                </a:lnTo>
                <a:lnTo>
                  <a:pt x="2628" y="1845"/>
                </a:lnTo>
                <a:lnTo>
                  <a:pt x="2631" y="1843"/>
                </a:lnTo>
                <a:lnTo>
                  <a:pt x="2634" y="1840"/>
                </a:lnTo>
                <a:lnTo>
                  <a:pt x="2637" y="1825"/>
                </a:lnTo>
                <a:lnTo>
                  <a:pt x="2640" y="1799"/>
                </a:lnTo>
                <a:lnTo>
                  <a:pt x="2643" y="1781"/>
                </a:lnTo>
                <a:lnTo>
                  <a:pt x="2646" y="1783"/>
                </a:lnTo>
                <a:lnTo>
                  <a:pt x="2649" y="1802"/>
                </a:lnTo>
                <a:lnTo>
                  <a:pt x="2652" y="1823"/>
                </a:lnTo>
                <a:lnTo>
                  <a:pt x="2655" y="1833"/>
                </a:lnTo>
                <a:lnTo>
                  <a:pt x="2657" y="1840"/>
                </a:lnTo>
                <a:lnTo>
                  <a:pt x="2661" y="1844"/>
                </a:lnTo>
                <a:lnTo>
                  <a:pt x="2664" y="1842"/>
                </a:lnTo>
                <a:lnTo>
                  <a:pt x="2666" y="1826"/>
                </a:lnTo>
                <a:lnTo>
                  <a:pt x="2669" y="1792"/>
                </a:lnTo>
                <a:lnTo>
                  <a:pt x="2672" y="1764"/>
                </a:lnTo>
                <a:lnTo>
                  <a:pt x="2675" y="1761"/>
                </a:lnTo>
                <a:lnTo>
                  <a:pt x="2678" y="1754"/>
                </a:lnTo>
                <a:lnTo>
                  <a:pt x="2681" y="1732"/>
                </a:lnTo>
                <a:lnTo>
                  <a:pt x="2684" y="1715"/>
                </a:lnTo>
                <a:lnTo>
                  <a:pt x="2687" y="1718"/>
                </a:lnTo>
                <a:lnTo>
                  <a:pt x="2690" y="1727"/>
                </a:lnTo>
                <a:lnTo>
                  <a:pt x="2693" y="1710"/>
                </a:lnTo>
                <a:lnTo>
                  <a:pt x="2696" y="1683"/>
                </a:lnTo>
                <a:lnTo>
                  <a:pt x="2699" y="1704"/>
                </a:lnTo>
                <a:lnTo>
                  <a:pt x="2702" y="1726"/>
                </a:lnTo>
                <a:lnTo>
                  <a:pt x="2705" y="1748"/>
                </a:lnTo>
                <a:lnTo>
                  <a:pt x="2708" y="1765"/>
                </a:lnTo>
                <a:lnTo>
                  <a:pt x="2711" y="1775"/>
                </a:lnTo>
                <a:lnTo>
                  <a:pt x="2713" y="1798"/>
                </a:lnTo>
                <a:lnTo>
                  <a:pt x="2716" y="1822"/>
                </a:lnTo>
                <a:lnTo>
                  <a:pt x="2719" y="1838"/>
                </a:lnTo>
                <a:lnTo>
                  <a:pt x="2722" y="1842"/>
                </a:lnTo>
                <a:lnTo>
                  <a:pt x="2725" y="1841"/>
                </a:lnTo>
                <a:lnTo>
                  <a:pt x="2728" y="1842"/>
                </a:lnTo>
                <a:lnTo>
                  <a:pt x="2731" y="1847"/>
                </a:lnTo>
                <a:lnTo>
                  <a:pt x="2734" y="1848"/>
                </a:lnTo>
                <a:lnTo>
                  <a:pt x="2737" y="1849"/>
                </a:lnTo>
                <a:lnTo>
                  <a:pt x="2740" y="1848"/>
                </a:lnTo>
                <a:lnTo>
                  <a:pt x="2743" y="1848"/>
                </a:lnTo>
                <a:lnTo>
                  <a:pt x="2746" y="1845"/>
                </a:lnTo>
                <a:lnTo>
                  <a:pt x="2749" y="1844"/>
                </a:lnTo>
                <a:lnTo>
                  <a:pt x="2752" y="1848"/>
                </a:lnTo>
                <a:lnTo>
                  <a:pt x="2754" y="1848"/>
                </a:lnTo>
                <a:lnTo>
                  <a:pt x="2758" y="1846"/>
                </a:lnTo>
                <a:lnTo>
                  <a:pt x="2761" y="1846"/>
                </a:lnTo>
                <a:lnTo>
                  <a:pt x="2763" y="1848"/>
                </a:lnTo>
                <a:lnTo>
                  <a:pt x="2766" y="1849"/>
                </a:lnTo>
                <a:lnTo>
                  <a:pt x="2769" y="1848"/>
                </a:lnTo>
                <a:lnTo>
                  <a:pt x="2772" y="1848"/>
                </a:lnTo>
                <a:lnTo>
                  <a:pt x="2775" y="1849"/>
                </a:lnTo>
                <a:lnTo>
                  <a:pt x="2778" y="1849"/>
                </a:lnTo>
                <a:lnTo>
                  <a:pt x="2781" y="1849"/>
                </a:lnTo>
                <a:lnTo>
                  <a:pt x="2784" y="1848"/>
                </a:lnTo>
                <a:lnTo>
                  <a:pt x="2787" y="1844"/>
                </a:lnTo>
                <a:lnTo>
                  <a:pt x="2790" y="1843"/>
                </a:lnTo>
                <a:lnTo>
                  <a:pt x="2793" y="1848"/>
                </a:lnTo>
                <a:lnTo>
                  <a:pt x="2796" y="1847"/>
                </a:lnTo>
                <a:lnTo>
                  <a:pt x="2799" y="1843"/>
                </a:lnTo>
                <a:lnTo>
                  <a:pt x="2802" y="1843"/>
                </a:lnTo>
                <a:lnTo>
                  <a:pt x="2805" y="1845"/>
                </a:lnTo>
                <a:lnTo>
                  <a:pt x="2808" y="1845"/>
                </a:lnTo>
                <a:lnTo>
                  <a:pt x="2811" y="1844"/>
                </a:lnTo>
                <a:lnTo>
                  <a:pt x="2813" y="1841"/>
                </a:lnTo>
                <a:lnTo>
                  <a:pt x="2816" y="1843"/>
                </a:lnTo>
                <a:lnTo>
                  <a:pt x="2819" y="1845"/>
                </a:lnTo>
                <a:lnTo>
                  <a:pt x="2822" y="1849"/>
                </a:lnTo>
                <a:lnTo>
                  <a:pt x="2825" y="1847"/>
                </a:lnTo>
                <a:lnTo>
                  <a:pt x="2828" y="1836"/>
                </a:lnTo>
                <a:lnTo>
                  <a:pt x="2831" y="1809"/>
                </a:lnTo>
                <a:lnTo>
                  <a:pt x="2834" y="1773"/>
                </a:lnTo>
                <a:lnTo>
                  <a:pt x="2837" y="1739"/>
                </a:lnTo>
                <a:lnTo>
                  <a:pt x="2840" y="1704"/>
                </a:lnTo>
                <a:lnTo>
                  <a:pt x="2843" y="1682"/>
                </a:lnTo>
                <a:lnTo>
                  <a:pt x="2846" y="1690"/>
                </a:lnTo>
                <a:lnTo>
                  <a:pt x="2849" y="1708"/>
                </a:lnTo>
                <a:lnTo>
                  <a:pt x="2852" y="1727"/>
                </a:lnTo>
                <a:lnTo>
                  <a:pt x="2855" y="1737"/>
                </a:lnTo>
                <a:lnTo>
                  <a:pt x="2858" y="1742"/>
                </a:lnTo>
                <a:lnTo>
                  <a:pt x="2860" y="1726"/>
                </a:lnTo>
                <a:lnTo>
                  <a:pt x="2863" y="1708"/>
                </a:lnTo>
                <a:lnTo>
                  <a:pt x="2867" y="1695"/>
                </a:lnTo>
                <a:lnTo>
                  <a:pt x="2869" y="1685"/>
                </a:lnTo>
                <a:lnTo>
                  <a:pt x="2872" y="1687"/>
                </a:lnTo>
                <a:lnTo>
                  <a:pt x="2875" y="1693"/>
                </a:lnTo>
                <a:lnTo>
                  <a:pt x="2878" y="1693"/>
                </a:lnTo>
                <a:lnTo>
                  <a:pt x="2881" y="1707"/>
                </a:lnTo>
                <a:lnTo>
                  <a:pt x="2884" y="1744"/>
                </a:lnTo>
                <a:lnTo>
                  <a:pt x="2887" y="1773"/>
                </a:lnTo>
                <a:lnTo>
                  <a:pt x="2890" y="1775"/>
                </a:lnTo>
                <a:lnTo>
                  <a:pt x="2893" y="1763"/>
                </a:lnTo>
                <a:lnTo>
                  <a:pt x="2896" y="1758"/>
                </a:lnTo>
                <a:lnTo>
                  <a:pt x="2899" y="1776"/>
                </a:lnTo>
                <a:lnTo>
                  <a:pt x="2902" y="1798"/>
                </a:lnTo>
                <a:lnTo>
                  <a:pt x="2905" y="1810"/>
                </a:lnTo>
                <a:lnTo>
                  <a:pt x="2908" y="1817"/>
                </a:lnTo>
                <a:lnTo>
                  <a:pt x="2910" y="1824"/>
                </a:lnTo>
                <a:lnTo>
                  <a:pt x="2914" y="1818"/>
                </a:lnTo>
                <a:lnTo>
                  <a:pt x="2917" y="1800"/>
                </a:lnTo>
                <a:lnTo>
                  <a:pt x="2919" y="1791"/>
                </a:lnTo>
                <a:lnTo>
                  <a:pt x="2922" y="1777"/>
                </a:lnTo>
                <a:lnTo>
                  <a:pt x="2925" y="1746"/>
                </a:lnTo>
                <a:lnTo>
                  <a:pt x="2928" y="1711"/>
                </a:lnTo>
                <a:lnTo>
                  <a:pt x="2931" y="1653"/>
                </a:lnTo>
                <a:lnTo>
                  <a:pt x="2934" y="1596"/>
                </a:lnTo>
                <a:lnTo>
                  <a:pt x="2937" y="1616"/>
                </a:lnTo>
                <a:lnTo>
                  <a:pt x="2940" y="1675"/>
                </a:lnTo>
                <a:lnTo>
                  <a:pt x="2943" y="1720"/>
                </a:lnTo>
                <a:lnTo>
                  <a:pt x="2946" y="1749"/>
                </a:lnTo>
                <a:lnTo>
                  <a:pt x="2949" y="1764"/>
                </a:lnTo>
                <a:lnTo>
                  <a:pt x="2952" y="1778"/>
                </a:lnTo>
                <a:lnTo>
                  <a:pt x="2955" y="1791"/>
                </a:lnTo>
                <a:lnTo>
                  <a:pt x="2957" y="1811"/>
                </a:lnTo>
                <a:lnTo>
                  <a:pt x="2960" y="1826"/>
                </a:lnTo>
                <a:lnTo>
                  <a:pt x="2964" y="1832"/>
                </a:lnTo>
                <a:lnTo>
                  <a:pt x="2966" y="1832"/>
                </a:lnTo>
                <a:lnTo>
                  <a:pt x="2969" y="1823"/>
                </a:lnTo>
                <a:lnTo>
                  <a:pt x="2972" y="1821"/>
                </a:lnTo>
                <a:lnTo>
                  <a:pt x="2975" y="1831"/>
                </a:lnTo>
                <a:lnTo>
                  <a:pt x="2978" y="1838"/>
                </a:lnTo>
                <a:lnTo>
                  <a:pt x="2981" y="1842"/>
                </a:lnTo>
                <a:lnTo>
                  <a:pt x="2984" y="1845"/>
                </a:lnTo>
                <a:lnTo>
                  <a:pt x="2987" y="1849"/>
                </a:lnTo>
                <a:lnTo>
                  <a:pt x="2990" y="1848"/>
                </a:lnTo>
                <a:lnTo>
                  <a:pt x="2993" y="1841"/>
                </a:lnTo>
                <a:lnTo>
                  <a:pt x="2996" y="1830"/>
                </a:lnTo>
                <a:lnTo>
                  <a:pt x="2999" y="1821"/>
                </a:lnTo>
                <a:lnTo>
                  <a:pt x="3002" y="1818"/>
                </a:lnTo>
                <a:lnTo>
                  <a:pt x="3005" y="1813"/>
                </a:lnTo>
                <a:lnTo>
                  <a:pt x="3007" y="1803"/>
                </a:lnTo>
                <a:lnTo>
                  <a:pt x="3011" y="1796"/>
                </a:lnTo>
                <a:lnTo>
                  <a:pt x="3014" y="1804"/>
                </a:lnTo>
                <a:lnTo>
                  <a:pt x="3016" y="1813"/>
                </a:lnTo>
                <a:lnTo>
                  <a:pt x="3019" y="1819"/>
                </a:lnTo>
                <a:lnTo>
                  <a:pt x="3022" y="1815"/>
                </a:lnTo>
                <a:lnTo>
                  <a:pt x="3025" y="1813"/>
                </a:lnTo>
                <a:lnTo>
                  <a:pt x="3028" y="1813"/>
                </a:lnTo>
                <a:lnTo>
                  <a:pt x="3031" y="1814"/>
                </a:lnTo>
                <a:lnTo>
                  <a:pt x="3034" y="1804"/>
                </a:lnTo>
                <a:lnTo>
                  <a:pt x="3037" y="1778"/>
                </a:lnTo>
                <a:lnTo>
                  <a:pt x="3040" y="1747"/>
                </a:lnTo>
                <a:lnTo>
                  <a:pt x="3043" y="1718"/>
                </a:lnTo>
                <a:lnTo>
                  <a:pt x="3046" y="1700"/>
                </a:lnTo>
                <a:lnTo>
                  <a:pt x="3049" y="1674"/>
                </a:lnTo>
                <a:lnTo>
                  <a:pt x="3052" y="1639"/>
                </a:lnTo>
                <a:lnTo>
                  <a:pt x="3055" y="1639"/>
                </a:lnTo>
                <a:lnTo>
                  <a:pt x="3058" y="1658"/>
                </a:lnTo>
                <a:lnTo>
                  <a:pt x="3061" y="1660"/>
                </a:lnTo>
                <a:lnTo>
                  <a:pt x="3063" y="1671"/>
                </a:lnTo>
                <a:lnTo>
                  <a:pt x="3066" y="1684"/>
                </a:lnTo>
                <a:lnTo>
                  <a:pt x="3069" y="1694"/>
                </a:lnTo>
                <a:lnTo>
                  <a:pt x="3072" y="1704"/>
                </a:lnTo>
                <a:lnTo>
                  <a:pt x="3075" y="1726"/>
                </a:lnTo>
                <a:lnTo>
                  <a:pt x="3078" y="1736"/>
                </a:lnTo>
                <a:lnTo>
                  <a:pt x="3081" y="1741"/>
                </a:lnTo>
                <a:lnTo>
                  <a:pt x="3084" y="1733"/>
                </a:lnTo>
                <a:lnTo>
                  <a:pt x="3087" y="1701"/>
                </a:lnTo>
                <a:lnTo>
                  <a:pt x="3090" y="1713"/>
                </a:lnTo>
                <a:lnTo>
                  <a:pt x="3093" y="1741"/>
                </a:lnTo>
                <a:lnTo>
                  <a:pt x="3096" y="1742"/>
                </a:lnTo>
                <a:lnTo>
                  <a:pt x="3099" y="1728"/>
                </a:lnTo>
                <a:lnTo>
                  <a:pt x="3102" y="1733"/>
                </a:lnTo>
                <a:lnTo>
                  <a:pt x="3105" y="1758"/>
                </a:lnTo>
                <a:lnTo>
                  <a:pt x="3108" y="1788"/>
                </a:lnTo>
                <a:lnTo>
                  <a:pt x="3111" y="1804"/>
                </a:lnTo>
                <a:lnTo>
                  <a:pt x="3113" y="1816"/>
                </a:lnTo>
                <a:lnTo>
                  <a:pt x="3116" y="1827"/>
                </a:lnTo>
                <a:lnTo>
                  <a:pt x="3120" y="1843"/>
                </a:lnTo>
                <a:lnTo>
                  <a:pt x="3122" y="1849"/>
                </a:lnTo>
                <a:lnTo>
                  <a:pt x="3125" y="1849"/>
                </a:lnTo>
                <a:lnTo>
                  <a:pt x="3128" y="1849"/>
                </a:lnTo>
                <a:lnTo>
                  <a:pt x="3131" y="1849"/>
                </a:lnTo>
                <a:lnTo>
                  <a:pt x="3134" y="1849"/>
                </a:lnTo>
                <a:lnTo>
                  <a:pt x="3137" y="1848"/>
                </a:lnTo>
                <a:lnTo>
                  <a:pt x="3140" y="1848"/>
                </a:lnTo>
                <a:lnTo>
                  <a:pt x="3143" y="1848"/>
                </a:lnTo>
                <a:lnTo>
                  <a:pt x="3146" y="1848"/>
                </a:lnTo>
                <a:lnTo>
                  <a:pt x="3149" y="1847"/>
                </a:lnTo>
                <a:lnTo>
                  <a:pt x="3152" y="1847"/>
                </a:lnTo>
                <a:lnTo>
                  <a:pt x="3155" y="1848"/>
                </a:lnTo>
                <a:lnTo>
                  <a:pt x="3158" y="1849"/>
                </a:lnTo>
                <a:lnTo>
                  <a:pt x="3161" y="1849"/>
                </a:lnTo>
                <a:lnTo>
                  <a:pt x="3163" y="1849"/>
                </a:lnTo>
                <a:lnTo>
                  <a:pt x="3167" y="1849"/>
                </a:lnTo>
                <a:lnTo>
                  <a:pt x="3169" y="1849"/>
                </a:lnTo>
                <a:lnTo>
                  <a:pt x="3172" y="1849"/>
                </a:lnTo>
                <a:lnTo>
                  <a:pt x="3175" y="1848"/>
                </a:lnTo>
                <a:lnTo>
                  <a:pt x="3178" y="1844"/>
                </a:lnTo>
                <a:lnTo>
                  <a:pt x="3181" y="1839"/>
                </a:lnTo>
                <a:lnTo>
                  <a:pt x="3184" y="1837"/>
                </a:lnTo>
                <a:lnTo>
                  <a:pt x="3187" y="1838"/>
                </a:lnTo>
                <a:lnTo>
                  <a:pt x="3190" y="1841"/>
                </a:lnTo>
                <a:lnTo>
                  <a:pt x="3193" y="1846"/>
                </a:lnTo>
                <a:lnTo>
                  <a:pt x="3196" y="1848"/>
                </a:lnTo>
                <a:lnTo>
                  <a:pt x="3199" y="1848"/>
                </a:lnTo>
                <a:lnTo>
                  <a:pt x="3202" y="1849"/>
                </a:lnTo>
                <a:lnTo>
                  <a:pt x="3205" y="1848"/>
                </a:lnTo>
                <a:lnTo>
                  <a:pt x="3208" y="1847"/>
                </a:lnTo>
                <a:lnTo>
                  <a:pt x="3210" y="1845"/>
                </a:lnTo>
                <a:lnTo>
                  <a:pt x="3213" y="1842"/>
                </a:lnTo>
                <a:lnTo>
                  <a:pt x="3217" y="1839"/>
                </a:lnTo>
                <a:lnTo>
                  <a:pt x="3219" y="1841"/>
                </a:lnTo>
                <a:lnTo>
                  <a:pt x="3222" y="1843"/>
                </a:lnTo>
                <a:lnTo>
                  <a:pt x="3225" y="1844"/>
                </a:lnTo>
                <a:lnTo>
                  <a:pt x="3228" y="1845"/>
                </a:lnTo>
                <a:lnTo>
                  <a:pt x="3231" y="1840"/>
                </a:lnTo>
                <a:lnTo>
                  <a:pt x="3234" y="1831"/>
                </a:lnTo>
                <a:lnTo>
                  <a:pt x="3237" y="1841"/>
                </a:lnTo>
                <a:lnTo>
                  <a:pt x="3240" y="1844"/>
                </a:lnTo>
                <a:lnTo>
                  <a:pt x="3243" y="1842"/>
                </a:lnTo>
                <a:lnTo>
                  <a:pt x="3246" y="1836"/>
                </a:lnTo>
                <a:lnTo>
                  <a:pt x="3249" y="1823"/>
                </a:lnTo>
                <a:lnTo>
                  <a:pt x="3252" y="1821"/>
                </a:lnTo>
                <a:lnTo>
                  <a:pt x="3255" y="1816"/>
                </a:lnTo>
                <a:lnTo>
                  <a:pt x="3258" y="1803"/>
                </a:lnTo>
                <a:lnTo>
                  <a:pt x="3260" y="1785"/>
                </a:lnTo>
                <a:lnTo>
                  <a:pt x="3264" y="1769"/>
                </a:lnTo>
                <a:lnTo>
                  <a:pt x="3267" y="1746"/>
                </a:lnTo>
                <a:lnTo>
                  <a:pt x="3269" y="1717"/>
                </a:lnTo>
                <a:lnTo>
                  <a:pt x="3272" y="1703"/>
                </a:lnTo>
                <a:lnTo>
                  <a:pt x="3275" y="1725"/>
                </a:lnTo>
                <a:lnTo>
                  <a:pt x="3278" y="1734"/>
                </a:lnTo>
                <a:lnTo>
                  <a:pt x="3281" y="1732"/>
                </a:lnTo>
                <a:lnTo>
                  <a:pt x="3284" y="1727"/>
                </a:lnTo>
                <a:lnTo>
                  <a:pt x="3287" y="1706"/>
                </a:lnTo>
                <a:lnTo>
                  <a:pt x="3290" y="1684"/>
                </a:lnTo>
                <a:lnTo>
                  <a:pt x="3293" y="1695"/>
                </a:lnTo>
                <a:lnTo>
                  <a:pt x="3296" y="1712"/>
                </a:lnTo>
                <a:lnTo>
                  <a:pt x="3299" y="1740"/>
                </a:lnTo>
                <a:lnTo>
                  <a:pt x="3302" y="1752"/>
                </a:lnTo>
                <a:lnTo>
                  <a:pt x="3305" y="1776"/>
                </a:lnTo>
                <a:lnTo>
                  <a:pt x="3307" y="1808"/>
                </a:lnTo>
                <a:lnTo>
                  <a:pt x="3311" y="1823"/>
                </a:lnTo>
                <a:lnTo>
                  <a:pt x="3314" y="1821"/>
                </a:lnTo>
                <a:lnTo>
                  <a:pt x="3316" y="1811"/>
                </a:lnTo>
                <a:lnTo>
                  <a:pt x="3319" y="1804"/>
                </a:lnTo>
                <a:lnTo>
                  <a:pt x="3322" y="1809"/>
                </a:lnTo>
                <a:lnTo>
                  <a:pt x="3325" y="1813"/>
                </a:lnTo>
                <a:lnTo>
                  <a:pt x="3328" y="1826"/>
                </a:lnTo>
                <a:lnTo>
                  <a:pt x="3331" y="1838"/>
                </a:lnTo>
                <a:lnTo>
                  <a:pt x="3334" y="1840"/>
                </a:lnTo>
                <a:lnTo>
                  <a:pt x="3337" y="1832"/>
                </a:lnTo>
                <a:lnTo>
                  <a:pt x="3340" y="1819"/>
                </a:lnTo>
                <a:lnTo>
                  <a:pt x="3343" y="1818"/>
                </a:lnTo>
                <a:lnTo>
                  <a:pt x="3346" y="1825"/>
                </a:lnTo>
                <a:lnTo>
                  <a:pt x="3349" y="1835"/>
                </a:lnTo>
                <a:lnTo>
                  <a:pt x="3352" y="1842"/>
                </a:lnTo>
                <a:lnTo>
                  <a:pt x="3355" y="1837"/>
                </a:lnTo>
                <a:lnTo>
                  <a:pt x="3357" y="1828"/>
                </a:lnTo>
                <a:lnTo>
                  <a:pt x="3361" y="1832"/>
                </a:lnTo>
                <a:lnTo>
                  <a:pt x="3364" y="1843"/>
                </a:lnTo>
                <a:lnTo>
                  <a:pt x="3366" y="1848"/>
                </a:lnTo>
                <a:lnTo>
                  <a:pt x="3369" y="1845"/>
                </a:lnTo>
                <a:lnTo>
                  <a:pt x="3372" y="1843"/>
                </a:lnTo>
                <a:lnTo>
                  <a:pt x="3375" y="1844"/>
                </a:lnTo>
                <a:lnTo>
                  <a:pt x="3378" y="1848"/>
                </a:lnTo>
                <a:lnTo>
                  <a:pt x="3381" y="1849"/>
                </a:lnTo>
                <a:lnTo>
                  <a:pt x="3384" y="1846"/>
                </a:lnTo>
                <a:lnTo>
                  <a:pt x="3387" y="1843"/>
                </a:lnTo>
                <a:lnTo>
                  <a:pt x="3390" y="1838"/>
                </a:lnTo>
                <a:lnTo>
                  <a:pt x="3393" y="1836"/>
                </a:lnTo>
                <a:lnTo>
                  <a:pt x="3396" y="1836"/>
                </a:lnTo>
                <a:lnTo>
                  <a:pt x="3399" y="1840"/>
                </a:lnTo>
                <a:lnTo>
                  <a:pt x="3402" y="1841"/>
                </a:lnTo>
                <a:lnTo>
                  <a:pt x="3405" y="1841"/>
                </a:lnTo>
                <a:lnTo>
                  <a:pt x="3408" y="1837"/>
                </a:lnTo>
                <a:lnTo>
                  <a:pt x="3411" y="1832"/>
                </a:lnTo>
                <a:lnTo>
                  <a:pt x="3413" y="1826"/>
                </a:lnTo>
                <a:lnTo>
                  <a:pt x="3416" y="1819"/>
                </a:lnTo>
                <a:lnTo>
                  <a:pt x="3419" y="1805"/>
                </a:lnTo>
                <a:lnTo>
                  <a:pt x="3422" y="1802"/>
                </a:lnTo>
                <a:lnTo>
                  <a:pt x="3425" y="1821"/>
                </a:lnTo>
                <a:lnTo>
                  <a:pt x="3428" y="1836"/>
                </a:lnTo>
                <a:lnTo>
                  <a:pt x="3431" y="1843"/>
                </a:lnTo>
                <a:lnTo>
                  <a:pt x="3434" y="1845"/>
                </a:lnTo>
                <a:lnTo>
                  <a:pt x="3437" y="1847"/>
                </a:lnTo>
                <a:lnTo>
                  <a:pt x="3440" y="1849"/>
                </a:lnTo>
                <a:lnTo>
                  <a:pt x="3443" y="1849"/>
                </a:lnTo>
                <a:lnTo>
                  <a:pt x="3446" y="1849"/>
                </a:lnTo>
                <a:lnTo>
                  <a:pt x="3449" y="1849"/>
                </a:lnTo>
                <a:lnTo>
                  <a:pt x="3452" y="1849"/>
                </a:lnTo>
                <a:lnTo>
                  <a:pt x="3455" y="1849"/>
                </a:lnTo>
                <a:lnTo>
                  <a:pt x="3458" y="1847"/>
                </a:lnTo>
                <a:lnTo>
                  <a:pt x="3461" y="1848"/>
                </a:lnTo>
                <a:lnTo>
                  <a:pt x="3463" y="1849"/>
                </a:lnTo>
                <a:lnTo>
                  <a:pt x="3466" y="1849"/>
                </a:lnTo>
                <a:lnTo>
                  <a:pt x="3470" y="1845"/>
                </a:lnTo>
                <a:lnTo>
                  <a:pt x="3472" y="1822"/>
                </a:lnTo>
                <a:lnTo>
                  <a:pt x="3475" y="1774"/>
                </a:lnTo>
                <a:lnTo>
                  <a:pt x="3478" y="1745"/>
                </a:lnTo>
                <a:lnTo>
                  <a:pt x="3481" y="1739"/>
                </a:lnTo>
                <a:lnTo>
                  <a:pt x="3484" y="1738"/>
                </a:lnTo>
                <a:lnTo>
                  <a:pt x="3487" y="1706"/>
                </a:lnTo>
                <a:lnTo>
                  <a:pt x="3490" y="1704"/>
                </a:lnTo>
                <a:lnTo>
                  <a:pt x="3493" y="1724"/>
                </a:lnTo>
                <a:lnTo>
                  <a:pt x="3496" y="1752"/>
                </a:lnTo>
                <a:lnTo>
                  <a:pt x="3499" y="1781"/>
                </a:lnTo>
                <a:lnTo>
                  <a:pt x="3502" y="1801"/>
                </a:lnTo>
                <a:lnTo>
                  <a:pt x="3505" y="1808"/>
                </a:lnTo>
                <a:lnTo>
                  <a:pt x="3508" y="1821"/>
                </a:lnTo>
                <a:lnTo>
                  <a:pt x="3511" y="1824"/>
                </a:lnTo>
                <a:lnTo>
                  <a:pt x="3513" y="1822"/>
                </a:lnTo>
                <a:lnTo>
                  <a:pt x="3517" y="1819"/>
                </a:lnTo>
                <a:lnTo>
                  <a:pt x="3519" y="1823"/>
                </a:lnTo>
                <a:lnTo>
                  <a:pt x="3522" y="1813"/>
                </a:lnTo>
                <a:lnTo>
                  <a:pt x="3525" y="1789"/>
                </a:lnTo>
                <a:lnTo>
                  <a:pt x="3528" y="1784"/>
                </a:lnTo>
                <a:lnTo>
                  <a:pt x="3531" y="1802"/>
                </a:lnTo>
                <a:lnTo>
                  <a:pt x="3534" y="1822"/>
                </a:lnTo>
                <a:lnTo>
                  <a:pt x="3537" y="1836"/>
                </a:lnTo>
                <a:lnTo>
                  <a:pt x="3540" y="1840"/>
                </a:lnTo>
                <a:lnTo>
                  <a:pt x="3543" y="1839"/>
                </a:lnTo>
                <a:lnTo>
                  <a:pt x="3546" y="1838"/>
                </a:lnTo>
                <a:lnTo>
                  <a:pt x="3549" y="1831"/>
                </a:lnTo>
                <a:lnTo>
                  <a:pt x="3552" y="1815"/>
                </a:lnTo>
                <a:lnTo>
                  <a:pt x="3555" y="1820"/>
                </a:lnTo>
                <a:lnTo>
                  <a:pt x="3558" y="1826"/>
                </a:lnTo>
                <a:lnTo>
                  <a:pt x="3560" y="1829"/>
                </a:lnTo>
                <a:lnTo>
                  <a:pt x="3564" y="1831"/>
                </a:lnTo>
                <a:lnTo>
                  <a:pt x="3567" y="1830"/>
                </a:lnTo>
                <a:lnTo>
                  <a:pt x="3569" y="1824"/>
                </a:lnTo>
                <a:lnTo>
                  <a:pt x="3572" y="1833"/>
                </a:lnTo>
                <a:lnTo>
                  <a:pt x="3575" y="1845"/>
                </a:lnTo>
                <a:lnTo>
                  <a:pt x="3578" y="1848"/>
                </a:lnTo>
                <a:lnTo>
                  <a:pt x="3581" y="1849"/>
                </a:lnTo>
                <a:lnTo>
                  <a:pt x="3584" y="1849"/>
                </a:lnTo>
                <a:lnTo>
                  <a:pt x="3587" y="1845"/>
                </a:lnTo>
                <a:lnTo>
                  <a:pt x="3590" y="1824"/>
                </a:lnTo>
                <a:lnTo>
                  <a:pt x="3593" y="1806"/>
                </a:lnTo>
                <a:lnTo>
                  <a:pt x="3596" y="1791"/>
                </a:lnTo>
                <a:lnTo>
                  <a:pt x="3599" y="1784"/>
                </a:lnTo>
                <a:lnTo>
                  <a:pt x="3602" y="1780"/>
                </a:lnTo>
                <a:lnTo>
                  <a:pt x="3605" y="1762"/>
                </a:lnTo>
                <a:lnTo>
                  <a:pt x="3608" y="1754"/>
                </a:lnTo>
                <a:lnTo>
                  <a:pt x="3610" y="1755"/>
                </a:lnTo>
                <a:lnTo>
                  <a:pt x="3614" y="1744"/>
                </a:lnTo>
                <a:lnTo>
                  <a:pt x="3616" y="1740"/>
                </a:lnTo>
                <a:lnTo>
                  <a:pt x="3619" y="1761"/>
                </a:lnTo>
                <a:lnTo>
                  <a:pt x="3622" y="1775"/>
                </a:lnTo>
                <a:lnTo>
                  <a:pt x="3625" y="1790"/>
                </a:lnTo>
                <a:lnTo>
                  <a:pt x="3628" y="1796"/>
                </a:lnTo>
                <a:lnTo>
                  <a:pt x="3631" y="1790"/>
                </a:lnTo>
                <a:lnTo>
                  <a:pt x="3634" y="1793"/>
                </a:lnTo>
                <a:lnTo>
                  <a:pt x="3637" y="1808"/>
                </a:lnTo>
                <a:lnTo>
                  <a:pt x="3640" y="1804"/>
                </a:lnTo>
                <a:lnTo>
                  <a:pt x="3643" y="1786"/>
                </a:lnTo>
                <a:lnTo>
                  <a:pt x="3646" y="1782"/>
                </a:lnTo>
                <a:lnTo>
                  <a:pt x="3649" y="1794"/>
                </a:lnTo>
                <a:lnTo>
                  <a:pt x="3652" y="1805"/>
                </a:lnTo>
                <a:lnTo>
                  <a:pt x="3655" y="1806"/>
                </a:lnTo>
                <a:lnTo>
                  <a:pt x="3657" y="1799"/>
                </a:lnTo>
                <a:lnTo>
                  <a:pt x="3661" y="1808"/>
                </a:lnTo>
                <a:lnTo>
                  <a:pt x="3664" y="1824"/>
                </a:lnTo>
                <a:lnTo>
                  <a:pt x="3666" y="1823"/>
                </a:lnTo>
                <a:lnTo>
                  <a:pt x="3669" y="1818"/>
                </a:lnTo>
                <a:lnTo>
                  <a:pt x="3672" y="1829"/>
                </a:lnTo>
                <a:lnTo>
                  <a:pt x="3675" y="1841"/>
                </a:lnTo>
                <a:lnTo>
                  <a:pt x="3678" y="1846"/>
                </a:lnTo>
                <a:lnTo>
                  <a:pt x="3681" y="1847"/>
                </a:lnTo>
                <a:lnTo>
                  <a:pt x="3684" y="1846"/>
                </a:lnTo>
                <a:lnTo>
                  <a:pt x="3687" y="1845"/>
                </a:lnTo>
                <a:lnTo>
                  <a:pt x="3690" y="1849"/>
                </a:lnTo>
                <a:lnTo>
                  <a:pt x="3693" y="1836"/>
                </a:lnTo>
                <a:lnTo>
                  <a:pt x="3696" y="1810"/>
                </a:lnTo>
                <a:lnTo>
                  <a:pt x="3699" y="1793"/>
                </a:lnTo>
                <a:lnTo>
                  <a:pt x="3702" y="1786"/>
                </a:lnTo>
                <a:lnTo>
                  <a:pt x="3705" y="1783"/>
                </a:lnTo>
                <a:lnTo>
                  <a:pt x="3708" y="1784"/>
                </a:lnTo>
                <a:lnTo>
                  <a:pt x="3711" y="1815"/>
                </a:lnTo>
                <a:lnTo>
                  <a:pt x="3714" y="1833"/>
                </a:lnTo>
                <a:lnTo>
                  <a:pt x="3716" y="1834"/>
                </a:lnTo>
                <a:lnTo>
                  <a:pt x="3719" y="1825"/>
                </a:lnTo>
                <a:lnTo>
                  <a:pt x="3722" y="1815"/>
                </a:lnTo>
                <a:lnTo>
                  <a:pt x="3725" y="1806"/>
                </a:lnTo>
                <a:lnTo>
                  <a:pt x="3728" y="1795"/>
                </a:lnTo>
                <a:lnTo>
                  <a:pt x="3731" y="1803"/>
                </a:lnTo>
                <a:lnTo>
                  <a:pt x="3734" y="1805"/>
                </a:lnTo>
                <a:lnTo>
                  <a:pt x="3737" y="1820"/>
                </a:lnTo>
                <a:lnTo>
                  <a:pt x="3740" y="1834"/>
                </a:lnTo>
                <a:lnTo>
                  <a:pt x="3743" y="1835"/>
                </a:lnTo>
                <a:lnTo>
                  <a:pt x="3746" y="1837"/>
                </a:lnTo>
                <a:lnTo>
                  <a:pt x="3749" y="1839"/>
                </a:lnTo>
                <a:lnTo>
                  <a:pt x="3752" y="1843"/>
                </a:lnTo>
                <a:lnTo>
                  <a:pt x="3754" y="1848"/>
                </a:lnTo>
                <a:lnTo>
                  <a:pt x="3758" y="1849"/>
                </a:lnTo>
                <a:lnTo>
                  <a:pt x="3761" y="1849"/>
                </a:lnTo>
                <a:lnTo>
                  <a:pt x="3763" y="1849"/>
                </a:lnTo>
                <a:lnTo>
                  <a:pt x="3766" y="1849"/>
                </a:lnTo>
                <a:lnTo>
                  <a:pt x="3770" y="1849"/>
                </a:lnTo>
                <a:lnTo>
                  <a:pt x="3772" y="1849"/>
                </a:lnTo>
                <a:lnTo>
                  <a:pt x="3775" y="1849"/>
                </a:lnTo>
                <a:lnTo>
                  <a:pt x="3778" y="1843"/>
                </a:lnTo>
                <a:lnTo>
                  <a:pt x="3781" y="1827"/>
                </a:lnTo>
                <a:lnTo>
                  <a:pt x="3784" y="1812"/>
                </a:lnTo>
                <a:lnTo>
                  <a:pt x="3787" y="1800"/>
                </a:lnTo>
                <a:lnTo>
                  <a:pt x="3790" y="1788"/>
                </a:lnTo>
                <a:lnTo>
                  <a:pt x="3793" y="1771"/>
                </a:lnTo>
                <a:lnTo>
                  <a:pt x="3796" y="1751"/>
                </a:lnTo>
                <a:lnTo>
                  <a:pt x="3799" y="1741"/>
                </a:lnTo>
                <a:lnTo>
                  <a:pt x="3802" y="1733"/>
                </a:lnTo>
                <a:lnTo>
                  <a:pt x="3805" y="1739"/>
                </a:lnTo>
                <a:lnTo>
                  <a:pt x="3808" y="1721"/>
                </a:lnTo>
                <a:lnTo>
                  <a:pt x="3811" y="1686"/>
                </a:lnTo>
                <a:lnTo>
                  <a:pt x="3813" y="1643"/>
                </a:lnTo>
                <a:lnTo>
                  <a:pt x="3816" y="1611"/>
                </a:lnTo>
                <a:lnTo>
                  <a:pt x="3820" y="1629"/>
                </a:lnTo>
                <a:lnTo>
                  <a:pt x="3822" y="1684"/>
                </a:lnTo>
                <a:lnTo>
                  <a:pt x="3825" y="1734"/>
                </a:lnTo>
                <a:lnTo>
                  <a:pt x="3828" y="1756"/>
                </a:lnTo>
                <a:lnTo>
                  <a:pt x="3831" y="1766"/>
                </a:lnTo>
                <a:lnTo>
                  <a:pt x="3834" y="1746"/>
                </a:lnTo>
                <a:lnTo>
                  <a:pt x="3837" y="1702"/>
                </a:lnTo>
                <a:lnTo>
                  <a:pt x="3840" y="1690"/>
                </a:lnTo>
                <a:lnTo>
                  <a:pt x="3843" y="1688"/>
                </a:lnTo>
                <a:lnTo>
                  <a:pt x="3846" y="1662"/>
                </a:lnTo>
                <a:lnTo>
                  <a:pt x="3849" y="1659"/>
                </a:lnTo>
                <a:lnTo>
                  <a:pt x="3852" y="1671"/>
                </a:lnTo>
                <a:lnTo>
                  <a:pt x="3855" y="1695"/>
                </a:lnTo>
                <a:lnTo>
                  <a:pt x="3858" y="1725"/>
                </a:lnTo>
                <a:lnTo>
                  <a:pt x="3860" y="1733"/>
                </a:lnTo>
                <a:lnTo>
                  <a:pt x="3863" y="1734"/>
                </a:lnTo>
                <a:lnTo>
                  <a:pt x="3867" y="1755"/>
                </a:lnTo>
                <a:lnTo>
                  <a:pt x="3869" y="1781"/>
                </a:lnTo>
                <a:lnTo>
                  <a:pt x="3872" y="1807"/>
                </a:lnTo>
                <a:lnTo>
                  <a:pt x="3875" y="1826"/>
                </a:lnTo>
                <a:lnTo>
                  <a:pt x="3878" y="1836"/>
                </a:lnTo>
                <a:lnTo>
                  <a:pt x="3881" y="1838"/>
                </a:lnTo>
                <a:lnTo>
                  <a:pt x="3884" y="1845"/>
                </a:lnTo>
                <a:lnTo>
                  <a:pt x="3887" y="1849"/>
                </a:lnTo>
                <a:lnTo>
                  <a:pt x="3890" y="1849"/>
                </a:lnTo>
                <a:lnTo>
                  <a:pt x="3893" y="1849"/>
                </a:lnTo>
                <a:lnTo>
                  <a:pt x="3896" y="1848"/>
                </a:lnTo>
                <a:lnTo>
                  <a:pt x="3899" y="1849"/>
                </a:lnTo>
                <a:lnTo>
                  <a:pt x="3902" y="1843"/>
                </a:lnTo>
                <a:lnTo>
                  <a:pt x="3905" y="1833"/>
                </a:lnTo>
                <a:lnTo>
                  <a:pt x="3908" y="1822"/>
                </a:lnTo>
                <a:lnTo>
                  <a:pt x="3910" y="1804"/>
                </a:lnTo>
                <a:lnTo>
                  <a:pt x="3914" y="1792"/>
                </a:lnTo>
                <a:lnTo>
                  <a:pt x="3917" y="1783"/>
                </a:lnTo>
                <a:lnTo>
                  <a:pt x="3919" y="1772"/>
                </a:lnTo>
                <a:lnTo>
                  <a:pt x="3922" y="1772"/>
                </a:lnTo>
                <a:lnTo>
                  <a:pt x="3925" y="1774"/>
                </a:lnTo>
                <a:lnTo>
                  <a:pt x="3928" y="1791"/>
                </a:lnTo>
                <a:lnTo>
                  <a:pt x="3931" y="1794"/>
                </a:lnTo>
                <a:lnTo>
                  <a:pt x="3934" y="1791"/>
                </a:lnTo>
                <a:lnTo>
                  <a:pt x="3937" y="1804"/>
                </a:lnTo>
                <a:lnTo>
                  <a:pt x="3940" y="1818"/>
                </a:lnTo>
                <a:lnTo>
                  <a:pt x="3943" y="1826"/>
                </a:lnTo>
                <a:lnTo>
                  <a:pt x="3946" y="1826"/>
                </a:lnTo>
                <a:lnTo>
                  <a:pt x="3949" y="1824"/>
                </a:lnTo>
                <a:lnTo>
                  <a:pt x="3952" y="1817"/>
                </a:lnTo>
                <a:lnTo>
                  <a:pt x="3955" y="1810"/>
                </a:lnTo>
                <a:lnTo>
                  <a:pt x="3958" y="1815"/>
                </a:lnTo>
                <a:lnTo>
                  <a:pt x="3961" y="1813"/>
                </a:lnTo>
                <a:lnTo>
                  <a:pt x="3964" y="1799"/>
                </a:lnTo>
                <a:lnTo>
                  <a:pt x="3966" y="1771"/>
                </a:lnTo>
                <a:lnTo>
                  <a:pt x="3969" y="1744"/>
                </a:lnTo>
                <a:lnTo>
                  <a:pt x="3972" y="1734"/>
                </a:lnTo>
                <a:lnTo>
                  <a:pt x="3975" y="1746"/>
                </a:lnTo>
                <a:lnTo>
                  <a:pt x="3978" y="1759"/>
                </a:lnTo>
                <a:lnTo>
                  <a:pt x="3981" y="1754"/>
                </a:lnTo>
                <a:lnTo>
                  <a:pt x="3984" y="1752"/>
                </a:lnTo>
                <a:lnTo>
                  <a:pt x="3987" y="1755"/>
                </a:lnTo>
                <a:lnTo>
                  <a:pt x="3990" y="1757"/>
                </a:lnTo>
                <a:lnTo>
                  <a:pt x="3993" y="1754"/>
                </a:lnTo>
                <a:lnTo>
                  <a:pt x="3996" y="1761"/>
                </a:lnTo>
                <a:lnTo>
                  <a:pt x="3999" y="1773"/>
                </a:lnTo>
                <a:lnTo>
                  <a:pt x="4002" y="1786"/>
                </a:lnTo>
                <a:lnTo>
                  <a:pt x="4005" y="1804"/>
                </a:lnTo>
                <a:lnTo>
                  <a:pt x="4007" y="1808"/>
                </a:lnTo>
                <a:lnTo>
                  <a:pt x="4011" y="1793"/>
                </a:lnTo>
                <a:lnTo>
                  <a:pt x="4014" y="1766"/>
                </a:lnTo>
                <a:lnTo>
                  <a:pt x="4016" y="1753"/>
                </a:lnTo>
                <a:lnTo>
                  <a:pt x="4019" y="1751"/>
                </a:lnTo>
                <a:lnTo>
                  <a:pt x="4023" y="1756"/>
                </a:lnTo>
                <a:lnTo>
                  <a:pt x="4025" y="1778"/>
                </a:lnTo>
                <a:lnTo>
                  <a:pt x="4028" y="1815"/>
                </a:lnTo>
                <a:lnTo>
                  <a:pt x="4031" y="1838"/>
                </a:lnTo>
                <a:lnTo>
                  <a:pt x="4034" y="1848"/>
                </a:lnTo>
                <a:lnTo>
                  <a:pt x="4037" y="1849"/>
                </a:lnTo>
                <a:lnTo>
                  <a:pt x="4040" y="1848"/>
                </a:lnTo>
                <a:lnTo>
                  <a:pt x="4043" y="1848"/>
                </a:lnTo>
                <a:lnTo>
                  <a:pt x="4046" y="1848"/>
                </a:lnTo>
                <a:lnTo>
                  <a:pt x="4049" y="1845"/>
                </a:lnTo>
                <a:lnTo>
                  <a:pt x="4052" y="1844"/>
                </a:lnTo>
                <a:lnTo>
                  <a:pt x="4055" y="1846"/>
                </a:lnTo>
                <a:lnTo>
                  <a:pt x="4058" y="1845"/>
                </a:lnTo>
                <a:lnTo>
                  <a:pt x="4061" y="1844"/>
                </a:lnTo>
                <a:lnTo>
                  <a:pt x="4064" y="1845"/>
                </a:lnTo>
                <a:lnTo>
                  <a:pt x="4066" y="1848"/>
                </a:lnTo>
                <a:lnTo>
                  <a:pt x="4068" y="1848"/>
                </a:lnTo>
              </a:path>
            </a:pathLst>
          </a:custGeom>
          <a:noFill/>
          <a:ln w="6350" cap="flat">
            <a:solidFill>
              <a:srgbClr val="0072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cxnSp>
        <p:nvCxnSpPr>
          <p:cNvPr id="203" name="Straight Arrow Connector 202">
            <a:extLst>
              <a:ext uri="{FF2B5EF4-FFF2-40B4-BE49-F238E27FC236}">
                <a16:creationId xmlns:a16="http://schemas.microsoft.com/office/drawing/2014/main" id="{33536F10-9E87-4E51-88C9-08665D760D38}"/>
              </a:ext>
            </a:extLst>
          </p:cNvPr>
          <p:cNvCxnSpPr>
            <a:cxnSpLocks/>
          </p:cNvCxnSpPr>
          <p:nvPr/>
        </p:nvCxnSpPr>
        <p:spPr bwMode="auto">
          <a:xfrm>
            <a:off x="4831222" y="5216583"/>
            <a:ext cx="0" cy="67819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7" name="Straight Arrow Connector 206">
            <a:extLst>
              <a:ext uri="{FF2B5EF4-FFF2-40B4-BE49-F238E27FC236}">
                <a16:creationId xmlns:a16="http://schemas.microsoft.com/office/drawing/2014/main" id="{3B6E7793-D6FE-4CD6-BD98-A7261652F510}"/>
              </a:ext>
            </a:extLst>
          </p:cNvPr>
          <p:cNvCxnSpPr>
            <a:cxnSpLocks/>
          </p:cNvCxnSpPr>
          <p:nvPr/>
        </p:nvCxnSpPr>
        <p:spPr bwMode="auto">
          <a:xfrm>
            <a:off x="5395771" y="5216583"/>
            <a:ext cx="0" cy="54960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8" name="Straight Arrow Connector 207">
            <a:extLst>
              <a:ext uri="{FF2B5EF4-FFF2-40B4-BE49-F238E27FC236}">
                <a16:creationId xmlns:a16="http://schemas.microsoft.com/office/drawing/2014/main" id="{2D1AFBBC-C642-4211-92CC-C85E07F97022}"/>
              </a:ext>
            </a:extLst>
          </p:cNvPr>
          <p:cNvCxnSpPr>
            <a:cxnSpLocks/>
          </p:cNvCxnSpPr>
          <p:nvPr/>
        </p:nvCxnSpPr>
        <p:spPr bwMode="auto">
          <a:xfrm>
            <a:off x="5484575" y="5205644"/>
            <a:ext cx="0" cy="95966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9" name="Straight Arrow Connector 208">
            <a:extLst>
              <a:ext uri="{FF2B5EF4-FFF2-40B4-BE49-F238E27FC236}">
                <a16:creationId xmlns:a16="http://schemas.microsoft.com/office/drawing/2014/main" id="{299B5B23-F968-4AFB-9BB8-4F4A49DE709E}"/>
              </a:ext>
            </a:extLst>
          </p:cNvPr>
          <p:cNvCxnSpPr>
            <a:cxnSpLocks/>
          </p:cNvCxnSpPr>
          <p:nvPr/>
        </p:nvCxnSpPr>
        <p:spPr bwMode="auto">
          <a:xfrm>
            <a:off x="5568432" y="5211358"/>
            <a:ext cx="0" cy="507682"/>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12" name="Straight Arrow Connector 211">
            <a:extLst>
              <a:ext uri="{FF2B5EF4-FFF2-40B4-BE49-F238E27FC236}">
                <a16:creationId xmlns:a16="http://schemas.microsoft.com/office/drawing/2014/main" id="{21E45883-A8D8-4486-970C-1A1F867E08A3}"/>
              </a:ext>
            </a:extLst>
          </p:cNvPr>
          <p:cNvCxnSpPr>
            <a:cxnSpLocks/>
          </p:cNvCxnSpPr>
          <p:nvPr/>
        </p:nvCxnSpPr>
        <p:spPr bwMode="auto">
          <a:xfrm>
            <a:off x="6148082" y="5216583"/>
            <a:ext cx="0" cy="38768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13" name="TextBox 212">
            <a:extLst>
              <a:ext uri="{FF2B5EF4-FFF2-40B4-BE49-F238E27FC236}">
                <a16:creationId xmlns:a16="http://schemas.microsoft.com/office/drawing/2014/main" id="{2D42B01C-D0B2-4F5E-B915-2999B978F94D}"/>
              </a:ext>
            </a:extLst>
          </p:cNvPr>
          <p:cNvSpPr txBox="1"/>
          <p:nvPr/>
        </p:nvSpPr>
        <p:spPr>
          <a:xfrm>
            <a:off x="4951483" y="5153967"/>
            <a:ext cx="364202" cy="307777"/>
          </a:xfrm>
          <a:prstGeom prst="rect">
            <a:avLst/>
          </a:prstGeom>
          <a:noFill/>
        </p:spPr>
        <p:txBody>
          <a:bodyPr wrap="square" rtlCol="0">
            <a:spAutoFit/>
          </a:bodyPr>
          <a:lstStyle/>
          <a:p>
            <a:r>
              <a:rPr lang="en-US" sz="1400" dirty="0">
                <a:solidFill>
                  <a:schemeClr val="tx1"/>
                </a:solidFill>
              </a:rPr>
              <a:t>…</a:t>
            </a:r>
          </a:p>
        </p:txBody>
      </p:sp>
      <p:sp>
        <p:nvSpPr>
          <p:cNvPr id="214" name="TextBox 213">
            <a:extLst>
              <a:ext uri="{FF2B5EF4-FFF2-40B4-BE49-F238E27FC236}">
                <a16:creationId xmlns:a16="http://schemas.microsoft.com/office/drawing/2014/main" id="{E4FD2D48-FA80-422E-B448-45A598B7C408}"/>
              </a:ext>
            </a:extLst>
          </p:cNvPr>
          <p:cNvSpPr txBox="1"/>
          <p:nvPr/>
        </p:nvSpPr>
        <p:spPr>
          <a:xfrm>
            <a:off x="5662465" y="5189971"/>
            <a:ext cx="364202" cy="307777"/>
          </a:xfrm>
          <a:prstGeom prst="rect">
            <a:avLst/>
          </a:prstGeom>
          <a:noFill/>
        </p:spPr>
        <p:txBody>
          <a:bodyPr wrap="square" rtlCol="0">
            <a:spAutoFit/>
          </a:bodyPr>
          <a:lstStyle/>
          <a:p>
            <a:r>
              <a:rPr lang="en-US" sz="1400" dirty="0">
                <a:solidFill>
                  <a:schemeClr val="tx1"/>
                </a:solidFill>
              </a:rPr>
              <a:t>…</a:t>
            </a:r>
          </a:p>
        </p:txBody>
      </p:sp>
      <p:cxnSp>
        <p:nvCxnSpPr>
          <p:cNvPr id="215" name="Straight Arrow Connector 214">
            <a:extLst>
              <a:ext uri="{FF2B5EF4-FFF2-40B4-BE49-F238E27FC236}">
                <a16:creationId xmlns:a16="http://schemas.microsoft.com/office/drawing/2014/main" id="{E434EDAB-A234-42C0-BB73-C6B32FB1E889}"/>
              </a:ext>
            </a:extLst>
          </p:cNvPr>
          <p:cNvCxnSpPr>
            <a:cxnSpLocks/>
            <a:endCxn id="64" idx="1"/>
          </p:cNvCxnSpPr>
          <p:nvPr/>
        </p:nvCxnSpPr>
        <p:spPr bwMode="auto">
          <a:xfrm>
            <a:off x="5484575" y="6155633"/>
            <a:ext cx="787945" cy="186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21" name="Rectangle 220">
                <a:extLst>
                  <a:ext uri="{FF2B5EF4-FFF2-40B4-BE49-F238E27FC236}">
                    <a16:creationId xmlns:a16="http://schemas.microsoft.com/office/drawing/2014/main" id="{C8C2D459-5C8E-446E-8D6F-606BA61D62F1}"/>
                  </a:ext>
                </a:extLst>
              </p:cNvPr>
              <p:cNvSpPr/>
              <p:nvPr/>
            </p:nvSpPr>
            <p:spPr bwMode="auto">
              <a:xfrm>
                <a:off x="6272520" y="5586418"/>
                <a:ext cx="959292" cy="361402"/>
              </a:xfrm>
              <a:prstGeom prst="rect">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Mean(</a:t>
                </a:r>
                <a14:m>
                  <m:oMath xmlns:m="http://schemas.openxmlformats.org/officeDocument/2006/math">
                    <m:sSup>
                      <m:sSupPr>
                        <m:ctrlPr>
                          <a:rPr kumimoji="0" lang="en-US" sz="1400" b="0" i="1" u="none" strike="noStrike" cap="none" normalizeH="0" baseline="0" dirty="0" smtClean="0">
                            <a:ln>
                              <a:noFill/>
                            </a:ln>
                            <a:solidFill>
                              <a:schemeClr val="tx1"/>
                            </a:solidFill>
                            <a:effectLst/>
                            <a:latin typeface="Cambria Math" panose="02040503050406030204" pitchFamily="18" charset="0"/>
                            <a:ea typeface="MS Gothic" charset="-128"/>
                          </a:rPr>
                        </m:ctrlPr>
                      </m:sSupPr>
                      <m:e>
                        <m:d>
                          <m:dPr>
                            <m:begChr m:val="|"/>
                            <m:endChr m:val="|"/>
                            <m:ctrlPr>
                              <a:rPr kumimoji="0" lang="en-US" sz="1400" b="0" i="1" u="none" strike="noStrike" cap="none" normalizeH="0" baseline="0" dirty="0" smtClean="0">
                                <a:ln>
                                  <a:noFill/>
                                </a:ln>
                                <a:solidFill>
                                  <a:schemeClr val="tx1"/>
                                </a:solidFill>
                                <a:effectLst/>
                                <a:latin typeface="Cambria Math" panose="02040503050406030204" pitchFamily="18" charset="0"/>
                                <a:ea typeface="MS Gothic" charset="-128"/>
                              </a:rPr>
                            </m:ctrlPr>
                          </m:dPr>
                          <m:e>
                            <m:r>
                              <a:rPr kumimoji="0" lang="en-US" sz="1400" b="0" i="1" u="none" strike="noStrike" cap="none" normalizeH="0" baseline="0" dirty="0" smtClean="0">
                                <a:ln>
                                  <a:noFill/>
                                </a:ln>
                                <a:solidFill>
                                  <a:schemeClr val="tx1"/>
                                </a:solidFill>
                                <a:effectLst/>
                                <a:latin typeface="Cambria Math" panose="02040503050406030204" pitchFamily="18" charset="0"/>
                                <a:ea typeface="MS Gothic" charset="-128"/>
                              </a:rPr>
                              <m:t>⋅</m:t>
                            </m:r>
                          </m:e>
                        </m:d>
                      </m:e>
                      <m:sup>
                        <m:r>
                          <a:rPr kumimoji="0" lang="en-US" sz="1400" b="0" i="1" u="none" strike="noStrike" cap="none" normalizeH="0" baseline="0" dirty="0" smtClean="0">
                            <a:ln>
                              <a:noFill/>
                            </a:ln>
                            <a:solidFill>
                              <a:schemeClr val="tx1"/>
                            </a:solidFill>
                            <a:effectLst/>
                            <a:latin typeface="Cambria Math" panose="02040503050406030204" pitchFamily="18" charset="0"/>
                            <a:ea typeface="MS Gothic" charset="-128"/>
                          </a:rPr>
                          <m:t>2</m:t>
                        </m:r>
                      </m:sup>
                    </m:sSup>
                  </m:oMath>
                </a14:m>
                <a:r>
                  <a:rPr kumimoji="0" lang="en-US" sz="1400" b="0" i="0" u="none" strike="noStrike" cap="none" normalizeH="0" baseline="0" dirty="0">
                    <a:ln>
                      <a:noFill/>
                    </a:ln>
                    <a:solidFill>
                      <a:schemeClr val="tx1"/>
                    </a:solidFill>
                    <a:effectLst/>
                    <a:latin typeface="Times New Roman" pitchFamily="16" charset="0"/>
                    <a:ea typeface="MS Gothic" charset="-128"/>
                  </a:rPr>
                  <a:t>)</a:t>
                </a:r>
              </a:p>
            </p:txBody>
          </p:sp>
        </mc:Choice>
        <mc:Fallback xmlns="">
          <p:sp>
            <p:nvSpPr>
              <p:cNvPr id="221" name="Rectangle 220">
                <a:extLst>
                  <a:ext uri="{FF2B5EF4-FFF2-40B4-BE49-F238E27FC236}">
                    <a16:creationId xmlns:a16="http://schemas.microsoft.com/office/drawing/2014/main" id="{C8C2D459-5C8E-446E-8D6F-606BA61D62F1}"/>
                  </a:ext>
                </a:extLst>
              </p:cNvPr>
              <p:cNvSpPr>
                <a:spLocks noRot="1" noChangeAspect="1" noMove="1" noResize="1" noEditPoints="1" noAdjustHandles="1" noChangeArrowheads="1" noChangeShapeType="1" noTextEdit="1"/>
              </p:cNvSpPr>
              <p:nvPr/>
            </p:nvSpPr>
            <p:spPr bwMode="auto">
              <a:xfrm>
                <a:off x="6272520" y="5586418"/>
                <a:ext cx="959292" cy="361402"/>
              </a:xfrm>
              <a:prstGeom prst="rect">
                <a:avLst/>
              </a:prstGeom>
              <a:blipFill>
                <a:blip r:embed="rId5"/>
                <a:stretch>
                  <a:fillRect l="-629" r="-629" b="-8065"/>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cxnSp>
        <p:nvCxnSpPr>
          <p:cNvPr id="229" name="Straight Arrow Connector 228">
            <a:extLst>
              <a:ext uri="{FF2B5EF4-FFF2-40B4-BE49-F238E27FC236}">
                <a16:creationId xmlns:a16="http://schemas.microsoft.com/office/drawing/2014/main" id="{B12D95AA-79DE-4A26-B3F7-4380B03D0F59}"/>
              </a:ext>
            </a:extLst>
          </p:cNvPr>
          <p:cNvCxnSpPr>
            <a:cxnSpLocks/>
          </p:cNvCxnSpPr>
          <p:nvPr/>
        </p:nvCxnSpPr>
        <p:spPr bwMode="auto">
          <a:xfrm>
            <a:off x="6147177" y="5602677"/>
            <a:ext cx="1214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4" name="Straight Arrow Connector 233">
            <a:extLst>
              <a:ext uri="{FF2B5EF4-FFF2-40B4-BE49-F238E27FC236}">
                <a16:creationId xmlns:a16="http://schemas.microsoft.com/office/drawing/2014/main" id="{60E20CF4-118E-432E-AEC5-175089ABFC6F}"/>
              </a:ext>
            </a:extLst>
          </p:cNvPr>
          <p:cNvCxnSpPr>
            <a:cxnSpLocks/>
          </p:cNvCxnSpPr>
          <p:nvPr/>
        </p:nvCxnSpPr>
        <p:spPr bwMode="auto">
          <a:xfrm>
            <a:off x="5566152" y="5716500"/>
            <a:ext cx="70246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4" name="Straight Arrow Connector 243">
            <a:extLst>
              <a:ext uri="{FF2B5EF4-FFF2-40B4-BE49-F238E27FC236}">
                <a16:creationId xmlns:a16="http://schemas.microsoft.com/office/drawing/2014/main" id="{52477BB0-3C62-4992-B98E-C1503AA6E9D6}"/>
              </a:ext>
            </a:extLst>
          </p:cNvPr>
          <p:cNvCxnSpPr>
            <a:cxnSpLocks/>
          </p:cNvCxnSpPr>
          <p:nvPr/>
        </p:nvCxnSpPr>
        <p:spPr bwMode="auto">
          <a:xfrm>
            <a:off x="5388987" y="5768888"/>
            <a:ext cx="87725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7" name="Straight Arrow Connector 246">
            <a:extLst>
              <a:ext uri="{FF2B5EF4-FFF2-40B4-BE49-F238E27FC236}">
                <a16:creationId xmlns:a16="http://schemas.microsoft.com/office/drawing/2014/main" id="{BB21A5C2-D8E3-4275-BE8A-0C35134C118B}"/>
              </a:ext>
            </a:extLst>
          </p:cNvPr>
          <p:cNvCxnSpPr>
            <a:cxnSpLocks/>
          </p:cNvCxnSpPr>
          <p:nvPr/>
        </p:nvCxnSpPr>
        <p:spPr bwMode="auto">
          <a:xfrm>
            <a:off x="4830346" y="5899380"/>
            <a:ext cx="14382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26" name="Rectangle 325">
                <a:extLst>
                  <a:ext uri="{FF2B5EF4-FFF2-40B4-BE49-F238E27FC236}">
                    <a16:creationId xmlns:a16="http://schemas.microsoft.com/office/drawing/2014/main" id="{35088DC5-C73E-4896-92C2-769FDCAC5495}"/>
                  </a:ext>
                </a:extLst>
              </p:cNvPr>
              <p:cNvSpPr/>
              <p:nvPr/>
            </p:nvSpPr>
            <p:spPr bwMode="auto">
              <a:xfrm>
                <a:off x="7397101" y="5586418"/>
                <a:ext cx="799235" cy="36195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rPr>
                  <a:t>x/</a:t>
                </a:r>
                <a:r>
                  <a:rPr kumimoji="0" lang="en-US" sz="1400" b="0" i="0" u="none" strike="noStrike" cap="none" normalizeH="0" baseline="0" dirty="0">
                    <a:ln>
                      <a:noFill/>
                    </a:ln>
                    <a:solidFill>
                      <a:schemeClr val="tx1"/>
                    </a:solidFill>
                    <a:effectLst/>
                    <a:latin typeface="Times New Roman" pitchFamily="16" charset="0"/>
                    <a:ea typeface="MS Gothic" charset="-128"/>
                  </a:rPr>
                  <a:t>y</a:t>
                </a:r>
                <a14:m>
                  <m:oMath xmlns:m="http://schemas.openxmlformats.org/officeDocument/2006/math">
                    <m:r>
                      <a:rPr lang="en-US" sz="1400" i="1">
                        <a:solidFill>
                          <a:schemeClr val="tx1"/>
                        </a:solidFill>
                        <a:latin typeface="Cambria Math" panose="02040503050406030204" pitchFamily="18" charset="0"/>
                        <a:ea typeface="Cambria Math" panose="02040503050406030204" pitchFamily="18" charset="0"/>
                      </a:rPr>
                      <m:t>≷</m:t>
                    </m:r>
                  </m:oMath>
                </a14:m>
                <a:r>
                  <a:rPr lang="en-US" sz="1400" dirty="0">
                    <a:solidFill>
                      <a:schemeClr val="tx1"/>
                    </a:solidFill>
                  </a:rPr>
                  <a:t>th</a:t>
                </a:r>
              </a:p>
            </p:txBody>
          </p:sp>
        </mc:Choice>
        <mc:Fallback xmlns="">
          <p:sp>
            <p:nvSpPr>
              <p:cNvPr id="326" name="Rectangle 325">
                <a:extLst>
                  <a:ext uri="{FF2B5EF4-FFF2-40B4-BE49-F238E27FC236}">
                    <a16:creationId xmlns:a16="http://schemas.microsoft.com/office/drawing/2014/main" id="{35088DC5-C73E-4896-92C2-769FDCAC5495}"/>
                  </a:ext>
                </a:extLst>
              </p:cNvPr>
              <p:cNvSpPr>
                <a:spLocks noRot="1" noChangeAspect="1" noMove="1" noResize="1" noEditPoints="1" noAdjustHandles="1" noChangeArrowheads="1" noChangeShapeType="1" noTextEdit="1"/>
              </p:cNvSpPr>
              <p:nvPr/>
            </p:nvSpPr>
            <p:spPr bwMode="auto">
              <a:xfrm>
                <a:off x="7397101" y="5586418"/>
                <a:ext cx="799235" cy="361950"/>
              </a:xfrm>
              <a:prstGeom prst="rect">
                <a:avLst/>
              </a:prstGeom>
              <a:blipFill>
                <a:blip r:embed="rId6"/>
                <a:stretch>
                  <a:fillRect b="-8065"/>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cxnSp>
        <p:nvCxnSpPr>
          <p:cNvPr id="327" name="Straight Connector 326">
            <a:extLst>
              <a:ext uri="{FF2B5EF4-FFF2-40B4-BE49-F238E27FC236}">
                <a16:creationId xmlns:a16="http://schemas.microsoft.com/office/drawing/2014/main" id="{19F9E883-6CDA-4655-BE0C-0FB3CD2AC51B}"/>
              </a:ext>
            </a:extLst>
          </p:cNvPr>
          <p:cNvCxnSpPr>
            <a:cxnSpLocks/>
            <a:stCxn id="221" idx="3"/>
            <a:endCxn id="326" idx="1"/>
          </p:cNvCxnSpPr>
          <p:nvPr/>
        </p:nvCxnSpPr>
        <p:spPr bwMode="auto">
          <a:xfrm>
            <a:off x="7231812" y="5767119"/>
            <a:ext cx="165289" cy="274"/>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28" name="TextBox 327">
                <a:extLst>
                  <a:ext uri="{FF2B5EF4-FFF2-40B4-BE49-F238E27FC236}">
                    <a16:creationId xmlns:a16="http://schemas.microsoft.com/office/drawing/2014/main" id="{66D66595-05EB-46BE-80F8-D327CFE7872C}"/>
                  </a:ext>
                </a:extLst>
              </p:cNvPr>
              <p:cNvSpPr txBox="1"/>
              <p:nvPr/>
            </p:nvSpPr>
            <p:spPr>
              <a:xfrm>
                <a:off x="7705882" y="5885911"/>
                <a:ext cx="28237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i="1" dirty="0" smtClean="0">
                          <a:solidFill>
                            <a:schemeClr val="tx1"/>
                          </a:solidFill>
                          <a:latin typeface="Cambria Math" panose="02040503050406030204" pitchFamily="18" charset="0"/>
                        </a:rPr>
                        <m:t>𝑥</m:t>
                      </m:r>
                    </m:oMath>
                  </m:oMathPara>
                </a14:m>
                <a:endParaRPr lang="en-US" sz="1400" dirty="0">
                  <a:solidFill>
                    <a:schemeClr val="tx1"/>
                  </a:solidFill>
                </a:endParaRPr>
              </a:p>
            </p:txBody>
          </p:sp>
        </mc:Choice>
        <mc:Fallback xmlns="">
          <p:sp>
            <p:nvSpPr>
              <p:cNvPr id="328" name="TextBox 327">
                <a:extLst>
                  <a:ext uri="{FF2B5EF4-FFF2-40B4-BE49-F238E27FC236}">
                    <a16:creationId xmlns:a16="http://schemas.microsoft.com/office/drawing/2014/main" id="{66D66595-05EB-46BE-80F8-D327CFE7872C}"/>
                  </a:ext>
                </a:extLst>
              </p:cNvPr>
              <p:cNvSpPr txBox="1">
                <a:spLocks noRot="1" noChangeAspect="1" noMove="1" noResize="1" noEditPoints="1" noAdjustHandles="1" noChangeArrowheads="1" noChangeShapeType="1" noTextEdit="1"/>
              </p:cNvSpPr>
              <p:nvPr/>
            </p:nvSpPr>
            <p:spPr>
              <a:xfrm>
                <a:off x="7705882" y="5885911"/>
                <a:ext cx="282374" cy="307777"/>
              </a:xfrm>
              <a:prstGeom prst="rect">
                <a:avLst/>
              </a:prstGeom>
              <a:blipFill>
                <a:blip r:embed="rId7"/>
                <a:stretch>
                  <a:fillRect/>
                </a:stretch>
              </a:blipFill>
            </p:spPr>
            <p:txBody>
              <a:bodyPr/>
              <a:lstStyle/>
              <a:p>
                <a:r>
                  <a:rPr lang="en-US">
                    <a:noFill/>
                  </a:rPr>
                  <a:t> </a:t>
                </a:r>
              </a:p>
            </p:txBody>
          </p:sp>
        </mc:Fallback>
      </mc:AlternateContent>
      <p:cxnSp>
        <p:nvCxnSpPr>
          <p:cNvPr id="329" name="Straight Connector 328">
            <a:extLst>
              <a:ext uri="{FF2B5EF4-FFF2-40B4-BE49-F238E27FC236}">
                <a16:creationId xmlns:a16="http://schemas.microsoft.com/office/drawing/2014/main" id="{926D3964-C035-4FB2-9B0C-AF8BCB06F720}"/>
              </a:ext>
            </a:extLst>
          </p:cNvPr>
          <p:cNvCxnSpPr>
            <a:cxnSpLocks/>
          </p:cNvCxnSpPr>
          <p:nvPr/>
        </p:nvCxnSpPr>
        <p:spPr bwMode="auto">
          <a:xfrm>
            <a:off x="7746750" y="5948988"/>
            <a:ext cx="0" cy="216316"/>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30" name="TextBox 329">
                <a:extLst>
                  <a:ext uri="{FF2B5EF4-FFF2-40B4-BE49-F238E27FC236}">
                    <a16:creationId xmlns:a16="http://schemas.microsoft.com/office/drawing/2014/main" id="{6A8C8746-490F-4774-8191-9AF26C0D4D3D}"/>
                  </a:ext>
                </a:extLst>
              </p:cNvPr>
              <p:cNvSpPr txBox="1"/>
              <p:nvPr/>
            </p:nvSpPr>
            <p:spPr>
              <a:xfrm>
                <a:off x="7167110" y="5465325"/>
                <a:ext cx="28237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chemeClr val="tx1"/>
                          </a:solidFill>
                          <a:latin typeface="Cambria Math" panose="02040503050406030204" pitchFamily="18" charset="0"/>
                        </a:rPr>
                        <m:t>𝑦</m:t>
                      </m:r>
                    </m:oMath>
                  </m:oMathPara>
                </a14:m>
                <a:endParaRPr lang="en-US" sz="1400" dirty="0">
                  <a:solidFill>
                    <a:schemeClr val="tx1"/>
                  </a:solidFill>
                </a:endParaRPr>
              </a:p>
            </p:txBody>
          </p:sp>
        </mc:Choice>
        <mc:Fallback xmlns="">
          <p:sp>
            <p:nvSpPr>
              <p:cNvPr id="330" name="TextBox 329">
                <a:extLst>
                  <a:ext uri="{FF2B5EF4-FFF2-40B4-BE49-F238E27FC236}">
                    <a16:creationId xmlns:a16="http://schemas.microsoft.com/office/drawing/2014/main" id="{6A8C8746-490F-4774-8191-9AF26C0D4D3D}"/>
                  </a:ext>
                </a:extLst>
              </p:cNvPr>
              <p:cNvSpPr txBox="1">
                <a:spLocks noRot="1" noChangeAspect="1" noMove="1" noResize="1" noEditPoints="1" noAdjustHandles="1" noChangeArrowheads="1" noChangeShapeType="1" noTextEdit="1"/>
              </p:cNvSpPr>
              <p:nvPr/>
            </p:nvSpPr>
            <p:spPr>
              <a:xfrm>
                <a:off x="7167110" y="5465325"/>
                <a:ext cx="282374" cy="307777"/>
              </a:xfrm>
              <a:prstGeom prst="rect">
                <a:avLst/>
              </a:prstGeom>
              <a:blipFill>
                <a:blip r:embed="rId8"/>
                <a:stretch>
                  <a:fillRect b="-4000"/>
                </a:stretch>
              </a:blipFill>
            </p:spPr>
            <p:txBody>
              <a:bodyPr/>
              <a:lstStyle/>
              <a:p>
                <a:r>
                  <a:rPr lang="en-US">
                    <a:noFill/>
                  </a:rPr>
                  <a:t> </a:t>
                </a:r>
              </a:p>
            </p:txBody>
          </p:sp>
        </mc:Fallback>
      </mc:AlternateContent>
      <p:cxnSp>
        <p:nvCxnSpPr>
          <p:cNvPr id="343" name="Straight Connector 342">
            <a:extLst>
              <a:ext uri="{FF2B5EF4-FFF2-40B4-BE49-F238E27FC236}">
                <a16:creationId xmlns:a16="http://schemas.microsoft.com/office/drawing/2014/main" id="{BCE34158-CA67-4140-9F76-63C89B710634}"/>
              </a:ext>
            </a:extLst>
          </p:cNvPr>
          <p:cNvCxnSpPr>
            <a:cxnSpLocks/>
            <a:stCxn id="13" idx="3"/>
          </p:cNvCxnSpPr>
          <p:nvPr/>
        </p:nvCxnSpPr>
        <p:spPr bwMode="auto">
          <a:xfrm>
            <a:off x="4033818" y="5215550"/>
            <a:ext cx="161304" cy="0"/>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45" name="Rectangle 344">
                <a:extLst>
                  <a:ext uri="{FF2B5EF4-FFF2-40B4-BE49-F238E27FC236}">
                    <a16:creationId xmlns:a16="http://schemas.microsoft.com/office/drawing/2014/main" id="{D731BAF8-5F02-42F3-A45F-FC8871EBF917}"/>
                  </a:ext>
                </a:extLst>
              </p:cNvPr>
              <p:cNvSpPr/>
              <p:nvPr/>
            </p:nvSpPr>
            <p:spPr>
              <a:xfrm>
                <a:off x="5395771" y="4533524"/>
                <a:ext cx="1115447"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solidFill>
                                <a:schemeClr val="tx1"/>
                              </a:solidFill>
                              <a:latin typeface="Cambria Math" panose="02040503050406030204" pitchFamily="18" charset="0"/>
                            </a:rPr>
                          </m:ctrlPr>
                        </m:sSubPr>
                        <m:e>
                          <m:r>
                            <a:rPr lang="en-US" sz="1400" b="0" i="1" dirty="0" smtClean="0">
                              <a:solidFill>
                                <a:schemeClr val="tx1"/>
                              </a:solidFill>
                              <a:latin typeface="Cambria Math" panose="02040503050406030204" pitchFamily="18" charset="0"/>
                            </a:rPr>
                            <m:t>𝑁</m:t>
                          </m:r>
                        </m:e>
                        <m:sub>
                          <m:r>
                            <a:rPr lang="en-US" sz="1400" b="0" i="1" dirty="0" smtClean="0">
                              <a:solidFill>
                                <a:schemeClr val="tx1"/>
                              </a:solidFill>
                              <a:latin typeface="Cambria Math" panose="02040503050406030204" pitchFamily="18" charset="0"/>
                            </a:rPr>
                            <m:t>2</m:t>
                          </m:r>
                        </m:sub>
                      </m:sSub>
                      <m:r>
                        <a:rPr lang="en-US" sz="1400" b="0" i="1" dirty="0" smtClean="0">
                          <a:solidFill>
                            <a:schemeClr val="tx1"/>
                          </a:solidFill>
                          <a:latin typeface="Cambria Math" panose="02040503050406030204" pitchFamily="18" charset="0"/>
                        </a:rPr>
                        <m:t>×</m:t>
                      </m:r>
                      <m:r>
                        <a:rPr lang="en-US" sz="1400" b="0" i="1" dirty="0" smtClean="0">
                          <a:solidFill>
                            <a:schemeClr val="tx1"/>
                          </a:solidFill>
                          <a:latin typeface="Cambria Math" panose="02040503050406030204" pitchFamily="18" charset="0"/>
                        </a:rPr>
                        <m:t>𝑇</m:t>
                      </m:r>
                      <m:r>
                        <a:rPr lang="en-US" sz="1400" b="0" i="1" dirty="0" smtClean="0">
                          <a:solidFill>
                            <a:schemeClr val="tx1"/>
                          </a:solidFill>
                          <a:latin typeface="Cambria Math" panose="02040503050406030204" pitchFamily="18" charset="0"/>
                        </a:rPr>
                        <m:t> </m:t>
                      </m:r>
                      <m:r>
                        <a:rPr lang="en-US" sz="1400" b="0" i="1" dirty="0" smtClean="0">
                          <a:solidFill>
                            <a:schemeClr val="tx1"/>
                          </a:solidFill>
                          <a:latin typeface="Cambria Math" panose="02040503050406030204" pitchFamily="18" charset="0"/>
                        </a:rPr>
                        <m:t>𝜇</m:t>
                      </m:r>
                      <m:r>
                        <a:rPr lang="en-US" sz="1400" b="0" i="1" dirty="0" smtClean="0">
                          <a:solidFill>
                            <a:schemeClr val="tx1"/>
                          </a:solidFill>
                          <a:latin typeface="Cambria Math" panose="02040503050406030204" pitchFamily="18" charset="0"/>
                        </a:rPr>
                        <m:t>𝑠</m:t>
                      </m:r>
                    </m:oMath>
                  </m:oMathPara>
                </a14:m>
                <a:endParaRPr lang="en-US" sz="1400" dirty="0"/>
              </a:p>
            </p:txBody>
          </p:sp>
        </mc:Choice>
        <mc:Fallback xmlns="">
          <p:sp>
            <p:nvSpPr>
              <p:cNvPr id="345" name="Rectangle 344">
                <a:extLst>
                  <a:ext uri="{FF2B5EF4-FFF2-40B4-BE49-F238E27FC236}">
                    <a16:creationId xmlns:a16="http://schemas.microsoft.com/office/drawing/2014/main" id="{D731BAF8-5F02-42F3-A45F-FC8871EBF917}"/>
                  </a:ext>
                </a:extLst>
              </p:cNvPr>
              <p:cNvSpPr>
                <a:spLocks noRot="1" noChangeAspect="1" noMove="1" noResize="1" noEditPoints="1" noAdjustHandles="1" noChangeArrowheads="1" noChangeShapeType="1" noTextEdit="1"/>
              </p:cNvSpPr>
              <p:nvPr/>
            </p:nvSpPr>
            <p:spPr>
              <a:xfrm>
                <a:off x="5395771" y="4533524"/>
                <a:ext cx="1115447" cy="307777"/>
              </a:xfrm>
              <a:prstGeom prst="rect">
                <a:avLst/>
              </a:prstGeom>
              <a:blipFill>
                <a:blip r:embed="rId9"/>
                <a:stretch>
                  <a:fillRect b="-4000"/>
                </a:stretch>
              </a:blipFill>
            </p:spPr>
            <p:txBody>
              <a:bodyPr/>
              <a:lstStyle/>
              <a:p>
                <a:r>
                  <a:rPr lang="en-US">
                    <a:noFill/>
                  </a:rPr>
                  <a:t> </a:t>
                </a:r>
              </a:p>
            </p:txBody>
          </p:sp>
        </mc:Fallback>
      </mc:AlternateContent>
      <p:sp>
        <p:nvSpPr>
          <p:cNvPr id="346" name="Right Brace 345">
            <a:extLst>
              <a:ext uri="{FF2B5EF4-FFF2-40B4-BE49-F238E27FC236}">
                <a16:creationId xmlns:a16="http://schemas.microsoft.com/office/drawing/2014/main" id="{97B9CBDC-3A80-4398-A870-7C3E93D5D94E}"/>
              </a:ext>
            </a:extLst>
          </p:cNvPr>
          <p:cNvSpPr/>
          <p:nvPr/>
        </p:nvSpPr>
        <p:spPr bwMode="auto">
          <a:xfrm rot="16200000">
            <a:off x="5795371" y="4584474"/>
            <a:ext cx="201548" cy="68742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347" name="Rectangle 346">
                <a:extLst>
                  <a:ext uri="{FF2B5EF4-FFF2-40B4-BE49-F238E27FC236}">
                    <a16:creationId xmlns:a16="http://schemas.microsoft.com/office/drawing/2014/main" id="{488BF36B-3F02-49B1-9CBD-363033E905E5}"/>
                  </a:ext>
                </a:extLst>
              </p:cNvPr>
              <p:cNvSpPr/>
              <p:nvPr/>
            </p:nvSpPr>
            <p:spPr>
              <a:xfrm>
                <a:off x="4490080" y="4540788"/>
                <a:ext cx="980015"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b="0" i="1" dirty="0" smtClean="0">
                              <a:solidFill>
                                <a:schemeClr val="tx1"/>
                              </a:solidFill>
                              <a:latin typeface="Cambria Math" panose="02040503050406030204" pitchFamily="18" charset="0"/>
                            </a:rPr>
                          </m:ctrlPr>
                        </m:sSubPr>
                        <m:e>
                          <m:r>
                            <a:rPr lang="en-US" sz="1400" b="0" i="1" dirty="0" smtClean="0">
                              <a:solidFill>
                                <a:schemeClr val="tx1"/>
                              </a:solidFill>
                              <a:latin typeface="Cambria Math" panose="02040503050406030204" pitchFamily="18" charset="0"/>
                            </a:rPr>
                            <m:t>𝑁</m:t>
                          </m:r>
                        </m:e>
                        <m:sub>
                          <m:r>
                            <a:rPr lang="en-US" sz="1400" b="0" i="1" dirty="0" smtClean="0">
                              <a:solidFill>
                                <a:schemeClr val="tx1"/>
                              </a:solidFill>
                              <a:latin typeface="Cambria Math" panose="02040503050406030204" pitchFamily="18" charset="0"/>
                            </a:rPr>
                            <m:t>1</m:t>
                          </m:r>
                        </m:sub>
                      </m:sSub>
                      <m:r>
                        <a:rPr lang="en-US" sz="1400" b="0" i="1" dirty="0" smtClean="0">
                          <a:solidFill>
                            <a:schemeClr val="tx1"/>
                          </a:solidFill>
                          <a:latin typeface="Cambria Math" panose="02040503050406030204" pitchFamily="18" charset="0"/>
                        </a:rPr>
                        <m:t>×</m:t>
                      </m:r>
                      <m:r>
                        <a:rPr lang="en-US" sz="1400" b="0" i="1" dirty="0" smtClean="0">
                          <a:solidFill>
                            <a:schemeClr val="tx1"/>
                          </a:solidFill>
                          <a:latin typeface="Cambria Math" panose="02040503050406030204" pitchFamily="18" charset="0"/>
                        </a:rPr>
                        <m:t>𝑇</m:t>
                      </m:r>
                      <m:r>
                        <a:rPr lang="en-US" sz="1400" b="0" i="1" dirty="0" smtClean="0">
                          <a:solidFill>
                            <a:schemeClr val="tx1"/>
                          </a:solidFill>
                          <a:latin typeface="Cambria Math" panose="02040503050406030204" pitchFamily="18" charset="0"/>
                        </a:rPr>
                        <m:t> </m:t>
                      </m:r>
                      <m:r>
                        <a:rPr lang="en-US" sz="1400" b="0" i="1" dirty="0" smtClean="0">
                          <a:solidFill>
                            <a:schemeClr val="tx1"/>
                          </a:solidFill>
                          <a:latin typeface="Cambria Math" panose="02040503050406030204" pitchFamily="18" charset="0"/>
                        </a:rPr>
                        <m:t>𝜇</m:t>
                      </m:r>
                      <m:r>
                        <a:rPr lang="en-US" sz="1400" b="0" i="1" dirty="0" smtClean="0">
                          <a:solidFill>
                            <a:schemeClr val="tx1"/>
                          </a:solidFill>
                          <a:latin typeface="Cambria Math" panose="02040503050406030204" pitchFamily="18" charset="0"/>
                        </a:rPr>
                        <m:t>𝑠</m:t>
                      </m:r>
                    </m:oMath>
                  </m:oMathPara>
                </a14:m>
                <a:endParaRPr lang="en-US" sz="1400" dirty="0"/>
              </a:p>
            </p:txBody>
          </p:sp>
        </mc:Choice>
        <mc:Fallback xmlns="">
          <p:sp>
            <p:nvSpPr>
              <p:cNvPr id="347" name="Rectangle 346">
                <a:extLst>
                  <a:ext uri="{FF2B5EF4-FFF2-40B4-BE49-F238E27FC236}">
                    <a16:creationId xmlns:a16="http://schemas.microsoft.com/office/drawing/2014/main" id="{488BF36B-3F02-49B1-9CBD-363033E905E5}"/>
                  </a:ext>
                </a:extLst>
              </p:cNvPr>
              <p:cNvSpPr>
                <a:spLocks noRot="1" noChangeAspect="1" noMove="1" noResize="1" noEditPoints="1" noAdjustHandles="1" noChangeArrowheads="1" noChangeShapeType="1" noTextEdit="1"/>
              </p:cNvSpPr>
              <p:nvPr/>
            </p:nvSpPr>
            <p:spPr>
              <a:xfrm>
                <a:off x="4490080" y="4540788"/>
                <a:ext cx="980015" cy="307777"/>
              </a:xfrm>
              <a:prstGeom prst="rect">
                <a:avLst/>
              </a:prstGeom>
              <a:blipFill>
                <a:blip r:embed="rId10"/>
                <a:stretch>
                  <a:fillRect b="-4000"/>
                </a:stretch>
              </a:blipFill>
            </p:spPr>
            <p:txBody>
              <a:bodyPr/>
              <a:lstStyle/>
              <a:p>
                <a:r>
                  <a:rPr lang="en-US">
                    <a:noFill/>
                  </a:rPr>
                  <a:t> </a:t>
                </a:r>
              </a:p>
            </p:txBody>
          </p:sp>
        </mc:Fallback>
      </mc:AlternateContent>
      <p:sp>
        <p:nvSpPr>
          <p:cNvPr id="348" name="Right Brace 347">
            <a:extLst>
              <a:ext uri="{FF2B5EF4-FFF2-40B4-BE49-F238E27FC236}">
                <a16:creationId xmlns:a16="http://schemas.microsoft.com/office/drawing/2014/main" id="{09416C8F-91A7-46C4-9ED7-EBCD067A5FD5}"/>
              </a:ext>
            </a:extLst>
          </p:cNvPr>
          <p:cNvSpPr/>
          <p:nvPr/>
        </p:nvSpPr>
        <p:spPr bwMode="auto">
          <a:xfrm rot="16200000">
            <a:off x="4997323" y="4638667"/>
            <a:ext cx="201548" cy="58177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4" name="Rectangle 353">
            <a:extLst>
              <a:ext uri="{FF2B5EF4-FFF2-40B4-BE49-F238E27FC236}">
                <a16:creationId xmlns:a16="http://schemas.microsoft.com/office/drawing/2014/main" id="{CF34ACC1-4D55-4A74-B24A-DD7737E7AB57}"/>
              </a:ext>
            </a:extLst>
          </p:cNvPr>
          <p:cNvSpPr/>
          <p:nvPr/>
        </p:nvSpPr>
        <p:spPr bwMode="auto">
          <a:xfrm>
            <a:off x="741377" y="3430498"/>
            <a:ext cx="797889" cy="1008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Legacy</a:t>
            </a:r>
          </a:p>
        </p:txBody>
      </p:sp>
      <p:sp>
        <p:nvSpPr>
          <p:cNvPr id="355" name="Rectangle 354">
            <a:extLst>
              <a:ext uri="{FF2B5EF4-FFF2-40B4-BE49-F238E27FC236}">
                <a16:creationId xmlns:a16="http://schemas.microsoft.com/office/drawing/2014/main" id="{947D9145-D6BD-499C-B1EF-699B16093A12}"/>
              </a:ext>
            </a:extLst>
          </p:cNvPr>
          <p:cNvSpPr/>
          <p:nvPr/>
        </p:nvSpPr>
        <p:spPr bwMode="auto">
          <a:xfrm>
            <a:off x="1539266" y="3722648"/>
            <a:ext cx="797889" cy="4251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SYNC</a:t>
            </a:r>
          </a:p>
        </p:txBody>
      </p:sp>
      <p:cxnSp>
        <p:nvCxnSpPr>
          <p:cNvPr id="358" name="Straight Arrow Connector 357">
            <a:extLst>
              <a:ext uri="{FF2B5EF4-FFF2-40B4-BE49-F238E27FC236}">
                <a16:creationId xmlns:a16="http://schemas.microsoft.com/office/drawing/2014/main" id="{A1F50FE1-21D5-4C89-A19A-3A5C94BACE01}"/>
              </a:ext>
            </a:extLst>
          </p:cNvPr>
          <p:cNvCxnSpPr>
            <a:cxnSpLocks/>
            <a:stCxn id="326" idx="3"/>
          </p:cNvCxnSpPr>
          <p:nvPr/>
        </p:nvCxnSpPr>
        <p:spPr bwMode="auto">
          <a:xfrm>
            <a:off x="8196336" y="5767393"/>
            <a:ext cx="1007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5" name="Oval 4">
            <a:extLst>
              <a:ext uri="{FF2B5EF4-FFF2-40B4-BE49-F238E27FC236}">
                <a16:creationId xmlns:a16="http://schemas.microsoft.com/office/drawing/2014/main" id="{04B2202A-4D6D-4032-98E0-DD234959E777}"/>
              </a:ext>
            </a:extLst>
          </p:cNvPr>
          <p:cNvSpPr/>
          <p:nvPr/>
        </p:nvSpPr>
        <p:spPr bwMode="auto">
          <a:xfrm>
            <a:off x="4807208" y="5177987"/>
            <a:ext cx="45719" cy="4571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sp>
        <p:nvSpPr>
          <p:cNvPr id="51" name="Oval 50">
            <a:extLst>
              <a:ext uri="{FF2B5EF4-FFF2-40B4-BE49-F238E27FC236}">
                <a16:creationId xmlns:a16="http://schemas.microsoft.com/office/drawing/2014/main" id="{1A8ED7AD-F36E-4326-8AB9-2A91E39B9A2B}"/>
              </a:ext>
            </a:extLst>
          </p:cNvPr>
          <p:cNvSpPr/>
          <p:nvPr/>
        </p:nvSpPr>
        <p:spPr bwMode="auto">
          <a:xfrm>
            <a:off x="5371595" y="5181910"/>
            <a:ext cx="45719" cy="4571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sp>
        <p:nvSpPr>
          <p:cNvPr id="52" name="Oval 51">
            <a:extLst>
              <a:ext uri="{FF2B5EF4-FFF2-40B4-BE49-F238E27FC236}">
                <a16:creationId xmlns:a16="http://schemas.microsoft.com/office/drawing/2014/main" id="{9F039976-EF61-4209-9FD1-104979F651C1}"/>
              </a:ext>
            </a:extLst>
          </p:cNvPr>
          <p:cNvSpPr/>
          <p:nvPr/>
        </p:nvSpPr>
        <p:spPr bwMode="auto">
          <a:xfrm>
            <a:off x="5465893" y="4348085"/>
            <a:ext cx="45719" cy="4571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sp>
        <p:nvSpPr>
          <p:cNvPr id="53" name="Oval 52">
            <a:extLst>
              <a:ext uri="{FF2B5EF4-FFF2-40B4-BE49-F238E27FC236}">
                <a16:creationId xmlns:a16="http://schemas.microsoft.com/office/drawing/2014/main" id="{6DF3D878-947B-444F-9483-56673B6FF8F4}"/>
              </a:ext>
            </a:extLst>
          </p:cNvPr>
          <p:cNvSpPr/>
          <p:nvPr/>
        </p:nvSpPr>
        <p:spPr bwMode="auto">
          <a:xfrm>
            <a:off x="5546871" y="5183330"/>
            <a:ext cx="45719" cy="4571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sp>
        <p:nvSpPr>
          <p:cNvPr id="54" name="Oval 53">
            <a:extLst>
              <a:ext uri="{FF2B5EF4-FFF2-40B4-BE49-F238E27FC236}">
                <a16:creationId xmlns:a16="http://schemas.microsoft.com/office/drawing/2014/main" id="{1FF9AC36-D007-4C95-83A2-6078E7033C3E}"/>
              </a:ext>
            </a:extLst>
          </p:cNvPr>
          <p:cNvSpPr/>
          <p:nvPr/>
        </p:nvSpPr>
        <p:spPr bwMode="auto">
          <a:xfrm>
            <a:off x="6124317" y="5184460"/>
            <a:ext cx="45719" cy="4571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64" name="Rectangle 63">
                <a:extLst>
                  <a:ext uri="{FF2B5EF4-FFF2-40B4-BE49-F238E27FC236}">
                    <a16:creationId xmlns:a16="http://schemas.microsoft.com/office/drawing/2014/main" id="{122980B6-A6E2-48A2-BD97-997AAF2D1593}"/>
                  </a:ext>
                </a:extLst>
              </p:cNvPr>
              <p:cNvSpPr/>
              <p:nvPr/>
            </p:nvSpPr>
            <p:spPr bwMode="auto">
              <a:xfrm>
                <a:off x="6272520" y="5976798"/>
                <a:ext cx="959292" cy="361402"/>
              </a:xfrm>
              <a:prstGeom prst="rect">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14:m>
                  <m:oMathPara xmlns:m="http://schemas.openxmlformats.org/officeDocument/2006/math">
                    <m:oMathParaPr>
                      <m:jc m:val="centerGroup"/>
                    </m:oMathParaPr>
                    <m:oMath xmlns:m="http://schemas.openxmlformats.org/officeDocument/2006/math">
                      <m:sSup>
                        <m:sSupPr>
                          <m:ctrlPr>
                            <a:rPr lang="en-US" sz="1400" i="1" dirty="0">
                              <a:solidFill>
                                <a:schemeClr val="tx1"/>
                              </a:solidFill>
                              <a:latin typeface="Cambria Math" panose="02040503050406030204" pitchFamily="18" charset="0"/>
                            </a:rPr>
                          </m:ctrlPr>
                        </m:sSupPr>
                        <m:e>
                          <m:d>
                            <m:dPr>
                              <m:begChr m:val="|"/>
                              <m:endChr m:val="|"/>
                              <m:ctrlPr>
                                <a:rPr lang="en-US" sz="1400" i="1" dirty="0">
                                  <a:solidFill>
                                    <a:schemeClr val="tx1"/>
                                  </a:solidFill>
                                  <a:latin typeface="Cambria Math" panose="02040503050406030204" pitchFamily="18" charset="0"/>
                                </a:rPr>
                              </m:ctrlPr>
                            </m:dPr>
                            <m:e>
                              <m:r>
                                <a:rPr lang="en-US" sz="1400" i="1" dirty="0">
                                  <a:solidFill>
                                    <a:schemeClr val="tx1"/>
                                  </a:solidFill>
                                  <a:latin typeface="Cambria Math" panose="02040503050406030204" pitchFamily="18" charset="0"/>
                                </a:rPr>
                                <m:t>⋅</m:t>
                              </m:r>
                            </m:e>
                          </m:d>
                        </m:e>
                        <m:sup>
                          <m:r>
                            <a:rPr lang="en-US" sz="1400" i="1" dirty="0">
                              <a:solidFill>
                                <a:schemeClr val="tx1"/>
                              </a:solidFill>
                              <a:latin typeface="Cambria Math" panose="02040503050406030204" pitchFamily="18" charset="0"/>
                            </a:rPr>
                            <m:t>2</m:t>
                          </m:r>
                        </m:sup>
                      </m:sSup>
                    </m:oMath>
                  </m:oMathPara>
                </a14:m>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mc:Choice>
        <mc:Fallback xmlns="">
          <p:sp>
            <p:nvSpPr>
              <p:cNvPr id="64" name="Rectangle 63">
                <a:extLst>
                  <a:ext uri="{FF2B5EF4-FFF2-40B4-BE49-F238E27FC236}">
                    <a16:creationId xmlns:a16="http://schemas.microsoft.com/office/drawing/2014/main" id="{122980B6-A6E2-48A2-BD97-997AAF2D1593}"/>
                  </a:ext>
                </a:extLst>
              </p:cNvPr>
              <p:cNvSpPr>
                <a:spLocks noRot="1" noChangeAspect="1" noMove="1" noResize="1" noEditPoints="1" noAdjustHandles="1" noChangeArrowheads="1" noChangeShapeType="1" noTextEdit="1"/>
              </p:cNvSpPr>
              <p:nvPr/>
            </p:nvSpPr>
            <p:spPr bwMode="auto">
              <a:xfrm>
                <a:off x="6272520" y="5976798"/>
                <a:ext cx="959292" cy="361402"/>
              </a:xfrm>
              <a:prstGeom prst="rect">
                <a:avLst/>
              </a:prstGeom>
              <a:blipFill>
                <a:blip r:embed="rId11"/>
                <a:stretch>
                  <a:fillRect/>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cxnSp>
        <p:nvCxnSpPr>
          <p:cNvPr id="68" name="Straight Arrow Connector 67">
            <a:extLst>
              <a:ext uri="{FF2B5EF4-FFF2-40B4-BE49-F238E27FC236}">
                <a16:creationId xmlns:a16="http://schemas.microsoft.com/office/drawing/2014/main" id="{A495477D-4162-4A9D-856C-CFB517AD796A}"/>
              </a:ext>
            </a:extLst>
          </p:cNvPr>
          <p:cNvCxnSpPr>
            <a:cxnSpLocks/>
          </p:cNvCxnSpPr>
          <p:nvPr/>
        </p:nvCxnSpPr>
        <p:spPr bwMode="auto">
          <a:xfrm>
            <a:off x="7236296" y="6165304"/>
            <a:ext cx="50437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998805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D35DC-EA1E-4E75-A37D-383D6C16BD06}"/>
              </a:ext>
            </a:extLst>
          </p:cNvPr>
          <p:cNvSpPr>
            <a:spLocks noGrp="1"/>
          </p:cNvSpPr>
          <p:nvPr>
            <p:ph type="title"/>
          </p:nvPr>
        </p:nvSpPr>
        <p:spPr/>
        <p:txBody>
          <a:bodyPr/>
          <a:lstStyle/>
          <a:p>
            <a:r>
              <a:rPr lang="en-US" dirty="0"/>
              <a:t>Simulation Results (HDR)</a:t>
            </a:r>
          </a:p>
        </p:txBody>
      </p:sp>
      <p:sp>
        <p:nvSpPr>
          <p:cNvPr id="3" name="Content Placeholder 2">
            <a:extLst>
              <a:ext uri="{FF2B5EF4-FFF2-40B4-BE49-F238E27FC236}">
                <a16:creationId xmlns:a16="http://schemas.microsoft.com/office/drawing/2014/main" id="{5F55DBAD-360C-4166-A779-8C7F88CC9D14}"/>
              </a:ext>
            </a:extLst>
          </p:cNvPr>
          <p:cNvSpPr>
            <a:spLocks noGrp="1"/>
          </p:cNvSpPr>
          <p:nvPr>
            <p:ph idx="1"/>
          </p:nvPr>
        </p:nvSpPr>
        <p:spPr>
          <a:xfrm>
            <a:off x="552635" y="1563950"/>
            <a:ext cx="7903978" cy="655711"/>
          </a:xfrm>
        </p:spPr>
        <p:txBody>
          <a:bodyPr/>
          <a:lstStyle/>
          <a:p>
            <a:pPr>
              <a:buFont typeface="Arial" panose="020B0604020202020204" pitchFamily="34" charset="0"/>
              <a:buChar char="•"/>
            </a:pPr>
            <a:r>
              <a:rPr lang="en-US" sz="2000" dirty="0"/>
              <a:t>When the alternative SYNC detector (i.e., detector 2) is employed, the false alarm rate issue is remedied significantly</a:t>
            </a:r>
          </a:p>
          <a:p>
            <a:pPr>
              <a:buFont typeface="Arial" panose="020B0604020202020204" pitchFamily="34" charset="0"/>
              <a:buChar char="•"/>
            </a:pPr>
            <a:r>
              <a:rPr lang="en-US" sz="2000" dirty="0"/>
              <a:t>For HDR data, there is a trade-off between miss detection and false alarm rate as a function of the threshold</a:t>
            </a:r>
          </a:p>
        </p:txBody>
      </p:sp>
      <p:sp>
        <p:nvSpPr>
          <p:cNvPr id="4" name="Slide Number Placeholder 3">
            <a:extLst>
              <a:ext uri="{FF2B5EF4-FFF2-40B4-BE49-F238E27FC236}">
                <a16:creationId xmlns:a16="http://schemas.microsoft.com/office/drawing/2014/main" id="{1AF7AFEB-810F-4D34-9B05-99E7A67F9D3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4A73FB5B-BD2F-4492-B050-61438A6A9E06}"/>
                  </a:ext>
                </a:extLst>
              </p:cNvPr>
              <p:cNvSpPr/>
              <p:nvPr/>
            </p:nvSpPr>
            <p:spPr>
              <a:xfrm>
                <a:off x="3253005" y="6006765"/>
                <a:ext cx="2712602" cy="338554"/>
              </a:xfrm>
              <a:prstGeom prst="rect">
                <a:avLst/>
              </a:prstGeom>
            </p:spPr>
            <p:txBody>
              <a:bodyPr wrap="none">
                <a:spAutoFit/>
              </a:bodyPr>
              <a:lstStyle/>
              <a:p>
                <a14:m>
                  <m:oMath xmlns:m="http://schemas.openxmlformats.org/officeDocument/2006/math">
                    <m:sSub>
                      <m:sSubPr>
                        <m:ctrlPr>
                          <a:rPr lang="en-US" sz="1600" b="0" i="1" dirty="0" smtClean="0">
                            <a:solidFill>
                              <a:schemeClr val="tx1"/>
                            </a:solidFill>
                            <a:latin typeface="Cambria Math" panose="02040503050406030204" pitchFamily="18" charset="0"/>
                          </a:rPr>
                        </m:ctrlPr>
                      </m:sSubPr>
                      <m:e>
                        <m:r>
                          <a:rPr lang="en-US" sz="1600" i="1" dirty="0" smtClean="0">
                            <a:solidFill>
                              <a:schemeClr val="tx1"/>
                            </a:solidFill>
                            <a:latin typeface="Cambria Math" panose="02040503050406030204" pitchFamily="18" charset="0"/>
                          </a:rPr>
                          <m:t>𝑁</m:t>
                        </m:r>
                      </m:e>
                      <m:sub>
                        <m:r>
                          <a:rPr lang="en-US" sz="1600" b="0" i="1" dirty="0" smtClean="0">
                            <a:solidFill>
                              <a:schemeClr val="tx1"/>
                            </a:solidFill>
                            <a:latin typeface="Cambria Math" panose="02040503050406030204" pitchFamily="18" charset="0"/>
                          </a:rPr>
                          <m:t>1</m:t>
                        </m:r>
                      </m:sub>
                    </m:sSub>
                    <m:r>
                      <a:rPr lang="en-US" sz="1600" b="0" i="1" dirty="0" smtClean="0">
                        <a:solidFill>
                          <a:schemeClr val="tx1"/>
                        </a:solidFill>
                        <a:latin typeface="Cambria Math" panose="02040503050406030204" pitchFamily="18" charset="0"/>
                      </a:rPr>
                      <m:t>=</m:t>
                    </m:r>
                    <m:sSub>
                      <m:sSubPr>
                        <m:ctrlPr>
                          <a:rPr lang="en-US" sz="1600" b="0" i="1" dirty="0" smtClean="0">
                            <a:solidFill>
                              <a:schemeClr val="tx1"/>
                            </a:solidFill>
                            <a:latin typeface="Cambria Math" panose="02040503050406030204" pitchFamily="18" charset="0"/>
                          </a:rPr>
                        </m:ctrlPr>
                      </m:sSubPr>
                      <m:e>
                        <m:r>
                          <a:rPr lang="en-US" sz="1600" b="0" i="1" dirty="0" smtClean="0">
                            <a:solidFill>
                              <a:schemeClr val="tx1"/>
                            </a:solidFill>
                            <a:latin typeface="Cambria Math" panose="02040503050406030204" pitchFamily="18" charset="0"/>
                          </a:rPr>
                          <m:t>𝑁</m:t>
                        </m:r>
                      </m:e>
                      <m:sub>
                        <m:r>
                          <a:rPr lang="en-US" sz="1600" b="0" i="1" dirty="0" smtClean="0">
                            <a:solidFill>
                              <a:schemeClr val="tx1"/>
                            </a:solidFill>
                            <a:latin typeface="Cambria Math" panose="02040503050406030204" pitchFamily="18" charset="0"/>
                          </a:rPr>
                          <m:t>2</m:t>
                        </m:r>
                      </m:sub>
                    </m:sSub>
                    <m:r>
                      <a:rPr lang="en-US" sz="1600" b="1" i="1" dirty="0">
                        <a:solidFill>
                          <a:schemeClr val="tx1"/>
                        </a:solidFill>
                        <a:latin typeface="Cambria Math" panose="02040503050406030204" pitchFamily="18" charset="0"/>
                      </a:rPr>
                      <m:t>=</m:t>
                    </m:r>
                    <m:r>
                      <a:rPr lang="en-US" sz="1600" i="1" dirty="0">
                        <a:solidFill>
                          <a:schemeClr val="tx1"/>
                        </a:solidFill>
                        <a:latin typeface="Cambria Math" panose="02040503050406030204" pitchFamily="18" charset="0"/>
                      </a:rPr>
                      <m:t>15</m:t>
                    </m:r>
                  </m:oMath>
                </a14:m>
                <a:r>
                  <a:rPr lang="en-US" sz="1600" dirty="0">
                    <a:solidFill>
                      <a:schemeClr val="tx1"/>
                    </a:solidFill>
                  </a:rPr>
                  <a:t> and </a:t>
                </a:r>
                <a14:m>
                  <m:oMath xmlns:m="http://schemas.openxmlformats.org/officeDocument/2006/math">
                    <m:r>
                      <a:rPr lang="en-US" sz="1600" i="1" dirty="0">
                        <a:solidFill>
                          <a:schemeClr val="tx1"/>
                        </a:solidFill>
                        <a:latin typeface="Cambria Math" panose="02040503050406030204" pitchFamily="18" charset="0"/>
                      </a:rPr>
                      <m:t>𝑇</m:t>
                    </m:r>
                    <m:r>
                      <a:rPr lang="en-US" sz="1600" i="1" dirty="0">
                        <a:solidFill>
                          <a:schemeClr val="tx1"/>
                        </a:solidFill>
                        <a:latin typeface="Cambria Math" panose="02040503050406030204" pitchFamily="18" charset="0"/>
                      </a:rPr>
                      <m:t>=0.8</m:t>
                    </m:r>
                  </m:oMath>
                </a14:m>
                <a:r>
                  <a:rPr lang="en-US" sz="1600" dirty="0">
                    <a:solidFill>
                      <a:schemeClr val="tx1"/>
                    </a:solidFill>
                  </a:rPr>
                  <a:t> </a:t>
                </a:r>
                <a14:m>
                  <m:oMath xmlns:m="http://schemas.openxmlformats.org/officeDocument/2006/math">
                    <m:r>
                      <a:rPr lang="en-US" sz="1600" i="1" dirty="0">
                        <a:solidFill>
                          <a:schemeClr val="tx1"/>
                        </a:solidFill>
                        <a:latin typeface="Cambria Math" panose="02040503050406030204" pitchFamily="18" charset="0"/>
                      </a:rPr>
                      <m:t>𝜇</m:t>
                    </m:r>
                  </m:oMath>
                </a14:m>
                <a:r>
                  <a:rPr lang="en-US" sz="1600" dirty="0">
                    <a:solidFill>
                      <a:schemeClr val="tx1"/>
                    </a:solidFill>
                  </a:rPr>
                  <a:t>s</a:t>
                </a:r>
              </a:p>
            </p:txBody>
          </p:sp>
        </mc:Choice>
        <mc:Fallback xmlns="">
          <p:sp>
            <p:nvSpPr>
              <p:cNvPr id="5" name="Rectangle 4">
                <a:extLst>
                  <a:ext uri="{FF2B5EF4-FFF2-40B4-BE49-F238E27FC236}">
                    <a16:creationId xmlns:a16="http://schemas.microsoft.com/office/drawing/2014/main" id="{4A73FB5B-BD2F-4492-B050-61438A6A9E06}"/>
                  </a:ext>
                </a:extLst>
              </p:cNvPr>
              <p:cNvSpPr>
                <a:spLocks noRot="1" noChangeAspect="1" noMove="1" noResize="1" noEditPoints="1" noAdjustHandles="1" noChangeArrowheads="1" noChangeShapeType="1" noTextEdit="1"/>
              </p:cNvSpPr>
              <p:nvPr/>
            </p:nvSpPr>
            <p:spPr>
              <a:xfrm>
                <a:off x="3253005" y="6006765"/>
                <a:ext cx="2712602" cy="338554"/>
              </a:xfrm>
              <a:prstGeom prst="rect">
                <a:avLst/>
              </a:prstGeom>
              <a:blipFill>
                <a:blip r:embed="rId2"/>
                <a:stretch>
                  <a:fillRect t="-5357" b="-21429"/>
                </a:stretch>
              </a:blipFill>
            </p:spPr>
            <p:txBody>
              <a:bodyPr/>
              <a:lstStyle/>
              <a:p>
                <a:r>
                  <a:rPr lang="en-US">
                    <a:noFill/>
                  </a:rPr>
                  <a:t> </a:t>
                </a:r>
              </a:p>
            </p:txBody>
          </p:sp>
        </mc:Fallback>
      </mc:AlternateContent>
      <p:pic>
        <p:nvPicPr>
          <p:cNvPr id="12" name="Picture 11">
            <a:extLst>
              <a:ext uri="{FF2B5EF4-FFF2-40B4-BE49-F238E27FC236}">
                <a16:creationId xmlns:a16="http://schemas.microsoft.com/office/drawing/2014/main" id="{55DCC8ED-A8AE-4654-B122-7345C2BAFD7E}"/>
              </a:ext>
            </a:extLst>
          </p:cNvPr>
          <p:cNvPicPr>
            <a:picLocks noChangeAspect="1"/>
          </p:cNvPicPr>
          <p:nvPr/>
        </p:nvPicPr>
        <p:blipFill>
          <a:blip r:embed="rId3"/>
          <a:stretch>
            <a:fillRect/>
          </a:stretch>
        </p:blipFill>
        <p:spPr>
          <a:xfrm>
            <a:off x="719160" y="2924871"/>
            <a:ext cx="4110068" cy="3081894"/>
          </a:xfrm>
          <a:prstGeom prst="rect">
            <a:avLst/>
          </a:prstGeom>
        </p:spPr>
      </p:pic>
      <p:pic>
        <p:nvPicPr>
          <p:cNvPr id="13" name="Picture 12">
            <a:extLst>
              <a:ext uri="{FF2B5EF4-FFF2-40B4-BE49-F238E27FC236}">
                <a16:creationId xmlns:a16="http://schemas.microsoft.com/office/drawing/2014/main" id="{18908379-E7CF-4E23-95E2-C8A5B0DBBC7B}"/>
              </a:ext>
            </a:extLst>
          </p:cNvPr>
          <p:cNvPicPr>
            <a:picLocks noChangeAspect="1"/>
          </p:cNvPicPr>
          <p:nvPr/>
        </p:nvPicPr>
        <p:blipFill>
          <a:blip r:embed="rId4"/>
          <a:stretch>
            <a:fillRect/>
          </a:stretch>
        </p:blipFill>
        <p:spPr>
          <a:xfrm>
            <a:off x="4571206" y="2956100"/>
            <a:ext cx="4110068" cy="3081894"/>
          </a:xfrm>
          <a:prstGeom prst="rect">
            <a:avLst/>
          </a:prstGeom>
        </p:spPr>
      </p:pic>
    </p:spTree>
    <p:extLst>
      <p:ext uri="{BB962C8B-B14F-4D97-AF65-F5344CB8AC3E}">
        <p14:creationId xmlns:p14="http://schemas.microsoft.com/office/powerpoint/2010/main" val="2806821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D35DC-EA1E-4E75-A37D-383D6C16BD06}"/>
              </a:ext>
            </a:extLst>
          </p:cNvPr>
          <p:cNvSpPr>
            <a:spLocks noGrp="1"/>
          </p:cNvSpPr>
          <p:nvPr>
            <p:ph type="title"/>
          </p:nvPr>
        </p:nvSpPr>
        <p:spPr/>
        <p:txBody>
          <a:bodyPr/>
          <a:lstStyle/>
          <a:p>
            <a:r>
              <a:rPr lang="en-US" dirty="0"/>
              <a:t>Simulation Results (LDR)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F55DBAD-360C-4166-A779-8C7F88CC9D14}"/>
                  </a:ext>
                </a:extLst>
              </p:cNvPr>
              <p:cNvSpPr>
                <a:spLocks noGrp="1"/>
              </p:cNvSpPr>
              <p:nvPr>
                <p:ph idx="1"/>
              </p:nvPr>
            </p:nvSpPr>
            <p:spPr>
              <a:xfrm>
                <a:off x="552635" y="1563950"/>
                <a:ext cx="7903978" cy="655711"/>
              </a:xfrm>
            </p:spPr>
            <p:txBody>
              <a:bodyPr/>
              <a:lstStyle/>
              <a:p>
                <a:pPr algn="just">
                  <a:buFont typeface="Arial" panose="020B0604020202020204" pitchFamily="34" charset="0"/>
                  <a:buChar char="•"/>
                </a:pPr>
                <a:r>
                  <a:rPr lang="en-US" sz="2000" dirty="0"/>
                  <a:t>Since </a:t>
                </a:r>
                <a14:m>
                  <m:oMath xmlns:m="http://schemas.openxmlformats.org/officeDocument/2006/math">
                    <m:r>
                      <a:rPr lang="en-US" sz="2000" b="0" i="1" dirty="0">
                        <a:solidFill>
                          <a:schemeClr val="tx1"/>
                        </a:solidFill>
                        <a:latin typeface="Cambria Math" panose="02040503050406030204" pitchFamily="18" charset="0"/>
                      </a:rPr>
                      <m:t>𝑇</m:t>
                    </m:r>
                    <m:r>
                      <a:rPr lang="en-US" sz="2000" b="0" i="1" dirty="0" smtClean="0">
                        <a:solidFill>
                          <a:schemeClr val="tx1"/>
                        </a:solidFill>
                        <a:latin typeface="Cambria Math" panose="02040503050406030204" pitchFamily="18" charset="0"/>
                      </a:rPr>
                      <m:t>=0.8 </m:t>
                    </m:r>
                    <m:r>
                      <a:rPr lang="en-US" sz="2000" b="0" i="1" dirty="0">
                        <a:solidFill>
                          <a:schemeClr val="tx1"/>
                        </a:solidFill>
                        <a:latin typeface="Cambria Math" panose="02040503050406030204" pitchFamily="18" charset="0"/>
                      </a:rPr>
                      <m:t>𝜇</m:t>
                    </m:r>
                    <m:r>
                      <a:rPr lang="en-US" sz="2000" b="0" i="1" dirty="0">
                        <a:solidFill>
                          <a:schemeClr val="tx1"/>
                        </a:solidFill>
                        <a:latin typeface="Cambria Math" panose="02040503050406030204" pitchFamily="18" charset="0"/>
                      </a:rPr>
                      <m:t>𝑠</m:t>
                    </m:r>
                  </m:oMath>
                </a14:m>
                <a:r>
                  <a:rPr lang="en-US" sz="2000" dirty="0"/>
                  <a:t> and the ON duration for LDR (</a:t>
                </a:r>
                <a:r>
                  <a:rPr lang="en-US" sz="2000" dirty="0" err="1"/>
                  <a:t>i.e</a:t>
                </a:r>
                <a:r>
                  <a:rPr lang="en-US" sz="2000" dirty="0"/>
                  <a:t>, 4 </a:t>
                </a:r>
                <a14:m>
                  <m:oMath xmlns:m="http://schemas.openxmlformats.org/officeDocument/2006/math">
                    <m:r>
                      <a:rPr lang="en-US" sz="2000" b="0" i="1">
                        <a:latin typeface="Cambria Math" panose="02040503050406030204" pitchFamily="18" charset="0"/>
                      </a:rPr>
                      <m:t>𝜇</m:t>
                    </m:r>
                    <m:r>
                      <a:rPr lang="en-US" sz="2000" b="0" i="1">
                        <a:latin typeface="Cambria Math" panose="02040503050406030204" pitchFamily="18" charset="0"/>
                      </a:rPr>
                      <m:t>𝑠</m:t>
                    </m:r>
                  </m:oMath>
                </a14:m>
                <a:r>
                  <a:rPr lang="en-US" sz="2000" dirty="0"/>
                  <a:t>) is larger than ON duration for SYNC field (i.e., 2 </a:t>
                </a:r>
                <a14:m>
                  <m:oMath xmlns:m="http://schemas.openxmlformats.org/officeDocument/2006/math">
                    <m:r>
                      <a:rPr lang="en-US" sz="2000" b="0" i="1">
                        <a:latin typeface="Cambria Math" panose="02040503050406030204" pitchFamily="18" charset="0"/>
                      </a:rPr>
                      <m:t>𝜇</m:t>
                    </m:r>
                    <m:r>
                      <a:rPr lang="en-US" sz="2000" b="0" i="1">
                        <a:latin typeface="Cambria Math" panose="02040503050406030204" pitchFamily="18" charset="0"/>
                      </a:rPr>
                      <m:t>𝑠</m:t>
                    </m:r>
                  </m:oMath>
                </a14:m>
                <a:r>
                  <a:rPr lang="en-US" sz="2000" dirty="0"/>
                  <a:t>), the </a:t>
                </a:r>
                <a:r>
                  <a:rPr lang="en-US" sz="2000"/>
                  <a:t>detector calculates </a:t>
                </a:r>
                <a14:m>
                  <m:oMath xmlns:m="http://schemas.openxmlformats.org/officeDocument/2006/math">
                    <m:r>
                      <a:rPr lang="en-US" sz="2000" i="1" dirty="0" smtClean="0">
                        <a:latin typeface="Cambria Math" panose="02040503050406030204" pitchFamily="18" charset="0"/>
                      </a:rPr>
                      <m:t>𝑦</m:t>
                    </m:r>
                  </m:oMath>
                </a14:m>
                <a:r>
                  <a:rPr lang="en-US" sz="2000" dirty="0"/>
                  <a:t> with the correlated samples and the false alarm rate decreases as a function of the threshold for LDR data</a:t>
                </a:r>
              </a:p>
            </p:txBody>
          </p:sp>
        </mc:Choice>
        <mc:Fallback xmlns="">
          <p:sp>
            <p:nvSpPr>
              <p:cNvPr id="3" name="Content Placeholder 2">
                <a:extLst>
                  <a:ext uri="{FF2B5EF4-FFF2-40B4-BE49-F238E27FC236}">
                    <a16:creationId xmlns:a16="http://schemas.microsoft.com/office/drawing/2014/main" id="{5F55DBAD-360C-4166-A779-8C7F88CC9D14}"/>
                  </a:ext>
                </a:extLst>
              </p:cNvPr>
              <p:cNvSpPr>
                <a:spLocks noGrp="1" noRot="1" noChangeAspect="1" noMove="1" noResize="1" noEditPoints="1" noAdjustHandles="1" noChangeArrowheads="1" noChangeShapeType="1" noTextEdit="1"/>
              </p:cNvSpPr>
              <p:nvPr>
                <p:ph idx="1"/>
              </p:nvPr>
            </p:nvSpPr>
            <p:spPr>
              <a:xfrm>
                <a:off x="552635" y="1563950"/>
                <a:ext cx="7903978" cy="655711"/>
              </a:xfrm>
              <a:blipFill>
                <a:blip r:embed="rId2"/>
                <a:stretch>
                  <a:fillRect l="-694" t="-5607" r="-772" b="-11775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AF7AFEB-810F-4D34-9B05-99E7A67F9D3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4A73FB5B-BD2F-4492-B050-61438A6A9E06}"/>
                  </a:ext>
                </a:extLst>
              </p:cNvPr>
              <p:cNvSpPr/>
              <p:nvPr/>
            </p:nvSpPr>
            <p:spPr>
              <a:xfrm>
                <a:off x="3347864" y="6115933"/>
                <a:ext cx="2712602" cy="338554"/>
              </a:xfrm>
              <a:prstGeom prst="rect">
                <a:avLst/>
              </a:prstGeom>
            </p:spPr>
            <p:txBody>
              <a:bodyPr wrap="none">
                <a:spAutoFit/>
              </a:bodyPr>
              <a:lstStyle/>
              <a:p>
                <a14:m>
                  <m:oMath xmlns:m="http://schemas.openxmlformats.org/officeDocument/2006/math">
                    <m:sSub>
                      <m:sSubPr>
                        <m:ctrlPr>
                          <a:rPr lang="en-US" sz="1600" b="0" i="1" dirty="0" smtClean="0">
                            <a:solidFill>
                              <a:schemeClr val="tx1"/>
                            </a:solidFill>
                            <a:latin typeface="Cambria Math" panose="02040503050406030204" pitchFamily="18" charset="0"/>
                          </a:rPr>
                        </m:ctrlPr>
                      </m:sSubPr>
                      <m:e>
                        <m:r>
                          <a:rPr lang="en-US" sz="1600" i="1" dirty="0" smtClean="0">
                            <a:solidFill>
                              <a:schemeClr val="tx1"/>
                            </a:solidFill>
                            <a:latin typeface="Cambria Math" panose="02040503050406030204" pitchFamily="18" charset="0"/>
                          </a:rPr>
                          <m:t>𝑁</m:t>
                        </m:r>
                      </m:e>
                      <m:sub>
                        <m:r>
                          <a:rPr lang="en-US" sz="1600" b="0" i="1" dirty="0" smtClean="0">
                            <a:solidFill>
                              <a:schemeClr val="tx1"/>
                            </a:solidFill>
                            <a:latin typeface="Cambria Math" panose="02040503050406030204" pitchFamily="18" charset="0"/>
                          </a:rPr>
                          <m:t>1</m:t>
                        </m:r>
                      </m:sub>
                    </m:sSub>
                    <m:r>
                      <a:rPr lang="en-US" sz="1600" b="0" i="1" dirty="0" smtClean="0">
                        <a:solidFill>
                          <a:schemeClr val="tx1"/>
                        </a:solidFill>
                        <a:latin typeface="Cambria Math" panose="02040503050406030204" pitchFamily="18" charset="0"/>
                      </a:rPr>
                      <m:t>=</m:t>
                    </m:r>
                    <m:sSub>
                      <m:sSubPr>
                        <m:ctrlPr>
                          <a:rPr lang="en-US" sz="1600" b="0" i="1" dirty="0" smtClean="0">
                            <a:solidFill>
                              <a:schemeClr val="tx1"/>
                            </a:solidFill>
                            <a:latin typeface="Cambria Math" panose="02040503050406030204" pitchFamily="18" charset="0"/>
                          </a:rPr>
                        </m:ctrlPr>
                      </m:sSubPr>
                      <m:e>
                        <m:r>
                          <a:rPr lang="en-US" sz="1600" b="0" i="1" dirty="0" smtClean="0">
                            <a:solidFill>
                              <a:schemeClr val="tx1"/>
                            </a:solidFill>
                            <a:latin typeface="Cambria Math" panose="02040503050406030204" pitchFamily="18" charset="0"/>
                          </a:rPr>
                          <m:t>𝑁</m:t>
                        </m:r>
                      </m:e>
                      <m:sub>
                        <m:r>
                          <a:rPr lang="en-US" sz="1600" b="0" i="1" dirty="0" smtClean="0">
                            <a:solidFill>
                              <a:schemeClr val="tx1"/>
                            </a:solidFill>
                            <a:latin typeface="Cambria Math" panose="02040503050406030204" pitchFamily="18" charset="0"/>
                          </a:rPr>
                          <m:t>2</m:t>
                        </m:r>
                      </m:sub>
                    </m:sSub>
                    <m:r>
                      <a:rPr lang="en-US" sz="1600" b="1" i="1" dirty="0">
                        <a:solidFill>
                          <a:schemeClr val="tx1"/>
                        </a:solidFill>
                        <a:latin typeface="Cambria Math" panose="02040503050406030204" pitchFamily="18" charset="0"/>
                      </a:rPr>
                      <m:t>=</m:t>
                    </m:r>
                    <m:r>
                      <a:rPr lang="en-US" sz="1600" i="1" dirty="0">
                        <a:solidFill>
                          <a:schemeClr val="tx1"/>
                        </a:solidFill>
                        <a:latin typeface="Cambria Math" panose="02040503050406030204" pitchFamily="18" charset="0"/>
                      </a:rPr>
                      <m:t>15</m:t>
                    </m:r>
                  </m:oMath>
                </a14:m>
                <a:r>
                  <a:rPr lang="en-US" sz="1600" dirty="0">
                    <a:solidFill>
                      <a:schemeClr val="tx1"/>
                    </a:solidFill>
                  </a:rPr>
                  <a:t> and </a:t>
                </a:r>
                <a14:m>
                  <m:oMath xmlns:m="http://schemas.openxmlformats.org/officeDocument/2006/math">
                    <m:r>
                      <a:rPr lang="en-US" sz="1600" i="1" dirty="0">
                        <a:solidFill>
                          <a:schemeClr val="tx1"/>
                        </a:solidFill>
                        <a:latin typeface="Cambria Math" panose="02040503050406030204" pitchFamily="18" charset="0"/>
                      </a:rPr>
                      <m:t>𝑇</m:t>
                    </m:r>
                    <m:r>
                      <a:rPr lang="en-US" sz="1600" i="1" dirty="0">
                        <a:solidFill>
                          <a:schemeClr val="tx1"/>
                        </a:solidFill>
                        <a:latin typeface="Cambria Math" panose="02040503050406030204" pitchFamily="18" charset="0"/>
                      </a:rPr>
                      <m:t>=0.8</m:t>
                    </m:r>
                  </m:oMath>
                </a14:m>
                <a:r>
                  <a:rPr lang="en-US" sz="1600" dirty="0">
                    <a:solidFill>
                      <a:schemeClr val="tx1"/>
                    </a:solidFill>
                  </a:rPr>
                  <a:t> </a:t>
                </a:r>
                <a14:m>
                  <m:oMath xmlns:m="http://schemas.openxmlformats.org/officeDocument/2006/math">
                    <m:r>
                      <a:rPr lang="en-US" sz="1600" i="1" dirty="0">
                        <a:solidFill>
                          <a:schemeClr val="tx1"/>
                        </a:solidFill>
                        <a:latin typeface="Cambria Math" panose="02040503050406030204" pitchFamily="18" charset="0"/>
                      </a:rPr>
                      <m:t>𝜇</m:t>
                    </m:r>
                  </m:oMath>
                </a14:m>
                <a:r>
                  <a:rPr lang="en-US" sz="1600" dirty="0">
                    <a:solidFill>
                      <a:schemeClr val="tx1"/>
                    </a:solidFill>
                  </a:rPr>
                  <a:t>s</a:t>
                </a:r>
              </a:p>
            </p:txBody>
          </p:sp>
        </mc:Choice>
        <mc:Fallback xmlns="">
          <p:sp>
            <p:nvSpPr>
              <p:cNvPr id="5" name="Rectangle 4">
                <a:extLst>
                  <a:ext uri="{FF2B5EF4-FFF2-40B4-BE49-F238E27FC236}">
                    <a16:creationId xmlns:a16="http://schemas.microsoft.com/office/drawing/2014/main" id="{4A73FB5B-BD2F-4492-B050-61438A6A9E06}"/>
                  </a:ext>
                </a:extLst>
              </p:cNvPr>
              <p:cNvSpPr>
                <a:spLocks noRot="1" noChangeAspect="1" noMove="1" noResize="1" noEditPoints="1" noAdjustHandles="1" noChangeArrowheads="1" noChangeShapeType="1" noTextEdit="1"/>
              </p:cNvSpPr>
              <p:nvPr/>
            </p:nvSpPr>
            <p:spPr>
              <a:xfrm>
                <a:off x="3347864" y="6115933"/>
                <a:ext cx="2712602" cy="338554"/>
              </a:xfrm>
              <a:prstGeom prst="rect">
                <a:avLst/>
              </a:prstGeom>
              <a:blipFill>
                <a:blip r:embed="rId3"/>
                <a:stretch>
                  <a:fillRect t="-5357" r="-225" b="-21429"/>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182D5599-512A-4877-A952-4616FA0FCE3E}"/>
              </a:ext>
            </a:extLst>
          </p:cNvPr>
          <p:cNvPicPr>
            <a:picLocks noChangeAspect="1"/>
          </p:cNvPicPr>
          <p:nvPr/>
        </p:nvPicPr>
        <p:blipFill>
          <a:blip r:embed="rId4"/>
          <a:stretch>
            <a:fillRect/>
          </a:stretch>
        </p:blipFill>
        <p:spPr>
          <a:xfrm>
            <a:off x="458093" y="2913080"/>
            <a:ext cx="4521075" cy="3390083"/>
          </a:xfrm>
          <a:prstGeom prst="rect">
            <a:avLst/>
          </a:prstGeom>
        </p:spPr>
      </p:pic>
      <p:pic>
        <p:nvPicPr>
          <p:cNvPr id="8" name="Picture 7">
            <a:extLst>
              <a:ext uri="{FF2B5EF4-FFF2-40B4-BE49-F238E27FC236}">
                <a16:creationId xmlns:a16="http://schemas.microsoft.com/office/drawing/2014/main" id="{5BF44F0D-5861-419A-AF41-C6C61F4796D0}"/>
              </a:ext>
            </a:extLst>
          </p:cNvPr>
          <p:cNvPicPr>
            <a:picLocks noChangeAspect="1"/>
          </p:cNvPicPr>
          <p:nvPr/>
        </p:nvPicPr>
        <p:blipFill>
          <a:blip r:embed="rId5"/>
          <a:stretch>
            <a:fillRect/>
          </a:stretch>
        </p:blipFill>
        <p:spPr>
          <a:xfrm>
            <a:off x="4504624" y="2852936"/>
            <a:ext cx="4492368" cy="3368558"/>
          </a:xfrm>
          <a:prstGeom prst="rect">
            <a:avLst/>
          </a:prstGeom>
        </p:spPr>
      </p:pic>
    </p:spTree>
    <p:extLst>
      <p:ext uri="{BB962C8B-B14F-4D97-AF65-F5344CB8AC3E}">
        <p14:creationId xmlns:p14="http://schemas.microsoft.com/office/powerpoint/2010/main" val="4218514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A0F7-4738-460F-BA45-43F8B548416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A69C540-EB79-407C-91E3-D25DCAF52C8D}"/>
              </a:ext>
            </a:extLst>
          </p:cNvPr>
          <p:cNvSpPr>
            <a:spLocks noGrp="1"/>
          </p:cNvSpPr>
          <p:nvPr>
            <p:ph idx="1"/>
          </p:nvPr>
        </p:nvSpPr>
        <p:spPr/>
        <p:txBody>
          <a:bodyPr/>
          <a:lstStyle/>
          <a:p>
            <a:pPr algn="just">
              <a:buFont typeface="Arial" panose="020B0604020202020204" pitchFamily="34" charset="0"/>
              <a:buChar char="•"/>
            </a:pPr>
            <a:r>
              <a:rPr lang="en-US" sz="2000" dirty="0"/>
              <a:t>In this study, we show that a SYNC detector which takes the noise floor into account can handle false alarm rate issues (i.e., detection of HDR and LDR data fields as SYNC field) without degrading the missed detection rate</a:t>
            </a:r>
            <a:endParaRPr lang="en-US" dirty="0"/>
          </a:p>
        </p:txBody>
      </p:sp>
      <p:sp>
        <p:nvSpPr>
          <p:cNvPr id="4" name="Slide Number Placeholder 3">
            <a:extLst>
              <a:ext uri="{FF2B5EF4-FFF2-40B4-BE49-F238E27FC236}">
                <a16:creationId xmlns:a16="http://schemas.microsoft.com/office/drawing/2014/main" id="{8FF90388-E3F1-4737-B0DF-2F7B41162F1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5980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762000" y="1536700"/>
            <a:ext cx="7914456" cy="4607520"/>
          </a:xfrm>
        </p:spPr>
        <p:txBody>
          <a:bodyPr/>
          <a:lstStyle/>
          <a:p>
            <a:pPr marL="0" indent="0" algn="just"/>
            <a:r>
              <a:rPr lang="en-US" sz="2000" dirty="0"/>
              <a:t>[1] S. Shellhammer and B. Tian, “</a:t>
            </a:r>
            <a:r>
              <a:rPr lang="en-GB" sz="2000" dirty="0">
                <a:cs typeface="Calibri" panose="020F0502020204030204" pitchFamily="34" charset="0"/>
              </a:rPr>
              <a:t>Concerns about Sync Detector False Alarms” IEEE 802.11-18/1201r0, Jul. 2018</a:t>
            </a: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1151168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400" b="0" i="0" u="none" strike="noStrike" cap="none" normalizeH="0" baseline="0" dirty="0"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381FC1-741B-44F5-A7D5-1E0C5992DB7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2236587-78F6-4167-A05A-F0F8DDBCD2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615</Words>
  <Application>Microsoft Office PowerPoint</Application>
  <PresentationFormat>On-screen Show (4:3)</PresentationFormat>
  <Paragraphs>82</Paragraphs>
  <Slides>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Calibri</vt:lpstr>
      <vt:lpstr>Cambria Math</vt:lpstr>
      <vt:lpstr>Times New Roman</vt:lpstr>
      <vt:lpstr>Office Theme</vt:lpstr>
      <vt:lpstr>Document</vt:lpstr>
      <vt:lpstr>An Investigation on SYNC Detector False Alarms</vt:lpstr>
      <vt:lpstr>Introduction</vt:lpstr>
      <vt:lpstr>SYNC Detector</vt:lpstr>
      <vt:lpstr>Threshold Selection</vt:lpstr>
      <vt:lpstr>An Alternative SYNC Detector</vt:lpstr>
      <vt:lpstr>Simulation Results (HDR)</vt:lpstr>
      <vt:lpstr>Simulation Results (LDR)</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2018-09-07T21:44:50Z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