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3" r:id="rId3"/>
  </p:sldMasterIdLst>
  <p:notesMasterIdLst>
    <p:notesMasterId r:id="rId21"/>
  </p:notesMasterIdLst>
  <p:handoutMasterIdLst>
    <p:handoutMasterId r:id="rId22"/>
  </p:handoutMasterIdLst>
  <p:sldIdLst>
    <p:sldId id="256" r:id="rId4"/>
    <p:sldId id="257" r:id="rId5"/>
    <p:sldId id="262" r:id="rId6"/>
    <p:sldId id="263" r:id="rId7"/>
    <p:sldId id="265" r:id="rId8"/>
    <p:sldId id="266" r:id="rId9"/>
    <p:sldId id="278" r:id="rId10"/>
    <p:sldId id="267" r:id="rId11"/>
    <p:sldId id="276" r:id="rId12"/>
    <p:sldId id="281" r:id="rId13"/>
    <p:sldId id="272" r:id="rId14"/>
    <p:sldId id="283" r:id="rId15"/>
    <p:sldId id="284" r:id="rId16"/>
    <p:sldId id="275" r:id="rId17"/>
    <p:sldId id="264" r:id="rId18"/>
    <p:sldId id="282" r:id="rId19"/>
    <p:sldId id="285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7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43" autoAdjust="0"/>
    <p:restoredTop sz="94660"/>
  </p:normalViewPr>
  <p:slideViewPr>
    <p:cSldViewPr>
      <p:cViewPr varScale="1">
        <p:scale>
          <a:sx n="89" d="100"/>
          <a:sy n="89" d="100"/>
        </p:scale>
        <p:origin x="1445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06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5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Dave Cavalcanti,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2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2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44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72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60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35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69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40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16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4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61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314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42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04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48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1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25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5399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14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822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0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AA0E4-2CA2-4F43-8979-EDD2AA3AE571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6C9B1-F3C8-41D7-8624-145E83710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A48D-3059-40D5-A265-F91047DD73D6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8D6A3-21C1-4072-9E50-9E46AE358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8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Time-Aware Traffic Shaping over 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304206"/>
              </p:ext>
            </p:extLst>
          </p:nvPr>
        </p:nvGraphicFramePr>
        <p:xfrm>
          <a:off x="517525" y="2281238"/>
          <a:ext cx="8016875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286150" imgH="2743965" progId="Word.Document.8">
                  <p:embed/>
                </p:oleObj>
              </mc:Choice>
              <mc:Fallback>
                <p:oleObj name="Document" r:id="rId4" imgW="8286150" imgH="27439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16875" cy="266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TSN Reference Stack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3277430"/>
            <a:ext cx="4114800" cy="769441"/>
          </a:xfrm>
          <a:prstGeom prst="rect">
            <a:avLst/>
          </a:prstGeom>
          <a:solidFill>
            <a:srgbClr val="FFC0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802.1 Network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TSN Capabilities: time sync, time-aware, reservations, and many others 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4872" y="1905830"/>
            <a:ext cx="4118695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4371" y="2364617"/>
            <a:ext cx="2589229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Transport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54338" y="2818643"/>
            <a:ext cx="2589229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4873" y="4074771"/>
            <a:ext cx="1375527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802.3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(Ethernet)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99349" y="4074771"/>
            <a:ext cx="1272651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IEEE 802.11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(Wi-Fi)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0949" y="4084319"/>
            <a:ext cx="1272651" cy="584775"/>
          </a:xfrm>
          <a:prstGeom prst="rect">
            <a:avLst/>
          </a:prstGeom>
          <a:noFill/>
          <a:ln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3GPP/5G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(new)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2233" y="4079475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MAC/PHY</a:t>
            </a:r>
          </a:p>
        </p:txBody>
      </p:sp>
      <p:sp>
        <p:nvSpPr>
          <p:cNvPr id="15" name="Down Arrow 14"/>
          <p:cNvSpPr/>
          <p:nvPr/>
        </p:nvSpPr>
        <p:spPr bwMode="auto">
          <a:xfrm>
            <a:off x="2345492" y="2244384"/>
            <a:ext cx="226636" cy="110924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09648" y="2534680"/>
            <a:ext cx="1069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Direct L2 access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5357818" y="2244384"/>
            <a:ext cx="226636" cy="110924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89562" y="2532455"/>
            <a:ext cx="1069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IP Encapsulation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12" y="3431317"/>
            <a:ext cx="76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Link Layer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69610" y="4090148"/>
            <a:ext cx="2569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Media Specific Support required for TSN Capabilities</a:t>
            </a:r>
          </a:p>
        </p:txBody>
      </p:sp>
      <p:sp>
        <p:nvSpPr>
          <p:cNvPr id="21" name="Right Brace 20"/>
          <p:cNvSpPr/>
          <p:nvPr/>
        </p:nvSpPr>
        <p:spPr bwMode="auto">
          <a:xfrm>
            <a:off x="6042549" y="4084319"/>
            <a:ext cx="205851" cy="5752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4644" y="5141301"/>
            <a:ext cx="7349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Exchange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802.1Qbv schedule between managed STAs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Rules </a:t>
            </a:r>
            <a:r>
              <a:rPr lang="en-US" sz="1600" dirty="0">
                <a:solidFill>
                  <a:schemeClr val="tx1"/>
                </a:solidFill>
              </a:rPr>
              <a:t>to certify the release of </a:t>
            </a:r>
            <a:r>
              <a:rPr lang="en-US" sz="1600" dirty="0" smtClean="0">
                <a:solidFill>
                  <a:schemeClr val="tx1"/>
                </a:solidFill>
              </a:rPr>
              <a:t>frames </a:t>
            </a:r>
            <a:r>
              <a:rPr lang="en-US" sz="1600" dirty="0">
                <a:solidFill>
                  <a:schemeClr val="tx1"/>
                </a:solidFill>
              </a:rPr>
              <a:t>from the </a:t>
            </a:r>
            <a:r>
              <a:rPr lang="en-US" sz="1600" dirty="0" smtClean="0">
                <a:solidFill>
                  <a:schemeClr val="tx1"/>
                </a:solidFill>
              </a:rPr>
              <a:t>802.11 queues according </a:t>
            </a:r>
            <a:r>
              <a:rPr lang="en-US" sz="1600" dirty="0">
                <a:solidFill>
                  <a:schemeClr val="tx1"/>
                </a:solidFill>
              </a:rPr>
              <a:t>to the 802.1Qbv defined times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16963" y="4807491"/>
            <a:ext cx="4907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802.11 requirements for Time-Aware (</a:t>
            </a:r>
            <a:r>
              <a:rPr lang="en-US" sz="1400" b="1" dirty="0" err="1" smtClean="0">
                <a:solidFill>
                  <a:schemeClr val="tx1"/>
                </a:solidFill>
              </a:rPr>
              <a:t>Qbv</a:t>
            </a:r>
            <a:r>
              <a:rPr lang="en-US" sz="1400" b="1" dirty="0" smtClean="0">
                <a:solidFill>
                  <a:schemeClr val="tx1"/>
                </a:solidFill>
              </a:rPr>
              <a:t>) capability:</a:t>
            </a:r>
          </a:p>
        </p:txBody>
      </p:sp>
      <p:sp>
        <p:nvSpPr>
          <p:cNvPr id="27" name="Down Arrow 26"/>
          <p:cNvSpPr/>
          <p:nvPr/>
        </p:nvSpPr>
        <p:spPr bwMode="auto">
          <a:xfrm>
            <a:off x="3810000" y="4669094"/>
            <a:ext cx="228600" cy="154911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38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Single BSS gaming scenario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AP, 80 MHz channel BW, 2 NSS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16 </a:t>
            </a:r>
            <a:r>
              <a:rPr lang="en-US" dirty="0">
                <a:solidFill>
                  <a:schemeClr val="tx1"/>
                </a:solidFill>
              </a:rPr>
              <a:t>Gaming STAs: </a:t>
            </a:r>
            <a:r>
              <a:rPr lang="en-US" b="1" dirty="0">
                <a:solidFill>
                  <a:schemeClr val="tx1"/>
                </a:solidFill>
              </a:rPr>
              <a:t>Time-Sensitive traffic</a:t>
            </a:r>
          </a:p>
          <a:p>
            <a:pPr marL="1042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Bi-directional periodic streams: 500B UDP </a:t>
            </a:r>
            <a:r>
              <a:rPr lang="en-US" dirty="0" smtClean="0">
                <a:solidFill>
                  <a:schemeClr val="tx1"/>
                </a:solidFill>
              </a:rPr>
              <a:t>packets (worst case packet size according to 802.11-18/1419r4) every </a:t>
            </a:r>
            <a:r>
              <a:rPr lang="en-US" dirty="0">
                <a:solidFill>
                  <a:schemeClr val="tx1"/>
                </a:solidFill>
              </a:rPr>
              <a:t>30ms;</a:t>
            </a:r>
          </a:p>
          <a:p>
            <a:pPr marL="1042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and UL streams are independent</a:t>
            </a:r>
          </a:p>
          <a:p>
            <a:pPr marL="6429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20 Video STAs: BE traffic</a:t>
            </a:r>
          </a:p>
          <a:p>
            <a:pPr marL="1042988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traffic: ~6MB DL packets generated periodically every 4s (models 1080P DASH video streaming application)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Goal: evaluate the latency performance of  with and without </a:t>
            </a:r>
            <a:r>
              <a:rPr lang="en-US" dirty="0" err="1" smtClean="0"/>
              <a:t>Qbv</a:t>
            </a:r>
            <a:r>
              <a:rPr lang="en-US" dirty="0" smtClean="0"/>
              <a:t> over different access </a:t>
            </a:r>
            <a:r>
              <a:rPr lang="en-US" dirty="0" smtClean="0"/>
              <a:t>mechanisms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912" y="1774017"/>
            <a:ext cx="4523972" cy="4113213"/>
          </a:xfrm>
        </p:spPr>
        <p:txBody>
          <a:bodyPr/>
          <a:lstStyle/>
          <a:p>
            <a:r>
              <a:rPr lang="en-US" sz="2000" u="sng" dirty="0" smtClean="0"/>
              <a:t>With </a:t>
            </a:r>
            <a:r>
              <a:rPr lang="en-US" sz="2000" u="sng" dirty="0" err="1" smtClean="0"/>
              <a:t>Qbv</a:t>
            </a:r>
            <a:r>
              <a:rPr lang="en-US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 and STAs know the </a:t>
            </a:r>
            <a:r>
              <a:rPr lang="en-US" sz="2000" dirty="0" err="1" smtClean="0">
                <a:solidFill>
                  <a:schemeClr val="tx1"/>
                </a:solidFill>
              </a:rPr>
              <a:t>Qbv</a:t>
            </a:r>
            <a:r>
              <a:rPr lang="en-US" sz="2000" dirty="0" smtClean="0">
                <a:solidFill>
                  <a:schemeClr val="tx1"/>
                </a:solidFill>
              </a:rPr>
              <a:t>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Gaming traffic is prioritized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Other traffic is blocked before and within the period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Access within the period: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DL: MU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UL: EDCA, Trigger-Based, or TB (no gaming) + EDCA (gaming)</a:t>
            </a:r>
          </a:p>
          <a:p>
            <a:pPr marL="0" indent="0"/>
            <a:r>
              <a:rPr lang="en-US" sz="2000" u="sng" dirty="0" smtClean="0"/>
              <a:t>Without </a:t>
            </a:r>
            <a:r>
              <a:rPr lang="en-US" sz="2000" u="sng" dirty="0" err="1" smtClean="0"/>
              <a:t>Qbv</a:t>
            </a:r>
            <a:r>
              <a:rPr lang="en-US" sz="2000" dirty="0" smtClean="0"/>
              <a:t>: no prioritization and no reserved period (gaming uses VO, and Video uses VI)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5400" y="1752600"/>
            <a:ext cx="3257250" cy="99073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0" name="Left Brace 9"/>
          <p:cNvSpPr/>
          <p:nvPr/>
        </p:nvSpPr>
        <p:spPr bwMode="auto">
          <a:xfrm rot="16200000">
            <a:off x="5679134" y="2552701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652" y="4974187"/>
            <a:ext cx="3141617" cy="14476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14847" y="4623747"/>
            <a:ext cx="2490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</a:rPr>
              <a:t>Trigger-based access: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14996" y="2953576"/>
            <a:ext cx="24907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chemeClr val="tx1"/>
                </a:solidFill>
              </a:rPr>
              <a:t>EDCA access: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258" y="3288121"/>
            <a:ext cx="3537639" cy="135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" y="1981200"/>
            <a:ext cx="4466166" cy="3349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0" y="1981200"/>
            <a:ext cx="4610100" cy="3457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0600" y="5638800"/>
            <a:ext cx="7466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Worst case latency is under 10ms with high reliability with </a:t>
            </a:r>
            <a:r>
              <a:rPr lang="en-US" dirty="0" err="1" smtClean="0">
                <a:solidFill>
                  <a:schemeClr val="tx1"/>
                </a:solidFill>
              </a:rPr>
              <a:t>Qbv</a:t>
            </a:r>
            <a:r>
              <a:rPr lang="en-US" dirty="0" smtClean="0">
                <a:solidFill>
                  <a:schemeClr val="tx1"/>
                </a:solidFill>
              </a:rPr>
              <a:t> in this scenario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Worst case latency is an important requirement for many time-sensitive applications (gaming, automation, robotics,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Time-Aware traffic shaping concept (802.1Qbv) has been used to control congestion and worst case latency in 802.1 TSN over Ethernet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 Extending </a:t>
            </a:r>
            <a:r>
              <a:rPr lang="en-US" sz="2000" dirty="0" err="1" smtClean="0"/>
              <a:t>Qbv</a:t>
            </a:r>
            <a:r>
              <a:rPr lang="en-US" sz="2000" dirty="0" smtClean="0"/>
              <a:t> over 802.11 can help control congestion in managed networks and improve latency for time-sensitive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Few MAC changes are required to enable the exchange of the </a:t>
            </a:r>
            <a:r>
              <a:rPr lang="en-US" sz="1600" dirty="0" err="1" smtClean="0"/>
              <a:t>Qbv</a:t>
            </a:r>
            <a:r>
              <a:rPr lang="en-US" sz="1600" dirty="0" smtClean="0"/>
              <a:t> schedule within a BSS and rules to ensure interfering traffic can be blocked during certain periods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5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Doc#: 802.11-18/1419r4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Doc</a:t>
            </a:r>
            <a:r>
              <a:rPr lang="en-US" dirty="0">
                <a:solidFill>
                  <a:schemeClr val="tx1"/>
                </a:solidFill>
              </a:rPr>
              <a:t>#: 802.11-18/1160r0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79706" cy="1066800"/>
          </a:xfrm>
        </p:spPr>
        <p:txBody>
          <a:bodyPr/>
          <a:lstStyle/>
          <a:p>
            <a:r>
              <a:rPr lang="en-US" sz="2800" dirty="0" smtClean="0"/>
              <a:t>Simple Experiment: </a:t>
            </a:r>
            <a:r>
              <a:rPr lang="en-US" sz="2800" dirty="0"/>
              <a:t>Admission control and Time-Aware </a:t>
            </a:r>
            <a:r>
              <a:rPr lang="en-US" sz="2800" dirty="0" smtClean="0"/>
              <a:t>Scheduling over the 802.11 MAC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099D1E7-2CFE-4362-BB72-AF97192842E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892" y="3070888"/>
            <a:ext cx="441017" cy="31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204" y="3070887"/>
            <a:ext cx="441017" cy="31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23511" y="3482190"/>
            <a:ext cx="53657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STA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0291" y="3455421"/>
            <a:ext cx="483525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7132" y="3059798"/>
            <a:ext cx="433588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d</a:t>
            </a:r>
            <a:endParaRPr lang="en-US" sz="1100" dirty="0" smtClean="0">
              <a:solidFill>
                <a:srgbClr val="003C71"/>
              </a:solidFill>
            </a:endParaRPr>
          </a:p>
        </p:txBody>
      </p: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 flipV="1">
            <a:off x="1332909" y="3228114"/>
            <a:ext cx="602295" cy="1"/>
          </a:xfrm>
          <a:prstGeom prst="straightConnector1">
            <a:avLst/>
          </a:prstGeom>
          <a:ln w="9525">
            <a:solidFill>
              <a:schemeClr val="tx2"/>
            </a:solidFill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66198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1324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30652" y="4177864"/>
            <a:ext cx="382073" cy="184597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4695" y="4193184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DL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7233" y="4193183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UL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40720" y="4200912"/>
            <a:ext cx="150253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dirty="0" smtClean="0">
                <a:solidFill>
                  <a:srgbClr val="003C71"/>
                </a:solidFill>
              </a:rPr>
              <a:t>DL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3816" y="4200912"/>
            <a:ext cx="33485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66198" y="4475633"/>
            <a:ext cx="382073" cy="0"/>
          </a:xfrm>
          <a:prstGeom prst="straightConnector1">
            <a:avLst/>
          </a:prstGeom>
          <a:ln w="6350">
            <a:solidFill>
              <a:schemeClr val="tx2"/>
            </a:solidFill>
            <a:headEnd type="arrow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134579" y="4588806"/>
            <a:ext cx="994396" cy="10772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700" dirty="0" smtClean="0">
                <a:solidFill>
                  <a:srgbClr val="003C71"/>
                </a:solidFill>
              </a:rPr>
              <a:t>Slot Duration = 10 </a:t>
            </a:r>
            <a:r>
              <a:rPr lang="en-US" sz="700" dirty="0" err="1" smtClean="0">
                <a:solidFill>
                  <a:srgbClr val="003C71"/>
                </a:solidFill>
              </a:rPr>
              <a:t>ms</a:t>
            </a:r>
            <a:endParaRPr lang="en-US" sz="700" dirty="0" smtClean="0">
              <a:solidFill>
                <a:srgbClr val="003C7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1166198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31603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52658" y="3889644"/>
            <a:ext cx="0" cy="28822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94" y="4080424"/>
            <a:ext cx="1035933" cy="5078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Packet arrivals according to a schedule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7354" y="5529785"/>
            <a:ext cx="24331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Application packet size = 100 Bytes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426" y="3281677"/>
            <a:ext cx="3183882" cy="238791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744" y="3274378"/>
            <a:ext cx="3183883" cy="238791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761926" y="3119167"/>
            <a:ext cx="1566407" cy="16927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Busy/Office hours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91793" y="3141628"/>
            <a:ext cx="1566407" cy="16927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Overnight hours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139179" y="5832099"/>
            <a:ext cx="582225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PER= Packet </a:t>
            </a:r>
            <a:r>
              <a:rPr lang="en-US" sz="1100" dirty="0">
                <a:solidFill>
                  <a:srgbClr val="003C71"/>
                </a:solidFill>
              </a:rPr>
              <a:t>is considered lost if not delivered within the </a:t>
            </a:r>
            <a:r>
              <a:rPr lang="en-US" sz="1100" dirty="0" smtClean="0">
                <a:solidFill>
                  <a:srgbClr val="003C71"/>
                </a:solidFill>
              </a:rPr>
              <a:t>slot duration (10 </a:t>
            </a:r>
            <a:r>
              <a:rPr lang="en-US" sz="1100" dirty="0" err="1" smtClean="0">
                <a:solidFill>
                  <a:srgbClr val="003C71"/>
                </a:solidFill>
              </a:rPr>
              <a:t>ms</a:t>
            </a:r>
            <a:r>
              <a:rPr lang="en-US" sz="1100" dirty="0" smtClean="0">
                <a:solidFill>
                  <a:srgbClr val="003C71"/>
                </a:solidFill>
              </a:rPr>
              <a:t>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2776" y="5203784"/>
            <a:ext cx="243314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802.11ac 2.4 GHz, d=10 m range (NLOS)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14800" y="2798478"/>
            <a:ext cx="403860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100" dirty="0" smtClean="0">
                <a:solidFill>
                  <a:srgbClr val="003C71"/>
                </a:solidFill>
              </a:rPr>
              <a:t>Application layer latency and PER (office environment)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2588" y="1951163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STA and AP are time synchronized through 802.1AS over 802.11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Time-Aware Schedule: STA and AP hold the packet into the application queue until the scheduled release time (same concept as in 802.1Qbv)</a:t>
            </a:r>
          </a:p>
        </p:txBody>
      </p:sp>
      <p:sp>
        <p:nvSpPr>
          <p:cNvPr id="35" name="Footer Placeholder 3"/>
          <p:cNvSpPr txBox="1">
            <a:spLocks/>
          </p:cNvSpPr>
          <p:nvPr/>
        </p:nvSpPr>
        <p:spPr>
          <a:xfrm>
            <a:off x="6858000" y="6475413"/>
            <a:ext cx="16858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Dave Cavalcanti,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latency results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76400"/>
            <a:ext cx="62103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0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In a previous presentation (doc</a:t>
            </a:r>
            <a:r>
              <a:rPr lang="en-US" sz="1600" dirty="0" smtClean="0">
                <a:solidFill>
                  <a:schemeClr val="tx1"/>
                </a:solidFill>
              </a:rPr>
              <a:t>#: 802.11-18/1160r0) we showed that 802.11 latency can be very low, but predictability (reliability) can be improved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- This would enable 802.11 to address many time sensitive applications (gaming, robotics, industrial automation, etc.)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Many issues raised with current products can be resolved with optimized implementations, or by implementing features already defined in 802.11.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802.11 could go further on congestion control solutions to address worst cast latency predictability to ensure 802.11 competitiveness</a:t>
            </a:r>
          </a:p>
          <a:p>
            <a:pPr marL="800100" lvl="1" indent="-342900">
              <a:buFontTx/>
              <a:buChar char="-"/>
            </a:pPr>
            <a:r>
              <a:rPr lang="en-US" sz="1400" dirty="0" smtClean="0"/>
              <a:t>Extend 802.1 TSN features: Time-Aware shaping (802.1Qbv) </a:t>
            </a:r>
            <a:r>
              <a:rPr lang="en-US" sz="1400" dirty="0"/>
              <a:t>over </a:t>
            </a:r>
            <a:r>
              <a:rPr lang="en-US" sz="1400" dirty="0" smtClean="0"/>
              <a:t>802.11</a:t>
            </a:r>
            <a:endParaRPr lang="en-US" sz="1400" dirty="0">
              <a:solidFill>
                <a:srgbClr val="FF0000"/>
              </a:solidFill>
            </a:endParaRPr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In this presentation we discuss the Time-Aware shaping (802.1Qbv) concept and how it can be used to control congestion in 802.11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We also provide preliminary performance results in a single BSS case</a:t>
            </a:r>
            <a:endParaRPr lang="en-GB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Time sensitive application examples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Latency challenges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802.1 TSN overview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Time-Aware (802.1Qbv) traffic shaping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Time-Aware traffic shaping over 802.11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Performance evaluation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Conclusions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450" y="4263413"/>
            <a:ext cx="3217825" cy="19002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154" y="1905000"/>
            <a:ext cx="3144184" cy="2476500"/>
          </a:xfrm>
          <a:prstGeom prst="rect">
            <a:avLst/>
          </a:prstGeom>
        </p:spPr>
      </p:pic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Time Sensitive Applications Examples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61999" y="2253941"/>
            <a:ext cx="3208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Real-time mobile gaming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3624" y="2253941"/>
            <a:ext cx="3208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Wireless control system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747962"/>
            <a:ext cx="3360761" cy="1524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29455" y="1706407"/>
            <a:ext cx="7759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Limiting </a:t>
            </a:r>
            <a:r>
              <a:rPr lang="en-US" sz="2000" b="1" dirty="0" smtClean="0">
                <a:solidFill>
                  <a:schemeClr val="tx1"/>
                </a:solidFill>
              </a:rPr>
              <a:t>worst case latency (also over the Wi-Fi link) </a:t>
            </a:r>
            <a:r>
              <a:rPr lang="en-US" sz="2000" dirty="0" smtClean="0">
                <a:solidFill>
                  <a:schemeClr val="tx1"/>
                </a:solidFill>
              </a:rPr>
              <a:t>is the main issue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6177300"/>
            <a:ext cx="3810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Latency/jitter cause lagging/bad user experience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800" y="6177300"/>
            <a:ext cx="3810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Latency/jitter may cause instability of the system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8089" y="4257401"/>
            <a:ext cx="3107063" cy="193446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the Wi-Fi Network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652482"/>
              </p:ext>
            </p:extLst>
          </p:nvPr>
        </p:nvGraphicFramePr>
        <p:xfrm>
          <a:off x="1018094" y="1916837"/>
          <a:ext cx="7315200" cy="2959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223"/>
                <a:gridCol w="1915973"/>
                <a:gridCol w="1701209"/>
                <a:gridCol w="1587795"/>
              </a:tblGrid>
              <a:tr h="6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Worst Case</a:t>
                      </a:r>
                      <a:r>
                        <a:rPr lang="en-US" sz="1400" baseline="0" dirty="0" smtClean="0"/>
                        <a:t>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Throughput Requirement</a:t>
                      </a:r>
                      <a:endParaRPr lang="en-US" sz="1400" dirty="0"/>
                    </a:p>
                  </a:txBody>
                  <a:tcPr/>
                </a:tc>
              </a:tr>
              <a:tr h="6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*Mobile gaming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</a:t>
                      </a:r>
                      <a:r>
                        <a:rPr lang="en-US" sz="1400" dirty="0" err="1" smtClean="0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 (0.5-1Mbps)</a:t>
                      </a:r>
                      <a:endParaRPr lang="en-US" sz="1400" dirty="0"/>
                    </a:p>
                  </a:txBody>
                  <a:tcPr/>
                </a:tc>
              </a:tr>
              <a:tr h="8663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**Wireless control</a:t>
                      </a:r>
                      <a:r>
                        <a:rPr lang="en-US" sz="1400" baseline="0" dirty="0" smtClean="0"/>
                        <a:t>, robotics, AGVs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 A: 10-50ms</a:t>
                      </a:r>
                    </a:p>
                    <a:p>
                      <a:r>
                        <a:rPr lang="en-US" sz="1400" dirty="0" smtClean="0"/>
                        <a:t>Class</a:t>
                      </a:r>
                      <a:r>
                        <a:rPr lang="en-US" sz="1400" baseline="0" dirty="0" smtClean="0"/>
                        <a:t> B: 1-10ms</a:t>
                      </a:r>
                    </a:p>
                    <a:p>
                      <a:r>
                        <a:rPr lang="en-US" sz="1400" baseline="0" dirty="0" smtClean="0"/>
                        <a:t>Class C: &lt;1ms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</a:t>
                      </a:r>
                      <a:r>
                        <a:rPr lang="en-US" sz="1400" baseline="0" dirty="0" smtClean="0"/>
                        <a:t> – 0.0001% (depend on specific application)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Low</a:t>
                      </a:r>
                      <a:endParaRPr lang="en-US" sz="1400" dirty="0"/>
                    </a:p>
                  </a:txBody>
                  <a:tcPr/>
                </a:tc>
              </a:tr>
              <a:tr h="8663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Wireless VR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err="1" smtClean="0"/>
                        <a:t>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8094" y="57150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*Doc#: 802.11-18/1419r4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**Doc#: 802.11-18/1160r0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2039" y="5052439"/>
            <a:ext cx="7466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Predictable </a:t>
            </a:r>
            <a:r>
              <a:rPr lang="en-US" sz="1600" b="1" dirty="0">
                <a:solidFill>
                  <a:schemeClr val="tx1"/>
                </a:solidFill>
              </a:rPr>
              <a:t>worst case latency with high </a:t>
            </a:r>
            <a:r>
              <a:rPr lang="en-US" sz="1600" b="1" dirty="0" smtClean="0">
                <a:solidFill>
                  <a:schemeClr val="tx1"/>
                </a:solidFill>
              </a:rPr>
              <a:t>probability</a:t>
            </a:r>
            <a:r>
              <a:rPr lang="en-US" sz="1600" dirty="0" smtClean="0">
                <a:solidFill>
                  <a:schemeClr val="tx1"/>
                </a:solidFill>
              </a:rPr>
              <a:t> is major improvement area for Wi-Fi.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802.11 latency can be very low without </a:t>
            </a:r>
            <a:r>
              <a:rPr lang="en-US" sz="1800" dirty="0" smtClean="0"/>
              <a:t>congestion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sz="1600" dirty="0"/>
              <a:t>Basic sequence: EDCA+DATA+ACK (~100’s µs for 100 bytes)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sz="1600" dirty="0" smtClean="0">
                <a:solidFill>
                  <a:schemeClr val="tx1"/>
                </a:solidFill>
              </a:rPr>
              <a:t>This enables </a:t>
            </a:r>
            <a:r>
              <a:rPr lang="en-US" sz="1600" dirty="0">
                <a:solidFill>
                  <a:schemeClr val="tx1"/>
                </a:solidFill>
              </a:rPr>
              <a:t>a wider range of very low latency use cases </a:t>
            </a:r>
            <a:r>
              <a:rPr lang="en-US" sz="1600" dirty="0" smtClean="0">
                <a:solidFill>
                  <a:schemeClr val="tx1"/>
                </a:solidFill>
              </a:rPr>
              <a:t>(mobile gaming, industrial Class A/B under managed networks)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Congestion is the main challenge in enabling more predictability of worst case latency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/>
              <a:t>Congestion within BSS is easier to address with congestion control solutions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/>
              <a:t>Congestion with managed OBSSs can </a:t>
            </a:r>
            <a:r>
              <a:rPr lang="en-US" sz="1600" dirty="0" smtClean="0"/>
              <a:t>also be addressed</a:t>
            </a:r>
            <a:endParaRPr lang="en-US" sz="1600" dirty="0"/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/>
              <a:t>Congestion with </a:t>
            </a:r>
            <a:r>
              <a:rPr lang="en-US" sz="1600" dirty="0" smtClean="0"/>
              <a:t>unmanaged OBSSs </a:t>
            </a:r>
            <a:r>
              <a:rPr lang="en-US" sz="1600" dirty="0"/>
              <a:t>is very hard to control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Time-aware traffic shaping can enable better congestion control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/>
              <a:t>802.1Qbv defines a solution for </a:t>
            </a:r>
            <a:r>
              <a:rPr lang="en-US" sz="1600" dirty="0" smtClean="0"/>
              <a:t>Ethernet-based TSN (Time-Sensitive Networking)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 smtClean="0"/>
              <a:t>As with other 802.1 capabilities, similar concept can be extended to 802.11</a:t>
            </a:r>
          </a:p>
          <a:p>
            <a:pPr lvl="1" eaLnBrk="0" hangingPunct="0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US" sz="1600" dirty="0" smtClean="0"/>
              <a:t>This also enables better integration of 802.11 with Ethernet-based TSN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02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 Time-Sensitive Networking (TSN)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8" name="Rectangle: Rounded Corners 3"/>
          <p:cNvSpPr/>
          <p:nvPr/>
        </p:nvSpPr>
        <p:spPr bwMode="auto">
          <a:xfrm>
            <a:off x="2829596" y="2238229"/>
            <a:ext cx="3286408" cy="2766115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58585A">
                    <a:lumMod val="75000"/>
                  </a:srgbClr>
                </a:solidFill>
              </a:rPr>
              <a:t>TSN Components</a:t>
            </a:r>
            <a:br>
              <a:rPr lang="en-US" sz="2100" b="1" dirty="0">
                <a:solidFill>
                  <a:srgbClr val="58585A">
                    <a:lumMod val="75000"/>
                  </a:srgbClr>
                </a:solidFill>
              </a:rPr>
            </a:br>
            <a:r>
              <a:rPr lang="en-US" sz="2100" dirty="0">
                <a:solidFill>
                  <a:srgbClr val="58585A">
                    <a:lumMod val="75000"/>
                  </a:srgbClr>
                </a:solidFill>
              </a:rPr>
              <a:t>Common Standards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2919197" y="3958790"/>
            <a:ext cx="1648924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Latency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4292346" y="3568615"/>
            <a:ext cx="1672987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2966670" y="3120643"/>
            <a:ext cx="1790036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28600" y="1776519"/>
            <a:ext cx="8763000" cy="393826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FFFFFF"/>
                </a:solidFill>
              </a:rPr>
              <a:t>Standard Ethernet with Synchronization, small and/or fixed latency, and extremely low packet loss 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4292346" y="3568615"/>
            <a:ext cx="1672987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</a:p>
        </p:txBody>
      </p:sp>
      <p:sp>
        <p:nvSpPr>
          <p:cNvPr id="41" name="Callout: Bent Line with Accent Bar 22"/>
          <p:cNvSpPr/>
          <p:nvPr/>
        </p:nvSpPr>
        <p:spPr bwMode="auto">
          <a:xfrm>
            <a:off x="6281464" y="2981499"/>
            <a:ext cx="2872748" cy="930017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Ultra reliability: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Frame Replication and Elimination (P802.1CB)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Path Control and Reservation (802.1Qca)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Per-Stream Filtering and Policing (802.1Qci)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Reliability for time sync (P802.1AS-Rev)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2966670" y="3120643"/>
            <a:ext cx="1790036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1800" dirty="0">
                <a:solidFill>
                  <a:srgbClr val="58585A">
                    <a:lumMod val="75000"/>
                  </a:srgbClr>
                </a:solidFill>
              </a:rPr>
              <a:t>Synchronization</a:t>
            </a:r>
          </a:p>
        </p:txBody>
      </p:sp>
      <p:sp>
        <p:nvSpPr>
          <p:cNvPr id="43" name="Callout: Bent Line with Accent Bar 24"/>
          <p:cNvSpPr/>
          <p:nvPr/>
        </p:nvSpPr>
        <p:spPr bwMode="auto">
          <a:xfrm flipH="1">
            <a:off x="153583" y="2805075"/>
            <a:ext cx="2557947" cy="597491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Time synchronization: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Time Synchronization (802.1AS)</a:t>
            </a:r>
            <a:endParaRPr lang="en-US" b="1" dirty="0">
              <a:solidFill>
                <a:srgbClr val="89BA17">
                  <a:lumMod val="75000"/>
                </a:srgb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5687796" y="5334811"/>
            <a:ext cx="564297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4172620" y="4394226"/>
            <a:ext cx="1912438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Resource </a:t>
            </a:r>
            <a:r>
              <a:rPr lang="en-US" sz="2000" dirty="0" err="1">
                <a:solidFill>
                  <a:srgbClr val="58585A">
                    <a:lumMod val="75000"/>
                  </a:srgbClr>
                </a:solidFill>
              </a:rPr>
              <a:t>Mgmt</a:t>
            </a:r>
            <a:endParaRPr lang="en-US" sz="200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46" name="Callout: Bent Line with Accent Bar 27"/>
          <p:cNvSpPr/>
          <p:nvPr/>
        </p:nvSpPr>
        <p:spPr bwMode="auto">
          <a:xfrm>
            <a:off x="6191908" y="4566922"/>
            <a:ext cx="2875892" cy="942428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Dedicated resources &amp; API</a:t>
            </a:r>
            <a:r>
              <a:rPr lang="en-US" b="1" dirty="0">
                <a:solidFill>
                  <a:srgbClr val="89BA17">
                    <a:lumMod val="75000"/>
                  </a:srgbClr>
                </a:solidFill>
              </a:rPr>
              <a:t/>
            </a:r>
            <a:br>
              <a:rPr lang="en-US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Stream Reservation Protocol (802.1Qat)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TSN configuration (P802.1Qcc)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YANG (P802.1Qcp)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Link-local Registration Protocol (P802.1CS)</a:t>
            </a:r>
          </a:p>
        </p:txBody>
      </p:sp>
      <p:sp>
        <p:nvSpPr>
          <p:cNvPr id="47" name="Callout: Bent Line with Accent Bar 35"/>
          <p:cNvSpPr/>
          <p:nvPr/>
        </p:nvSpPr>
        <p:spPr bwMode="auto">
          <a:xfrm flipH="1">
            <a:off x="187706" y="4364750"/>
            <a:ext cx="2531297" cy="1034922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Bounded low latency: 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Time-Aware traffic shaping 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(802.1Qbv)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Preemption 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(802.1Qbu/802.3br)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Cyclic Scheduling (</a:t>
            </a:r>
            <a:r>
              <a:rPr lang="en-US" sz="1050" dirty="0" smtClean="0">
                <a:solidFill>
                  <a:srgbClr val="89BA17">
                    <a:lumMod val="75000"/>
                  </a:srgbClr>
                </a:solidFill>
              </a:rPr>
              <a:t>802.1Qch)</a:t>
            </a: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/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Asynchronous Scheduling (802.1Qcr)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726148" y="5146983"/>
            <a:ext cx="2927821" cy="400110"/>
            <a:chOff x="3644645" y="5376024"/>
            <a:chExt cx="3903761" cy="533480"/>
          </a:xfrm>
        </p:grpSpPr>
        <p:sp>
          <p:nvSpPr>
            <p:cNvPr id="49" name="TextBox 48"/>
            <p:cNvSpPr txBox="1"/>
            <p:nvPr/>
          </p:nvSpPr>
          <p:spPr>
            <a:xfrm>
              <a:off x="4367365" y="5376024"/>
              <a:ext cx="318104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89BA17">
                      <a:lumMod val="75000"/>
                    </a:srgbClr>
                  </a:solidFill>
                </a:rPr>
                <a:t>Zero congestion loss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52" name="Rectangle 51"/>
          <p:cNvSpPr/>
          <p:nvPr/>
        </p:nvSpPr>
        <p:spPr>
          <a:xfrm>
            <a:off x="3279482" y="5951662"/>
            <a:ext cx="280557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500" dirty="0">
                <a:solidFill>
                  <a:srgbClr val="000000"/>
                </a:solidFill>
              </a:rPr>
              <a:t>Credit: János Farkas, Ericsson</a:t>
            </a:r>
            <a:endParaRPr lang="en-US" sz="135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075452" y="6213212"/>
            <a:ext cx="5214377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en-US" sz="1350" dirty="0">
                <a:solidFill>
                  <a:srgbClr val="000000"/>
                </a:solidFill>
                <a:latin typeface="Verdana" pitchFamily="34" charset="0"/>
              </a:rPr>
              <a:t>TSNA Conference 2017, http://www.tsnaconference.com/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8078" y="3354101"/>
            <a:ext cx="2623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802.1AS </a:t>
            </a:r>
            <a:r>
              <a:rPr lang="en-US" sz="1200" u="sng" dirty="0">
                <a:solidFill>
                  <a:srgbClr val="003C71"/>
                </a:solidFill>
              </a:rPr>
              <a:t>over </a:t>
            </a:r>
            <a:r>
              <a:rPr lang="en-US" sz="1200" u="sng" dirty="0" smtClean="0">
                <a:solidFill>
                  <a:srgbClr val="003C71"/>
                </a:solidFill>
              </a:rPr>
              <a:t>802.11</a:t>
            </a:r>
            <a:endParaRPr lang="en-US" sz="1200" u="sng" dirty="0">
              <a:solidFill>
                <a:srgbClr val="003C7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Timing Measurement (TM</a:t>
            </a:r>
            <a:r>
              <a:rPr lang="en-US" sz="1200" dirty="0" smtClean="0">
                <a:solidFill>
                  <a:srgbClr val="003C71"/>
                </a:solidFill>
              </a:rPr>
              <a:t>)</a:t>
            </a:r>
            <a:endParaRPr lang="en-US" sz="1200" dirty="0">
              <a:solidFill>
                <a:srgbClr val="003C7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Fine Timing Measurements (FTM</a:t>
            </a:r>
            <a:r>
              <a:rPr lang="en-US" sz="1200" dirty="0" smtClean="0">
                <a:solidFill>
                  <a:srgbClr val="003C71"/>
                </a:solidFill>
              </a:rPr>
              <a:t>)</a:t>
            </a:r>
            <a:endParaRPr lang="en-US" sz="1200" dirty="0">
              <a:solidFill>
                <a:srgbClr val="003C71"/>
              </a:solidFill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2966670" y="3117664"/>
            <a:ext cx="1790036" cy="51066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4191000" y="4406762"/>
            <a:ext cx="1894058" cy="47061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062283" y="5701563"/>
            <a:ext cx="3135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 smtClean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802.11aa (SRP over 802.11 for AV)</a:t>
            </a:r>
          </a:p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 smtClean="0">
                <a:solidFill>
                  <a:srgbClr val="003C71"/>
                </a:solidFill>
              </a:rPr>
              <a:t>802.11ak</a:t>
            </a:r>
            <a:r>
              <a:rPr lang="en-US" sz="1200" u="sng" dirty="0">
                <a:solidFill>
                  <a:srgbClr val="003C71"/>
                </a:solidFill>
              </a:rPr>
              <a:t> </a:t>
            </a:r>
            <a:r>
              <a:rPr lang="en-US" sz="1200" u="sng" dirty="0" smtClean="0">
                <a:solidFill>
                  <a:srgbClr val="003C71"/>
                </a:solidFill>
              </a:rPr>
              <a:t>(802.11 links in an 802.1Q network)</a:t>
            </a:r>
            <a:endParaRPr lang="en-US" sz="1200" u="sng" dirty="0">
              <a:solidFill>
                <a:srgbClr val="003C71"/>
              </a:solidFill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2907902" y="3957741"/>
            <a:ext cx="1660219" cy="5106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1000" y="5639074"/>
            <a:ext cx="53557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Time-Aware shaping (802.1qbv) over 802.11 (extension </a:t>
            </a:r>
            <a:r>
              <a:rPr lang="en-US" sz="1200" b="1" dirty="0">
                <a:solidFill>
                  <a:schemeClr val="tx2"/>
                </a:solidFill>
              </a:rPr>
              <a:t>to address </a:t>
            </a:r>
            <a:r>
              <a:rPr lang="en-US" sz="1200" b="1" dirty="0" smtClean="0">
                <a:solidFill>
                  <a:schemeClr val="tx2"/>
                </a:solidFill>
              </a:rPr>
              <a:t>latency</a:t>
            </a:r>
            <a:r>
              <a:rPr lang="en-US" sz="1200" b="1" dirty="0">
                <a:solidFill>
                  <a:schemeClr val="tx2"/>
                </a:solidFill>
              </a:rPr>
              <a:t>)</a:t>
            </a:r>
          </a:p>
        </p:txBody>
      </p:sp>
      <p:cxnSp>
        <p:nvCxnSpPr>
          <p:cNvPr id="61" name="Elbow Connector 60"/>
          <p:cNvCxnSpPr>
            <a:stCxn id="58" idx="3"/>
          </p:cNvCxnSpPr>
          <p:nvPr/>
        </p:nvCxnSpPr>
        <p:spPr bwMode="auto">
          <a:xfrm rot="5400000">
            <a:off x="2210090" y="4698128"/>
            <a:ext cx="1245457" cy="636435"/>
          </a:xfrm>
          <a:prstGeom prst="bentConnector3">
            <a:avLst>
              <a:gd name="adj1" fmla="val 39782"/>
            </a:avLst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4890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 Traffic Shaping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Scheduling time-critical frame transmissions while avoiding contention with lower priority frames can give low </a:t>
            </a:r>
            <a:r>
              <a:rPr lang="en-US" dirty="0"/>
              <a:t>jitter and </a:t>
            </a:r>
            <a:r>
              <a:rPr lang="en-US" dirty="0" smtClean="0"/>
              <a:t>guarantee worst case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802.1Qbv defines Time-Aware shaper for Ethernet switches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295400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accent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6091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13" name="Rectangle 1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913981" y="3886200"/>
            <a:ext cx="219619" cy="572893"/>
            <a:chOff x="1741664" y="1918076"/>
            <a:chExt cx="219619" cy="572893"/>
          </a:xfrm>
          <a:solidFill>
            <a:srgbClr val="FFC000"/>
          </a:solidFill>
          <a:effectLst/>
        </p:grpSpPr>
        <p:sp>
          <p:nvSpPr>
            <p:cNvPr id="18" name="Rectangle 1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grpFill/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2187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23" name="Rectangle 2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5235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28" name="Rectangle 2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8283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33" name="Rectangle 3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1331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437981" y="3886200"/>
            <a:ext cx="219619" cy="572893"/>
            <a:chOff x="1741664" y="1918076"/>
            <a:chExt cx="219619" cy="572893"/>
          </a:xfrm>
          <a:effectLst/>
        </p:grpSpPr>
        <p:sp>
          <p:nvSpPr>
            <p:cNvPr id="43" name="Rectangle 42"/>
            <p:cNvSpPr/>
            <p:nvPr/>
          </p:nvSpPr>
          <p:spPr>
            <a:xfrm>
              <a:off x="1741664" y="1918076"/>
              <a:ext cx="219619" cy="5728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41664" y="2061299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41664" y="2204522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41664" y="2347745"/>
              <a:ext cx="219619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314690" y="4970719"/>
            <a:ext cx="2358797" cy="30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frame selection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314689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53868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620286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925883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231480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537077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842674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48271" y="4617544"/>
            <a:ext cx="219619" cy="276975"/>
          </a:xfrm>
          <a:prstGeom prst="rect">
            <a:avLst/>
          </a:prstGeom>
          <a:solidFill>
            <a:srgbClr val="E9D7D3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17401" y="3710335"/>
            <a:ext cx="4723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ß"/>
            </a:pP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Multiple queues are controlled based on a </a:t>
            </a:r>
            <a:r>
              <a:rPr lang="en-US" sz="1800" b="1" dirty="0" smtClean="0">
                <a:solidFill>
                  <a:srgbClr val="000000"/>
                </a:solidFill>
                <a:sym typeface="Wingdings"/>
              </a:rPr>
              <a:t>repeating schedule </a:t>
            </a:r>
            <a:r>
              <a:rPr lang="en-US" sz="1800" dirty="0" smtClean="0">
                <a:solidFill>
                  <a:srgbClr val="000000"/>
                </a:solidFill>
                <a:sym typeface="Wingdings"/>
              </a:rPr>
              <a:t>(time, gate open/closed), time reference is provided by 802.1AS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28829" y="3502156"/>
            <a:ext cx="2277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Queues/Traffic classes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328829" y="5746101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971800" y="5744680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593527" y="5744680"/>
            <a:ext cx="816673" cy="276975"/>
          </a:xfrm>
          <a:prstGeom prst="rect">
            <a:avLst/>
          </a:prstGeom>
          <a:solidFill>
            <a:schemeClr val="accent1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63399" y="6123825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817401" y="6123825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439998" y="6114741"/>
            <a:ext cx="808402" cy="276975"/>
          </a:xfrm>
          <a:prstGeom prst="rect">
            <a:avLst/>
          </a:prstGeom>
          <a:solidFill>
            <a:srgbClr val="FFC000"/>
          </a:solidFill>
          <a:ln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175113" y="4617544"/>
            <a:ext cx="4968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</a:rPr>
              <a:t>Qbv</a:t>
            </a:r>
            <a:r>
              <a:rPr lang="en-US" sz="1600" dirty="0" smtClean="0">
                <a:solidFill>
                  <a:schemeClr val="tx1"/>
                </a:solidFill>
              </a:rPr>
              <a:t> can be very effective, especially </a:t>
            </a:r>
            <a:r>
              <a:rPr lang="en-US" sz="1600" b="1" dirty="0" smtClean="0">
                <a:solidFill>
                  <a:schemeClr val="tx1"/>
                </a:solidFill>
              </a:rPr>
              <a:t>for predictable, periodic traffic</a:t>
            </a:r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4038600" y="4200421"/>
            <a:ext cx="0" cy="6001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3810000" y="4800600"/>
            <a:ext cx="228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4038600" y="4200421"/>
            <a:ext cx="15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1314689" y="5638800"/>
            <a:ext cx="84871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1359754" y="5718190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262138" y="6094389"/>
            <a:ext cx="95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closed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158925" y="6096769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971800" y="6110285"/>
            <a:ext cx="992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closed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964689" y="5732005"/>
            <a:ext cx="82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gate open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238447" y="5354008"/>
            <a:ext cx="1427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Transmission time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Time-Aware Shaping over Wireless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Time-Aware </a:t>
            </a:r>
            <a:r>
              <a:rPr lang="en-US" sz="1800" dirty="0"/>
              <a:t>shaping sitting on top of 802.11 MAC </a:t>
            </a:r>
            <a:r>
              <a:rPr lang="en-US" sz="1800" dirty="0" smtClean="0"/>
              <a:t>can </a:t>
            </a:r>
            <a:r>
              <a:rPr lang="en-US" sz="1800" dirty="0"/>
              <a:t>resolve contention within each device </a:t>
            </a:r>
            <a:r>
              <a:rPr lang="en-US" sz="1800" dirty="0" smtClean="0"/>
              <a:t>and </a:t>
            </a:r>
            <a:r>
              <a:rPr lang="en-US" sz="1800" dirty="0"/>
              <a:t>across multiple STAs/AP that share the </a:t>
            </a:r>
            <a:r>
              <a:rPr lang="en-US" sz="1800" dirty="0" smtClean="0"/>
              <a:t>medium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 smtClean="0"/>
              <a:t>Within </a:t>
            </a:r>
            <a:r>
              <a:rPr lang="en-US" sz="1050" dirty="0"/>
              <a:t>the BSS, existing 802.11 </a:t>
            </a:r>
            <a:r>
              <a:rPr lang="en-US" sz="1050" dirty="0" smtClean="0"/>
              <a:t>MAC/PHY </a:t>
            </a:r>
            <a:r>
              <a:rPr lang="en-US" sz="1050" dirty="0"/>
              <a:t>protocols can be used to ensure that the STAs will have time to complete their transmission during the period when the gate is </a:t>
            </a:r>
            <a:r>
              <a:rPr lang="en-US" sz="1050" dirty="0" smtClean="0"/>
              <a:t>open:</a:t>
            </a:r>
            <a:r>
              <a:rPr lang="en-US" sz="1000" dirty="0" smtClean="0"/>
              <a:t> </a:t>
            </a:r>
            <a:r>
              <a:rPr lang="en-US" sz="1400" dirty="0" smtClean="0"/>
              <a:t>EDCA</a:t>
            </a:r>
            <a:r>
              <a:rPr lang="en-US" sz="1400" dirty="0"/>
              <a:t>, UL OFDMA, TWT, …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69" name="TextBox 168"/>
          <p:cNvSpPr txBox="1"/>
          <p:nvPr/>
        </p:nvSpPr>
        <p:spPr>
          <a:xfrm>
            <a:off x="5715000" y="5842381"/>
            <a:ext cx="105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 1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6751349" y="3167178"/>
            <a:ext cx="1035242" cy="1247151"/>
            <a:chOff x="1295400" y="3886200"/>
            <a:chExt cx="1155700" cy="1453216"/>
          </a:xfrm>
        </p:grpSpPr>
        <p:grpSp>
          <p:nvGrpSpPr>
            <p:cNvPr id="11" name="Group 10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2" name="Rectangle 1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7" name="Rectangle 16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22" name="Rectangle 2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27" name="Rectangle 26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Rectangle 30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987098" y="4540471"/>
            <a:ext cx="1035242" cy="1247151"/>
            <a:chOff x="1295400" y="3886200"/>
            <a:chExt cx="1155700" cy="1453216"/>
          </a:xfrm>
        </p:grpSpPr>
        <p:grpSp>
          <p:nvGrpSpPr>
            <p:cNvPr id="63" name="Group 62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84" name="Rectangle 83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80" name="Rectangle 79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76" name="Rectangle 75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72" name="Rectangle 7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Rectangle 66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5638800" y="4540471"/>
            <a:ext cx="1035242" cy="1247151"/>
            <a:chOff x="1295400" y="3886200"/>
            <a:chExt cx="1155700" cy="1453216"/>
          </a:xfrm>
        </p:grpSpPr>
        <p:grpSp>
          <p:nvGrpSpPr>
            <p:cNvPr id="89" name="Group 88"/>
            <p:cNvGrpSpPr/>
            <p:nvPr/>
          </p:nvGrpSpPr>
          <p:grpSpPr>
            <a:xfrm>
              <a:off x="1295400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10" name="Rectangle 109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rgbClr val="00B0F0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11" name="Straight Connector 110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6091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106" name="Rectangle 105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07" name="Straight Connector 106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1913981" y="3886200"/>
              <a:ext cx="219619" cy="572893"/>
              <a:chOff x="1741664" y="1918076"/>
              <a:chExt cx="219619" cy="572893"/>
            </a:xfrm>
            <a:solidFill>
              <a:srgbClr val="FFC000"/>
            </a:solidFill>
            <a:effectLst/>
          </p:grpSpPr>
          <p:sp>
            <p:nvSpPr>
              <p:cNvPr id="102" name="Rectangle 101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grpFill/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/>
            <p:cNvGrpSpPr/>
            <p:nvPr/>
          </p:nvGrpSpPr>
          <p:grpSpPr>
            <a:xfrm>
              <a:off x="2218781" y="3886200"/>
              <a:ext cx="219619" cy="572893"/>
              <a:chOff x="1741664" y="1918076"/>
              <a:chExt cx="219619" cy="572893"/>
            </a:xfrm>
            <a:effectLst/>
          </p:grpSpPr>
          <p:sp>
            <p:nvSpPr>
              <p:cNvPr id="98" name="Rectangle 97"/>
              <p:cNvSpPr/>
              <p:nvPr/>
            </p:nvSpPr>
            <p:spPr>
              <a:xfrm>
                <a:off x="1741664" y="1918076"/>
                <a:ext cx="219619" cy="5728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  <a:effectLst>
                <a:outerShdw blurRad="76200" dist="50800" dir="5400000" algn="ctr" rotWithShape="0">
                  <a:srgbClr val="000000">
                    <a:alpha val="27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741664" y="2061299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741664" y="2204522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1741664" y="2347745"/>
                <a:ext cx="219619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Rectangle 92"/>
            <p:cNvSpPr/>
            <p:nvPr/>
          </p:nvSpPr>
          <p:spPr>
            <a:xfrm>
              <a:off x="1314690" y="5034616"/>
              <a:ext cx="1136410" cy="304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14689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20286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1925883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231480" y="4617544"/>
              <a:ext cx="219619" cy="276975"/>
            </a:xfrm>
            <a:prstGeom prst="rect">
              <a:avLst/>
            </a:prstGeom>
            <a:solidFill>
              <a:srgbClr val="E9D7D3"/>
            </a:solidFill>
            <a:ln>
              <a:solidFill>
                <a:srgbClr val="FF66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000000"/>
                  </a:solidFill>
                </a:rPr>
                <a:t>T</a:t>
              </a:r>
            </a:p>
          </p:txBody>
        </p:sp>
      </p:grpSp>
      <p:sp>
        <p:nvSpPr>
          <p:cNvPr id="164" name="Oval 163"/>
          <p:cNvSpPr/>
          <p:nvPr/>
        </p:nvSpPr>
        <p:spPr bwMode="auto">
          <a:xfrm>
            <a:off x="6422721" y="4258981"/>
            <a:ext cx="1692497" cy="1574126"/>
          </a:xfrm>
          <a:prstGeom prst="ellipse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816810" y="4681622"/>
            <a:ext cx="1007385" cy="5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Shared medium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6986688" y="2743200"/>
            <a:ext cx="709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8077200" y="5798163"/>
            <a:ext cx="990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 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963318" y="3437599"/>
            <a:ext cx="1039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Other Traffic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152231" y="3335741"/>
            <a:ext cx="4920842" cy="2158014"/>
            <a:chOff x="108358" y="3252186"/>
            <a:chExt cx="4920842" cy="2158014"/>
          </a:xfrm>
        </p:grpSpPr>
        <p:sp>
          <p:nvSpPr>
            <p:cNvPr id="114" name="TextBox 113"/>
            <p:cNvSpPr txBox="1"/>
            <p:nvPr/>
          </p:nvSpPr>
          <p:spPr>
            <a:xfrm>
              <a:off x="944185" y="3797853"/>
              <a:ext cx="808413" cy="26161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H="1">
              <a:off x="944185" y="3416853"/>
              <a:ext cx="1" cy="199334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>
              <a:off x="5029200" y="3390686"/>
              <a:ext cx="0" cy="196994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>
              <a:off x="944186" y="3569253"/>
              <a:ext cx="292107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1601788" y="3252186"/>
              <a:ext cx="17052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Time-Sensitive Traffic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Connector 120"/>
            <p:cNvCxnSpPr/>
            <p:nvPr/>
          </p:nvCxnSpPr>
          <p:spPr bwMode="auto">
            <a:xfrm>
              <a:off x="1752600" y="3569253"/>
              <a:ext cx="9835" cy="533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Arrow Connector 121"/>
            <p:cNvCxnSpPr/>
            <p:nvPr/>
          </p:nvCxnSpPr>
          <p:spPr bwMode="auto">
            <a:xfrm flipV="1">
              <a:off x="3847155" y="3569253"/>
              <a:ext cx="1182045" cy="440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23" name="TextBox 122"/>
            <p:cNvSpPr txBox="1"/>
            <p:nvPr/>
          </p:nvSpPr>
          <p:spPr>
            <a:xfrm>
              <a:off x="1763322" y="3793532"/>
              <a:ext cx="808413" cy="26161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83706" y="3793532"/>
              <a:ext cx="458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AP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20073" y="4359470"/>
              <a:ext cx="5964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 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08358" y="4925408"/>
              <a:ext cx="5964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STA 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 bwMode="auto">
            <a:xfrm flipH="1">
              <a:off x="2580918" y="3561336"/>
              <a:ext cx="45" cy="10868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2590800" y="4327279"/>
              <a:ext cx="628665" cy="26161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218490" y="4925408"/>
              <a:ext cx="628665" cy="26161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30" name="Straight Connector 129"/>
            <p:cNvCxnSpPr/>
            <p:nvPr/>
          </p:nvCxnSpPr>
          <p:spPr bwMode="auto">
            <a:xfrm flipH="1">
              <a:off x="3206833" y="3569253"/>
              <a:ext cx="2750" cy="17805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/>
            <p:nvPr/>
          </p:nvCxnSpPr>
          <p:spPr bwMode="auto">
            <a:xfrm flipH="1">
              <a:off x="3865264" y="3569253"/>
              <a:ext cx="2750" cy="17805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4159936" y="3569252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2"/>
                  </a:solidFill>
                </a:rPr>
                <a:t>…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cxnSp>
          <p:nvCxnSpPr>
            <p:cNvPr id="47" name="Straight Arrow Connector 46"/>
            <p:cNvCxnSpPr>
              <a:endCxn id="128" idx="1"/>
            </p:cNvCxnSpPr>
            <p:nvPr/>
          </p:nvCxnSpPr>
          <p:spPr bwMode="auto">
            <a:xfrm>
              <a:off x="955900" y="4458084"/>
              <a:ext cx="16349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413300" y="4279420"/>
              <a:ext cx="1081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34" name="Straight Arrow Connector 133"/>
            <p:cNvCxnSpPr>
              <a:endCxn id="129" idx="1"/>
            </p:cNvCxnSpPr>
            <p:nvPr/>
          </p:nvCxnSpPr>
          <p:spPr bwMode="auto">
            <a:xfrm>
              <a:off x="962295" y="5046182"/>
              <a:ext cx="2256195" cy="100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1663312" y="4866713"/>
              <a:ext cx="123757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27712" y="4338006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158391" y="4929812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982483" y="3799849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803678" y="3811103"/>
              <a:ext cx="7125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</a:rPr>
                <a:t>g</a:t>
              </a:r>
              <a:r>
                <a:rPr lang="en-US" sz="800" dirty="0" smtClean="0">
                  <a:solidFill>
                    <a:schemeClr val="tx2"/>
                  </a:solidFill>
                </a:rPr>
                <a:t>ate open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3865264" y="4327279"/>
              <a:ext cx="116393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4035000" y="4084561"/>
              <a:ext cx="95431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>
                  <a:solidFill>
                    <a:schemeClr val="tx2"/>
                  </a:solidFill>
                </a:rPr>
                <a:t>All gates open</a:t>
              </a:r>
              <a:endParaRPr lang="en-US" sz="800" b="1" dirty="0">
                <a:solidFill>
                  <a:schemeClr val="tx2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920160" y="4385827"/>
              <a:ext cx="105689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(Normal Operation)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755199" y="3760807"/>
              <a:ext cx="10813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tx2"/>
                  </a:solidFill>
                </a:rPr>
                <a:t>gates closed</a:t>
              </a:r>
              <a:endParaRPr lang="en-US" sz="800" dirty="0">
                <a:solidFill>
                  <a:schemeClr val="tx2"/>
                </a:solidFill>
              </a:endParaRPr>
            </a:p>
          </p:txBody>
        </p:sp>
        <p:cxnSp>
          <p:nvCxnSpPr>
            <p:cNvPr id="153" name="Straight Arrow Connector 152"/>
            <p:cNvCxnSpPr/>
            <p:nvPr/>
          </p:nvCxnSpPr>
          <p:spPr bwMode="auto">
            <a:xfrm>
              <a:off x="2571735" y="3928658"/>
              <a:ext cx="1293529" cy="915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sp>
        <p:nvSpPr>
          <p:cNvPr id="157" name="TextBox 156"/>
          <p:cNvSpPr txBox="1"/>
          <p:nvPr/>
        </p:nvSpPr>
        <p:spPr>
          <a:xfrm>
            <a:off x="1539960" y="2971800"/>
            <a:ext cx="2538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Example Scenario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600302" y="5472761"/>
            <a:ext cx="50138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The </a:t>
            </a:r>
            <a:r>
              <a:rPr lang="en-US" sz="1400" dirty="0" err="1" smtClean="0">
                <a:solidFill>
                  <a:schemeClr val="tx1"/>
                </a:solidFill>
              </a:rPr>
              <a:t>Qbv</a:t>
            </a:r>
            <a:r>
              <a:rPr lang="en-US" sz="1400" dirty="0" smtClean="0">
                <a:solidFill>
                  <a:schemeClr val="tx1"/>
                </a:solidFill>
              </a:rPr>
              <a:t> schedule defines when the gates open/close (implementation specific)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The schedule can take into account the 802.11 MAC/PHY mode (e.g. EDCA, 11ax DL/UL OFDMA, TWT,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3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4451</TotalTime>
  <Words>1455</Words>
  <Application>Microsoft Office PowerPoint</Application>
  <PresentationFormat>On-screen Show (4:3)</PresentationFormat>
  <Paragraphs>286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Arial Unicode MS</vt:lpstr>
      <vt:lpstr>MS Gothic</vt:lpstr>
      <vt:lpstr>Arial</vt:lpstr>
      <vt:lpstr>Calibri</vt:lpstr>
      <vt:lpstr>Calibri Light</vt:lpstr>
      <vt:lpstr>Intel Clear</vt:lpstr>
      <vt:lpstr>Times New Roman</vt:lpstr>
      <vt:lpstr>Verdana</vt:lpstr>
      <vt:lpstr>Wingdings</vt:lpstr>
      <vt:lpstr>Office Theme</vt:lpstr>
      <vt:lpstr>Custom Design</vt:lpstr>
      <vt:lpstr>1_Custom Design</vt:lpstr>
      <vt:lpstr>Document</vt:lpstr>
      <vt:lpstr>Time-Aware Traffic Shaping over 802.11</vt:lpstr>
      <vt:lpstr>Abstract</vt:lpstr>
      <vt:lpstr>Outline</vt:lpstr>
      <vt:lpstr>Time Sensitive Applications Examples</vt:lpstr>
      <vt:lpstr>Requirements for the Wi-Fi Network</vt:lpstr>
      <vt:lpstr>Latency Challenges</vt:lpstr>
      <vt:lpstr>IEEE 802.1 Time-Sensitive Networking (TSN)</vt:lpstr>
      <vt:lpstr>Time-Aware Traffic Shaping</vt:lpstr>
      <vt:lpstr>Time-Aware Shaping over Wireless</vt:lpstr>
      <vt:lpstr>Simplified TSN Reference Stack</vt:lpstr>
      <vt:lpstr>Performance Evaluation</vt:lpstr>
      <vt:lpstr>Simulation configurations</vt:lpstr>
      <vt:lpstr>Results</vt:lpstr>
      <vt:lpstr>Conclusions</vt:lpstr>
      <vt:lpstr>References</vt:lpstr>
      <vt:lpstr>Simple Experiment: Admission control and Time-Aware Scheduling over the 802.11 MAC</vt:lpstr>
      <vt:lpstr>DL latency results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Time-Aware Scheduling over 802.11</dc:title>
  <dc:creator>Cavalcanti, Dave</dc:creator>
  <cp:keywords>CTPClassification=CTP_NT</cp:keywords>
  <cp:lastModifiedBy>Cavalcanti, Dave</cp:lastModifiedBy>
  <cp:revision>194</cp:revision>
  <cp:lastPrinted>1601-01-01T00:00:00Z</cp:lastPrinted>
  <dcterms:created xsi:type="dcterms:W3CDTF">2018-08-21T22:03:00Z</dcterms:created>
  <dcterms:modified xsi:type="dcterms:W3CDTF">2018-09-12T02:12:43Z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16a388d6-bcc7-4675-aaec-cda1c42d3c09</vt:lpwstr>
  </property>
  <property fmtid="{D5CDD505-2E9C-101B-9397-08002B2CF9AE}" pid="3" name="CTP_TimeStamp">
    <vt:lpwstr>2018-09-12 02:12:43Z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