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7" r:id="rId2"/>
    <p:sldId id="478" r:id="rId3"/>
    <p:sldId id="526" r:id="rId4"/>
    <p:sldId id="525" r:id="rId5"/>
    <p:sldId id="532" r:id="rId6"/>
    <p:sldId id="534" r:id="rId7"/>
    <p:sldId id="512" r:id="rId8"/>
    <p:sldId id="533" r:id="rId9"/>
    <p:sldId id="485" r:id="rId10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0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  <p:cmAuthor id="1" name="吕开颖00029037" initials="吕开颖00029" lastIdx="5" clrIdx="1"/>
  <p:cmAuthor id="3" name="00061232" initials="0" lastIdx="2" clrIdx="2"/>
  <p:cmAuthor id="4" name="吕开颖00029037" initials="吕开颖00029037" lastIdx="2" clrIdx="3">
    <p:extLst>
      <p:ext uri="{19B8F6BF-5375-455C-9EA6-DF929625EA0E}">
        <p15:presenceInfo xmlns:p15="http://schemas.microsoft.com/office/powerpoint/2012/main" userId="S-1-5-21-3250579939-626067488-4216368596-9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00"/>
    <a:srgbClr val="0000FF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1" autoAdjust="0"/>
    <p:restoredTop sz="94790" autoAdjust="0"/>
  </p:normalViewPr>
  <p:slideViewPr>
    <p:cSldViewPr showGuides="1">
      <p:cViewPr>
        <p:scale>
          <a:sx n="100" d="100"/>
          <a:sy n="100" d="100"/>
        </p:scale>
        <p:origin x="114" y="72"/>
      </p:cViewPr>
      <p:guideLst>
        <p:guide orient="horz" pos="2160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1392" y="198"/>
      </p:cViewPr>
      <p:guideLst>
        <p:guide orient="horz" pos="2140"/>
        <p:guide pos="30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920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61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  <p:extLst>
      <p:ext uri="{BB962C8B-B14F-4D97-AF65-F5344CB8AC3E}">
        <p14:creationId xmlns:p14="http://schemas.microsoft.com/office/powerpoint/2010/main" val="369029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211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5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306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31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802.11-18/1538r1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June 2018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Multi-WID Addressed WUR Frame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838200" y="196626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2018-09-02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1556792"/>
            <a:ext cx="7772400" cy="47919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As defined in Draft D0.4, </a:t>
            </a:r>
            <a:r>
              <a:rPr lang="en-US" altLang="zh-CN" sz="2000" dirty="0"/>
              <a:t>the </a:t>
            </a:r>
            <a:r>
              <a:rPr lang="en-US" altLang="zh-CN" sz="2000" dirty="0"/>
              <a:t>Address field of the WUR Wake-up frame is set to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WUR ID when the frame is individually addressed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group ID when the frame is group addressed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transmit ID when the frame is broadcast addressed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0 </a:t>
            </a:r>
            <a:r>
              <a:rPr lang="en-US" altLang="zh-CN" sz="1600" b="0" dirty="0"/>
              <a:t>when multiple WIDs are included in the Frame Body field of the frame</a:t>
            </a:r>
            <a:r>
              <a:rPr lang="en-US" altLang="zh-CN" sz="1600" dirty="0" smtClean="0"/>
              <a:t>.</a:t>
            </a:r>
            <a:endParaRPr lang="en-US" altLang="zh-CN" sz="16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 WUR </a:t>
            </a:r>
            <a:r>
              <a:rPr lang="en-US" altLang="zh-CN" sz="2000" dirty="0"/>
              <a:t>frame with group ID in the Address field is a group addressed WUR frame that is addressed to </a:t>
            </a:r>
            <a:r>
              <a:rPr lang="en-US" altLang="zh-CN" sz="2000" dirty="0">
                <a:solidFill>
                  <a:srgbClr val="FF0000"/>
                </a:solidFill>
              </a:rPr>
              <a:t>all</a:t>
            </a:r>
            <a:r>
              <a:rPr lang="en-US" altLang="zh-CN" sz="2000" dirty="0"/>
              <a:t> the WUR STAs identified by that group ID. </a:t>
            </a:r>
            <a:endParaRPr lang="en-US" altLang="zh-CN" sz="2000" dirty="0" smtClean="0"/>
          </a:p>
          <a:p>
            <a:endParaRPr lang="zh-CN" altLang="en-US" sz="2000" dirty="0"/>
          </a:p>
          <a:p>
            <a:r>
              <a:rPr lang="en-US" altLang="zh-CN" sz="2000" dirty="0"/>
              <a:t>A WUR frame with </a:t>
            </a:r>
            <a:r>
              <a:rPr lang="en-US" altLang="zh-CN" sz="2000" dirty="0" smtClean="0"/>
              <a:t>0 </a:t>
            </a:r>
            <a:r>
              <a:rPr lang="en-US" altLang="zh-CN" sz="2000" dirty="0"/>
              <a:t>in the Address field </a:t>
            </a:r>
            <a:r>
              <a:rPr lang="en-US" altLang="zh-CN" sz="2000" dirty="0" smtClean="0"/>
              <a:t>is a </a:t>
            </a:r>
            <a:r>
              <a:rPr lang="en-US" altLang="zh-CN" sz="2000" dirty="0"/>
              <a:t>WUR Wake-up frame </a:t>
            </a:r>
            <a:r>
              <a:rPr lang="en-US" altLang="zh-CN" sz="2000" dirty="0" smtClean="0"/>
              <a:t>that has </a:t>
            </a:r>
            <a:r>
              <a:rPr lang="en-US" altLang="zh-CN" sz="2000" dirty="0"/>
              <a:t>a list of </a:t>
            </a:r>
            <a:r>
              <a:rPr lang="en-US" altLang="zh-CN" sz="2000" dirty="0" smtClean="0"/>
              <a:t>identifiers </a:t>
            </a:r>
            <a:r>
              <a:rPr lang="en-US" altLang="zh-CN" sz="2000" dirty="0"/>
              <a:t>in the Frame Body field where one of the identifiers identifies the non-AP STA. </a:t>
            </a:r>
            <a:r>
              <a:rPr lang="en-US" altLang="zh-CN" sz="2000" dirty="0" smtClean="0"/>
              <a:t>However all WUR STAs need to decode the multi-WID address WUR frame.</a:t>
            </a:r>
            <a:endParaRPr lang="en-US" altLang="zh-CN" sz="2000" dirty="0" smtClean="0"/>
          </a:p>
          <a:p>
            <a:pPr lvl="0" algn="l"/>
            <a:endParaRPr lang="en-US" altLang="zh-CN" sz="2000" dirty="0"/>
          </a:p>
          <a:p>
            <a:pPr lvl="0" algn="l"/>
            <a:r>
              <a:rPr lang="en-US" altLang="zh-CN" sz="2000" dirty="0" smtClean="0"/>
              <a:t>A </a:t>
            </a:r>
            <a:r>
              <a:rPr lang="en-US" altLang="zh-CN" sz="2000" dirty="0" smtClean="0"/>
              <a:t>method about </a:t>
            </a:r>
            <a:r>
              <a:rPr lang="en-US" altLang="zh-CN" sz="2000" dirty="0" smtClean="0"/>
              <a:t>multiple WID addressed WUR frame with more power saving consideration is </a:t>
            </a:r>
            <a:r>
              <a:rPr lang="en-US" altLang="zh-CN" sz="2000" dirty="0" smtClean="0"/>
              <a:t>proposed in this </a:t>
            </a:r>
            <a:r>
              <a:rPr lang="en-US" altLang="zh-CN" sz="2000" dirty="0" smtClean="0">
                <a:sym typeface="+mn-ea"/>
              </a:rPr>
              <a:t>proposal</a:t>
            </a:r>
            <a:r>
              <a:rPr lang="en-US" altLang="zh-CN" sz="20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Proposal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en-US" altLang="zh-CN" sz="2000" dirty="0" smtClean="0">
                <a:sym typeface="+mn-ea"/>
              </a:rPr>
              <a:t>AP uses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granularity parameters to </a:t>
            </a:r>
            <a:r>
              <a:rPr lang="en-US" altLang="zh-CN" sz="2000" dirty="0" smtClean="0">
                <a:sym typeface="+mn-ea"/>
              </a:rPr>
              <a:t>divide WUR STA addressing space into blocks.  Block </a:t>
            </a:r>
            <a:r>
              <a:rPr lang="en-US" altLang="zh-CN" sz="2000" dirty="0" smtClean="0">
                <a:sym typeface="+mn-ea"/>
              </a:rPr>
              <a:t>granularity parameter means how many WUR STAs with contiguous </a:t>
            </a:r>
            <a:r>
              <a:rPr lang="en-US" altLang="zh-CN" sz="2000" dirty="0" smtClean="0">
                <a:sym typeface="+mn-ea"/>
              </a:rPr>
              <a:t>WIDs in WUR addressing space </a:t>
            </a:r>
            <a:r>
              <a:rPr lang="en-US" altLang="zh-CN" sz="2000" dirty="0" smtClean="0">
                <a:sym typeface="+mn-ea"/>
              </a:rPr>
              <a:t>are contained in one </a:t>
            </a:r>
            <a:r>
              <a:rPr lang="en-US" altLang="zh-CN" sz="2000" dirty="0" smtClean="0">
                <a:sym typeface="+mn-ea"/>
              </a:rPr>
              <a:t>block.</a:t>
            </a:r>
            <a:endParaRPr lang="en-US" altLang="zh-CN" sz="2000" dirty="0" smtClean="0">
              <a:sym typeface="+mn-ea"/>
            </a:endParaRPr>
          </a:p>
          <a:p>
            <a:pPr lvl="1"/>
            <a:r>
              <a:rPr lang="en-US" altLang="zh-CN" sz="1800" dirty="0" smtClean="0">
                <a:sym typeface="+mn-ea"/>
              </a:rPr>
              <a:t>AP signals block </a:t>
            </a:r>
            <a:r>
              <a:rPr lang="en-US" altLang="zh-CN" sz="1800" dirty="0" smtClean="0">
                <a:sym typeface="+mn-ea"/>
              </a:rPr>
              <a:t>granularity parameters to WUR </a:t>
            </a:r>
            <a:r>
              <a:rPr lang="en-US" altLang="zh-CN" sz="1800" dirty="0" smtClean="0">
                <a:sym typeface="+mn-ea"/>
              </a:rPr>
              <a:t>STAs in WUR Operation element. </a:t>
            </a:r>
          </a:p>
          <a:p>
            <a:pPr lvl="1"/>
            <a:r>
              <a:rPr lang="en-US" altLang="zh-CN" sz="1800" dirty="0" smtClean="0">
                <a:sym typeface="+mn-ea"/>
              </a:rPr>
              <a:t>AP implicitly signals block IDs </a:t>
            </a:r>
            <a:r>
              <a:rPr lang="en-US" altLang="zh-CN" sz="1600" dirty="0" smtClean="0">
                <a:sym typeface="+mn-ea"/>
              </a:rPr>
              <a:t>by mapping the WUR ID space with granularity parameters</a:t>
            </a:r>
            <a:endParaRPr lang="en-US" altLang="zh-CN" dirty="0">
              <a:sym typeface="+mn-ea"/>
            </a:endParaRPr>
          </a:p>
          <a:p>
            <a:pPr lvl="0"/>
            <a:endParaRPr lang="en-US" altLang="zh-CN" sz="2000" dirty="0" smtClean="0">
              <a:sym typeface="+mn-ea"/>
            </a:endParaRPr>
          </a:p>
          <a:p>
            <a:pPr lvl="0"/>
            <a:r>
              <a:rPr lang="en-US" altLang="zh-CN" sz="2000" dirty="0" smtClean="0">
                <a:sym typeface="+mn-ea"/>
              </a:rPr>
              <a:t>The WUR STAs are grouped based on the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granularity parameters, and each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is </a:t>
            </a:r>
            <a:r>
              <a:rPr lang="en-US" altLang="zh-CN" sz="2000" dirty="0" smtClean="0">
                <a:sym typeface="+mn-ea"/>
              </a:rPr>
              <a:t>identified the block ID. </a:t>
            </a:r>
            <a:endParaRPr lang="en-US" altLang="zh-CN" sz="2000" dirty="0" smtClean="0">
              <a:sym typeface="+mn-ea"/>
            </a:endParaRPr>
          </a:p>
          <a:p>
            <a:pPr lvl="1"/>
            <a:r>
              <a:rPr lang="en-US" altLang="zh-CN" sz="1800" dirty="0" err="1" smtClean="0">
                <a:cs typeface="+mn-ea"/>
                <a:sym typeface="+mn-ea"/>
              </a:rPr>
              <a:t>Eg</a:t>
            </a:r>
            <a:r>
              <a:rPr lang="en-US" altLang="zh-CN" sz="1800" dirty="0" smtClean="0">
                <a:cs typeface="+mn-ea"/>
                <a:sym typeface="+mn-ea"/>
              </a:rPr>
              <a:t>. </a:t>
            </a:r>
            <a:r>
              <a:rPr lang="en-US" altLang="zh-CN" sz="1800" dirty="0" smtClean="0">
                <a:cs typeface="+mn-ea"/>
                <a:sym typeface="+mn-ea"/>
              </a:rPr>
              <a:t>block</a:t>
            </a:r>
            <a:r>
              <a:rPr lang="en-US" altLang="zh-CN" sz="1800" dirty="0" smtClean="0">
                <a:cs typeface="+mn-ea"/>
                <a:sym typeface="+mn-ea"/>
              </a:rPr>
              <a:t> </a:t>
            </a:r>
            <a:r>
              <a:rPr lang="en-US" altLang="zh-CN" sz="1800" dirty="0" smtClean="0">
                <a:cs typeface="+mn-ea"/>
                <a:sym typeface="+mn-ea"/>
              </a:rPr>
              <a:t>granularity parameter may be set to 2 octets, 4 octets, 8 octets and 16 octets, respectively.</a:t>
            </a:r>
          </a:p>
          <a:p>
            <a:pPr lvl="1"/>
            <a:r>
              <a:rPr lang="en-US" altLang="zh-CN" sz="1800" dirty="0" smtClean="0">
                <a:cs typeface="+mn-ea"/>
                <a:sym typeface="+mn-ea"/>
              </a:rPr>
              <a:t>A specific WUR STA can </a:t>
            </a:r>
            <a:r>
              <a:rPr lang="en-US" altLang="zh-CN" sz="1800" dirty="0" smtClean="0">
                <a:cs typeface="+mn-ea"/>
                <a:sym typeface="+mn-ea"/>
              </a:rPr>
              <a:t>belong to </a:t>
            </a:r>
            <a:r>
              <a:rPr lang="en-US" altLang="zh-CN" sz="1800" dirty="0" smtClean="0">
                <a:cs typeface="+mn-ea"/>
                <a:sym typeface="+mn-ea"/>
              </a:rPr>
              <a:t>multiple blocks </a:t>
            </a:r>
            <a:r>
              <a:rPr lang="en-US" altLang="zh-CN" sz="1800" dirty="0" smtClean="0">
                <a:cs typeface="+mn-ea"/>
                <a:sym typeface="+mn-ea"/>
              </a:rPr>
              <a:t>with different </a:t>
            </a:r>
            <a:r>
              <a:rPr lang="en-US" altLang="zh-CN" sz="1800" dirty="0" smtClean="0">
                <a:cs typeface="+mn-ea"/>
                <a:sym typeface="+mn-ea"/>
              </a:rPr>
              <a:t>block granularity</a:t>
            </a:r>
            <a:r>
              <a:rPr lang="en-US" altLang="zh-CN" sz="1800" dirty="0" smtClean="0">
                <a:cs typeface="+mn-ea"/>
                <a:sym typeface="+mn-ea"/>
              </a:rPr>
              <a:t>.</a:t>
            </a: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Block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ID Allocation Scheme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4025900"/>
            <a:ext cx="7772400" cy="2286000"/>
          </a:xfrm>
        </p:spPr>
        <p:txBody>
          <a:bodyPr>
            <a:normAutofit fontScale="95000"/>
          </a:bodyPr>
          <a:lstStyle/>
          <a:p>
            <a:r>
              <a:rPr lang="en-US" altLang="zh-CN" sz="1400" b="0" dirty="0" smtClean="0"/>
              <a:t>As an example shown above, one WUR STA can belong to multiple </a:t>
            </a:r>
            <a:r>
              <a:rPr lang="en-US" altLang="zh-CN" sz="1400" b="0" dirty="0" smtClean="0"/>
              <a:t>blocks </a:t>
            </a:r>
            <a:r>
              <a:rPr lang="en-US" altLang="zh-CN" sz="1400" b="0" dirty="0" smtClean="0"/>
              <a:t>based on the </a:t>
            </a:r>
            <a:r>
              <a:rPr lang="en-US" altLang="zh-CN" sz="1400" b="0" dirty="0" smtClean="0"/>
              <a:t>block </a:t>
            </a:r>
            <a:r>
              <a:rPr lang="en-US" altLang="zh-CN" sz="1400" b="0" dirty="0" smtClean="0"/>
              <a:t>granularity.</a:t>
            </a:r>
          </a:p>
          <a:p>
            <a:pPr lvl="1"/>
            <a:r>
              <a:rPr lang="en-US" altLang="zh-CN" sz="1200" b="0" dirty="0" smtClean="0"/>
              <a:t>WUR </a:t>
            </a:r>
            <a:r>
              <a:rPr lang="en-US" altLang="zh-CN" sz="1200" b="0" dirty="0" smtClean="0"/>
              <a:t>STAs of range 1 to 16 belong </a:t>
            </a:r>
            <a:r>
              <a:rPr lang="en-US" altLang="zh-CN" sz="1200" b="0" dirty="0" smtClean="0"/>
              <a:t>to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 smtClean="0"/>
              <a:t>ID #1 and </a:t>
            </a:r>
            <a:r>
              <a:rPr lang="en-US" altLang="zh-CN" sz="1200" b="0" dirty="0" smtClean="0"/>
              <a:t>STAs of range of  17 to 32 </a:t>
            </a:r>
            <a:r>
              <a:rPr lang="en-US" altLang="zh-CN" sz="1200" b="0" dirty="0" smtClean="0"/>
              <a:t>belongs </a:t>
            </a:r>
            <a:r>
              <a:rPr lang="en-US" altLang="zh-CN" sz="1200" b="0" dirty="0" smtClean="0"/>
              <a:t>to block </a:t>
            </a:r>
            <a:r>
              <a:rPr lang="en-US" altLang="zh-CN" sz="1200" b="0" dirty="0" smtClean="0"/>
              <a:t>ID #2 respectively when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 smtClean="0"/>
              <a:t>granularity is x</a:t>
            </a:r>
          </a:p>
          <a:p>
            <a:pPr lvl="1"/>
            <a:r>
              <a:rPr lang="en-US" altLang="zh-CN" sz="1200" b="0" dirty="0" smtClean="0"/>
              <a:t>WUR </a:t>
            </a:r>
            <a:r>
              <a:rPr lang="en-US" altLang="zh-CN" sz="1200" b="0" dirty="0" smtClean="0"/>
              <a:t>STAs of range of 1 to 32 belong </a:t>
            </a:r>
            <a:r>
              <a:rPr lang="en-US" altLang="zh-CN" sz="1200" b="0" dirty="0"/>
              <a:t>to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/>
              <a:t>ID </a:t>
            </a:r>
            <a:r>
              <a:rPr lang="en-US" altLang="zh-CN" sz="1200" b="0" dirty="0" smtClean="0"/>
              <a:t>#m+1 when </a:t>
            </a:r>
            <a:r>
              <a:rPr lang="en-US" altLang="zh-CN" sz="1200" b="0" dirty="0" smtClean="0"/>
              <a:t>block  </a:t>
            </a:r>
            <a:r>
              <a:rPr lang="en-US" altLang="zh-CN" sz="1200" b="0" dirty="0"/>
              <a:t>granularity is </a:t>
            </a:r>
            <a:r>
              <a:rPr lang="en-US" altLang="zh-CN" sz="1200" b="0" dirty="0" smtClean="0"/>
              <a:t>2x </a:t>
            </a:r>
          </a:p>
          <a:p>
            <a:r>
              <a:rPr lang="en-US" altLang="zh-CN" sz="1400" b="0" dirty="0" smtClean="0">
                <a:sym typeface="+mn-ea"/>
              </a:rPr>
              <a:t>When </a:t>
            </a:r>
            <a:r>
              <a:rPr lang="en-US" altLang="zh-CN" sz="1400" dirty="0" smtClean="0">
                <a:sym typeface="+mn-ea"/>
              </a:rPr>
              <a:t>ONLY </a:t>
            </a:r>
            <a:r>
              <a:rPr lang="en-US" altLang="zh-CN" sz="1400" b="0" dirty="0" smtClean="0">
                <a:sym typeface="+mn-ea"/>
              </a:rPr>
              <a:t>STAs within range 1 to 16 </a:t>
            </a:r>
            <a:r>
              <a:rPr lang="en-US" altLang="zh-CN" sz="1400" b="0" dirty="0" smtClean="0">
                <a:sym typeface="+mn-ea"/>
              </a:rPr>
              <a:t>are to be waken up, the AP can send a </a:t>
            </a:r>
            <a:r>
              <a:rPr lang="en-US" altLang="zh-CN" sz="1400" b="0" dirty="0" smtClean="0">
                <a:sym typeface="+mn-ea"/>
              </a:rPr>
              <a:t>multi-WID </a:t>
            </a:r>
            <a:r>
              <a:rPr lang="en-US" altLang="zh-CN" sz="1400" b="0" dirty="0" smtClean="0">
                <a:sym typeface="+mn-ea"/>
              </a:rPr>
              <a:t>addressed wake-up frame with </a:t>
            </a:r>
            <a:r>
              <a:rPr lang="en-US" altLang="zh-CN" sz="1400" b="0" dirty="0" smtClean="0">
                <a:sym typeface="+mn-ea"/>
              </a:rPr>
              <a:t>block </a:t>
            </a:r>
            <a:r>
              <a:rPr lang="en-US" altLang="zh-CN" sz="1400" b="0" dirty="0" smtClean="0">
                <a:sym typeface="+mn-ea"/>
              </a:rPr>
              <a:t>ID #1 </a:t>
            </a:r>
            <a:r>
              <a:rPr lang="en-US" altLang="zh-CN" sz="1400" b="0" dirty="0" smtClean="0">
                <a:sym typeface="+mn-ea"/>
              </a:rPr>
              <a:t>for </a:t>
            </a:r>
            <a:r>
              <a:rPr lang="en-US" altLang="zh-CN" sz="1400" b="0" dirty="0" smtClean="0">
                <a:sym typeface="+mn-ea"/>
              </a:rPr>
              <a:t>example.</a:t>
            </a:r>
          </a:p>
          <a:p>
            <a:r>
              <a:rPr lang="en-US" altLang="zh-CN" sz="1400" b="0" dirty="0" smtClean="0">
                <a:sym typeface="+mn-ea"/>
              </a:rPr>
              <a:t>When STAs within range of 1 to 32 are </a:t>
            </a:r>
            <a:r>
              <a:rPr lang="en-US" altLang="zh-CN" sz="1400" b="0" dirty="0">
                <a:sym typeface="+mn-ea"/>
              </a:rPr>
              <a:t>to be waken up, the AP can send a </a:t>
            </a:r>
            <a:r>
              <a:rPr lang="en-US" altLang="zh-CN" sz="1400" b="0" dirty="0">
                <a:sym typeface="+mn-ea"/>
              </a:rPr>
              <a:t>multi-WID </a:t>
            </a:r>
            <a:r>
              <a:rPr lang="en-US" altLang="zh-CN" sz="1400" b="0" dirty="0" smtClean="0">
                <a:sym typeface="+mn-ea"/>
              </a:rPr>
              <a:t>addressed wake-up</a:t>
            </a:r>
            <a:r>
              <a:rPr lang="en-US" altLang="zh-CN" sz="1400" b="0" dirty="0">
                <a:sym typeface="+mn-ea"/>
              </a:rPr>
              <a:t> frame with </a:t>
            </a:r>
            <a:r>
              <a:rPr lang="en-US" altLang="zh-CN" sz="1400" b="0" dirty="0" smtClean="0">
                <a:sym typeface="+mn-ea"/>
              </a:rPr>
              <a:t>block </a:t>
            </a:r>
            <a:r>
              <a:rPr lang="en-US" altLang="zh-CN" sz="1400" b="0" dirty="0">
                <a:sym typeface="+mn-ea"/>
              </a:rPr>
              <a:t>ID </a:t>
            </a:r>
            <a:r>
              <a:rPr lang="en-US" altLang="zh-CN" sz="1400" b="0" dirty="0" smtClean="0">
                <a:sym typeface="+mn-ea"/>
              </a:rPr>
              <a:t>#m+1 </a:t>
            </a:r>
            <a:r>
              <a:rPr lang="en-US" altLang="zh-CN" sz="1400" b="0" dirty="0" smtClean="0">
                <a:sym typeface="+mn-ea"/>
              </a:rPr>
              <a:t>for </a:t>
            </a:r>
            <a:r>
              <a:rPr lang="en-US" altLang="zh-CN" sz="1400" b="0" dirty="0" smtClean="0">
                <a:sym typeface="+mn-ea"/>
              </a:rPr>
              <a:t>example</a:t>
            </a:r>
            <a:r>
              <a:rPr lang="en-US" altLang="zh-CN" sz="1400" b="0" dirty="0" smtClean="0">
                <a:sym typeface="+mn-ea"/>
              </a:rPr>
              <a:t>.</a:t>
            </a:r>
          </a:p>
          <a:p>
            <a:pPr marL="0" indent="0">
              <a:buNone/>
            </a:pPr>
            <a:endParaRPr lang="en-US" altLang="zh-CN" sz="1400" b="0" dirty="0">
              <a:sym typeface="+mn-ea"/>
            </a:endParaRPr>
          </a:p>
          <a:p>
            <a:pPr marL="0" indent="0">
              <a:buNone/>
            </a:pPr>
            <a:endParaRPr lang="en-US" altLang="zh-CN" sz="1400" b="0" dirty="0" smtClean="0">
              <a:sym typeface="+mn-ea"/>
            </a:endParaRPr>
          </a:p>
          <a:p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4</a:t>
            </a:fld>
            <a:endParaRPr lang="en-US" dirty="0"/>
          </a:p>
        </p:txBody>
      </p:sp>
      <p:sp>
        <p:nvSpPr>
          <p:cNvPr id="26" name="矩形 25"/>
          <p:cNvSpPr/>
          <p:nvPr/>
        </p:nvSpPr>
        <p:spPr>
          <a:xfrm>
            <a:off x="1976755" y="1752600"/>
            <a:ext cx="5190490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839210" y="2002155"/>
            <a:ext cx="1315720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98" name="左大括号 97"/>
          <p:cNvSpPr/>
          <p:nvPr/>
        </p:nvSpPr>
        <p:spPr>
          <a:xfrm rot="16200000">
            <a:off x="210248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1" name="左大括号 100"/>
          <p:cNvSpPr/>
          <p:nvPr/>
        </p:nvSpPr>
        <p:spPr>
          <a:xfrm rot="16200000">
            <a:off x="252857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" name="左大括号 101"/>
          <p:cNvSpPr/>
          <p:nvPr/>
        </p:nvSpPr>
        <p:spPr>
          <a:xfrm rot="16200000">
            <a:off x="686689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3" name="左大括号 102"/>
          <p:cNvSpPr/>
          <p:nvPr/>
        </p:nvSpPr>
        <p:spPr>
          <a:xfrm rot="16200000">
            <a:off x="295465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左大括号 103"/>
          <p:cNvSpPr/>
          <p:nvPr/>
        </p:nvSpPr>
        <p:spPr>
          <a:xfrm rot="16200000">
            <a:off x="644080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左大括号 104"/>
          <p:cNvSpPr/>
          <p:nvPr/>
        </p:nvSpPr>
        <p:spPr>
          <a:xfrm rot="16200000">
            <a:off x="338074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左大括号 105"/>
          <p:cNvSpPr/>
          <p:nvPr/>
        </p:nvSpPr>
        <p:spPr>
          <a:xfrm rot="16200000">
            <a:off x="601472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左大括号 106"/>
          <p:cNvSpPr/>
          <p:nvPr/>
        </p:nvSpPr>
        <p:spPr>
          <a:xfrm rot="16200000">
            <a:off x="558863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左大括号 107"/>
          <p:cNvSpPr/>
          <p:nvPr/>
        </p:nvSpPr>
        <p:spPr>
          <a:xfrm rot="16200000">
            <a:off x="23183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左大括号 108"/>
          <p:cNvSpPr/>
          <p:nvPr/>
        </p:nvSpPr>
        <p:spPr>
          <a:xfrm rot="16200000">
            <a:off x="31642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左大括号 109"/>
          <p:cNvSpPr/>
          <p:nvPr/>
        </p:nvSpPr>
        <p:spPr>
          <a:xfrm rot="16200000">
            <a:off x="57981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左大括号 110"/>
          <p:cNvSpPr/>
          <p:nvPr/>
        </p:nvSpPr>
        <p:spPr>
          <a:xfrm rot="16200000">
            <a:off x="66440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7404735" y="2372995"/>
            <a:ext cx="1114408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</a:t>
            </a:r>
            <a:r>
              <a:rPr lang="en-US" altLang="zh-CN" sz="900" dirty="0" smtClean="0">
                <a:sym typeface="+mn-ea"/>
              </a:rPr>
              <a:t> </a:t>
            </a:r>
            <a:r>
              <a:rPr lang="en-US" altLang="zh-CN" sz="900" dirty="0" smtClean="0">
                <a:sym typeface="+mn-ea"/>
              </a:rPr>
              <a:t>granularity x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7404735" y="2902585"/>
            <a:ext cx="1178528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 </a:t>
            </a:r>
            <a:r>
              <a:rPr lang="en-US" altLang="zh-CN" sz="900" dirty="0" smtClean="0">
                <a:sym typeface="+mn-ea"/>
              </a:rPr>
              <a:t>granularity 2x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2048510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#1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758825" y="2602865"/>
            <a:ext cx="1191352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 </a:t>
            </a:r>
            <a:r>
              <a:rPr lang="en-US" altLang="zh-CN" sz="900" dirty="0" smtClean="0">
                <a:sym typeface="+mn-ea"/>
              </a:rPr>
              <a:t>ID numbering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246951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#2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333240" y="223456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4333240" y="276415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288734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#3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335089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#4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6798945" y="2602865"/>
            <a:ext cx="3733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2236693" y="3422988"/>
            <a:ext cx="503555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m+1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6585585" y="3427924"/>
            <a:ext cx="379730" cy="2298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n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2189797" y="2729711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1673225" y="2982144"/>
            <a:ext cx="793807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1 to 16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430252" y="2982144"/>
            <a:ext cx="889987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17 to 32 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V="1">
            <a:off x="2402840" y="3565053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1953751" y="3853343"/>
            <a:ext cx="825867" cy="2308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 STA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1 to 32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2615882" y="2736349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Multi-WID addressed WUR frame format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831850" y="1624965"/>
            <a:ext cx="7005955" cy="38164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 </a:t>
            </a:r>
            <a:r>
              <a:rPr lang="en-US" altLang="zh-CN" sz="1600" b="1" dirty="0" smtClean="0"/>
              <a:t>Multi-WID addressed </a:t>
            </a:r>
            <a:r>
              <a:rPr lang="en-US" altLang="zh-CN" sz="1600" b="1" dirty="0" smtClean="0">
                <a:solidFill>
                  <a:schemeClr val="tx1"/>
                </a:solidFill>
                <a:sym typeface="+mn-ea"/>
              </a:rPr>
              <a:t>WUR frame </a:t>
            </a:r>
            <a:r>
              <a:rPr lang="en-US" altLang="zh-CN" sz="1600" dirty="0" smtClean="0">
                <a:solidFill>
                  <a:schemeClr val="tx1"/>
                </a:solidFill>
                <a:sym typeface="+mn-ea"/>
              </a:rPr>
              <a:t>is a WUR frame with the  proposed definition of the subfields as below.</a:t>
            </a:r>
            <a:endParaRPr lang="en-US" altLang="zh-CN" sz="1600" dirty="0">
              <a:solidFill>
                <a:schemeClr val="tx1"/>
              </a:solidFill>
              <a:sym typeface="+mn-ea"/>
            </a:endParaRPr>
          </a:p>
          <a:p>
            <a:endParaRPr lang="zh-CN" altLang="en-US" sz="1600" dirty="0"/>
          </a:p>
          <a:p>
            <a:pPr lvl="1"/>
            <a:r>
              <a:rPr lang="en-US" altLang="zh-CN" sz="1200" b="1" dirty="0" smtClean="0"/>
              <a:t>Frame Control field:</a:t>
            </a:r>
            <a:r>
              <a:rPr lang="en-US" altLang="zh-CN" sz="1200" dirty="0" smtClean="0"/>
              <a:t>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altLang="zh-CN" sz="1200" dirty="0" smtClean="0"/>
              <a:t>the Length Present </a:t>
            </a:r>
            <a:r>
              <a:rPr lang="en-US" altLang="zh-CN" sz="1200" dirty="0"/>
              <a:t>field is set to </a:t>
            </a:r>
            <a:r>
              <a:rPr lang="en-US" altLang="zh-CN" sz="1200" dirty="0" smtClean="0"/>
              <a:t>0 </a:t>
            </a:r>
            <a:r>
              <a:rPr lang="en-US" altLang="zh-CN" sz="1200" dirty="0"/>
              <a:t>to indicate </a:t>
            </a:r>
            <a:r>
              <a:rPr lang="en-US" altLang="zh-CN" sz="1200" dirty="0" smtClean="0"/>
              <a:t>the Length/</a:t>
            </a:r>
            <a:r>
              <a:rPr lang="en-US" altLang="zh-CN" sz="1200" dirty="0" err="1" smtClean="0"/>
              <a:t>Misc</a:t>
            </a:r>
            <a:r>
              <a:rPr lang="en-US" altLang="zh-CN" sz="1200" dirty="0" smtClean="0"/>
              <a:t> field contains </a:t>
            </a:r>
            <a:r>
              <a:rPr lang="en-US" altLang="zh-CN" sz="1200" dirty="0"/>
              <a:t>the Length </a:t>
            </a:r>
            <a:r>
              <a:rPr lang="en-US" altLang="zh-CN" sz="1200" dirty="0" smtClean="0"/>
              <a:t>field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altLang="zh-CN" sz="1200" dirty="0" smtClean="0"/>
              <a:t>the Length field contains the length of the Frame Body field as defined in 9.10.2.4</a:t>
            </a:r>
            <a:endParaRPr lang="en-US" altLang="zh-CN" sz="1200" dirty="0"/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altLang="zh-CN" sz="1200" dirty="0">
              <a:sym typeface="+mn-ea"/>
            </a:endParaRPr>
          </a:p>
          <a:p>
            <a:pPr lvl="1"/>
            <a:r>
              <a:rPr lang="en-US" altLang="zh-CN" sz="1200" b="1" dirty="0" smtClean="0"/>
              <a:t>Address filed: </a:t>
            </a:r>
            <a:r>
              <a:rPr lang="en-US" altLang="zh-CN" sz="1200" dirty="0" smtClean="0"/>
              <a:t>The </a:t>
            </a:r>
            <a:r>
              <a:rPr lang="en-US" altLang="zh-CN" sz="1200" dirty="0"/>
              <a:t>address field is set </a:t>
            </a:r>
            <a:r>
              <a:rPr lang="en-US" altLang="zh-CN" sz="1200" dirty="0" smtClean="0"/>
              <a:t>to block ID</a:t>
            </a:r>
            <a:endParaRPr lang="en-US" altLang="zh-CN" sz="1200" dirty="0"/>
          </a:p>
          <a:p>
            <a:pPr lvl="1"/>
            <a:r>
              <a:rPr lang="en-US" altLang="zh-CN" sz="1200" b="1" dirty="0" smtClean="0"/>
              <a:t>Frame </a:t>
            </a:r>
            <a:r>
              <a:rPr lang="en-US" altLang="zh-CN" sz="1200" b="1" dirty="0"/>
              <a:t>Body field: </a:t>
            </a:r>
            <a:r>
              <a:rPr lang="en-US" altLang="zh-CN" sz="1200" dirty="0"/>
              <a:t>contains </a:t>
            </a:r>
            <a:r>
              <a:rPr lang="en-US" altLang="zh-CN" sz="1200" dirty="0" smtClean="0"/>
              <a:t>the list of WIDs</a:t>
            </a:r>
            <a:endParaRPr lang="en-US" altLang="zh-CN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en-US" altLang="zh-CN" sz="1600" dirty="0" smtClean="0">
              <a:sym typeface="+mn-ea"/>
            </a:endParaRPr>
          </a:p>
          <a:p>
            <a:endParaRPr lang="zh-CN" altLang="en-US" sz="1600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discussed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flexible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 allocation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scheme in this proposal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 notifies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granularity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parameters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to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 STAs.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By knowing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granularity, a WUR STA could determine which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block(s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 it belongs, and its position in the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block(s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).</a:t>
            </a:r>
          </a:p>
          <a:p>
            <a:pPr lvl="1"/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AP signals a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multi-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WID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frame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using the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address and length field.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0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By using this scheme,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AP does not need to explicitly signal the specific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IDs which the WUR STA belongs to.</a:t>
            </a: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Only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STAs belonging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to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 block indicated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in the address field of the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frame will decode the frame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body of a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multi-WID addressed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wake-up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frame so that more power saving can be achieved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304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the </a:t>
            </a:r>
            <a:r>
              <a:rPr lang="en-US" altLang="zh-CN" dirty="0" smtClean="0">
                <a:sym typeface="+mn-ea"/>
              </a:rPr>
              <a:t>Block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ID Allocation Scheme in slide </a:t>
            </a:r>
            <a:r>
              <a:rPr lang="en-US" altLang="zh-CN" dirty="0" smtClean="0">
                <a:sym typeface="+mn-ea"/>
              </a:rPr>
              <a:t>3?</a:t>
            </a:r>
            <a:r>
              <a:rPr lang="en-US" altLang="zh-CN" dirty="0" smtClean="0"/>
              <a:t>  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7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the </a:t>
            </a:r>
            <a:r>
              <a:rPr lang="en-US" altLang="zh-CN" dirty="0" smtClean="0">
                <a:sym typeface="+mn-ea"/>
              </a:rPr>
              <a:t>multi-WID addressed WUR </a:t>
            </a:r>
            <a:r>
              <a:rPr lang="en-US" altLang="zh-CN" dirty="0" smtClean="0">
                <a:sym typeface="+mn-ea"/>
              </a:rPr>
              <a:t>frame format </a:t>
            </a:r>
            <a:r>
              <a:rPr lang="en-US" altLang="zh-CN" dirty="0" smtClean="0">
                <a:sym typeface="+mn-ea"/>
              </a:rPr>
              <a:t>in </a:t>
            </a:r>
            <a:r>
              <a:rPr lang="en-US" altLang="zh-CN" dirty="0" smtClean="0">
                <a:sym typeface="+mn-ea"/>
              </a:rPr>
              <a:t>slide </a:t>
            </a:r>
            <a:r>
              <a:rPr lang="en-US" altLang="zh-CN" dirty="0" smtClean="0">
                <a:sym typeface="+mn-ea"/>
              </a:rPr>
              <a:t>5?</a:t>
            </a:r>
            <a:r>
              <a:rPr lang="en-US" altLang="zh-CN" dirty="0" smtClean="0"/>
              <a:t>  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2437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[1]Draft P802.11ba </a:t>
            </a:r>
            <a:r>
              <a:rPr lang="en-US" altLang="zh-CN" sz="2000" dirty="0" smtClean="0"/>
              <a:t>D0.4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9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754</Words>
  <Application>Microsoft Office PowerPoint</Application>
  <PresentationFormat>全屏显示(4:3)</PresentationFormat>
  <Paragraphs>120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宋体</vt:lpstr>
      <vt:lpstr>Arial</vt:lpstr>
      <vt:lpstr>Times New Roman</vt:lpstr>
      <vt:lpstr>Wingdings</vt:lpstr>
      <vt:lpstr>Default Design</vt:lpstr>
      <vt:lpstr>Multi-WID Addressed WUR Frame</vt:lpstr>
      <vt:lpstr>Abstract</vt:lpstr>
      <vt:lpstr>Proposal</vt:lpstr>
      <vt:lpstr>Block ID Allocation Scheme</vt:lpstr>
      <vt:lpstr>Multi-WID addressed WUR frame format</vt:lpstr>
      <vt:lpstr>Conclusion </vt:lpstr>
      <vt:lpstr>Straw Poll 1 </vt:lpstr>
      <vt:lpstr>Straw Poll </vt:lpstr>
      <vt:lpstr>References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2763</cp:revision>
  <dcterms:created xsi:type="dcterms:W3CDTF">2006-02-24T01:46:00Z</dcterms:created>
  <dcterms:modified xsi:type="dcterms:W3CDTF">2018-09-11T03:00:41Z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