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257" r:id="rId3"/>
    <p:sldId id="299" r:id="rId4"/>
    <p:sldId id="290" r:id="rId5"/>
    <p:sldId id="298" r:id="rId6"/>
    <p:sldId id="301" r:id="rId7"/>
    <p:sldId id="276" r:id="rId8"/>
    <p:sldId id="293" r:id="rId9"/>
    <p:sldId id="294" r:id="rId10"/>
    <p:sldId id="273" r:id="rId11"/>
    <p:sldId id="302" r:id="rId12"/>
    <p:sldId id="264" r:id="rId13"/>
    <p:sldId id="300" r:id="rId14"/>
    <p:sldId id="286" r:id="rId15"/>
    <p:sldId id="288" r:id="rId16"/>
    <p:sldId id="269" r:id="rId17"/>
    <p:sldId id="289" r:id="rId18"/>
    <p:sldId id="280" r:id="rId19"/>
    <p:sldId id="281" r:id="rId20"/>
    <p:sldId id="282" r:id="rId21"/>
    <p:sldId id="283" r:id="rId22"/>
    <p:sldId id="284" r:id="rId23"/>
    <p:sldId id="291" r:id="rId24"/>
    <p:sldId id="285" r:id="rId2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p:cViewPr>
        <p:scale>
          <a:sx n="90" d="100"/>
          <a:sy n="90" d="100"/>
        </p:scale>
        <p:origin x="678"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80" d="100"/>
        <a:sy n="180" d="100"/>
      </p:scale>
      <p:origin x="0" y="-411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9/10/2018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383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12</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13</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7725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2018</a:t>
            </a:r>
            <a:endParaRPr lang="en-GB"/>
          </a:p>
        </p:txBody>
      </p:sp>
      <p:sp>
        <p:nvSpPr>
          <p:cNvPr id="5" name="Footer Placeholder 4"/>
          <p:cNvSpPr>
            <a:spLocks noGrp="1"/>
          </p:cNvSpPr>
          <p:nvPr>
            <p:ph type="ftr" idx="11"/>
          </p:nvPr>
        </p:nvSpPr>
        <p:spPr/>
        <p:txBody>
          <a:bodyPr/>
          <a:lstStyle>
            <a:lvl1pPr>
              <a:defRPr/>
            </a:lvl1pPr>
          </a:lstStyle>
          <a:p>
            <a:r>
              <a:rPr lang="en-GB"/>
              <a:t>Miguel Lopez, Ericsson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Miguel Lopez, Ericsson</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September 2018</a:t>
            </a:r>
            <a:endParaRPr lang="en-GB" dirty="0"/>
          </a:p>
        </p:txBody>
      </p:sp>
      <p:sp>
        <p:nvSpPr>
          <p:cNvPr id="5" name="Footer Placeholder 4"/>
          <p:cNvSpPr>
            <a:spLocks noGrp="1"/>
          </p:cNvSpPr>
          <p:nvPr>
            <p:ph type="ftr" idx="11"/>
          </p:nvPr>
        </p:nvSpPr>
        <p:spPr/>
        <p:txBody>
          <a:bodyPr/>
          <a:lstStyle>
            <a:lvl1pPr>
              <a:defRPr/>
            </a:lvl1pPr>
          </a:lstStyle>
          <a:p>
            <a:r>
              <a:rPr lang="en-GB"/>
              <a:t>Miguel Lopez, Ericsson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2018</a:t>
            </a:r>
            <a:endParaRPr lang="en-GB" dirty="0"/>
          </a:p>
        </p:txBody>
      </p:sp>
      <p:sp>
        <p:nvSpPr>
          <p:cNvPr id="6" name="Footer Placeholder 5"/>
          <p:cNvSpPr>
            <a:spLocks noGrp="1"/>
          </p:cNvSpPr>
          <p:nvPr>
            <p:ph type="ftr" idx="11"/>
          </p:nvPr>
        </p:nvSpPr>
        <p:spPr/>
        <p:txBody>
          <a:bodyPr/>
          <a:lstStyle>
            <a:lvl1pPr>
              <a:defRPr/>
            </a:lvl1pPr>
          </a:lstStyle>
          <a:p>
            <a:r>
              <a:rPr lang="en-GB"/>
              <a:t>Miguel Lopez, Ericsson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2018</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Miguel Lopez, Ericsson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2018</a:t>
            </a:r>
            <a:endParaRPr lang="en-GB" dirty="0"/>
          </a:p>
        </p:txBody>
      </p:sp>
      <p:sp>
        <p:nvSpPr>
          <p:cNvPr id="4" name="Footer Placeholder 3"/>
          <p:cNvSpPr>
            <a:spLocks noGrp="1"/>
          </p:cNvSpPr>
          <p:nvPr>
            <p:ph type="ftr" idx="11"/>
          </p:nvPr>
        </p:nvSpPr>
        <p:spPr/>
        <p:txBody>
          <a:bodyPr/>
          <a:lstStyle>
            <a:lvl1pPr>
              <a:defRPr/>
            </a:lvl1pPr>
          </a:lstStyle>
          <a:p>
            <a:r>
              <a:rPr lang="en-GB"/>
              <a:t>Miguel Lopez, Ericsson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2018</a:t>
            </a:r>
            <a:endParaRPr lang="en-GB" dirty="0"/>
          </a:p>
        </p:txBody>
      </p:sp>
      <p:sp>
        <p:nvSpPr>
          <p:cNvPr id="3" name="Footer Placeholder 2"/>
          <p:cNvSpPr>
            <a:spLocks noGrp="1"/>
          </p:cNvSpPr>
          <p:nvPr>
            <p:ph type="ftr" idx="11"/>
          </p:nvPr>
        </p:nvSpPr>
        <p:spPr/>
        <p:txBody>
          <a:bodyPr/>
          <a:lstStyle>
            <a:lvl1pPr>
              <a:defRPr/>
            </a:lvl1pPr>
          </a:lstStyle>
          <a:p>
            <a:r>
              <a:rPr lang="en-GB"/>
              <a:t>Miguel Lopez, Ericsson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2018</a:t>
            </a:r>
            <a:endParaRPr lang="en-GB" dirty="0"/>
          </a:p>
        </p:txBody>
      </p:sp>
      <p:sp>
        <p:nvSpPr>
          <p:cNvPr id="5" name="Footer Placeholder 4"/>
          <p:cNvSpPr>
            <a:spLocks noGrp="1"/>
          </p:cNvSpPr>
          <p:nvPr>
            <p:ph type="ftr" idx="11"/>
          </p:nvPr>
        </p:nvSpPr>
        <p:spPr/>
        <p:txBody>
          <a:bodyPr/>
          <a:lstStyle>
            <a:lvl1pPr>
              <a:defRPr/>
            </a:lvl1pPr>
          </a:lstStyle>
          <a:p>
            <a:r>
              <a:rPr lang="en-GB"/>
              <a:t>Miguel Lopez, Ericsson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2018</a:t>
            </a:r>
            <a:endParaRPr lang="en-GB" dirty="0"/>
          </a:p>
        </p:txBody>
      </p:sp>
      <p:sp>
        <p:nvSpPr>
          <p:cNvPr id="5" name="Footer Placeholder 4"/>
          <p:cNvSpPr>
            <a:spLocks noGrp="1"/>
          </p:cNvSpPr>
          <p:nvPr>
            <p:ph type="ftr" idx="11"/>
          </p:nvPr>
        </p:nvSpPr>
        <p:spPr/>
        <p:txBody>
          <a:bodyPr/>
          <a:lstStyle>
            <a:lvl1pPr>
              <a:defRPr/>
            </a:lvl1pPr>
          </a:lstStyle>
          <a:p>
            <a:r>
              <a:rPr lang="en-GB"/>
              <a:t>Miguel Lopez, Ericsson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Miguel Lopez, Ericsson</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802.11-18/1529r0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doc"/></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t>September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Miguel Lopez, Ericsson</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Tuning Symbol Randomization</a:t>
            </a:r>
          </a:p>
        </p:txBody>
      </p:sp>
      <p:sp>
        <p:nvSpPr>
          <p:cNvPr id="3074" name="Rectangle 2"/>
          <p:cNvSpPr>
            <a:spLocks noGrp="1" noChangeArrowheads="1"/>
          </p:cNvSpPr>
          <p:nvPr>
            <p:ph type="body" idx="1"/>
          </p:nvPr>
        </p:nvSpPr>
        <p:spPr>
          <a:xfrm>
            <a:off x="685800" y="173598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2018-09-10</a:t>
            </a:r>
          </a:p>
        </p:txBody>
      </p:sp>
      <p:graphicFrame>
        <p:nvGraphicFramePr>
          <p:cNvPr id="3075" name="Object 3"/>
          <p:cNvGraphicFramePr>
            <a:graphicFrameLocks noChangeAspect="1"/>
          </p:cNvGraphicFramePr>
          <p:nvPr>
            <p:extLst>
              <p:ext uri="{D42A27DB-BD31-4B8C-83A1-F6EECF244321}">
                <p14:modId xmlns:p14="http://schemas.microsoft.com/office/powerpoint/2010/main" val="3283835953"/>
              </p:ext>
            </p:extLst>
          </p:nvPr>
        </p:nvGraphicFramePr>
        <p:xfrm>
          <a:off x="520700" y="2657475"/>
          <a:ext cx="8102600" cy="2616200"/>
        </p:xfrm>
        <a:graphic>
          <a:graphicData uri="http://schemas.openxmlformats.org/presentationml/2006/ole">
            <mc:AlternateContent xmlns:mc="http://schemas.openxmlformats.org/markup-compatibility/2006">
              <mc:Choice xmlns:v="urn:schemas-microsoft-com:vml" Requires="v">
                <p:oleObj spid="_x0000_s3479" name="Document" r:id="rId4" imgW="8245941" imgH="2669261" progId="Word.Document.8">
                  <p:embed/>
                </p:oleObj>
              </mc:Choice>
              <mc:Fallback>
                <p:oleObj name="Document" r:id="rId4" imgW="8245941" imgH="2669261" progId="Word.Document.8">
                  <p:embed/>
                  <p:pic>
                    <p:nvPicPr>
                      <p:cNvPr id="0" name="Picture 3"/>
                      <p:cNvPicPr>
                        <a:picLocks noChangeAspect="1" noChangeArrowheads="1"/>
                      </p:cNvPicPr>
                      <p:nvPr/>
                    </p:nvPicPr>
                    <p:blipFill>
                      <a:blip r:embed="rId5"/>
                      <a:srcRect/>
                      <a:stretch>
                        <a:fillRect/>
                      </a:stretch>
                    </p:blipFill>
                    <p:spPr bwMode="auto">
                      <a:xfrm>
                        <a:off x="520700" y="2657475"/>
                        <a:ext cx="8102600" cy="2616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31874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Conclusions</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a:xfrm>
                <a:off x="611560" y="1692051"/>
                <a:ext cx="7770813" cy="4113213"/>
              </a:xfrm>
            </p:spPr>
            <p:txBody>
              <a:bodyPr/>
              <a:lstStyle/>
              <a:p>
                <a:pPr marL="457200" indent="-457200">
                  <a:buFont typeface="Arial" panose="020B0604020202020204" pitchFamily="34" charset="0"/>
                  <a:buChar char="•"/>
                </a:pPr>
                <a:r>
                  <a:rPr lang="en-US" b="0" dirty="0"/>
                  <a:t>It has been shown that the combination of binary phase and cyclic shift randomization effectively suppresses spectral lines and enables a significant increase of TX power in PSD limited scenarios</a:t>
                </a:r>
              </a:p>
              <a:p>
                <a:pPr marL="457200" indent="-457200">
                  <a:buFont typeface="Arial" panose="020B0604020202020204" pitchFamily="34" charset="0"/>
                  <a:buChar char="•"/>
                </a:pPr>
                <a:r>
                  <a:rPr lang="en-US" b="0" dirty="0"/>
                  <a:t>The following delay values for cyclic shift randomization are recommended if CSR is applied:</a:t>
                </a:r>
              </a:p>
              <a:p>
                <a:pPr marL="857250" lvl="1" indent="-457200">
                  <a:buFont typeface="Arial" panose="020B0604020202020204" pitchFamily="34" charset="0"/>
                  <a:buChar char="•"/>
                </a:pPr>
                <a:r>
                  <a:rPr lang="en-US" dirty="0"/>
                  <a:t>LDR: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𝐶𝑆</m:t>
                        </m:r>
                      </m:sub>
                      <m:sup>
                        <m:r>
                          <a:rPr lang="en-US" b="0" i="1" smtClean="0">
                            <a:latin typeface="Cambria Math" panose="02040503050406030204" pitchFamily="18" charset="0"/>
                          </a:rPr>
                          <m:t>𝑛</m:t>
                        </m:r>
                      </m:sup>
                    </m:sSubSup>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∙400 </m:t>
                    </m:r>
                    <m:r>
                      <a:rPr lang="en-US" b="0" i="1" smtClean="0">
                        <a:latin typeface="Cambria Math" panose="02040503050406030204" pitchFamily="18" charset="0"/>
                      </a:rPr>
                      <m:t>𝑛𝑠</m:t>
                    </m:r>
                  </m:oMath>
                </a14:m>
                <a:r>
                  <a:rPr lang="en-US" dirty="0"/>
                  <a:t>, </a:t>
                </a:r>
                <a14:m>
                  <m:oMath xmlns:m="http://schemas.openxmlformats.org/officeDocument/2006/math">
                    <m:r>
                      <a:rPr lang="sv-SE" b="0"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=0,1,…,7</a:t>
                </a:r>
              </a:p>
              <a:p>
                <a:pPr marL="857250" lvl="1" indent="-457200">
                  <a:buFont typeface="Arial" panose="020B0604020202020204" pitchFamily="34" charset="0"/>
                  <a:buChar char="•"/>
                </a:pPr>
                <a:r>
                  <a:rPr lang="en-US" dirty="0"/>
                  <a:t>HDR: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𝐶𝑆</m:t>
                        </m:r>
                      </m:sub>
                      <m:sup>
                        <m:r>
                          <a:rPr lang="en-US" b="0" i="1" smtClean="0">
                            <a:latin typeface="Cambria Math" panose="02040503050406030204" pitchFamily="18" charset="0"/>
                          </a:rPr>
                          <m:t>𝑛</m:t>
                        </m:r>
                      </m:sup>
                    </m:sSubSup>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∙200 </m:t>
                    </m:r>
                    <m:r>
                      <a:rPr lang="en-US" b="0" i="1" smtClean="0">
                        <a:latin typeface="Cambria Math" panose="02040503050406030204" pitchFamily="18" charset="0"/>
                      </a:rPr>
                      <m:t>𝑛𝑠</m:t>
                    </m:r>
                  </m:oMath>
                </a14:m>
                <a:r>
                  <a:rPr lang="en-US" dirty="0"/>
                  <a:t>, </a:t>
                </a:r>
                <a14:m>
                  <m:oMath xmlns:m="http://schemas.openxmlformats.org/officeDocument/2006/math">
                    <m:r>
                      <a:rPr lang="sv-SE" b="0"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=0,1,…,7</a:t>
                </a:r>
              </a:p>
              <a:p>
                <a:pPr marL="457200" indent="-457200">
                  <a:buFont typeface="Arial" panose="020B0604020202020204" pitchFamily="34" charset="0"/>
                  <a:buChar char="•"/>
                </a:pPr>
                <a:r>
                  <a:rPr lang="en-US" b="0" dirty="0"/>
                  <a:t>The appendix shows that the recommended delay values also flatten the spectrum for a vast number of MC-OOK symbols, including </a:t>
                </a:r>
                <a:r>
                  <a:rPr lang="en-US" b="0" i="1" dirty="0"/>
                  <a:t>all</a:t>
                </a:r>
                <a:r>
                  <a:rPr lang="en-US" b="0" dirty="0"/>
                  <a:t> On waveforms generated from BPSK frequency domain symbols</a:t>
                </a:r>
              </a:p>
              <a:p>
                <a:pPr marL="400050" lvl="1" indent="0"/>
                <a:endParaRPr lang="en-US" dirty="0"/>
              </a:p>
            </p:txBody>
          </p:sp>
        </mc:Choice>
        <mc:Fallback xmlns="">
          <p:sp>
            <p:nvSpPr>
              <p:cNvPr id="9" name="Content Placeholder 8">
                <a:extLst>
                  <a:ext uri="{FF2B5EF4-FFF2-40B4-BE49-F238E27FC236}">
                    <a16:creationId xmlns:a16="http://schemas.microsoft.com/office/drawing/2014/main" id="{911C75E4-AD2A-4723-8E7A-95ACCBB83C6D}"/>
                  </a:ext>
                </a:extLst>
              </p:cNvPr>
              <p:cNvSpPr>
                <a:spLocks noGrp="1" noRot="1" noChangeAspect="1" noMove="1" noResize="1" noEditPoints="1" noAdjustHandles="1" noChangeArrowheads="1" noChangeShapeType="1" noTextEdit="1"/>
              </p:cNvSpPr>
              <p:nvPr>
                <p:ph idx="1"/>
              </p:nvPr>
            </p:nvSpPr>
            <p:spPr>
              <a:xfrm>
                <a:off x="611560" y="1692051"/>
                <a:ext cx="7770813" cy="4113213"/>
              </a:xfrm>
              <a:blipFill>
                <a:blip r:embed="rId2"/>
                <a:stretch>
                  <a:fillRect l="-1020" t="-1187" r="-627" b="-16320"/>
                </a:stretch>
              </a:blipFill>
            </p:spPr>
            <p:txBody>
              <a:bodyPr/>
              <a:lstStyle/>
              <a:p>
                <a:r>
                  <a:rPr lang="en-US">
                    <a:noFill/>
                  </a:rPr>
                  <a:t> </a:t>
                </a:r>
              </a:p>
            </p:txBody>
          </p:sp>
        </mc:Fallback>
      </mc:AlternateContent>
    </p:spTree>
    <p:extLst>
      <p:ext uri="{BB962C8B-B14F-4D97-AF65-F5344CB8AC3E}">
        <p14:creationId xmlns:p14="http://schemas.microsoft.com/office/powerpoint/2010/main" val="4232520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BA067-2EEE-4260-8BA8-823507CD719F}"/>
              </a:ext>
            </a:extLst>
          </p:cNvPr>
          <p:cNvSpPr>
            <a:spLocks noGrp="1"/>
          </p:cNvSpPr>
          <p:nvPr>
            <p:ph type="title"/>
          </p:nvPr>
        </p:nvSpPr>
        <p:spPr/>
        <p:txBody>
          <a:bodyPr/>
          <a:lstStyle/>
          <a:p>
            <a:r>
              <a:rPr lang="en-US" dirty="0"/>
              <a:t>Straw poll</a:t>
            </a:r>
          </a:p>
        </p:txBody>
      </p:sp>
      <p:sp>
        <p:nvSpPr>
          <p:cNvPr id="3" name="Content Placeholder 2">
            <a:extLst>
              <a:ext uri="{FF2B5EF4-FFF2-40B4-BE49-F238E27FC236}">
                <a16:creationId xmlns:a16="http://schemas.microsoft.com/office/drawing/2014/main" id="{82BAF222-111F-4CAF-8D52-2C0777995751}"/>
              </a:ext>
            </a:extLst>
          </p:cNvPr>
          <p:cNvSpPr>
            <a:spLocks noGrp="1"/>
          </p:cNvSpPr>
          <p:nvPr>
            <p:ph idx="1"/>
          </p:nvPr>
        </p:nvSpPr>
        <p:spPr/>
        <p:txBody>
          <a:bodyPr/>
          <a:lstStyle/>
          <a:p>
            <a:r>
              <a:rPr lang="en-US" dirty="0"/>
              <a:t>Do you agree that the delays applied by Cyclic Shift Randomization take on the values recommended for HDR and LDR in slide 10?</a:t>
            </a:r>
          </a:p>
          <a:p>
            <a:pPr>
              <a:buFont typeface="Arial" panose="020B0604020202020204" pitchFamily="34" charset="0"/>
              <a:buChar char="•"/>
            </a:pPr>
            <a:r>
              <a:rPr lang="en-US" dirty="0"/>
              <a:t>Y</a:t>
            </a:r>
          </a:p>
          <a:p>
            <a:pPr>
              <a:buFont typeface="Arial" panose="020B0604020202020204" pitchFamily="34" charset="0"/>
              <a:buChar char="•"/>
            </a:pPr>
            <a:r>
              <a:rPr lang="en-US" dirty="0"/>
              <a:t>N</a:t>
            </a:r>
          </a:p>
          <a:p>
            <a:pPr>
              <a:buFont typeface="Arial" panose="020B0604020202020204" pitchFamily="34" charset="0"/>
              <a:buChar char="•"/>
            </a:pPr>
            <a:r>
              <a:rPr lang="en-US" dirty="0"/>
              <a:t>A </a:t>
            </a:r>
          </a:p>
        </p:txBody>
      </p:sp>
      <p:sp>
        <p:nvSpPr>
          <p:cNvPr id="4" name="Slide Number Placeholder 3">
            <a:extLst>
              <a:ext uri="{FF2B5EF4-FFF2-40B4-BE49-F238E27FC236}">
                <a16:creationId xmlns:a16="http://schemas.microsoft.com/office/drawing/2014/main" id="{24D8CE30-F90D-4555-B5AD-2082DA3E6E6A}"/>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FBC160C3-B4A5-4698-A046-D6C6FF30AC6A}"/>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1E185FDA-4C6A-4335-B7CF-A9CDE58B4662}"/>
              </a:ext>
            </a:extLst>
          </p:cNvPr>
          <p:cNvSpPr>
            <a:spLocks noGrp="1"/>
          </p:cNvSpPr>
          <p:nvPr>
            <p:ph type="dt" idx="15"/>
          </p:nvPr>
        </p:nvSpPr>
        <p:spPr/>
        <p:txBody>
          <a:bodyPr/>
          <a:lstStyle/>
          <a:p>
            <a:r>
              <a:rPr lang="en-US"/>
              <a:t>September 2018</a:t>
            </a:r>
            <a:endParaRPr lang="en-GB" dirty="0"/>
          </a:p>
        </p:txBody>
      </p:sp>
    </p:spTree>
    <p:extLst>
      <p:ext uri="{BB962C8B-B14F-4D97-AF65-F5344CB8AC3E}">
        <p14:creationId xmlns:p14="http://schemas.microsoft.com/office/powerpoint/2010/main" val="60370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September 2018</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a:t>Miguel Lopez, Ericsson</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12</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a:t>[1]</a:t>
            </a:r>
            <a:r>
              <a:rPr lang="en-US" altLang="ko-KR" dirty="0">
                <a:solidFill>
                  <a:schemeClr val="tx1"/>
                </a:solidFill>
                <a:ea typeface="굴림" panose="020B0600000101010101" pitchFamily="50" charset="-127"/>
              </a:rPr>
              <a:t> Spectral line suppression for MC-OOK, </a:t>
            </a:r>
            <a:r>
              <a:rPr lang="en-GB" dirty="0">
                <a:cs typeface="Calibri" panose="020F0502020204030204" pitchFamily="34" charset="0"/>
              </a:rPr>
              <a:t>IEEE 802.11-18/1179r1, M. López et al.</a:t>
            </a:r>
            <a:endParaRPr lang="en-GB" dirty="0"/>
          </a:p>
          <a:p>
            <a:r>
              <a:rPr lang="en-GB" dirty="0"/>
              <a:t>[2] </a:t>
            </a:r>
            <a:r>
              <a:rPr lang="en-GB" dirty="0">
                <a:cs typeface="Calibri" panose="020F0502020204030204" pitchFamily="34" charset="0"/>
              </a:rPr>
              <a:t>WUR Power Spectral Density, IEEE 802.11-18/0824r1, S. </a:t>
            </a:r>
            <a:r>
              <a:rPr lang="en-GB" dirty="0" err="1">
                <a:cs typeface="Calibri" panose="020F0502020204030204" pitchFamily="34" charset="0"/>
              </a:rPr>
              <a:t>Shellhammer</a:t>
            </a:r>
            <a:r>
              <a:rPr lang="en-GB" dirty="0">
                <a:cs typeface="Calibri" panose="020F0502020204030204" pitchFamily="34" charset="0"/>
              </a:rPr>
              <a:t> et al.</a:t>
            </a:r>
          </a:p>
          <a:p>
            <a:r>
              <a:rPr lang="en-GB" dirty="0"/>
              <a:t>[3]</a:t>
            </a:r>
            <a:r>
              <a:rPr lang="en-US" altLang="ko-KR" dirty="0">
                <a:solidFill>
                  <a:schemeClr val="tx1"/>
                </a:solidFill>
                <a:ea typeface="굴림" panose="020B0600000101010101" pitchFamily="50" charset="-127"/>
              </a:rPr>
              <a:t> WUR PSD Studies, </a:t>
            </a:r>
            <a:r>
              <a:rPr lang="en-GB" dirty="0">
                <a:cs typeface="Calibri" panose="020F0502020204030204" pitchFamily="34" charset="0"/>
              </a:rPr>
              <a:t>IEEE 802.11-18/1165r1, V. </a:t>
            </a:r>
            <a:r>
              <a:rPr lang="en-GB" dirty="0" err="1">
                <a:cs typeface="Calibri" panose="020F0502020204030204" pitchFamily="34" charset="0"/>
              </a:rPr>
              <a:t>Kristem</a:t>
            </a:r>
            <a:r>
              <a:rPr lang="en-GB" dirty="0">
                <a:cs typeface="Calibri" panose="020F0502020204030204" pitchFamily="34" charset="0"/>
              </a:rPr>
              <a:t> et al.</a:t>
            </a:r>
          </a:p>
          <a:p>
            <a:r>
              <a:rPr lang="en-GB" dirty="0"/>
              <a:t>[4] Draft P802.11ba D0.4</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September 2018</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a:t>Miguel Lopez, Ericsson</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13</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Appendix</a:t>
            </a:r>
          </a:p>
        </p:txBody>
      </p:sp>
      <p:sp>
        <p:nvSpPr>
          <p:cNvPr id="11266" name="Rectangle 2"/>
          <p:cNvSpPr>
            <a:spLocks noGrp="1" noChangeArrowheads="1"/>
          </p:cNvSpPr>
          <p:nvPr>
            <p:ph type="body" idx="1"/>
          </p:nvPr>
        </p:nvSpPr>
        <p:spPr>
          <a:xfrm>
            <a:off x="685800" y="1981200"/>
            <a:ext cx="7772400" cy="4208463"/>
          </a:xfrm>
          <a:ln/>
        </p:spPr>
        <p:txBody>
          <a:bodyPr/>
          <a:lstStyle/>
          <a:p>
            <a:pPr>
              <a:buFont typeface="Arial" panose="020B0604020202020204" pitchFamily="34" charset="0"/>
              <a:buChar char="•"/>
            </a:pPr>
            <a:r>
              <a:rPr lang="en-US" b="0" dirty="0"/>
              <a:t>The delay values suggested in slide 10 have been evaluated in slides 7 – 9 for the example symbols</a:t>
            </a:r>
          </a:p>
          <a:p>
            <a:pPr>
              <a:buFont typeface="Arial" panose="020B0604020202020204" pitchFamily="34" charset="0"/>
              <a:buChar char="•"/>
            </a:pPr>
            <a:r>
              <a:rPr lang="en-US" b="0" dirty="0"/>
              <a:t>In this appendix it is shown that  these delay values flatten the spectrum not only for the examples but also for a wide choice of MC-OOK symbols. In particular,</a:t>
            </a:r>
          </a:p>
          <a:p>
            <a:pPr lvl="1">
              <a:buFont typeface="Arial" panose="020B0604020202020204" pitchFamily="34" charset="0"/>
              <a:buChar char="•"/>
            </a:pPr>
            <a:r>
              <a:rPr lang="en-US" dirty="0"/>
              <a:t>LDR: CSR flattens the spectrum for all possible combinations of BPSK frequency domain symbols</a:t>
            </a:r>
          </a:p>
          <a:p>
            <a:pPr lvl="1">
              <a:buFont typeface="Arial" panose="020B0604020202020204" pitchFamily="34" charset="0"/>
              <a:buChar char="•"/>
            </a:pPr>
            <a:r>
              <a:rPr lang="en-US" dirty="0"/>
              <a:t>HDR: CSR flattens the spectrum for all possible combinations of QPSK frequency domain symbols</a:t>
            </a:r>
          </a:p>
        </p:txBody>
      </p:sp>
    </p:spTree>
    <p:extLst>
      <p:ext uri="{BB962C8B-B14F-4D97-AF65-F5344CB8AC3E}">
        <p14:creationId xmlns:p14="http://schemas.microsoft.com/office/powerpoint/2010/main" val="34223590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Recap - symbol randomization techniques</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p:txBody>
              <a:bodyPr/>
              <a:lstStyle/>
              <a:p>
                <a:pPr>
                  <a:buFont typeface="Arial" panose="020B0604020202020204" pitchFamily="34" charset="0"/>
                  <a:buChar char="•"/>
                </a:pPr>
                <a:r>
                  <a:rPr lang="en-US" b="0" dirty="0"/>
                  <a:t>Phase randomization [2]</a:t>
                </a:r>
              </a:p>
              <a:p>
                <a:pPr lvl="1">
                  <a:buFont typeface="Arial" panose="020B0604020202020204" pitchFamily="34" charset="0"/>
                  <a:buChar char="•"/>
                </a:pPr>
                <a:r>
                  <a:rPr lang="en-US" sz="1800" dirty="0"/>
                  <a:t>Randomly choose </a:t>
                </a:r>
                <a14:m>
                  <m:oMath xmlns:m="http://schemas.openxmlformats.org/officeDocument/2006/math">
                    <m:r>
                      <a:rPr lang="en-US" sz="1800" b="0" i="1" dirty="0">
                        <a:latin typeface="Cambria Math" panose="02040503050406030204" pitchFamily="18" charset="0"/>
                      </a:rPr>
                      <m:t>𝜃</m:t>
                    </m:r>
                  </m:oMath>
                </a14:m>
                <a:r>
                  <a:rPr lang="en-US" sz="1800" dirty="0"/>
                  <a:t> from </a:t>
                </a:r>
                <a:r>
                  <a:rPr lang="en-US" sz="1800" i="1" dirty="0"/>
                  <a:t>N</a:t>
                </a:r>
                <a:r>
                  <a:rPr lang="en-US" sz="1800" dirty="0"/>
                  <a:t> phases: </a:t>
                </a:r>
                <a14:m>
                  <m:oMath xmlns:m="http://schemas.openxmlformats.org/officeDocument/2006/math">
                    <m:d>
                      <m:dPr>
                        <m:ctrlPr>
                          <a:rPr lang="en-US" sz="1800" i="1">
                            <a:latin typeface="Cambria Math" panose="02040503050406030204" pitchFamily="18" charset="0"/>
                          </a:rPr>
                        </m:ctrlPr>
                      </m:dPr>
                      <m:e>
                        <m:r>
                          <a:rPr lang="en-US" sz="1800" b="0" i="1">
                            <a:latin typeface="Cambria Math" panose="02040503050406030204" pitchFamily="18" charset="0"/>
                          </a:rPr>
                          <m:t>0,</m:t>
                        </m:r>
                        <m:f>
                          <m:fPr>
                            <m:ctrlPr>
                              <a:rPr lang="en-US" sz="1800" i="1">
                                <a:latin typeface="Cambria Math" panose="02040503050406030204" pitchFamily="18" charset="0"/>
                              </a:rPr>
                            </m:ctrlPr>
                          </m:fPr>
                          <m:num>
                            <m:r>
                              <a:rPr lang="en-US" sz="1800" b="0" i="1">
                                <a:latin typeface="Cambria Math" panose="02040503050406030204" pitchFamily="18" charset="0"/>
                              </a:rPr>
                              <m:t>1</m:t>
                            </m:r>
                          </m:num>
                          <m:den>
                            <m:r>
                              <a:rPr lang="en-US" sz="1800" b="0" i="1">
                                <a:latin typeface="Cambria Math" panose="02040503050406030204" pitchFamily="18" charset="0"/>
                              </a:rPr>
                              <m:t>𝑁</m:t>
                            </m:r>
                          </m:den>
                        </m:f>
                        <m:r>
                          <a:rPr lang="en-US" sz="1800" b="0" i="1">
                            <a:latin typeface="Cambria Math" panose="02040503050406030204" pitchFamily="18" charset="0"/>
                          </a:rPr>
                          <m:t>,</m:t>
                        </m:r>
                        <m:f>
                          <m:fPr>
                            <m:ctrlPr>
                              <a:rPr lang="en-US" sz="1800" i="1">
                                <a:latin typeface="Cambria Math" panose="02040503050406030204" pitchFamily="18" charset="0"/>
                              </a:rPr>
                            </m:ctrlPr>
                          </m:fPr>
                          <m:num>
                            <m:r>
                              <a:rPr lang="en-US" sz="1800" b="0" i="1">
                                <a:latin typeface="Cambria Math" panose="02040503050406030204" pitchFamily="18" charset="0"/>
                              </a:rPr>
                              <m:t>2</m:t>
                            </m:r>
                          </m:num>
                          <m:den>
                            <m:r>
                              <a:rPr lang="en-US" sz="1800" b="0" i="1">
                                <a:latin typeface="Cambria Math" panose="02040503050406030204" pitchFamily="18" charset="0"/>
                              </a:rPr>
                              <m:t>𝑁</m:t>
                            </m:r>
                          </m:den>
                        </m:f>
                        <m:r>
                          <a:rPr lang="en-US" sz="1800" b="0" i="1">
                            <a:latin typeface="Cambria Math" panose="02040503050406030204" pitchFamily="18" charset="0"/>
                          </a:rPr>
                          <m:t>, …</m:t>
                        </m:r>
                        <m:f>
                          <m:fPr>
                            <m:ctrlPr>
                              <a:rPr lang="en-US" sz="1800" i="1">
                                <a:latin typeface="Cambria Math" panose="02040503050406030204" pitchFamily="18" charset="0"/>
                              </a:rPr>
                            </m:ctrlPr>
                          </m:fPr>
                          <m:num>
                            <m:r>
                              <a:rPr lang="en-US" sz="1800" b="0" i="1">
                                <a:latin typeface="Cambria Math" panose="02040503050406030204" pitchFamily="18" charset="0"/>
                              </a:rPr>
                              <m:t>𝑁</m:t>
                            </m:r>
                            <m:r>
                              <a:rPr lang="en-US" sz="1800" b="0" i="1">
                                <a:latin typeface="Cambria Math" panose="02040503050406030204" pitchFamily="18" charset="0"/>
                              </a:rPr>
                              <m:t>−1</m:t>
                            </m:r>
                          </m:num>
                          <m:den>
                            <m:r>
                              <a:rPr lang="en-US" sz="1800" b="0" i="1">
                                <a:latin typeface="Cambria Math" panose="02040503050406030204" pitchFamily="18" charset="0"/>
                              </a:rPr>
                              <m:t>𝑁</m:t>
                            </m:r>
                          </m:den>
                        </m:f>
                      </m:e>
                    </m:d>
                    <m:r>
                      <a:rPr lang="en-US" sz="1800" b="0" i="1">
                        <a:latin typeface="Cambria Math" panose="02040503050406030204" pitchFamily="18" charset="0"/>
                      </a:rPr>
                      <m:t>×2 </m:t>
                    </m:r>
                    <m:r>
                      <a:rPr lang="en-US" sz="1800" b="0" i="1">
                        <a:latin typeface="Cambria Math" panose="02040503050406030204" pitchFamily="18" charset="0"/>
                      </a:rPr>
                      <m:t>𝜋</m:t>
                    </m:r>
                  </m:oMath>
                </a14:m>
                <a:endParaRPr lang="en-US" sz="1800" dirty="0"/>
              </a:p>
              <a:p>
                <a:pPr lvl="1">
                  <a:buFont typeface="Arial" panose="020B0604020202020204" pitchFamily="34" charset="0"/>
                  <a:buChar char="•"/>
                </a:pPr>
                <a:r>
                  <a:rPr lang="en-US" sz="1800" dirty="0"/>
                  <a:t>Multiply the On symbol by </a:t>
                </a:r>
                <a14:m>
                  <m:oMath xmlns:m="http://schemas.openxmlformats.org/officeDocument/2006/math">
                    <m:r>
                      <a:rPr lang="en-US" sz="1800" b="0" i="1" dirty="0">
                        <a:latin typeface="Cambria Math" panose="02040503050406030204" pitchFamily="18" charset="0"/>
                      </a:rPr>
                      <m:t>𝑒𝑥𝑝</m:t>
                    </m:r>
                    <m:r>
                      <a:rPr lang="en-US" sz="1800" b="0" i="1" dirty="0">
                        <a:latin typeface="Cambria Math" panose="02040503050406030204" pitchFamily="18" charset="0"/>
                      </a:rPr>
                      <m:t>⁡(</m:t>
                    </m:r>
                    <m:r>
                      <a:rPr lang="sv-SE" sz="1800" b="0" i="1" dirty="0" smtClean="0">
                        <a:latin typeface="Cambria Math" panose="02040503050406030204" pitchFamily="18" charset="0"/>
                      </a:rPr>
                      <m:t>𝑗</m:t>
                    </m:r>
                    <m:r>
                      <a:rPr lang="en-US" sz="1800" b="0" i="1" dirty="0">
                        <a:latin typeface="Cambria Math" panose="02040503050406030204" pitchFamily="18" charset="0"/>
                      </a:rPr>
                      <m:t> </m:t>
                    </m:r>
                    <m:r>
                      <a:rPr lang="en-US" sz="1800" b="0" i="1" dirty="0">
                        <a:latin typeface="Cambria Math" panose="02040503050406030204" pitchFamily="18" charset="0"/>
                      </a:rPr>
                      <m:t>𝜃</m:t>
                    </m:r>
                    <m:r>
                      <a:rPr lang="en-US" sz="1800" b="0" i="1" dirty="0">
                        <a:latin typeface="Cambria Math" panose="02040503050406030204" pitchFamily="18" charset="0"/>
                      </a:rPr>
                      <m:t>)</m:t>
                    </m:r>
                  </m:oMath>
                </a14:m>
                <a:endParaRPr lang="en-US" sz="1800" dirty="0"/>
              </a:p>
              <a:p>
                <a:pPr lvl="1">
                  <a:buFont typeface="Arial" panose="020B0604020202020204" pitchFamily="34" charset="0"/>
                  <a:buChar char="•"/>
                </a:pPr>
                <a:endParaRPr lang="en-US" sz="1800" dirty="0"/>
              </a:p>
              <a:p>
                <a:pPr>
                  <a:buFont typeface="Arial" panose="020B0604020202020204" pitchFamily="34" charset="0"/>
                  <a:buChar char="•"/>
                </a:pPr>
                <a:r>
                  <a:rPr lang="en-US" sz="2200" b="0" dirty="0"/>
                  <a:t>Cyclic shift randomization (CSR) [1],[3]</a:t>
                </a:r>
              </a:p>
              <a:p>
                <a:pPr lvl="1">
                  <a:buFont typeface="Arial" panose="020B0604020202020204" pitchFamily="34" charset="0"/>
                  <a:buChar char="•"/>
                </a:pPr>
                <a:r>
                  <a:rPr lang="en-US" sz="1800" dirty="0"/>
                  <a:t>Choose (pseudo-randomly or deterministically) </a:t>
                </a:r>
                <a14:m>
                  <m:oMath xmlns:m="http://schemas.openxmlformats.org/officeDocument/2006/math">
                    <m:sSub>
                      <m:sSubPr>
                        <m:ctrlPr>
                          <a:rPr lang="en-US" sz="1800" i="1">
                            <a:latin typeface="Cambria Math" panose="02040503050406030204" pitchFamily="18" charset="0"/>
                          </a:rPr>
                        </m:ctrlPr>
                      </m:sSubPr>
                      <m:e>
                        <m:r>
                          <a:rPr lang="sv-SE" sz="1800" i="1">
                            <a:latin typeface="Cambria Math" panose="02040503050406030204" pitchFamily="18" charset="0"/>
                          </a:rPr>
                          <m:t>𝑇</m:t>
                        </m:r>
                      </m:e>
                      <m:sub>
                        <m:r>
                          <a:rPr lang="sv-SE" sz="1800" i="1">
                            <a:latin typeface="Cambria Math" panose="02040503050406030204" pitchFamily="18" charset="0"/>
                          </a:rPr>
                          <m:t>𝐶𝑆</m:t>
                        </m:r>
                      </m:sub>
                    </m:sSub>
                    <m:r>
                      <a:rPr lang="sv-SE" sz="1800" b="0" i="1" smtClean="0">
                        <a:latin typeface="Cambria Math" panose="02040503050406030204" pitchFamily="18" charset="0"/>
                      </a:rPr>
                      <m:t> </m:t>
                    </m:r>
                  </m:oMath>
                </a14:m>
                <a:r>
                  <a:rPr lang="en-US" sz="1800" dirty="0"/>
                  <a:t>from </a:t>
                </a:r>
                <a:r>
                  <a:rPr lang="en-US" sz="1800" i="1" dirty="0"/>
                  <a:t>N </a:t>
                </a:r>
                <a:r>
                  <a:rPr lang="en-US" sz="1800" dirty="0"/>
                  <a:t>cyclic shifts </a:t>
                </a: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𝑇</m:t>
                        </m:r>
                      </m:e>
                      <m:sub>
                        <m:r>
                          <a:rPr lang="en-US" sz="1800" i="1">
                            <a:latin typeface="Cambria Math" panose="02040503050406030204" pitchFamily="18" charset="0"/>
                          </a:rPr>
                          <m:t>𝐶𝑆</m:t>
                        </m:r>
                      </m:sub>
                      <m:sup>
                        <m:r>
                          <a:rPr lang="sv-SE" sz="1800" b="0" i="1" smtClean="0">
                            <a:latin typeface="Cambria Math" panose="02040503050406030204" pitchFamily="18" charset="0"/>
                          </a:rPr>
                          <m:t>0</m:t>
                        </m:r>
                      </m:sup>
                    </m:sSubSup>
                    <m:r>
                      <a:rPr lang="sv-SE" sz="1800" b="0" i="1" smtClean="0">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𝑇</m:t>
                        </m:r>
                      </m:e>
                      <m:sub>
                        <m:r>
                          <a:rPr lang="en-US" sz="1800" i="1">
                            <a:latin typeface="Cambria Math" panose="02040503050406030204" pitchFamily="18" charset="0"/>
                          </a:rPr>
                          <m:t>𝐶𝑆</m:t>
                        </m:r>
                      </m:sub>
                      <m:sup>
                        <m:r>
                          <a:rPr lang="sv-SE" sz="1800" b="0" i="1" smtClean="0">
                            <a:latin typeface="Cambria Math" panose="02040503050406030204" pitchFamily="18" charset="0"/>
                          </a:rPr>
                          <m:t>𝑁</m:t>
                        </m:r>
                        <m:r>
                          <a:rPr lang="sv-SE" sz="1800" b="0" i="1" smtClean="0">
                            <a:latin typeface="Cambria Math" panose="02040503050406030204" pitchFamily="18" charset="0"/>
                          </a:rPr>
                          <m:t>−1</m:t>
                        </m:r>
                      </m:sup>
                    </m:sSubSup>
                  </m:oMath>
                </a14:m>
                <a:endParaRPr lang="en-US" sz="1800" dirty="0"/>
              </a:p>
              <a:p>
                <a:pPr lvl="1">
                  <a:buFont typeface="Arial" panose="020B0604020202020204" pitchFamily="34" charset="0"/>
                  <a:buChar char="•"/>
                </a:pPr>
                <a:r>
                  <a:rPr lang="en-US" sz="1800" b="0" dirty="0"/>
                  <a:t>Apply cyclic shift</a:t>
                </a:r>
                <a14:m>
                  <m:oMath xmlns:m="http://schemas.openxmlformats.org/officeDocument/2006/math">
                    <m:sSub>
                      <m:sSubPr>
                        <m:ctrlPr>
                          <a:rPr lang="en-US" sz="1800" i="1">
                            <a:latin typeface="Cambria Math" panose="02040503050406030204" pitchFamily="18" charset="0"/>
                          </a:rPr>
                        </m:ctrlPr>
                      </m:sSubPr>
                      <m:e>
                        <m:r>
                          <a:rPr lang="sv-SE" sz="1800" i="1">
                            <a:latin typeface="Cambria Math" panose="02040503050406030204" pitchFamily="18" charset="0"/>
                          </a:rPr>
                          <m:t> </m:t>
                        </m:r>
                        <m:r>
                          <a:rPr lang="sv-SE" sz="1800" i="1">
                            <a:latin typeface="Cambria Math" panose="02040503050406030204" pitchFamily="18" charset="0"/>
                          </a:rPr>
                          <m:t>𝑇</m:t>
                        </m:r>
                      </m:e>
                      <m:sub>
                        <m:r>
                          <a:rPr lang="sv-SE" sz="1800" i="1">
                            <a:latin typeface="Cambria Math" panose="02040503050406030204" pitchFamily="18" charset="0"/>
                          </a:rPr>
                          <m:t>𝐶𝑆</m:t>
                        </m:r>
                      </m:sub>
                    </m:sSub>
                  </m:oMath>
                </a14:m>
                <a:r>
                  <a:rPr lang="en-US" sz="1800" b="0" dirty="0"/>
                  <a:t> to the On sym</a:t>
                </a:r>
                <a:r>
                  <a:rPr lang="en-US" sz="1800" dirty="0"/>
                  <a:t>bol</a:t>
                </a:r>
              </a:p>
              <a:p>
                <a:pPr lvl="1">
                  <a:buFont typeface="Arial" panose="020B0604020202020204" pitchFamily="34" charset="0"/>
                  <a:buChar char="•"/>
                </a:pPr>
                <a:r>
                  <a:rPr lang="sv-SE" sz="1800" dirty="0"/>
                  <a:t>CSR is </a:t>
                </a:r>
                <a:r>
                  <a:rPr lang="sv-SE" sz="1800" dirty="0" err="1"/>
                  <a:t>closely</a:t>
                </a:r>
                <a:r>
                  <a:rPr lang="sv-SE" sz="1800" dirty="0"/>
                  <a:t> </a:t>
                </a:r>
                <a:r>
                  <a:rPr lang="sv-SE" sz="1800" dirty="0" err="1"/>
                  <a:t>related</a:t>
                </a:r>
                <a:r>
                  <a:rPr lang="sv-SE" sz="1800" dirty="0"/>
                  <a:t> to </a:t>
                </a:r>
                <a:r>
                  <a:rPr lang="sv-SE" sz="1800" dirty="0" err="1"/>
                  <a:t>phase</a:t>
                </a:r>
                <a:r>
                  <a:rPr lang="sv-SE" sz="1800" dirty="0"/>
                  <a:t> </a:t>
                </a:r>
                <a:r>
                  <a:rPr lang="sv-SE" sz="1800" dirty="0" err="1"/>
                  <a:t>randomization</a:t>
                </a:r>
                <a:endParaRPr lang="sv-SE" sz="1800" dirty="0"/>
              </a:p>
              <a:p>
                <a:pPr marL="1257300" lvl="2" indent="-457200">
                  <a:buFont typeface="Arial" panose="020B0604020202020204" pitchFamily="34" charset="0"/>
                  <a:buChar char="•"/>
                </a:pPr>
                <a:r>
                  <a:rPr lang="sv-SE" sz="1600" dirty="0" err="1"/>
                  <a:t>Phase</a:t>
                </a:r>
                <a:r>
                  <a:rPr lang="sv-SE" sz="1600" dirty="0"/>
                  <a:t> </a:t>
                </a:r>
                <a:r>
                  <a:rPr lang="sv-SE" sz="1600" dirty="0" err="1"/>
                  <a:t>randomization</a:t>
                </a:r>
                <a:r>
                  <a:rPr lang="sv-SE" sz="1600" dirty="0"/>
                  <a:t> is </a:t>
                </a:r>
                <a:r>
                  <a:rPr lang="sv-SE" sz="1600" dirty="0" err="1"/>
                  <a:t>applied</a:t>
                </a:r>
                <a:r>
                  <a:rPr lang="sv-SE" sz="1600" dirty="0"/>
                  <a:t> to </a:t>
                </a:r>
                <a:r>
                  <a:rPr lang="sv-SE" sz="1600" dirty="0" err="1"/>
                  <a:t>each</a:t>
                </a:r>
                <a:r>
                  <a:rPr lang="sv-SE" sz="1600" dirty="0"/>
                  <a:t> </a:t>
                </a:r>
                <a:r>
                  <a:rPr lang="sv-SE" sz="1600" dirty="0" err="1"/>
                  <a:t>subcarrier</a:t>
                </a:r>
                <a:endParaRPr lang="sv-SE" sz="1600" dirty="0"/>
              </a:p>
              <a:p>
                <a:pPr marL="0" indent="0"/>
                <a:r>
                  <a:rPr lang="en-US" dirty="0"/>
                  <a:t> </a:t>
                </a:r>
              </a:p>
              <a:p>
                <a:pPr>
                  <a:buFont typeface="Arial" panose="020B0604020202020204" pitchFamily="34" charset="0"/>
                  <a:buChar char="•"/>
                </a:pPr>
                <a:endParaRPr lang="en-US" dirty="0"/>
              </a:p>
            </p:txBody>
          </p:sp>
        </mc:Choice>
        <mc:Fallback xmlns="">
          <p:sp>
            <p:nvSpPr>
              <p:cNvPr id="9" name="Content Placeholder 8">
                <a:extLst>
                  <a:ext uri="{FF2B5EF4-FFF2-40B4-BE49-F238E27FC236}">
                    <a16:creationId xmlns:a16="http://schemas.microsoft.com/office/drawing/2014/main" id="{911C75E4-AD2A-4723-8E7A-95ACCBB83C6D}"/>
                  </a:ext>
                </a:extLst>
              </p:cNvPr>
              <p:cNvSpPr>
                <a:spLocks noGrp="1" noRot="1" noChangeAspect="1" noMove="1" noResize="1" noEditPoints="1" noAdjustHandles="1" noChangeArrowheads="1" noChangeShapeType="1" noTextEdit="1"/>
              </p:cNvSpPr>
              <p:nvPr>
                <p:ph idx="1"/>
              </p:nvPr>
            </p:nvSpPr>
            <p:spPr>
              <a:blipFill>
                <a:blip r:embed="rId2"/>
                <a:stretch>
                  <a:fillRect l="-1099" t="-1185"/>
                </a:stretch>
              </a:blipFill>
            </p:spPr>
            <p:txBody>
              <a:bodyPr/>
              <a:lstStyle/>
              <a:p>
                <a:r>
                  <a:rPr lang="en-US">
                    <a:noFill/>
                  </a:rPr>
                  <a:t> </a:t>
                </a:r>
              </a:p>
            </p:txBody>
          </p:sp>
        </mc:Fallback>
      </mc:AlternateContent>
    </p:spTree>
    <p:extLst>
      <p:ext uri="{BB962C8B-B14F-4D97-AF65-F5344CB8AC3E}">
        <p14:creationId xmlns:p14="http://schemas.microsoft.com/office/powerpoint/2010/main" val="118882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Cyclic shift randomization</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p:txBody>
              <a:bodyPr/>
              <a:lstStyle/>
              <a:p>
                <a:pPr>
                  <a:buFont typeface="Arial" panose="020B0604020202020204" pitchFamily="34" charset="0"/>
                  <a:buChar char="•"/>
                </a:pPr>
                <a:r>
                  <a:rPr lang="en-US" b="0" dirty="0"/>
                  <a:t>A cyclic shift by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𝐶𝑆</m:t>
                        </m:r>
                      </m:sub>
                      <m:sup>
                        <m:r>
                          <a:rPr lang="en-US" i="1">
                            <a:latin typeface="Cambria Math" panose="02040503050406030204" pitchFamily="18" charset="0"/>
                          </a:rPr>
                          <m:t>𝑛</m:t>
                        </m:r>
                      </m:sup>
                    </m:sSubSup>
                  </m:oMath>
                </a14:m>
                <a:r>
                  <a:rPr lang="en-US" b="0" dirty="0"/>
                  <a:t> can be implemented in the frequency domain by rotating the frequency domain symbols </a:t>
                </a:r>
                <a14:m>
                  <m:oMath xmlns:m="http://schemas.openxmlformats.org/officeDocument/2006/math">
                    <m:sSub>
                      <m:sSubPr>
                        <m:ctrlPr>
                          <a:rPr lang="en-US" i="1">
                            <a:latin typeface="Cambria Math" panose="02040503050406030204" pitchFamily="18" charset="0"/>
                          </a:rPr>
                        </m:ctrlPr>
                      </m:sSubPr>
                      <m:e>
                        <m:r>
                          <a:rPr lang="sv-SE" b="1" i="1" smtClean="0">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𝑘</m:t>
                        </m:r>
                      </m:sub>
                    </m:sSub>
                    <m:r>
                      <a:rPr lang="sv-SE" b="1" i="1" smtClean="0">
                        <a:latin typeface="Cambria Math" panose="02040503050406030204" pitchFamily="18" charset="0"/>
                      </a:rPr>
                      <m:t>}</m:t>
                    </m:r>
                  </m:oMath>
                </a14:m>
                <a:r>
                  <a:rPr lang="en-US" b="0" dirty="0"/>
                  <a:t> prior to the IFFT:</a:t>
                </a:r>
              </a:p>
              <a:p>
                <a:pPr marL="457200" lvl="1" indent="0"/>
                <a:r>
                  <a:rPr lang="en-US" b="0"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𝑘</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𝑓</m:t>
                        </m:r>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𝐶𝑆</m:t>
                            </m:r>
                          </m:sub>
                          <m:sup>
                            <m:r>
                              <a:rPr lang="en-US" i="1">
                                <a:latin typeface="Cambria Math" panose="02040503050406030204" pitchFamily="18" charset="0"/>
                              </a:rPr>
                              <m:t>𝑛</m:t>
                            </m:r>
                          </m:sup>
                        </m:sSubSup>
                      </m:sup>
                    </m:sSup>
                  </m:oMath>
                </a14:m>
                <a:r>
                  <a:rPr lang="en-US" dirty="0"/>
                  <a:t> , where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 </m:t>
                    </m:r>
                  </m:oMath>
                </a14:m>
                <a:r>
                  <a:rPr lang="en-US" dirty="0"/>
                  <a:t>is the subcarrier spacing</a:t>
                </a:r>
              </a:p>
              <a:p>
                <a:pPr marL="457200" lvl="1" indent="0"/>
                <a:endParaRPr lang="en-US" dirty="0"/>
              </a:p>
              <a:p>
                <a:pPr>
                  <a:buFont typeface="Arial" panose="020B0604020202020204" pitchFamily="34" charset="0"/>
                  <a:buChar char="•"/>
                </a:pPr>
                <a:r>
                  <a:rPr lang="en-US" b="0" dirty="0"/>
                  <a:t>CSR is related to phase randomization </a:t>
                </a:r>
              </a:p>
              <a:p>
                <a:pPr lvl="1">
                  <a:buFont typeface="Arial" panose="020B0604020202020204" pitchFamily="34" charset="0"/>
                  <a:buChar char="•"/>
                </a:pPr>
                <a:r>
                  <a:rPr lang="en-US" dirty="0"/>
                  <a:t>The phase of subcarrier #</a:t>
                </a:r>
                <a:r>
                  <a:rPr lang="en-US" b="1" dirty="0"/>
                  <a:t> </a:t>
                </a:r>
                <a14:m>
                  <m:oMath xmlns:m="http://schemas.openxmlformats.org/officeDocument/2006/math">
                    <m:r>
                      <a:rPr lang="sv-SE" i="1" dirty="0">
                        <a:latin typeface="Cambria Math" panose="02040503050406030204" pitchFamily="18" charset="0"/>
                      </a:rPr>
                      <m:t>𝑘</m:t>
                    </m:r>
                    <m:r>
                      <a:rPr lang="sv-SE" i="1" dirty="0">
                        <a:latin typeface="Cambria Math" panose="02040503050406030204" pitchFamily="18" charset="0"/>
                      </a:rPr>
                      <m:t> </m:t>
                    </m:r>
                  </m:oMath>
                </a14:m>
                <a:r>
                  <a:rPr lang="en-US" dirty="0"/>
                  <a:t>is multiplied by </a:t>
                </a:r>
                <a14:m>
                  <m:oMath xmlns:m="http://schemas.openxmlformats.org/officeDocument/2006/math">
                    <m:sSub>
                      <m:sSubPr>
                        <m:ctrlPr>
                          <a:rPr lang="en-US" i="1" dirty="0">
                            <a:latin typeface="Cambria Math" panose="02040503050406030204" pitchFamily="18" charset="0"/>
                          </a:rPr>
                        </m:ctrlPr>
                      </m:sSubPr>
                      <m:e>
                        <m:r>
                          <m:rPr>
                            <m:sty m:val="p"/>
                          </m:rPr>
                          <a:rPr lang="sv-SE" dirty="0">
                            <a:latin typeface="Cambria Math" panose="02040503050406030204" pitchFamily="18" charset="0"/>
                          </a:rPr>
                          <m:t>exp</m:t>
                        </m:r>
                        <m:r>
                          <a:rPr lang="sv-SE" i="1" dirty="0">
                            <a:latin typeface="Cambria Math" panose="02040503050406030204" pitchFamily="18" charset="0"/>
                          </a:rPr>
                          <m:t>⁡(</m:t>
                        </m:r>
                        <m:r>
                          <a:rPr lang="sv-SE" i="1" dirty="0">
                            <a:latin typeface="Cambria Math" panose="02040503050406030204" pitchFamily="18" charset="0"/>
                          </a:rPr>
                          <m:t>𝑗</m:t>
                        </m:r>
                        <m:r>
                          <a:rPr lang="en-US" i="1" dirty="0">
                            <a:latin typeface="Cambria Math" panose="02040503050406030204" pitchFamily="18" charset="0"/>
                          </a:rPr>
                          <m:t>𝜃</m:t>
                        </m:r>
                      </m:e>
                      <m:sub>
                        <m:r>
                          <a:rPr lang="sv-SE" i="1" dirty="0">
                            <a:latin typeface="Cambria Math" panose="02040503050406030204" pitchFamily="18" charset="0"/>
                          </a:rPr>
                          <m:t>𝑘</m:t>
                        </m:r>
                      </m:sub>
                    </m:sSub>
                    <m:r>
                      <a:rPr lang="sv-SE" i="1" dirty="0">
                        <a:latin typeface="Cambria Math" panose="02040503050406030204" pitchFamily="18" charset="0"/>
                      </a:rPr>
                      <m:t>)</m:t>
                    </m:r>
                  </m:oMath>
                </a14:m>
                <a:endParaRPr lang="en-US" b="0" dirty="0"/>
              </a:p>
              <a:p>
                <a:pPr lvl="1">
                  <a:buFont typeface="Arial" panose="020B0604020202020204" pitchFamily="34" charset="0"/>
                  <a:buChar char="•"/>
                </a:pPr>
                <a:r>
                  <a:rPr lang="en-US" b="0" dirty="0"/>
                  <a:t>For subcarrier #</a:t>
                </a:r>
                <a:r>
                  <a:rPr lang="en-US" b="1" dirty="0"/>
                  <a:t> </a:t>
                </a:r>
                <a14:m>
                  <m:oMath xmlns:m="http://schemas.openxmlformats.org/officeDocument/2006/math">
                    <m:r>
                      <a:rPr lang="sv-SE" b="0" i="1" dirty="0" smtClean="0">
                        <a:latin typeface="Cambria Math" panose="02040503050406030204" pitchFamily="18" charset="0"/>
                      </a:rPr>
                      <m:t>𝑘</m:t>
                    </m:r>
                  </m:oMath>
                </a14:m>
                <a:r>
                  <a:rPr lang="en-US" b="0" dirty="0"/>
                  <a:t>, the phase</a:t>
                </a:r>
                <a14:m>
                  <m:oMath xmlns:m="http://schemas.openxmlformats.org/officeDocument/2006/math">
                    <m:r>
                      <a:rPr lang="sv-SE" b="0" i="0"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sv-SE" i="1" dirty="0">
                            <a:latin typeface="Cambria Math" panose="02040503050406030204" pitchFamily="18" charset="0"/>
                          </a:rPr>
                          <m:t>𝑘</m:t>
                        </m:r>
                      </m:sub>
                    </m:sSub>
                  </m:oMath>
                </a14:m>
                <a:r>
                  <a:rPr lang="en-US" b="0" dirty="0"/>
                  <a:t> is chosen at random from the set </a:t>
                </a:r>
                <a14:m>
                  <m:oMath xmlns:m="http://schemas.openxmlformats.org/officeDocument/2006/math">
                    <m:d>
                      <m:dPr>
                        <m:begChr m:val="{"/>
                        <m:endChr m:val="}"/>
                        <m:ctrlPr>
                          <a:rPr lang="sv-SE" b="0" i="1" smtClean="0">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𝑓</m:t>
                        </m:r>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𝐶𝑆</m:t>
                            </m:r>
                          </m:sub>
                          <m:sup>
                            <m:r>
                              <a:rPr lang="en-US" i="1">
                                <a:latin typeface="Cambria Math" panose="02040503050406030204" pitchFamily="18" charset="0"/>
                              </a:rPr>
                              <m:t>𝑛</m:t>
                            </m:r>
                          </m:sup>
                        </m:sSubSup>
                        <m:r>
                          <a:rPr lang="sv-SE" b="1" i="1" smtClean="0">
                            <a:latin typeface="Cambria Math" panose="02040503050406030204" pitchFamily="18" charset="0"/>
                          </a:rPr>
                          <m:t>;</m:t>
                        </m:r>
                        <m:r>
                          <a:rPr lang="sv-SE" b="0" i="1" smtClean="0">
                            <a:latin typeface="Cambria Math" panose="02040503050406030204" pitchFamily="18" charset="0"/>
                          </a:rPr>
                          <m:t>𝑛</m:t>
                        </m:r>
                        <m:r>
                          <a:rPr lang="sv-SE" b="0" i="1" smtClean="0">
                            <a:latin typeface="Cambria Math" panose="02040503050406030204" pitchFamily="18" charset="0"/>
                          </a:rPr>
                          <m:t>=0,…,</m:t>
                        </m:r>
                        <m:r>
                          <a:rPr lang="sv-SE" b="0" i="1" smtClean="0">
                            <a:latin typeface="Cambria Math" panose="02040503050406030204" pitchFamily="18" charset="0"/>
                          </a:rPr>
                          <m:t>𝑁</m:t>
                        </m:r>
                        <m:r>
                          <a:rPr lang="sv-SE" b="0" i="1" smtClean="0">
                            <a:latin typeface="Cambria Math" panose="02040503050406030204" pitchFamily="18" charset="0"/>
                          </a:rPr>
                          <m:t>−1</m:t>
                        </m:r>
                      </m:e>
                    </m:d>
                  </m:oMath>
                </a14:m>
                <a:endParaRPr lang="sv-SE" b="0" dirty="0"/>
              </a:p>
              <a:p>
                <a:pPr lvl="1">
                  <a:buFont typeface="Arial" panose="020B0604020202020204" pitchFamily="34" charset="0"/>
                  <a:buChar char="•"/>
                </a:pPr>
                <a:r>
                  <a:rPr lang="sv-SE" b="0" dirty="0"/>
                  <a:t>It </a:t>
                </a:r>
                <a:r>
                  <a:rPr lang="sv-SE" b="0" dirty="0" err="1"/>
                  <a:t>follows</a:t>
                </a:r>
                <a:r>
                  <a:rPr lang="sv-SE" b="0" dirty="0"/>
                  <a:t> </a:t>
                </a:r>
                <a:r>
                  <a:rPr lang="sv-SE" b="0" dirty="0" err="1"/>
                  <a:t>that</a:t>
                </a:r>
                <a:r>
                  <a:rPr lang="sv-SE" b="0" dirty="0"/>
                  <a:t> the </a:t>
                </a:r>
                <a:r>
                  <a:rPr lang="sv-SE" b="0" dirty="0" err="1"/>
                  <a:t>phase</a:t>
                </a:r>
                <a:r>
                  <a:rPr lang="sv-SE" b="0" dirty="0"/>
                  <a:t> </a:t>
                </a:r>
                <a:r>
                  <a:rPr lang="sv-SE" b="0" dirty="0" err="1"/>
                  <a:t>of</a:t>
                </a:r>
                <a:r>
                  <a:rPr lang="sv-SE" b="0" dirty="0"/>
                  <a:t> the DC </a:t>
                </a:r>
                <a:r>
                  <a:rPr lang="sv-SE" b="0" dirty="0" err="1"/>
                  <a:t>subcarrier</a:t>
                </a:r>
                <a:r>
                  <a:rPr lang="sv-SE" b="0" dirty="0"/>
                  <a:t> (</a:t>
                </a:r>
                <a14:m>
                  <m:oMath xmlns:m="http://schemas.openxmlformats.org/officeDocument/2006/math">
                    <m:r>
                      <a:rPr lang="sv-SE" i="1" dirty="0">
                        <a:latin typeface="Cambria Math" panose="02040503050406030204" pitchFamily="18" charset="0"/>
                      </a:rPr>
                      <m:t>𝑘</m:t>
                    </m:r>
                  </m:oMath>
                </a14:m>
                <a:r>
                  <a:rPr lang="sv-SE" b="0" dirty="0"/>
                  <a:t>=0) is not </a:t>
                </a:r>
                <a:r>
                  <a:rPr lang="sv-SE" b="0" dirty="0" err="1"/>
                  <a:t>randomized</a:t>
                </a:r>
                <a:endParaRPr lang="sv-SE" b="0" dirty="0"/>
              </a:p>
              <a:p>
                <a:pPr marL="0" indent="0"/>
                <a:endParaRPr lang="en-US" dirty="0"/>
              </a:p>
              <a:p>
                <a:pPr>
                  <a:buFont typeface="Arial" panose="020B0604020202020204" pitchFamily="34" charset="0"/>
                  <a:buChar char="•"/>
                </a:pPr>
                <a:endParaRPr lang="en-US" dirty="0"/>
              </a:p>
            </p:txBody>
          </p:sp>
        </mc:Choice>
        <mc:Fallback xmlns="">
          <p:sp>
            <p:nvSpPr>
              <p:cNvPr id="9" name="Content Placeholder 8">
                <a:extLst>
                  <a:ext uri="{FF2B5EF4-FFF2-40B4-BE49-F238E27FC236}">
                    <a16:creationId xmlns:a16="http://schemas.microsoft.com/office/drawing/2014/main" id="{911C75E4-AD2A-4723-8E7A-95ACCBB83C6D}"/>
                  </a:ext>
                </a:extLst>
              </p:cNvPr>
              <p:cNvSpPr>
                <a:spLocks noGrp="1" noRot="1" noChangeAspect="1" noMove="1" noResize="1" noEditPoints="1" noAdjustHandles="1" noChangeArrowheads="1" noChangeShapeType="1" noTextEdit="1"/>
              </p:cNvSpPr>
              <p:nvPr>
                <p:ph idx="1"/>
              </p:nvPr>
            </p:nvSpPr>
            <p:spPr>
              <a:blipFill>
                <a:blip r:embed="rId2"/>
                <a:stretch>
                  <a:fillRect l="-1099" t="-1185" r="-314" b="-2963"/>
                </a:stretch>
              </a:blipFill>
            </p:spPr>
            <p:txBody>
              <a:bodyPr/>
              <a:lstStyle/>
              <a:p>
                <a:r>
                  <a:rPr lang="en-US">
                    <a:noFill/>
                  </a:rPr>
                  <a:t> </a:t>
                </a:r>
              </a:p>
            </p:txBody>
          </p:sp>
        </mc:Fallback>
      </mc:AlternateContent>
    </p:spTree>
    <p:extLst>
      <p:ext uri="{BB962C8B-B14F-4D97-AF65-F5344CB8AC3E}">
        <p14:creationId xmlns:p14="http://schemas.microsoft.com/office/powerpoint/2010/main" val="306188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7A4B89-BC7F-44B2-985F-1D2D71E51BA0}"/>
              </a:ext>
            </a:extLst>
          </p:cNvPr>
          <p:cNvSpPr/>
          <p:nvPr/>
        </p:nvSpPr>
        <p:spPr bwMode="auto">
          <a:xfrm>
            <a:off x="1187624" y="1988840"/>
            <a:ext cx="4170194" cy="432048"/>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Suggested cyclic shifts, 4 us symbols</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a:xfrm>
                <a:off x="685800" y="1980083"/>
                <a:ext cx="8278688" cy="4113213"/>
              </a:xfrm>
            </p:spPr>
            <p:txBody>
              <a:bodyPr/>
              <a:lstStyle/>
              <a:p>
                <a:pPr marL="457200" indent="-457200">
                  <a:buFont typeface="Arial" panose="020B0604020202020204" pitchFamily="34" charset="0"/>
                  <a:buChar char="•"/>
                </a:pP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𝐶𝑆</m:t>
                        </m:r>
                      </m:sub>
                      <m:sup>
                        <m:r>
                          <a:rPr lang="en-US" i="1">
                            <a:latin typeface="Cambria Math" panose="02040503050406030204" pitchFamily="18" charset="0"/>
                          </a:rPr>
                          <m:t>𝑛</m:t>
                        </m:r>
                      </m:sup>
                    </m:sSub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∙400 </m:t>
                    </m:r>
                    <m:r>
                      <a:rPr lang="en-US" i="1">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=0,1,…,7</a:t>
                </a:r>
              </a:p>
              <a:p>
                <a:pPr marL="857250" lvl="1" indent="-457200">
                  <a:buFont typeface="Arial" panose="020B0604020202020204" pitchFamily="34" charset="0"/>
                  <a:buChar char="•"/>
                </a:pPr>
                <a:r>
                  <a:rPr lang="en-US" dirty="0"/>
                  <a:t>Observe that </a:t>
                </a:r>
                <a:br>
                  <a:rPr lang="sv-SE" i="1" dirty="0"/>
                </a:br>
                <a14:m>
                  <m:oMath xmlns:m="http://schemas.openxmlformats.org/officeDocument/2006/math">
                    <m:r>
                      <a:rPr lang="sv-SE" b="0" i="1" smtClean="0">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𝑓</m:t>
                    </m:r>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𝐶𝑆</m:t>
                        </m:r>
                      </m:sub>
                      <m:sup>
                        <m:r>
                          <a:rPr lang="en-US" i="1">
                            <a:latin typeface="Cambria Math" panose="02040503050406030204" pitchFamily="18" charset="0"/>
                          </a:rPr>
                          <m:t>𝑛</m:t>
                        </m:r>
                      </m:sup>
                    </m:sSubSup>
                    <m:r>
                      <a:rPr lang="en-US" i="1">
                        <a:latin typeface="Cambria Math" panose="02040503050406030204" pitchFamily="18" charset="0"/>
                      </a:rPr>
                      <m:t>=2</m:t>
                    </m:r>
                    <m:r>
                      <a:rPr lang="en-US" i="1">
                        <a:latin typeface="Cambria Math" panose="02040503050406030204" pitchFamily="18" charset="0"/>
                      </a:rPr>
                      <m:t>𝜋</m:t>
                    </m:r>
                    <m:f>
                      <m:fPr>
                        <m:ctrlPr>
                          <a:rPr lang="en-US" i="1">
                            <a:latin typeface="Cambria Math" panose="02040503050406030204" pitchFamily="18" charset="0"/>
                          </a:rPr>
                        </m:ctrlPr>
                      </m:fPr>
                      <m:num>
                        <m:r>
                          <a:rPr lang="en-US" i="1">
                            <a:latin typeface="Cambria Math" panose="02040503050406030204" pitchFamily="18" charset="0"/>
                          </a:rPr>
                          <m:t>20 </m:t>
                        </m:r>
                        <m:r>
                          <a:rPr lang="en-US" i="1">
                            <a:latin typeface="Cambria Math" panose="02040503050406030204" pitchFamily="18" charset="0"/>
                          </a:rPr>
                          <m:t>𝑀𝐻𝑧</m:t>
                        </m:r>
                      </m:num>
                      <m:den>
                        <m:r>
                          <a:rPr lang="en-US" i="1">
                            <a:latin typeface="Cambria Math" panose="02040503050406030204" pitchFamily="18" charset="0"/>
                          </a:rPr>
                          <m:t>64</m:t>
                        </m:r>
                      </m:den>
                    </m:f>
                    <m:r>
                      <a:rPr lang="en-US" i="1">
                        <a:latin typeface="Cambria Math" panose="02040503050406030204" pitchFamily="18" charset="0"/>
                      </a:rPr>
                      <m:t>𝑛</m:t>
                    </m:r>
                    <m:r>
                      <a:rPr lang="en-US" i="1">
                        <a:latin typeface="Cambria Math" panose="02040503050406030204" pitchFamily="18" charset="0"/>
                      </a:rPr>
                      <m:t>∙400 </m:t>
                    </m:r>
                    <m:r>
                      <a:rPr lang="en-US" i="1">
                        <a:latin typeface="Cambria Math" panose="02040503050406030204" pitchFamily="18" charset="0"/>
                      </a:rPr>
                      <m:t>𝑛𝑠</m:t>
                    </m:r>
                    <m:r>
                      <a:rPr lang="en-US" i="1">
                        <a:latin typeface="Cambria Math" panose="02040503050406030204" pitchFamily="18" charset="0"/>
                      </a:rPr>
                      <m:t>=2</m:t>
                    </m:r>
                    <m:r>
                      <a:rPr lang="en-US" i="1">
                        <a:latin typeface="Cambria Math" panose="02040503050406030204" pitchFamily="18" charset="0"/>
                      </a:rPr>
                      <m:t>𝜋</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8</m:t>
                        </m:r>
                      </m:den>
                    </m:f>
                    <m:r>
                      <a:rPr lang="en-US" i="1">
                        <a:latin typeface="Cambria Math" panose="02040503050406030204" pitchFamily="18" charset="0"/>
                      </a:rPr>
                      <m:t>, </m:t>
                    </m:r>
                    <m:r>
                      <a:rPr lang="sv-SE" b="0" i="1"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=0,1,…,7</m:t>
                    </m:r>
                  </m:oMath>
                </a14:m>
                <a:endParaRPr lang="sv-SE" dirty="0"/>
              </a:p>
              <a:p>
                <a:pPr marL="857250" lvl="1" indent="-457200">
                  <a:buFont typeface="Arial" panose="020B0604020202020204" pitchFamily="34" charset="0"/>
                  <a:buChar char="•"/>
                </a:pPr>
                <a:r>
                  <a:rPr lang="sv-SE" dirty="0"/>
                  <a:t>The </a:t>
                </a:r>
                <a:r>
                  <a:rPr lang="sv-SE" dirty="0" err="1"/>
                  <a:t>phase</a:t>
                </a:r>
                <a14:m>
                  <m:oMath xmlns:m="http://schemas.openxmlformats.org/officeDocument/2006/math">
                    <m:r>
                      <a:rPr lang="sv-SE" b="0" i="0" dirty="0" smtClean="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sv-SE" i="1" dirty="0">
                            <a:latin typeface="Cambria Math" panose="02040503050406030204" pitchFamily="18" charset="0"/>
                          </a:rPr>
                          <m:t>𝑘</m:t>
                        </m:r>
                      </m:sub>
                    </m:sSub>
                    <m:r>
                      <a:rPr lang="sv-SE" b="0" i="1" dirty="0" smtClean="0">
                        <a:latin typeface="Cambria Math" panose="02040503050406030204" pitchFamily="18" charset="0"/>
                      </a:rPr>
                      <m:t> </m:t>
                    </m:r>
                  </m:oMath>
                </a14:m>
                <a:r>
                  <a:rPr lang="sv-SE" dirty="0"/>
                  <a:t>is chosen from the set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𝜋</m:t>
                    </m:r>
                    <m:d>
                      <m:dPr>
                        <m:ctrlPr>
                          <a:rPr lang="en-US" i="1" smtClean="0">
                            <a:latin typeface="Cambria Math" panose="02040503050406030204" pitchFamily="18" charset="0"/>
                          </a:rPr>
                        </m:ctrlPr>
                      </m:dPr>
                      <m:e>
                        <m:r>
                          <a:rPr lang="sv-SE" b="0" i="1" smtClean="0">
                            <a:latin typeface="Cambria Math" panose="02040503050406030204" pitchFamily="18" charset="0"/>
                          </a:rPr>
                          <m:t>0,</m:t>
                        </m:r>
                        <m:f>
                          <m:fPr>
                            <m:ctrlPr>
                              <a:rPr lang="en-US" i="1">
                                <a:latin typeface="Cambria Math" panose="02040503050406030204" pitchFamily="18" charset="0"/>
                              </a:rPr>
                            </m:ctrlPr>
                          </m:fPr>
                          <m:num>
                            <m:r>
                              <a:rPr lang="sv-SE" b="0" i="1" smtClean="0">
                                <a:latin typeface="Cambria Math" panose="02040503050406030204" pitchFamily="18" charset="0"/>
                              </a:rPr>
                              <m:t>𝑘</m:t>
                            </m:r>
                          </m:num>
                          <m:den>
                            <m:r>
                              <a:rPr lang="en-US" i="1">
                                <a:latin typeface="Cambria Math" panose="02040503050406030204" pitchFamily="18" charset="0"/>
                              </a:rPr>
                              <m:t>8</m:t>
                            </m:r>
                          </m:den>
                        </m:f>
                        <m:r>
                          <a:rPr lang="sv-SE" b="0" i="1" smtClean="0">
                            <a:latin typeface="Cambria Math" panose="02040503050406030204" pitchFamily="18" charset="0"/>
                          </a:rPr>
                          <m:t>,</m:t>
                        </m:r>
                        <m:f>
                          <m:fPr>
                            <m:ctrlPr>
                              <a:rPr lang="en-US" i="1">
                                <a:latin typeface="Cambria Math" panose="02040503050406030204" pitchFamily="18" charset="0"/>
                              </a:rPr>
                            </m:ctrlPr>
                          </m:fPr>
                          <m:num>
                            <m:r>
                              <a:rPr lang="sv-SE" b="0" i="1" smtClean="0">
                                <a:latin typeface="Cambria Math" panose="02040503050406030204" pitchFamily="18" charset="0"/>
                              </a:rPr>
                              <m:t>2</m:t>
                            </m:r>
                            <m:r>
                              <a:rPr lang="sv-SE" i="1">
                                <a:latin typeface="Cambria Math" panose="02040503050406030204" pitchFamily="18" charset="0"/>
                              </a:rPr>
                              <m:t>𝑘</m:t>
                            </m:r>
                          </m:num>
                          <m:den>
                            <m:r>
                              <a:rPr lang="en-US" i="1">
                                <a:latin typeface="Cambria Math" panose="02040503050406030204" pitchFamily="18" charset="0"/>
                              </a:rPr>
                              <m:t>8</m:t>
                            </m:r>
                          </m:den>
                        </m:f>
                        <m:r>
                          <a:rPr lang="sv-SE" b="0" i="1" smtClean="0">
                            <a:latin typeface="Cambria Math" panose="02040503050406030204" pitchFamily="18" charset="0"/>
                          </a:rPr>
                          <m:t>,…,</m:t>
                        </m:r>
                        <m:f>
                          <m:fPr>
                            <m:ctrlPr>
                              <a:rPr lang="en-US" i="1">
                                <a:latin typeface="Cambria Math" panose="02040503050406030204" pitchFamily="18" charset="0"/>
                              </a:rPr>
                            </m:ctrlPr>
                          </m:fPr>
                          <m:num>
                            <m:r>
                              <a:rPr lang="sv-SE" b="0" i="1" smtClean="0">
                                <a:latin typeface="Cambria Math" panose="02040503050406030204" pitchFamily="18" charset="0"/>
                              </a:rPr>
                              <m:t>7</m:t>
                            </m:r>
                            <m:r>
                              <a:rPr lang="sv-SE" i="1">
                                <a:latin typeface="Cambria Math" panose="02040503050406030204" pitchFamily="18" charset="0"/>
                              </a:rPr>
                              <m:t>𝑘</m:t>
                            </m:r>
                          </m:num>
                          <m:den>
                            <m:r>
                              <a:rPr lang="en-US" i="1">
                                <a:latin typeface="Cambria Math" panose="02040503050406030204" pitchFamily="18" charset="0"/>
                              </a:rPr>
                              <m:t>8</m:t>
                            </m:r>
                          </m:den>
                        </m:f>
                      </m:e>
                    </m:d>
                  </m:oMath>
                </a14:m>
                <a:r>
                  <a:rPr lang="sv-SE" dirty="0"/>
                  <a:t>. Note </a:t>
                </a:r>
                <a:r>
                  <a:rPr lang="sv-SE" dirty="0" err="1"/>
                  <a:t>that</a:t>
                </a:r>
                <a:r>
                  <a:rPr lang="sv-SE" dirty="0"/>
                  <a:t> for </a:t>
                </a:r>
                <a:r>
                  <a:rPr lang="sv-SE" dirty="0" err="1"/>
                  <a:t>any</a:t>
                </a:r>
                <a:r>
                  <a:rPr lang="sv-SE" dirty="0"/>
                  <a: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 </m:t>
                    </m:r>
                  </m:oMath>
                </a14:m>
                <a:r>
                  <a:rPr lang="sv-SE" dirty="0"/>
                  <a:t>not </a:t>
                </a:r>
                <a:r>
                  <a:rPr lang="sv-SE" dirty="0" err="1"/>
                  <a:t>divisible</a:t>
                </a:r>
                <a:r>
                  <a:rPr lang="sv-SE" dirty="0"/>
                  <a:t> by 8 </a:t>
                </a:r>
                <a:r>
                  <a:rPr lang="sv-SE" dirty="0" err="1"/>
                  <a:t>we</a:t>
                </a:r>
                <a:r>
                  <a:rPr lang="sv-SE" dirty="0"/>
                  <a:t> </a:t>
                </a:r>
                <a:r>
                  <a:rPr lang="sv-SE" dirty="0" err="1"/>
                  <a:t>have</a:t>
                </a:r>
                <a:br>
                  <a:rPr lang="sv-SE" dirty="0"/>
                </a:br>
                <a14:m>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𝑛</m:t>
                        </m:r>
                        <m:r>
                          <a:rPr lang="en-US" i="1">
                            <a:latin typeface="Cambria Math" panose="02040503050406030204" pitchFamily="18" charset="0"/>
                          </a:rPr>
                          <m:t>=0</m:t>
                        </m:r>
                      </m:sub>
                      <m:sup>
                        <m:r>
                          <a:rPr lang="en-US" i="1">
                            <a:latin typeface="Cambria Math" panose="02040503050406030204" pitchFamily="18" charset="0"/>
                          </a:rPr>
                          <m:t>7</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rPr>
                              <m:t>𝜋</m:t>
                            </m:r>
                            <m:f>
                              <m:fPr>
                                <m:ctrlPr>
                                  <a:rPr lang="en-US" i="1">
                                    <a:latin typeface="Cambria Math" panose="02040503050406030204" pitchFamily="18" charset="0"/>
                                  </a:rPr>
                                </m:ctrlPr>
                              </m:fPr>
                              <m:num>
                                <m:r>
                                  <a:rPr lang="en-US" i="1">
                                    <a:latin typeface="Cambria Math" panose="02040503050406030204" pitchFamily="18" charset="0"/>
                                  </a:rPr>
                                  <m:t>𝑘𝑛</m:t>
                                </m:r>
                              </m:num>
                              <m:den>
                                <m:r>
                                  <a:rPr lang="en-US" i="1">
                                    <a:latin typeface="Cambria Math" panose="02040503050406030204" pitchFamily="18" charset="0"/>
                                  </a:rPr>
                                  <m:t>8</m:t>
                                </m:r>
                              </m:den>
                            </m:f>
                          </m:sup>
                        </m:sSup>
                      </m:e>
                    </m:nary>
                    <m:r>
                      <a:rPr lang="en-US" i="1">
                        <a:latin typeface="Cambria Math" panose="02040503050406030204" pitchFamily="18" charset="0"/>
                      </a:rPr>
                      <m:t>=0</m:t>
                    </m:r>
                  </m:oMath>
                </a14:m>
                <a:endParaRPr lang="sv-SE" dirty="0"/>
              </a:p>
              <a:p>
                <a:pPr marL="857250" lvl="1" indent="-457200">
                  <a:buFont typeface="Arial" panose="020B0604020202020204" pitchFamily="34" charset="0"/>
                  <a:buChar char="•"/>
                </a:pPr>
                <a:r>
                  <a:rPr lang="sv-SE" dirty="0" err="1"/>
                  <a:t>Phases</a:t>
                </a:r>
                <a:r>
                  <a:rPr lang="sv-SE"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sv-SE" i="1" dirty="0">
                            <a:latin typeface="Cambria Math" panose="02040503050406030204" pitchFamily="18" charset="0"/>
                          </a:rPr>
                          <m:t>𝑘</m:t>
                        </m:r>
                      </m:sub>
                    </m:sSub>
                  </m:oMath>
                </a14:m>
                <a:r>
                  <a:rPr lang="sv-SE" dirty="0"/>
                  <a:t> are randomly chosen from PSK </a:t>
                </a:r>
                <a:r>
                  <a:rPr lang="sv-SE" dirty="0" err="1"/>
                  <a:t>constellations</a:t>
                </a:r>
                <a:r>
                  <a:rPr lang="sv-SE" dirty="0"/>
                  <a:t>:</a:t>
                </a:r>
                <a:br>
                  <a:rPr lang="sv-SE" dirty="0"/>
                </a:br>
                <a:r>
                  <a:rPr lang="sv-SE" dirty="0"/>
                  <a:t>			</a:t>
                </a:r>
                <a:endParaRPr lang="en-US" dirty="0"/>
              </a:p>
              <a:p>
                <a:pPr marL="857250" lvl="1"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dirty="0"/>
              </a:p>
            </p:txBody>
          </p:sp>
        </mc:Choice>
        <mc:Fallback xmlns="">
          <p:sp>
            <p:nvSpPr>
              <p:cNvPr id="9" name="Content Placeholder 8">
                <a:extLst>
                  <a:ext uri="{FF2B5EF4-FFF2-40B4-BE49-F238E27FC236}">
                    <a16:creationId xmlns:a16="http://schemas.microsoft.com/office/drawing/2014/main" id="{911C75E4-AD2A-4723-8E7A-95ACCBB83C6D}"/>
                  </a:ext>
                </a:extLst>
              </p:cNvPr>
              <p:cNvSpPr>
                <a:spLocks noGrp="1" noRot="1" noChangeAspect="1" noMove="1" noResize="1" noEditPoints="1" noAdjustHandles="1" noChangeArrowheads="1" noChangeShapeType="1" noTextEdit="1"/>
              </p:cNvSpPr>
              <p:nvPr>
                <p:ph idx="1"/>
              </p:nvPr>
            </p:nvSpPr>
            <p:spPr>
              <a:xfrm>
                <a:off x="685800" y="1980083"/>
                <a:ext cx="8278688" cy="4113213"/>
              </a:xfrm>
              <a:blipFill>
                <a:blip r:embed="rId2"/>
                <a:stretch>
                  <a:fillRect l="-1031" t="-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C0233A84-45E2-44A3-9930-D7A7B4654418}"/>
                  </a:ext>
                </a:extLst>
              </p:cNvPr>
              <p:cNvGraphicFramePr>
                <a:graphicFrameLocks noGrp="1"/>
              </p:cNvGraphicFramePr>
              <p:nvPr>
                <p:extLst>
                  <p:ext uri="{D42A27DB-BD31-4B8C-83A1-F6EECF244321}">
                    <p14:modId xmlns:p14="http://schemas.microsoft.com/office/powerpoint/2010/main" val="1244368655"/>
                  </p:ext>
                </p:extLst>
              </p:nvPr>
            </p:nvGraphicFramePr>
            <p:xfrm>
              <a:off x="2267744" y="5589240"/>
              <a:ext cx="5040560" cy="741680"/>
            </p:xfrm>
            <a:graphic>
              <a:graphicData uri="http://schemas.openxmlformats.org/drawingml/2006/table">
                <a:tbl>
                  <a:tblPr firstRow="1" bandRow="1">
                    <a:tableStyleId>{BC89EF96-8CEA-46FF-86C4-4CE0E7609802}</a:tableStyleId>
                  </a:tblPr>
                  <a:tblGrid>
                    <a:gridCol w="720080">
                      <a:extLst>
                        <a:ext uri="{9D8B030D-6E8A-4147-A177-3AD203B41FA5}">
                          <a16:colId xmlns:a16="http://schemas.microsoft.com/office/drawing/2014/main" val="974200329"/>
                        </a:ext>
                      </a:extLst>
                    </a:gridCol>
                    <a:gridCol w="720080">
                      <a:extLst>
                        <a:ext uri="{9D8B030D-6E8A-4147-A177-3AD203B41FA5}">
                          <a16:colId xmlns:a16="http://schemas.microsoft.com/office/drawing/2014/main" val="670107781"/>
                        </a:ext>
                      </a:extLst>
                    </a:gridCol>
                    <a:gridCol w="720080">
                      <a:extLst>
                        <a:ext uri="{9D8B030D-6E8A-4147-A177-3AD203B41FA5}">
                          <a16:colId xmlns:a16="http://schemas.microsoft.com/office/drawing/2014/main" val="3180116564"/>
                        </a:ext>
                      </a:extLst>
                    </a:gridCol>
                    <a:gridCol w="720080">
                      <a:extLst>
                        <a:ext uri="{9D8B030D-6E8A-4147-A177-3AD203B41FA5}">
                          <a16:colId xmlns:a16="http://schemas.microsoft.com/office/drawing/2014/main" val="1819053711"/>
                        </a:ext>
                      </a:extLst>
                    </a:gridCol>
                    <a:gridCol w="720080">
                      <a:extLst>
                        <a:ext uri="{9D8B030D-6E8A-4147-A177-3AD203B41FA5}">
                          <a16:colId xmlns:a16="http://schemas.microsoft.com/office/drawing/2014/main" val="4167274631"/>
                        </a:ext>
                      </a:extLst>
                    </a:gridCol>
                    <a:gridCol w="720080">
                      <a:extLst>
                        <a:ext uri="{9D8B030D-6E8A-4147-A177-3AD203B41FA5}">
                          <a16:colId xmlns:a16="http://schemas.microsoft.com/office/drawing/2014/main" val="790795146"/>
                        </a:ext>
                      </a:extLst>
                    </a:gridCol>
                    <a:gridCol w="720080">
                      <a:extLst>
                        <a:ext uri="{9D8B030D-6E8A-4147-A177-3AD203B41FA5}">
                          <a16:colId xmlns:a16="http://schemas.microsoft.com/office/drawing/2014/main" val="374372550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𝑘</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1</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2</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3</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4</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5</m:t>
                                </m:r>
                              </m:oMath>
                            </m:oMathPara>
                          </a14:m>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sv-SE" b="0" i="1" smtClean="0">
                                    <a:latin typeface="Cambria Math" panose="02040503050406030204" pitchFamily="18" charset="0"/>
                                    <a:ea typeface="Cambria Math" panose="02040503050406030204" pitchFamily="18" charset="0"/>
                                  </a:rPr>
                                  <m:t>6</m:t>
                                </m:r>
                              </m:oMath>
                            </m:oMathPara>
                          </a14:m>
                          <a:endParaRPr lang="en-US" b="0" dirty="0"/>
                        </a:p>
                      </a:txBody>
                      <a:tcPr/>
                    </a:tc>
                    <a:extLst>
                      <a:ext uri="{0D108BD9-81ED-4DB2-BD59-A6C34878D82A}">
                        <a16:rowId xmlns:a16="http://schemas.microsoft.com/office/drawing/2014/main" val="3335362685"/>
                      </a:ext>
                    </a:extLst>
                  </a:tr>
                  <a:tr h="370840">
                    <a:tc>
                      <a:txBody>
                        <a:bodyPr/>
                        <a:lstStyle/>
                        <a:p>
                          <a:r>
                            <a:rPr lang="en-US" dirty="0"/>
                            <a:t>Phase</a:t>
                          </a:r>
                        </a:p>
                      </a:txBody>
                      <a:tcPr/>
                    </a:tc>
                    <a:tc>
                      <a:txBody>
                        <a:bodyPr/>
                        <a:lstStyle/>
                        <a:p>
                          <a:r>
                            <a:rPr lang="en-US" sz="1600" dirty="0"/>
                            <a:t>8PSK</a:t>
                          </a:r>
                          <a:endParaRPr lang="en-US" dirty="0"/>
                        </a:p>
                      </a:txBody>
                      <a:tcPr/>
                    </a:tc>
                    <a:tc>
                      <a:txBody>
                        <a:bodyPr/>
                        <a:lstStyle/>
                        <a:p>
                          <a:r>
                            <a:rPr lang="en-US" sz="1600" dirty="0"/>
                            <a:t>QPSK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8PSK</a:t>
                          </a:r>
                        </a:p>
                      </a:txBody>
                      <a:tcPr/>
                    </a:tc>
                    <a:tc>
                      <a:txBody>
                        <a:bodyPr/>
                        <a:lstStyle/>
                        <a:p>
                          <a:r>
                            <a:rPr lang="en-US" sz="1600" dirty="0"/>
                            <a:t>BPSK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8PSK</a:t>
                          </a:r>
                        </a:p>
                      </a:txBody>
                      <a:tcPr/>
                    </a:tc>
                    <a:tc>
                      <a:txBody>
                        <a:bodyPr/>
                        <a:lstStyle/>
                        <a:p>
                          <a:r>
                            <a:rPr lang="en-US" sz="1600" dirty="0"/>
                            <a:t>QPSK</a:t>
                          </a:r>
                        </a:p>
                      </a:txBody>
                      <a:tcPr/>
                    </a:tc>
                    <a:extLst>
                      <a:ext uri="{0D108BD9-81ED-4DB2-BD59-A6C34878D82A}">
                        <a16:rowId xmlns:a16="http://schemas.microsoft.com/office/drawing/2014/main" val="977135334"/>
                      </a:ext>
                    </a:extLst>
                  </a:tr>
                </a:tbl>
              </a:graphicData>
            </a:graphic>
          </p:graphicFrame>
        </mc:Choice>
        <mc:Fallback xmlns="">
          <p:graphicFrame>
            <p:nvGraphicFramePr>
              <p:cNvPr id="3" name="Table 2">
                <a:extLst>
                  <a:ext uri="{FF2B5EF4-FFF2-40B4-BE49-F238E27FC236}">
                    <a16:creationId xmlns:a16="http://schemas.microsoft.com/office/drawing/2014/main" id="{C0233A84-45E2-44A3-9930-D7A7B4654418}"/>
                  </a:ext>
                </a:extLst>
              </p:cNvPr>
              <p:cNvGraphicFramePr>
                <a:graphicFrameLocks noGrp="1"/>
              </p:cNvGraphicFramePr>
              <p:nvPr>
                <p:extLst>
                  <p:ext uri="{D42A27DB-BD31-4B8C-83A1-F6EECF244321}">
                    <p14:modId xmlns:p14="http://schemas.microsoft.com/office/powerpoint/2010/main" val="1244368655"/>
                  </p:ext>
                </p:extLst>
              </p:nvPr>
            </p:nvGraphicFramePr>
            <p:xfrm>
              <a:off x="2267744" y="5589240"/>
              <a:ext cx="5040560" cy="741680"/>
            </p:xfrm>
            <a:graphic>
              <a:graphicData uri="http://schemas.openxmlformats.org/drawingml/2006/table">
                <a:tbl>
                  <a:tblPr firstRow="1" bandRow="1">
                    <a:tableStyleId>{BC89EF96-8CEA-46FF-86C4-4CE0E7609802}</a:tableStyleId>
                  </a:tblPr>
                  <a:tblGrid>
                    <a:gridCol w="720080">
                      <a:extLst>
                        <a:ext uri="{9D8B030D-6E8A-4147-A177-3AD203B41FA5}">
                          <a16:colId xmlns:a16="http://schemas.microsoft.com/office/drawing/2014/main" val="974200329"/>
                        </a:ext>
                      </a:extLst>
                    </a:gridCol>
                    <a:gridCol w="720080">
                      <a:extLst>
                        <a:ext uri="{9D8B030D-6E8A-4147-A177-3AD203B41FA5}">
                          <a16:colId xmlns:a16="http://schemas.microsoft.com/office/drawing/2014/main" val="670107781"/>
                        </a:ext>
                      </a:extLst>
                    </a:gridCol>
                    <a:gridCol w="720080">
                      <a:extLst>
                        <a:ext uri="{9D8B030D-6E8A-4147-A177-3AD203B41FA5}">
                          <a16:colId xmlns:a16="http://schemas.microsoft.com/office/drawing/2014/main" val="3180116564"/>
                        </a:ext>
                      </a:extLst>
                    </a:gridCol>
                    <a:gridCol w="720080">
                      <a:extLst>
                        <a:ext uri="{9D8B030D-6E8A-4147-A177-3AD203B41FA5}">
                          <a16:colId xmlns:a16="http://schemas.microsoft.com/office/drawing/2014/main" val="1819053711"/>
                        </a:ext>
                      </a:extLst>
                    </a:gridCol>
                    <a:gridCol w="720080">
                      <a:extLst>
                        <a:ext uri="{9D8B030D-6E8A-4147-A177-3AD203B41FA5}">
                          <a16:colId xmlns:a16="http://schemas.microsoft.com/office/drawing/2014/main" val="4167274631"/>
                        </a:ext>
                      </a:extLst>
                    </a:gridCol>
                    <a:gridCol w="720080">
                      <a:extLst>
                        <a:ext uri="{9D8B030D-6E8A-4147-A177-3AD203B41FA5}">
                          <a16:colId xmlns:a16="http://schemas.microsoft.com/office/drawing/2014/main" val="790795146"/>
                        </a:ext>
                      </a:extLst>
                    </a:gridCol>
                    <a:gridCol w="720080">
                      <a:extLst>
                        <a:ext uri="{9D8B030D-6E8A-4147-A177-3AD203B41FA5}">
                          <a16:colId xmlns:a16="http://schemas.microsoft.com/office/drawing/2014/main" val="3743725501"/>
                        </a:ext>
                      </a:extLst>
                    </a:gridCol>
                  </a:tblGrid>
                  <a:tr h="370840">
                    <a:tc>
                      <a:txBody>
                        <a:bodyPr/>
                        <a:lstStyle/>
                        <a:p>
                          <a:endParaRPr lang="en-US"/>
                        </a:p>
                      </a:txBody>
                      <a:tcPr>
                        <a:blipFill>
                          <a:blip r:embed="rId3"/>
                          <a:stretch>
                            <a:fillRect l="-1695" t="-1613" r="-603390" b="-122581"/>
                          </a:stretch>
                        </a:blipFill>
                      </a:tcPr>
                    </a:tc>
                    <a:tc>
                      <a:txBody>
                        <a:bodyPr/>
                        <a:lstStyle/>
                        <a:p>
                          <a:endParaRPr lang="en-US"/>
                        </a:p>
                      </a:txBody>
                      <a:tcPr>
                        <a:blipFill>
                          <a:blip r:embed="rId3"/>
                          <a:stretch>
                            <a:fillRect l="-101695" t="-1613" r="-503390" b="-122581"/>
                          </a:stretch>
                        </a:blipFill>
                      </a:tcPr>
                    </a:tc>
                    <a:tc>
                      <a:txBody>
                        <a:bodyPr/>
                        <a:lstStyle/>
                        <a:p>
                          <a:endParaRPr lang="en-US"/>
                        </a:p>
                      </a:txBody>
                      <a:tcPr>
                        <a:blipFill>
                          <a:blip r:embed="rId3"/>
                          <a:stretch>
                            <a:fillRect l="-201695" t="-1613" r="-403390" b="-122581"/>
                          </a:stretch>
                        </a:blipFill>
                      </a:tcPr>
                    </a:tc>
                    <a:tc>
                      <a:txBody>
                        <a:bodyPr/>
                        <a:lstStyle/>
                        <a:p>
                          <a:endParaRPr lang="en-US"/>
                        </a:p>
                      </a:txBody>
                      <a:tcPr>
                        <a:blipFill>
                          <a:blip r:embed="rId3"/>
                          <a:stretch>
                            <a:fillRect l="-299160" t="-1613" r="-300000" b="-122581"/>
                          </a:stretch>
                        </a:blipFill>
                      </a:tcPr>
                    </a:tc>
                    <a:tc>
                      <a:txBody>
                        <a:bodyPr/>
                        <a:lstStyle/>
                        <a:p>
                          <a:endParaRPr lang="en-US"/>
                        </a:p>
                      </a:txBody>
                      <a:tcPr>
                        <a:blipFill>
                          <a:blip r:embed="rId3"/>
                          <a:stretch>
                            <a:fillRect l="-402542" t="-1613" r="-202542" b="-122581"/>
                          </a:stretch>
                        </a:blipFill>
                      </a:tcPr>
                    </a:tc>
                    <a:tc>
                      <a:txBody>
                        <a:bodyPr/>
                        <a:lstStyle/>
                        <a:p>
                          <a:endParaRPr lang="en-US"/>
                        </a:p>
                      </a:txBody>
                      <a:tcPr>
                        <a:blipFill>
                          <a:blip r:embed="rId3"/>
                          <a:stretch>
                            <a:fillRect l="-502542" t="-1613" r="-102542" b="-122581"/>
                          </a:stretch>
                        </a:blipFill>
                      </a:tcPr>
                    </a:tc>
                    <a:tc>
                      <a:txBody>
                        <a:bodyPr/>
                        <a:lstStyle/>
                        <a:p>
                          <a:endParaRPr lang="en-US"/>
                        </a:p>
                      </a:txBody>
                      <a:tcPr>
                        <a:blipFill>
                          <a:blip r:embed="rId3"/>
                          <a:stretch>
                            <a:fillRect l="-602542" t="-1613" r="-2542" b="-122581"/>
                          </a:stretch>
                        </a:blipFill>
                      </a:tcPr>
                    </a:tc>
                    <a:extLst>
                      <a:ext uri="{0D108BD9-81ED-4DB2-BD59-A6C34878D82A}">
                        <a16:rowId xmlns:a16="http://schemas.microsoft.com/office/drawing/2014/main" val="3335362685"/>
                      </a:ext>
                    </a:extLst>
                  </a:tr>
                  <a:tr h="370840">
                    <a:tc>
                      <a:txBody>
                        <a:bodyPr/>
                        <a:lstStyle/>
                        <a:p>
                          <a:r>
                            <a:rPr lang="en-US" dirty="0"/>
                            <a:t>Phase</a:t>
                          </a:r>
                        </a:p>
                      </a:txBody>
                      <a:tcPr/>
                    </a:tc>
                    <a:tc>
                      <a:txBody>
                        <a:bodyPr/>
                        <a:lstStyle/>
                        <a:p>
                          <a:r>
                            <a:rPr lang="en-US" sz="1600" dirty="0"/>
                            <a:t>8PSK</a:t>
                          </a:r>
                          <a:endParaRPr lang="en-US" dirty="0"/>
                        </a:p>
                      </a:txBody>
                      <a:tcPr/>
                    </a:tc>
                    <a:tc>
                      <a:txBody>
                        <a:bodyPr/>
                        <a:lstStyle/>
                        <a:p>
                          <a:r>
                            <a:rPr lang="en-US" sz="1600" dirty="0"/>
                            <a:t>QPSK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8PSK</a:t>
                          </a:r>
                        </a:p>
                      </a:txBody>
                      <a:tcPr/>
                    </a:tc>
                    <a:tc>
                      <a:txBody>
                        <a:bodyPr/>
                        <a:lstStyle/>
                        <a:p>
                          <a:r>
                            <a:rPr lang="en-US" sz="1600" dirty="0"/>
                            <a:t>BPSK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8PSK</a:t>
                          </a:r>
                        </a:p>
                      </a:txBody>
                      <a:tcPr/>
                    </a:tc>
                    <a:tc>
                      <a:txBody>
                        <a:bodyPr/>
                        <a:lstStyle/>
                        <a:p>
                          <a:r>
                            <a:rPr lang="en-US" sz="1600" dirty="0"/>
                            <a:t>QPSK</a:t>
                          </a:r>
                        </a:p>
                      </a:txBody>
                      <a:tcPr/>
                    </a:tc>
                    <a:extLst>
                      <a:ext uri="{0D108BD9-81ED-4DB2-BD59-A6C34878D82A}">
                        <a16:rowId xmlns:a16="http://schemas.microsoft.com/office/drawing/2014/main" val="977135334"/>
                      </a:ext>
                    </a:extLst>
                  </a:tr>
                </a:tbl>
              </a:graphicData>
            </a:graphic>
          </p:graphicFrame>
        </mc:Fallback>
      </mc:AlternateContent>
    </p:spTree>
    <p:extLst>
      <p:ext uri="{BB962C8B-B14F-4D97-AF65-F5344CB8AC3E}">
        <p14:creationId xmlns:p14="http://schemas.microsoft.com/office/powerpoint/2010/main" val="3732641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AB53AE-171A-4823-8199-6557A1EBFF29}"/>
              </a:ext>
            </a:extLst>
          </p:cNvPr>
          <p:cNvSpPr/>
          <p:nvPr/>
        </p:nvSpPr>
        <p:spPr bwMode="auto">
          <a:xfrm>
            <a:off x="1187624" y="1988840"/>
            <a:ext cx="4170194" cy="432048"/>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Suggested cyclic shifts, 2 us symbols</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a:xfrm>
                <a:off x="685800" y="1981200"/>
                <a:ext cx="8278688" cy="4113213"/>
              </a:xfrm>
            </p:spPr>
            <p:txBody>
              <a:bodyPr/>
              <a:lstStyle/>
              <a:p>
                <a:pPr marL="457200" indent="-457200">
                  <a:buFont typeface="Arial" panose="020B0604020202020204" pitchFamily="34" charset="0"/>
                  <a:buChar char="•"/>
                </a:pP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𝐶𝑆</m:t>
                        </m:r>
                      </m:sub>
                      <m:sup>
                        <m:r>
                          <a:rPr lang="en-US" i="1">
                            <a:latin typeface="Cambria Math" panose="02040503050406030204" pitchFamily="18" charset="0"/>
                          </a:rPr>
                          <m:t>𝑛</m:t>
                        </m:r>
                      </m:sup>
                    </m:sSubSup>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∙200 </m:t>
                    </m:r>
                    <m:r>
                      <a:rPr lang="en-US" i="1">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=0,1,…,7</a:t>
                </a:r>
              </a:p>
              <a:p>
                <a:pPr marL="857250" lvl="1" indent="-457200">
                  <a:buFont typeface="Arial" panose="020B0604020202020204" pitchFamily="34" charset="0"/>
                  <a:buChar char="•"/>
                </a:pPr>
                <a:r>
                  <a:rPr lang="en-US" dirty="0"/>
                  <a:t>Observe that </a:t>
                </a:r>
                <a:br>
                  <a:rPr lang="sv-SE" i="1" dirty="0"/>
                </a:br>
                <a14:m>
                  <m:oMath xmlns:m="http://schemas.openxmlformats.org/officeDocument/2006/math">
                    <m:r>
                      <a:rPr lang="sv-SE" b="0" i="1" smtClean="0">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𝑓</m:t>
                    </m:r>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𝐶𝑆</m:t>
                        </m:r>
                      </m:sub>
                      <m:sup>
                        <m:r>
                          <a:rPr lang="en-US" i="1">
                            <a:latin typeface="Cambria Math" panose="02040503050406030204" pitchFamily="18" charset="0"/>
                          </a:rPr>
                          <m:t>𝑛</m:t>
                        </m:r>
                      </m:sup>
                    </m:sSubSup>
                    <m:r>
                      <a:rPr lang="en-US" i="1">
                        <a:latin typeface="Cambria Math" panose="02040503050406030204" pitchFamily="18" charset="0"/>
                      </a:rPr>
                      <m:t>=2</m:t>
                    </m:r>
                    <m:r>
                      <a:rPr lang="en-US" i="1">
                        <a:latin typeface="Cambria Math" panose="02040503050406030204" pitchFamily="18" charset="0"/>
                      </a:rPr>
                      <m:t>𝜋</m:t>
                    </m:r>
                    <m:f>
                      <m:fPr>
                        <m:ctrlPr>
                          <a:rPr lang="en-US" i="1">
                            <a:latin typeface="Cambria Math" panose="02040503050406030204" pitchFamily="18" charset="0"/>
                          </a:rPr>
                        </m:ctrlPr>
                      </m:fPr>
                      <m:num>
                        <m:r>
                          <a:rPr lang="en-US" i="1">
                            <a:latin typeface="Cambria Math" panose="02040503050406030204" pitchFamily="18" charset="0"/>
                          </a:rPr>
                          <m:t>20 </m:t>
                        </m:r>
                        <m:r>
                          <a:rPr lang="en-US" i="1">
                            <a:latin typeface="Cambria Math" panose="02040503050406030204" pitchFamily="18" charset="0"/>
                          </a:rPr>
                          <m:t>𝑀𝐻𝑧</m:t>
                        </m:r>
                      </m:num>
                      <m:den>
                        <m:r>
                          <a:rPr lang="sv-SE" b="0" i="1" smtClean="0">
                            <a:latin typeface="Cambria Math" panose="02040503050406030204" pitchFamily="18" charset="0"/>
                          </a:rPr>
                          <m:t>32</m:t>
                        </m:r>
                      </m:den>
                    </m:f>
                    <m:r>
                      <a:rPr lang="en-US" i="1">
                        <a:latin typeface="Cambria Math" panose="02040503050406030204" pitchFamily="18" charset="0"/>
                      </a:rPr>
                      <m:t>𝑛</m:t>
                    </m:r>
                    <m:r>
                      <a:rPr lang="en-US" i="1">
                        <a:latin typeface="Cambria Math" panose="02040503050406030204" pitchFamily="18" charset="0"/>
                      </a:rPr>
                      <m:t>∙200 </m:t>
                    </m:r>
                    <m:r>
                      <a:rPr lang="en-US" i="1">
                        <a:latin typeface="Cambria Math" panose="02040503050406030204" pitchFamily="18" charset="0"/>
                      </a:rPr>
                      <m:t>𝑛𝑠</m:t>
                    </m:r>
                    <m:r>
                      <a:rPr lang="en-US" i="1">
                        <a:latin typeface="Cambria Math" panose="02040503050406030204" pitchFamily="18" charset="0"/>
                      </a:rPr>
                      <m:t>=2</m:t>
                    </m:r>
                    <m:r>
                      <a:rPr lang="en-US" i="1">
                        <a:latin typeface="Cambria Math" panose="02040503050406030204" pitchFamily="18" charset="0"/>
                      </a:rPr>
                      <m:t>𝜋</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8</m:t>
                        </m:r>
                      </m:den>
                    </m:f>
                    <m:r>
                      <a:rPr lang="en-US" i="1">
                        <a:latin typeface="Cambria Math" panose="02040503050406030204" pitchFamily="18" charset="0"/>
                      </a:rPr>
                      <m:t>, </m:t>
                    </m:r>
                    <m:r>
                      <a:rPr lang="sv-SE" b="0" i="1"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=0,1,…,7</m:t>
                    </m:r>
                  </m:oMath>
                </a14:m>
                <a:endParaRPr lang="sv-SE" dirty="0"/>
              </a:p>
              <a:p>
                <a:pPr marL="857250" lvl="1" indent="-457200">
                  <a:buFont typeface="Arial" panose="020B0604020202020204" pitchFamily="34" charset="0"/>
                  <a:buChar char="•"/>
                </a:pPr>
                <a:r>
                  <a:rPr lang="sv-SE" dirty="0"/>
                  <a:t>The </a:t>
                </a:r>
                <a:r>
                  <a:rPr lang="sv-SE" dirty="0" err="1"/>
                  <a:t>phase</a:t>
                </a:r>
                <a14:m>
                  <m:oMath xmlns:m="http://schemas.openxmlformats.org/officeDocument/2006/math">
                    <m:r>
                      <a:rPr lang="sv-SE"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𝜃</m:t>
                        </m:r>
                      </m:e>
                      <m:sub>
                        <m:r>
                          <a:rPr lang="sv-SE" i="1" dirty="0">
                            <a:latin typeface="Cambria Math" panose="02040503050406030204" pitchFamily="18" charset="0"/>
                          </a:rPr>
                          <m:t>𝑘</m:t>
                        </m:r>
                      </m:sub>
                    </m:sSub>
                    <m:r>
                      <a:rPr lang="sv-SE" i="1" dirty="0">
                        <a:latin typeface="Cambria Math" panose="02040503050406030204" pitchFamily="18" charset="0"/>
                      </a:rPr>
                      <m:t> </m:t>
                    </m:r>
                  </m:oMath>
                </a14:m>
                <a:r>
                  <a:rPr lang="sv-SE" dirty="0"/>
                  <a:t>is chosen from the set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𝜋</m:t>
                    </m:r>
                    <m:d>
                      <m:dPr>
                        <m:ctrlPr>
                          <a:rPr lang="en-US" i="1" smtClean="0">
                            <a:latin typeface="Cambria Math" panose="02040503050406030204" pitchFamily="18" charset="0"/>
                          </a:rPr>
                        </m:ctrlPr>
                      </m:dPr>
                      <m:e>
                        <m:r>
                          <a:rPr lang="sv-SE" b="0" i="1" smtClean="0">
                            <a:latin typeface="Cambria Math" panose="02040503050406030204" pitchFamily="18" charset="0"/>
                          </a:rPr>
                          <m:t>0,</m:t>
                        </m:r>
                        <m:f>
                          <m:fPr>
                            <m:ctrlPr>
                              <a:rPr lang="en-US" i="1">
                                <a:latin typeface="Cambria Math" panose="02040503050406030204" pitchFamily="18" charset="0"/>
                              </a:rPr>
                            </m:ctrlPr>
                          </m:fPr>
                          <m:num>
                            <m:r>
                              <a:rPr lang="sv-SE" b="0" i="1" smtClean="0">
                                <a:latin typeface="Cambria Math" panose="02040503050406030204" pitchFamily="18" charset="0"/>
                              </a:rPr>
                              <m:t>𝑘</m:t>
                            </m:r>
                          </m:num>
                          <m:den>
                            <m:r>
                              <a:rPr lang="en-US" i="1">
                                <a:latin typeface="Cambria Math" panose="02040503050406030204" pitchFamily="18" charset="0"/>
                              </a:rPr>
                              <m:t>8</m:t>
                            </m:r>
                          </m:den>
                        </m:f>
                        <m:r>
                          <a:rPr lang="sv-SE" b="0" i="1" smtClean="0">
                            <a:latin typeface="Cambria Math" panose="02040503050406030204" pitchFamily="18" charset="0"/>
                          </a:rPr>
                          <m:t>,</m:t>
                        </m:r>
                        <m:f>
                          <m:fPr>
                            <m:ctrlPr>
                              <a:rPr lang="en-US" i="1">
                                <a:latin typeface="Cambria Math" panose="02040503050406030204" pitchFamily="18" charset="0"/>
                              </a:rPr>
                            </m:ctrlPr>
                          </m:fPr>
                          <m:num>
                            <m:r>
                              <a:rPr lang="sv-SE" b="0" i="1" smtClean="0">
                                <a:latin typeface="Cambria Math" panose="02040503050406030204" pitchFamily="18" charset="0"/>
                              </a:rPr>
                              <m:t>2</m:t>
                            </m:r>
                            <m:r>
                              <a:rPr lang="sv-SE" i="1">
                                <a:latin typeface="Cambria Math" panose="02040503050406030204" pitchFamily="18" charset="0"/>
                              </a:rPr>
                              <m:t>𝑘</m:t>
                            </m:r>
                          </m:num>
                          <m:den>
                            <m:r>
                              <a:rPr lang="en-US" i="1">
                                <a:latin typeface="Cambria Math" panose="02040503050406030204" pitchFamily="18" charset="0"/>
                              </a:rPr>
                              <m:t>8</m:t>
                            </m:r>
                          </m:den>
                        </m:f>
                        <m:r>
                          <a:rPr lang="sv-SE" b="0" i="1" smtClean="0">
                            <a:latin typeface="Cambria Math" panose="02040503050406030204" pitchFamily="18" charset="0"/>
                          </a:rPr>
                          <m:t>,…,</m:t>
                        </m:r>
                        <m:f>
                          <m:fPr>
                            <m:ctrlPr>
                              <a:rPr lang="en-US" i="1">
                                <a:latin typeface="Cambria Math" panose="02040503050406030204" pitchFamily="18" charset="0"/>
                              </a:rPr>
                            </m:ctrlPr>
                          </m:fPr>
                          <m:num>
                            <m:r>
                              <a:rPr lang="sv-SE" b="0" i="1" smtClean="0">
                                <a:latin typeface="Cambria Math" panose="02040503050406030204" pitchFamily="18" charset="0"/>
                              </a:rPr>
                              <m:t>7</m:t>
                            </m:r>
                            <m:r>
                              <a:rPr lang="sv-SE" i="1">
                                <a:latin typeface="Cambria Math" panose="02040503050406030204" pitchFamily="18" charset="0"/>
                              </a:rPr>
                              <m:t>𝑘</m:t>
                            </m:r>
                          </m:num>
                          <m:den>
                            <m:r>
                              <a:rPr lang="en-US" i="1">
                                <a:latin typeface="Cambria Math" panose="02040503050406030204" pitchFamily="18" charset="0"/>
                              </a:rPr>
                              <m:t>8</m:t>
                            </m:r>
                          </m:den>
                        </m:f>
                      </m:e>
                    </m:d>
                  </m:oMath>
                </a14:m>
                <a:r>
                  <a:rPr lang="sv-SE" dirty="0"/>
                  <a:t>, as in the </a:t>
                </a:r>
                <a:r>
                  <a:rPr lang="sv-SE" dirty="0" err="1"/>
                  <a:t>previous</a:t>
                </a:r>
                <a:r>
                  <a:rPr lang="sv-SE" dirty="0"/>
                  <a:t> </a:t>
                </a:r>
                <a:r>
                  <a:rPr lang="sv-SE" dirty="0" err="1"/>
                  <a:t>slide</a:t>
                </a:r>
                <a:r>
                  <a:rPr lang="sv-SE" dirty="0"/>
                  <a:t> </a:t>
                </a:r>
                <a:br>
                  <a:rPr lang="sv-SE" dirty="0"/>
                </a:br>
                <a:r>
                  <a:rPr lang="sv-SE" dirty="0"/>
                  <a:t>			</a:t>
                </a:r>
                <a:endParaRPr lang="en-US" dirty="0"/>
              </a:p>
              <a:p>
                <a:pPr marL="857250" lvl="1"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dirty="0"/>
              </a:p>
            </p:txBody>
          </p:sp>
        </mc:Choice>
        <mc:Fallback xmlns="">
          <p:sp>
            <p:nvSpPr>
              <p:cNvPr id="9" name="Content Placeholder 8">
                <a:extLst>
                  <a:ext uri="{FF2B5EF4-FFF2-40B4-BE49-F238E27FC236}">
                    <a16:creationId xmlns:a16="http://schemas.microsoft.com/office/drawing/2014/main" id="{911C75E4-AD2A-4723-8E7A-95ACCBB83C6D}"/>
                  </a:ext>
                </a:extLst>
              </p:cNvPr>
              <p:cNvSpPr>
                <a:spLocks noGrp="1" noRot="1" noChangeAspect="1" noMove="1" noResize="1" noEditPoints="1" noAdjustHandles="1" noChangeArrowheads="1" noChangeShapeType="1" noTextEdit="1"/>
              </p:cNvSpPr>
              <p:nvPr>
                <p:ph idx="1"/>
              </p:nvPr>
            </p:nvSpPr>
            <p:spPr>
              <a:xfrm>
                <a:off x="685800" y="1981200"/>
                <a:ext cx="8278688" cy="4113213"/>
              </a:xfrm>
              <a:blipFill>
                <a:blip r:embed="rId2"/>
                <a:stretch>
                  <a:fillRect l="-1031" t="-1185"/>
                </a:stretch>
              </a:blipFill>
            </p:spPr>
            <p:txBody>
              <a:bodyPr/>
              <a:lstStyle/>
              <a:p>
                <a:r>
                  <a:rPr lang="en-US">
                    <a:noFill/>
                  </a:rPr>
                  <a:t> </a:t>
                </a:r>
              </a:p>
            </p:txBody>
          </p:sp>
        </mc:Fallback>
      </mc:AlternateContent>
    </p:spTree>
    <p:extLst>
      <p:ext uri="{BB962C8B-B14F-4D97-AF65-F5344CB8AC3E}">
        <p14:creationId xmlns:p14="http://schemas.microsoft.com/office/powerpoint/2010/main" val="166397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Metric for spectrum flattening (1)</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a:xfrm>
            <a:off x="685800" y="1548035"/>
            <a:ext cx="7770813" cy="4113213"/>
          </a:xfrm>
        </p:spPr>
        <p:txBody>
          <a:bodyPr/>
          <a:lstStyle/>
          <a:p>
            <a:pPr marL="457200" indent="-457200">
              <a:buFont typeface="Arial" panose="020B0604020202020204" pitchFamily="34" charset="0"/>
              <a:buChar char="•"/>
            </a:pPr>
            <a:r>
              <a:rPr lang="en-US" b="0" dirty="0"/>
              <a:t>To evaluate the effectiveness of CSR when applied to arbitrary MC-OOK symbols, we propose a simple metric to measure the amount of PSD flattening, which we call </a:t>
            </a:r>
            <a:r>
              <a:rPr lang="en-US" b="0" i="1" dirty="0" err="1"/>
              <a:t>LeftRightImbalance</a:t>
            </a:r>
            <a:r>
              <a:rPr lang="en-US" b="0" i="1" dirty="0"/>
              <a:t>.</a:t>
            </a:r>
            <a:r>
              <a:rPr lang="en-US" b="0" dirty="0"/>
              <a:t> </a:t>
            </a:r>
          </a:p>
          <a:p>
            <a:pPr marL="857250" lvl="1" indent="-457200">
              <a:buFont typeface="Arial" panose="020B0604020202020204" pitchFamily="34" charset="0"/>
              <a:buChar char="•"/>
            </a:pPr>
            <a:r>
              <a:rPr lang="en-US" b="0" dirty="0"/>
              <a:t>Without CSR: </a:t>
            </a:r>
            <a:r>
              <a:rPr lang="en-US" i="1" dirty="0" err="1"/>
              <a:t>LeftRightImbalance</a:t>
            </a:r>
            <a:r>
              <a:rPr lang="en-US" i="1" dirty="0"/>
              <a:t> </a:t>
            </a:r>
            <a:r>
              <a:rPr lang="en-US" b="0" dirty="0"/>
              <a:t>is the ratio of the baseband signal power over the negative frequencies to the baseband signal power over the positive frequencies</a:t>
            </a:r>
          </a:p>
          <a:p>
            <a:pPr marL="857250" lvl="1" indent="-457200">
              <a:buFont typeface="Arial" panose="020B0604020202020204" pitchFamily="34" charset="0"/>
              <a:buChar char="•"/>
            </a:pPr>
            <a:r>
              <a:rPr lang="en-US" b="0" dirty="0"/>
              <a:t>With CSR: </a:t>
            </a:r>
            <a:r>
              <a:rPr lang="en-US" i="1" dirty="0" err="1"/>
              <a:t>LeftRightImbalance</a:t>
            </a:r>
            <a:r>
              <a:rPr lang="en-US" i="1" dirty="0"/>
              <a:t> </a:t>
            </a:r>
            <a:r>
              <a:rPr lang="en-US" dirty="0"/>
              <a:t>is the ratio of the average over all the cyclic shifts of the baseband signal power over the negative frequencies to the average over all the cyclic shifts of baseband signal power over the positive frequencies</a:t>
            </a:r>
          </a:p>
          <a:p>
            <a:pPr marL="457200" indent="-457200">
              <a:buFont typeface="Arial" panose="020B0604020202020204" pitchFamily="34" charset="0"/>
              <a:buChar char="•"/>
            </a:pPr>
            <a:r>
              <a:rPr lang="en-US" b="0" dirty="0"/>
              <a:t>The extent of PSD flattening can be measured as the difference between </a:t>
            </a:r>
            <a:r>
              <a:rPr lang="en-US" b="0" i="1" dirty="0" err="1"/>
              <a:t>LeftRightImbalance</a:t>
            </a:r>
            <a:r>
              <a:rPr lang="en-US" b="0" i="1" dirty="0"/>
              <a:t> </a:t>
            </a:r>
            <a:r>
              <a:rPr lang="en-US" b="0" dirty="0"/>
              <a:t>without CSR and with CSR</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21750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Metric for spectrum flattening (2)</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p:txBody>
          <a:bodyPr/>
          <a:lstStyle/>
          <a:p>
            <a:pPr marL="457200" indent="-457200">
              <a:buFont typeface="Arial" panose="020B0604020202020204" pitchFamily="34" charset="0"/>
              <a:buChar char="•"/>
            </a:pPr>
            <a:r>
              <a:rPr lang="en-US" b="0" dirty="0"/>
              <a:t>Without CSR</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r>
              <a:rPr lang="en-US" b="0" i="1" dirty="0" err="1"/>
              <a:t>LeftRightImbalance</a:t>
            </a:r>
            <a:r>
              <a:rPr lang="en-US" b="0" i="1" dirty="0"/>
              <a:t> </a:t>
            </a:r>
            <a:r>
              <a:rPr lang="en-US" b="0" dirty="0"/>
              <a:t>can be computed directly by numerical integration (as opposed to simulation)</a:t>
            </a:r>
          </a:p>
          <a:p>
            <a:pPr marL="457200" indent="-4572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7E5FC69B-5A00-4C0C-B5BB-413812DB0502}"/>
              </a:ext>
            </a:extLst>
          </p:cNvPr>
          <p:cNvPicPr>
            <a:picLocks noChangeAspect="1"/>
          </p:cNvPicPr>
          <p:nvPr/>
        </p:nvPicPr>
        <p:blipFill>
          <a:blip r:embed="rId2"/>
          <a:stretch>
            <a:fillRect/>
          </a:stretch>
        </p:blipFill>
        <p:spPr>
          <a:xfrm>
            <a:off x="539552" y="2852936"/>
            <a:ext cx="8244408" cy="945059"/>
          </a:xfrm>
          <a:prstGeom prst="rect">
            <a:avLst/>
          </a:prstGeom>
        </p:spPr>
      </p:pic>
    </p:spTree>
    <p:extLst>
      <p:ext uri="{BB962C8B-B14F-4D97-AF65-F5344CB8AC3E}">
        <p14:creationId xmlns:p14="http://schemas.microsoft.com/office/powerpoint/2010/main" val="22186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t>September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a:t>Miguel Lopez, Ericsson</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In [1], [2], [3] it is shown that binary phase randomization and cyclic shift randomization are effective means to suppress spectral lines and flatten the spectrum</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In this presentation we investigate the choice of delay values for cyclic shift randomization and give recommendations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Metric for spectrum flattening (3)</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a:xfrm>
            <a:off x="685800" y="1980083"/>
            <a:ext cx="7770813" cy="4113213"/>
          </a:xfrm>
        </p:spPr>
        <p:txBody>
          <a:bodyPr/>
          <a:lstStyle/>
          <a:p>
            <a:pPr marL="457200" indent="-457200">
              <a:buFont typeface="Arial" panose="020B0604020202020204" pitchFamily="34" charset="0"/>
              <a:buChar char="•"/>
            </a:pPr>
            <a:r>
              <a:rPr lang="en-US" b="0" dirty="0"/>
              <a:t>With CSR</a:t>
            </a:r>
          </a:p>
          <a:p>
            <a:pPr marL="457200" indent="-45720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2492C9BE-53DD-4715-9943-78E38748672C}"/>
              </a:ext>
            </a:extLst>
          </p:cNvPr>
          <p:cNvPicPr>
            <a:picLocks noChangeAspect="1"/>
          </p:cNvPicPr>
          <p:nvPr/>
        </p:nvPicPr>
        <p:blipFill>
          <a:blip r:embed="rId2"/>
          <a:stretch>
            <a:fillRect/>
          </a:stretch>
        </p:blipFill>
        <p:spPr>
          <a:xfrm>
            <a:off x="1259632" y="2420888"/>
            <a:ext cx="6968553" cy="3944843"/>
          </a:xfrm>
          <a:prstGeom prst="rect">
            <a:avLst/>
          </a:prstGeom>
        </p:spPr>
      </p:pic>
    </p:spTree>
    <p:extLst>
      <p:ext uri="{BB962C8B-B14F-4D97-AF65-F5344CB8AC3E}">
        <p14:creationId xmlns:p14="http://schemas.microsoft.com/office/powerpoint/2010/main" val="2212547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Example calculation of </a:t>
            </a:r>
            <a:r>
              <a:rPr lang="en-US" i="1" dirty="0" err="1"/>
              <a:t>LeftRightImbalance</a:t>
            </a:r>
            <a:r>
              <a:rPr lang="en-US" i="1" dirty="0"/>
              <a:t> </a:t>
            </a:r>
            <a:r>
              <a:rPr lang="en-US" dirty="0"/>
              <a:t>HDR without CSR</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p:txBody>
          <a:bodyPr/>
          <a:lstStyle/>
          <a:p>
            <a:pPr marL="0" indent="0"/>
            <a:endParaRPr lang="en-US" b="0" dirty="0"/>
          </a:p>
          <a:p>
            <a:pPr marL="457200" indent="-45720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C0A69C44-2638-40C1-9137-CE42DEE9CD7C}"/>
              </a:ext>
            </a:extLst>
          </p:cNvPr>
          <p:cNvSpPr txBox="1"/>
          <p:nvPr/>
        </p:nvSpPr>
        <p:spPr>
          <a:xfrm>
            <a:off x="3125327" y="5991671"/>
            <a:ext cx="3805850" cy="461665"/>
          </a:xfrm>
          <a:prstGeom prst="rect">
            <a:avLst/>
          </a:prstGeom>
          <a:noFill/>
        </p:spPr>
        <p:txBody>
          <a:bodyPr wrap="none" rtlCol="0">
            <a:spAutoFit/>
          </a:bodyPr>
          <a:lstStyle/>
          <a:p>
            <a:r>
              <a:rPr lang="en-US" i="1" dirty="0" err="1">
                <a:solidFill>
                  <a:schemeClr val="tx1"/>
                </a:solidFill>
              </a:rPr>
              <a:t>LeftRightImbalance</a:t>
            </a:r>
            <a:r>
              <a:rPr lang="en-US" dirty="0">
                <a:solidFill>
                  <a:schemeClr val="tx1"/>
                </a:solidFill>
              </a:rPr>
              <a:t> = 1.2 dB</a:t>
            </a:r>
          </a:p>
        </p:txBody>
      </p:sp>
      <p:pic>
        <p:nvPicPr>
          <p:cNvPr id="10" name="Picture 9">
            <a:extLst>
              <a:ext uri="{FF2B5EF4-FFF2-40B4-BE49-F238E27FC236}">
                <a16:creationId xmlns:a16="http://schemas.microsoft.com/office/drawing/2014/main" id="{FDA9128E-C37E-4578-8A69-1196040C9120}"/>
              </a:ext>
            </a:extLst>
          </p:cNvPr>
          <p:cNvPicPr>
            <a:picLocks noChangeAspect="1"/>
          </p:cNvPicPr>
          <p:nvPr/>
        </p:nvPicPr>
        <p:blipFill>
          <a:blip r:embed="rId2"/>
          <a:stretch>
            <a:fillRect/>
          </a:stretch>
        </p:blipFill>
        <p:spPr>
          <a:xfrm>
            <a:off x="1834477" y="1830388"/>
            <a:ext cx="5549658" cy="4162756"/>
          </a:xfrm>
          <a:prstGeom prst="rect">
            <a:avLst/>
          </a:prstGeom>
        </p:spPr>
      </p:pic>
    </p:spTree>
    <p:extLst>
      <p:ext uri="{BB962C8B-B14F-4D97-AF65-F5344CB8AC3E}">
        <p14:creationId xmlns:p14="http://schemas.microsoft.com/office/powerpoint/2010/main" val="3502428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Example calculation of </a:t>
            </a:r>
            <a:r>
              <a:rPr lang="en-US" i="1" dirty="0" err="1"/>
              <a:t>LeftRightImbalance</a:t>
            </a:r>
            <a:r>
              <a:rPr lang="en-US" i="1" dirty="0"/>
              <a:t> </a:t>
            </a:r>
            <a:r>
              <a:rPr lang="en-US" dirty="0"/>
              <a:t>HDR with CSR</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a:xfrm>
            <a:off x="685800" y="1981200"/>
            <a:ext cx="7770813" cy="4113213"/>
          </a:xfrm>
        </p:spPr>
        <p:txBody>
          <a:bodyPr/>
          <a:lstStyle/>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C0A69C44-2638-40C1-9137-CE42DEE9CD7C}"/>
              </a:ext>
            </a:extLst>
          </p:cNvPr>
          <p:cNvSpPr txBox="1"/>
          <p:nvPr/>
        </p:nvSpPr>
        <p:spPr>
          <a:xfrm>
            <a:off x="4716016" y="6013748"/>
            <a:ext cx="3542958" cy="461665"/>
          </a:xfrm>
          <a:prstGeom prst="rect">
            <a:avLst/>
          </a:prstGeom>
          <a:noFill/>
        </p:spPr>
        <p:txBody>
          <a:bodyPr wrap="none" rtlCol="0">
            <a:spAutoFit/>
          </a:bodyPr>
          <a:lstStyle/>
          <a:p>
            <a:r>
              <a:rPr lang="en-US" i="1" dirty="0" err="1">
                <a:solidFill>
                  <a:schemeClr val="tx1"/>
                </a:solidFill>
              </a:rPr>
              <a:t>LeftRightImbalance</a:t>
            </a:r>
            <a:r>
              <a:rPr lang="en-US" dirty="0">
                <a:solidFill>
                  <a:schemeClr val="tx1"/>
                </a:solidFill>
              </a:rPr>
              <a:t> = 0 dB</a:t>
            </a:r>
          </a:p>
        </p:txBody>
      </p:sp>
      <p:pic>
        <p:nvPicPr>
          <p:cNvPr id="3" name="Picture 2">
            <a:extLst>
              <a:ext uri="{FF2B5EF4-FFF2-40B4-BE49-F238E27FC236}">
                <a16:creationId xmlns:a16="http://schemas.microsoft.com/office/drawing/2014/main" id="{D094A611-D250-4B2D-950F-24636D0961C6}"/>
              </a:ext>
            </a:extLst>
          </p:cNvPr>
          <p:cNvPicPr>
            <a:picLocks noChangeAspect="1"/>
          </p:cNvPicPr>
          <p:nvPr/>
        </p:nvPicPr>
        <p:blipFill>
          <a:blip r:embed="rId2"/>
          <a:stretch>
            <a:fillRect/>
          </a:stretch>
        </p:blipFill>
        <p:spPr>
          <a:xfrm>
            <a:off x="1417079" y="1428775"/>
            <a:ext cx="2866889" cy="5442639"/>
          </a:xfrm>
          <a:prstGeom prst="rect">
            <a:avLst/>
          </a:prstGeom>
        </p:spPr>
      </p:pic>
      <p:pic>
        <p:nvPicPr>
          <p:cNvPr id="10" name="Picture 9">
            <a:extLst>
              <a:ext uri="{FF2B5EF4-FFF2-40B4-BE49-F238E27FC236}">
                <a16:creationId xmlns:a16="http://schemas.microsoft.com/office/drawing/2014/main" id="{5C6E5D3E-3520-4C75-BAAE-80A33671136D}"/>
              </a:ext>
            </a:extLst>
          </p:cNvPr>
          <p:cNvPicPr>
            <a:picLocks noChangeAspect="1"/>
          </p:cNvPicPr>
          <p:nvPr/>
        </p:nvPicPr>
        <p:blipFill>
          <a:blip r:embed="rId3"/>
          <a:stretch>
            <a:fillRect/>
          </a:stretch>
        </p:blipFill>
        <p:spPr>
          <a:xfrm>
            <a:off x="5151804" y="1700808"/>
            <a:ext cx="2913726" cy="2185564"/>
          </a:xfrm>
          <a:prstGeom prst="rect">
            <a:avLst/>
          </a:prstGeom>
        </p:spPr>
      </p:pic>
      <p:pic>
        <p:nvPicPr>
          <p:cNvPr id="7" name="Picture 6">
            <a:extLst>
              <a:ext uri="{FF2B5EF4-FFF2-40B4-BE49-F238E27FC236}">
                <a16:creationId xmlns:a16="http://schemas.microsoft.com/office/drawing/2014/main" id="{1B425EB6-65E3-44FE-8371-5EA55D72CEB4}"/>
              </a:ext>
            </a:extLst>
          </p:cNvPr>
          <p:cNvPicPr>
            <a:picLocks noChangeAspect="1"/>
          </p:cNvPicPr>
          <p:nvPr/>
        </p:nvPicPr>
        <p:blipFill>
          <a:blip r:embed="rId4"/>
          <a:stretch>
            <a:fillRect/>
          </a:stretch>
        </p:blipFill>
        <p:spPr>
          <a:xfrm>
            <a:off x="5119621" y="3861048"/>
            <a:ext cx="2913726" cy="2248412"/>
          </a:xfrm>
          <a:prstGeom prst="rect">
            <a:avLst/>
          </a:prstGeom>
        </p:spPr>
      </p:pic>
    </p:spTree>
    <p:extLst>
      <p:ext uri="{BB962C8B-B14F-4D97-AF65-F5344CB8AC3E}">
        <p14:creationId xmlns:p14="http://schemas.microsoft.com/office/powerpoint/2010/main" val="2097898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Left-Right Imbalance LDR</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p:sp>
        <p:nvSpPr>
          <p:cNvPr id="10" name="Content Placeholder 8">
            <a:extLst>
              <a:ext uri="{FF2B5EF4-FFF2-40B4-BE49-F238E27FC236}">
                <a16:creationId xmlns:a16="http://schemas.microsoft.com/office/drawing/2014/main" id="{55E3B34C-9AFE-4ED1-8CD6-8A6E341B0916}"/>
              </a:ext>
            </a:extLst>
          </p:cNvPr>
          <p:cNvSpPr txBox="1">
            <a:spLocks/>
          </p:cNvSpPr>
          <p:nvPr/>
        </p:nvSpPr>
        <p:spPr bwMode="auto">
          <a:xfrm>
            <a:off x="685800" y="1620043"/>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i="1" kern="0" dirty="0" err="1"/>
              <a:t>LeftRightImbalance</a:t>
            </a:r>
            <a:r>
              <a:rPr lang="en-US" b="0" kern="0" dirty="0"/>
              <a:t> for example symbols</a:t>
            </a:r>
          </a:p>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marL="0" indent="0"/>
            <a:endParaRPr lang="en-US" b="0" kern="0" dirty="0"/>
          </a:p>
          <a:p>
            <a:pPr>
              <a:buFont typeface="Arial" panose="020B0604020202020204" pitchFamily="34" charset="0"/>
              <a:buChar char="•"/>
            </a:pPr>
            <a:r>
              <a:rPr lang="en-US" b="0" i="1" kern="0" dirty="0" err="1"/>
              <a:t>LeftRightImbalance</a:t>
            </a:r>
            <a:r>
              <a:rPr lang="en-US" b="0" i="1" kern="0" dirty="0"/>
              <a:t>=</a:t>
            </a:r>
            <a:r>
              <a:rPr lang="en-US" b="0" kern="0" dirty="0"/>
              <a:t>0.0 dB with CSR, computed for all possible combinations of BPSK frequency domain symbols</a:t>
            </a:r>
          </a:p>
          <a:p>
            <a:pPr>
              <a:buFont typeface="Arial" panose="020B0604020202020204" pitchFamily="34" charset="0"/>
              <a:buChar char="•"/>
            </a:pPr>
            <a:r>
              <a:rPr lang="en-US" b="0" i="1" kern="0" dirty="0"/>
              <a:t>|</a:t>
            </a:r>
            <a:r>
              <a:rPr lang="en-US" b="0" i="1" kern="0" dirty="0" err="1"/>
              <a:t>LeftRightImbalance</a:t>
            </a:r>
            <a:r>
              <a:rPr lang="en-US" b="0" i="1" kern="0" dirty="0"/>
              <a:t>| &lt; </a:t>
            </a:r>
            <a:r>
              <a:rPr lang="en-US" b="0" kern="0" dirty="0"/>
              <a:t>0.2 dB with CSR, computed for 10K random choices of QPSK frequency domain symbols</a:t>
            </a:r>
          </a:p>
          <a:p>
            <a:pPr>
              <a:buFont typeface="Arial" panose="020B0604020202020204" pitchFamily="34" charset="0"/>
              <a:buChar char="•"/>
            </a:pPr>
            <a:endParaRPr lang="en-US" kern="0" dirty="0"/>
          </a:p>
        </p:txBody>
      </p:sp>
      <p:graphicFrame>
        <p:nvGraphicFramePr>
          <p:cNvPr id="11" name="Content Placeholder 10">
            <a:extLst>
              <a:ext uri="{FF2B5EF4-FFF2-40B4-BE49-F238E27FC236}">
                <a16:creationId xmlns:a16="http://schemas.microsoft.com/office/drawing/2014/main" id="{5CC2197D-5FEB-4C28-8E83-D2D73C6A8654}"/>
              </a:ext>
            </a:extLst>
          </p:cNvPr>
          <p:cNvGraphicFramePr>
            <a:graphicFrameLocks noGrp="1"/>
          </p:cNvGraphicFramePr>
          <p:nvPr>
            <p:ph idx="1"/>
            <p:extLst/>
          </p:nvPr>
        </p:nvGraphicFramePr>
        <p:xfrm>
          <a:off x="971600" y="2165231"/>
          <a:ext cx="7629029" cy="1871112"/>
        </p:xfrm>
        <a:graphic>
          <a:graphicData uri="http://schemas.openxmlformats.org/drawingml/2006/table">
            <a:tbl>
              <a:tblPr firstRow="1" bandRow="1">
                <a:tableStyleId>{5C22544A-7EE6-4342-B048-85BDC9FD1C3A}</a:tableStyleId>
              </a:tblPr>
              <a:tblGrid>
                <a:gridCol w="2189328">
                  <a:extLst>
                    <a:ext uri="{9D8B030D-6E8A-4147-A177-3AD203B41FA5}">
                      <a16:colId xmlns:a16="http://schemas.microsoft.com/office/drawing/2014/main" val="2186696495"/>
                    </a:ext>
                  </a:extLst>
                </a:gridCol>
                <a:gridCol w="2686378">
                  <a:extLst>
                    <a:ext uri="{9D8B030D-6E8A-4147-A177-3AD203B41FA5}">
                      <a16:colId xmlns:a16="http://schemas.microsoft.com/office/drawing/2014/main" val="2660450078"/>
                    </a:ext>
                  </a:extLst>
                </a:gridCol>
                <a:gridCol w="2753323">
                  <a:extLst>
                    <a:ext uri="{9D8B030D-6E8A-4147-A177-3AD203B41FA5}">
                      <a16:colId xmlns:a16="http://schemas.microsoft.com/office/drawing/2014/main" val="3457805485"/>
                    </a:ext>
                  </a:extLst>
                </a:gridCol>
              </a:tblGrid>
              <a:tr h="773832">
                <a:tc>
                  <a:txBody>
                    <a:bodyPr/>
                    <a:lstStyle/>
                    <a:p>
                      <a:r>
                        <a:rPr lang="en-US" dirty="0"/>
                        <a:t>Freq domain symbols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LeftRightImbalance</a:t>
                      </a:r>
                      <a:r>
                        <a:rPr lang="en-US" dirty="0"/>
                        <a:t> (dB)</a:t>
                      </a:r>
                    </a:p>
                    <a:p>
                      <a:r>
                        <a:rPr lang="en-US" dirty="0"/>
                        <a:t>without CSR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LeftRightImbalance</a:t>
                      </a:r>
                      <a:r>
                        <a:rPr lang="en-US" dirty="0"/>
                        <a:t> (dB)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CSR</a:t>
                      </a:r>
                    </a:p>
                  </a:txBody>
                  <a:tcPr/>
                </a:tc>
                <a:extLst>
                  <a:ext uri="{0D108BD9-81ED-4DB2-BD59-A6C34878D82A}">
                    <a16:rowId xmlns:a16="http://schemas.microsoft.com/office/drawing/2014/main" val="314296863"/>
                  </a:ext>
                </a:extLst>
              </a:tr>
              <a:tr h="342717">
                <a:tc>
                  <a:txBody>
                    <a:bodyPr/>
                    <a:lstStyle/>
                    <a:p>
                      <a:r>
                        <a:rPr lang="en-US" dirty="0"/>
                        <a:t>Ex1</a:t>
                      </a:r>
                    </a:p>
                  </a:txBody>
                  <a:tcPr/>
                </a:tc>
                <a:tc>
                  <a:txBody>
                    <a:bodyPr/>
                    <a:lstStyle/>
                    <a:p>
                      <a:pPr algn="ctr"/>
                      <a:r>
                        <a:rPr lang="en-US" dirty="0"/>
                        <a:t>1.5</a:t>
                      </a:r>
                    </a:p>
                  </a:txBody>
                  <a:tcPr/>
                </a:tc>
                <a:tc>
                  <a:txBody>
                    <a:bodyPr/>
                    <a:lstStyle/>
                    <a:p>
                      <a:pPr algn="ctr"/>
                      <a:r>
                        <a:rPr lang="en-US" dirty="0"/>
                        <a:t>0.0 </a:t>
                      </a:r>
                    </a:p>
                  </a:txBody>
                  <a:tcPr/>
                </a:tc>
                <a:extLst>
                  <a:ext uri="{0D108BD9-81ED-4DB2-BD59-A6C34878D82A}">
                    <a16:rowId xmlns:a16="http://schemas.microsoft.com/office/drawing/2014/main" val="785055703"/>
                  </a:ext>
                </a:extLst>
              </a:tr>
              <a:tr h="342717">
                <a:tc>
                  <a:txBody>
                    <a:bodyPr/>
                    <a:lstStyle/>
                    <a:p>
                      <a:r>
                        <a:rPr lang="en-US" dirty="0"/>
                        <a:t>Ex2</a:t>
                      </a:r>
                    </a:p>
                  </a:txBody>
                  <a:tcPr/>
                </a:tc>
                <a:tc>
                  <a:txBody>
                    <a:bodyPr/>
                    <a:lstStyle/>
                    <a:p>
                      <a:pPr algn="ctr"/>
                      <a:r>
                        <a:rPr lang="en-US" dirty="0"/>
                        <a:t>-1.0</a:t>
                      </a:r>
                    </a:p>
                  </a:txBody>
                  <a:tcPr/>
                </a:tc>
                <a:tc>
                  <a:txBody>
                    <a:bodyPr/>
                    <a:lstStyle/>
                    <a:p>
                      <a:pPr algn="ctr"/>
                      <a:r>
                        <a:rPr lang="en-US" dirty="0"/>
                        <a:t>0.0</a:t>
                      </a:r>
                    </a:p>
                  </a:txBody>
                  <a:tcPr/>
                </a:tc>
                <a:extLst>
                  <a:ext uri="{0D108BD9-81ED-4DB2-BD59-A6C34878D82A}">
                    <a16:rowId xmlns:a16="http://schemas.microsoft.com/office/drawing/2014/main" val="499357991"/>
                  </a:ext>
                </a:extLst>
              </a:tr>
              <a:tr h="342717">
                <a:tc>
                  <a:txBody>
                    <a:bodyPr/>
                    <a:lstStyle/>
                    <a:p>
                      <a:r>
                        <a:rPr lang="en-US" dirty="0"/>
                        <a:t>Ex3</a:t>
                      </a:r>
                    </a:p>
                  </a:txBody>
                  <a:tcPr/>
                </a:tc>
                <a:tc>
                  <a:txBody>
                    <a:bodyPr/>
                    <a:lstStyle/>
                    <a:p>
                      <a:pPr algn="ctr"/>
                      <a:r>
                        <a:rPr lang="en-US" dirty="0"/>
                        <a:t>-1.1</a:t>
                      </a:r>
                    </a:p>
                  </a:txBody>
                  <a:tcPr/>
                </a:tc>
                <a:tc>
                  <a:txBody>
                    <a:bodyPr/>
                    <a:lstStyle/>
                    <a:p>
                      <a:pPr algn="ctr"/>
                      <a:r>
                        <a:rPr lang="en-US" dirty="0"/>
                        <a:t>0.0 </a:t>
                      </a:r>
                    </a:p>
                  </a:txBody>
                  <a:tcPr/>
                </a:tc>
                <a:extLst>
                  <a:ext uri="{0D108BD9-81ED-4DB2-BD59-A6C34878D82A}">
                    <a16:rowId xmlns:a16="http://schemas.microsoft.com/office/drawing/2014/main" val="2794223418"/>
                  </a:ext>
                </a:extLst>
              </a:tr>
            </a:tbl>
          </a:graphicData>
        </a:graphic>
      </p:graphicFrame>
    </p:spTree>
    <p:extLst>
      <p:ext uri="{BB962C8B-B14F-4D97-AF65-F5344CB8AC3E}">
        <p14:creationId xmlns:p14="http://schemas.microsoft.com/office/powerpoint/2010/main" val="2205151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Left-Right Imbalance HDR</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p:sp>
        <p:nvSpPr>
          <p:cNvPr id="10" name="Content Placeholder 8">
            <a:extLst>
              <a:ext uri="{FF2B5EF4-FFF2-40B4-BE49-F238E27FC236}">
                <a16:creationId xmlns:a16="http://schemas.microsoft.com/office/drawing/2014/main" id="{55E3B34C-9AFE-4ED1-8CD6-8A6E341B0916}"/>
              </a:ext>
            </a:extLst>
          </p:cNvPr>
          <p:cNvSpPr txBox="1">
            <a:spLocks/>
          </p:cNvSpPr>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i="1" kern="0" dirty="0" err="1"/>
              <a:t>LeftRightImbalance</a:t>
            </a:r>
            <a:r>
              <a:rPr lang="en-US" b="0" kern="0" dirty="0"/>
              <a:t> for example symbols</a:t>
            </a:r>
          </a:p>
          <a:p>
            <a:pPr>
              <a:buFont typeface="Arial" panose="020B0604020202020204" pitchFamily="34" charset="0"/>
              <a:buChar char="•"/>
            </a:pPr>
            <a:endParaRPr lang="en-US" kern="0" dirty="0"/>
          </a:p>
          <a:p>
            <a:pPr>
              <a:buFont typeface="Arial" panose="020B0604020202020204" pitchFamily="34" charset="0"/>
              <a:buChar char="•"/>
            </a:pPr>
            <a:endParaRPr lang="en-US" kern="0" dirty="0"/>
          </a:p>
          <a:p>
            <a:pPr>
              <a:buFont typeface="Arial" panose="020B0604020202020204" pitchFamily="34" charset="0"/>
              <a:buChar char="•"/>
            </a:pPr>
            <a:endParaRPr lang="en-US" kern="0" dirty="0"/>
          </a:p>
          <a:p>
            <a:pPr>
              <a:buFont typeface="Arial" panose="020B0604020202020204" pitchFamily="34" charset="0"/>
              <a:buChar char="•"/>
            </a:pPr>
            <a:endParaRPr lang="en-US" kern="0" dirty="0"/>
          </a:p>
          <a:p>
            <a:pPr>
              <a:buFont typeface="Arial" panose="020B0604020202020204" pitchFamily="34" charset="0"/>
              <a:buChar char="•"/>
            </a:pPr>
            <a:endParaRPr lang="en-US" kern="0" dirty="0"/>
          </a:p>
          <a:p>
            <a:pPr>
              <a:buFont typeface="Arial" panose="020B0604020202020204" pitchFamily="34" charset="0"/>
              <a:buChar char="•"/>
            </a:pPr>
            <a:endParaRPr lang="en-US" kern="0" dirty="0"/>
          </a:p>
          <a:p>
            <a:pPr>
              <a:buFont typeface="Arial" panose="020B0604020202020204" pitchFamily="34" charset="0"/>
              <a:buChar char="•"/>
            </a:pPr>
            <a:r>
              <a:rPr lang="en-US" b="0" i="1" kern="0" dirty="0" err="1"/>
              <a:t>LeftRightImbalance</a:t>
            </a:r>
            <a:r>
              <a:rPr lang="en-US" dirty="0">
                <a:solidFill>
                  <a:schemeClr val="tx1"/>
                </a:solidFill>
              </a:rPr>
              <a:t> </a:t>
            </a:r>
            <a:r>
              <a:rPr lang="en-US" b="0" dirty="0">
                <a:solidFill>
                  <a:schemeClr val="tx1"/>
                </a:solidFill>
              </a:rPr>
              <a:t>= 0.0 dB</a:t>
            </a:r>
            <a:r>
              <a:rPr lang="en-US" b="0" kern="0" dirty="0"/>
              <a:t> with CSR, computed for all possible combinations of QPSK frequency domain symbols</a:t>
            </a:r>
          </a:p>
          <a:p>
            <a:pPr>
              <a:buFont typeface="Arial" panose="020B0604020202020204" pitchFamily="34" charset="0"/>
              <a:buChar char="•"/>
            </a:pPr>
            <a:endParaRPr lang="en-US" b="0" kern="0" dirty="0"/>
          </a:p>
          <a:p>
            <a:pPr>
              <a:buFont typeface="Arial" panose="020B0604020202020204" pitchFamily="34" charset="0"/>
              <a:buChar char="•"/>
            </a:pPr>
            <a:endParaRPr lang="en-US" kern="0" dirty="0"/>
          </a:p>
        </p:txBody>
      </p:sp>
      <p:graphicFrame>
        <p:nvGraphicFramePr>
          <p:cNvPr id="11" name="Content Placeholder 10">
            <a:extLst>
              <a:ext uri="{FF2B5EF4-FFF2-40B4-BE49-F238E27FC236}">
                <a16:creationId xmlns:a16="http://schemas.microsoft.com/office/drawing/2014/main" id="{5CC2197D-5FEB-4C28-8E83-D2D73C6A8654}"/>
              </a:ext>
            </a:extLst>
          </p:cNvPr>
          <p:cNvGraphicFramePr>
            <a:graphicFrameLocks noGrp="1"/>
          </p:cNvGraphicFramePr>
          <p:nvPr>
            <p:ph idx="1"/>
            <p:extLst>
              <p:ext uri="{D42A27DB-BD31-4B8C-83A1-F6EECF244321}">
                <p14:modId xmlns:p14="http://schemas.microsoft.com/office/powerpoint/2010/main" val="1002751045"/>
              </p:ext>
            </p:extLst>
          </p:nvPr>
        </p:nvGraphicFramePr>
        <p:xfrm>
          <a:off x="771525" y="2626216"/>
          <a:ext cx="7770813" cy="2026920"/>
        </p:xfrm>
        <a:graphic>
          <a:graphicData uri="http://schemas.openxmlformats.org/drawingml/2006/table">
            <a:tbl>
              <a:tblPr firstRow="1" bandRow="1">
                <a:tableStyleId>{5C22544A-7EE6-4342-B048-85BDC9FD1C3A}</a:tableStyleId>
              </a:tblPr>
              <a:tblGrid>
                <a:gridCol w="2230016">
                  <a:extLst>
                    <a:ext uri="{9D8B030D-6E8A-4147-A177-3AD203B41FA5}">
                      <a16:colId xmlns:a16="http://schemas.microsoft.com/office/drawing/2014/main" val="2186696495"/>
                    </a:ext>
                  </a:extLst>
                </a:gridCol>
                <a:gridCol w="2736304">
                  <a:extLst>
                    <a:ext uri="{9D8B030D-6E8A-4147-A177-3AD203B41FA5}">
                      <a16:colId xmlns:a16="http://schemas.microsoft.com/office/drawing/2014/main" val="2660450078"/>
                    </a:ext>
                  </a:extLst>
                </a:gridCol>
                <a:gridCol w="2804493">
                  <a:extLst>
                    <a:ext uri="{9D8B030D-6E8A-4147-A177-3AD203B41FA5}">
                      <a16:colId xmlns:a16="http://schemas.microsoft.com/office/drawing/2014/main" val="3457805485"/>
                    </a:ext>
                  </a:extLst>
                </a:gridCol>
              </a:tblGrid>
              <a:tr h="370840">
                <a:tc>
                  <a:txBody>
                    <a:bodyPr/>
                    <a:lstStyle/>
                    <a:p>
                      <a:r>
                        <a:rPr lang="en-US" dirty="0"/>
                        <a:t>Freq domain symbols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LeftRightImbalance</a:t>
                      </a:r>
                      <a:r>
                        <a:rPr lang="en-US" dirty="0"/>
                        <a:t> (dB)</a:t>
                      </a:r>
                    </a:p>
                    <a:p>
                      <a:r>
                        <a:rPr lang="en-US" dirty="0"/>
                        <a:t>without CSR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LeftRightImbalance</a:t>
                      </a:r>
                      <a:r>
                        <a:rPr lang="en-US" dirty="0"/>
                        <a:t> (dB)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CSR</a:t>
                      </a:r>
                    </a:p>
                    <a:p>
                      <a:endParaRPr lang="en-US" dirty="0"/>
                    </a:p>
                  </a:txBody>
                  <a:tcPr/>
                </a:tc>
                <a:extLst>
                  <a:ext uri="{0D108BD9-81ED-4DB2-BD59-A6C34878D82A}">
                    <a16:rowId xmlns:a16="http://schemas.microsoft.com/office/drawing/2014/main" val="314296863"/>
                  </a:ext>
                </a:extLst>
              </a:tr>
              <a:tr h="370840">
                <a:tc>
                  <a:txBody>
                    <a:bodyPr/>
                    <a:lstStyle/>
                    <a:p>
                      <a:r>
                        <a:rPr lang="en-US" dirty="0"/>
                        <a:t>Ex1</a:t>
                      </a:r>
                    </a:p>
                  </a:txBody>
                  <a:tcPr/>
                </a:tc>
                <a:tc>
                  <a:txBody>
                    <a:bodyPr/>
                    <a:lstStyle/>
                    <a:p>
                      <a:pPr marL="0" indent="0" algn="ctr">
                        <a:buFont typeface="Arial" panose="020B0604020202020204" pitchFamily="34" charset="0"/>
                        <a:buNone/>
                      </a:pPr>
                      <a:r>
                        <a:rPr lang="en-US" dirty="0"/>
                        <a:t>1.2</a:t>
                      </a:r>
                    </a:p>
                  </a:txBody>
                  <a:tcPr/>
                </a:tc>
                <a:tc>
                  <a:txBody>
                    <a:bodyPr/>
                    <a:lstStyle/>
                    <a:p>
                      <a:pPr algn="ctr"/>
                      <a:r>
                        <a:rPr lang="en-US" dirty="0"/>
                        <a:t>0.0 </a:t>
                      </a:r>
                    </a:p>
                  </a:txBody>
                  <a:tcPr/>
                </a:tc>
                <a:extLst>
                  <a:ext uri="{0D108BD9-81ED-4DB2-BD59-A6C34878D82A}">
                    <a16:rowId xmlns:a16="http://schemas.microsoft.com/office/drawing/2014/main" val="785055703"/>
                  </a:ext>
                </a:extLst>
              </a:tr>
              <a:tr h="370840">
                <a:tc>
                  <a:txBody>
                    <a:bodyPr/>
                    <a:lstStyle/>
                    <a:p>
                      <a:r>
                        <a:rPr lang="en-US" dirty="0"/>
                        <a:t>Ex2</a:t>
                      </a:r>
                    </a:p>
                  </a:txBody>
                  <a:tcPr/>
                </a:tc>
                <a:tc>
                  <a:txBody>
                    <a:bodyPr/>
                    <a:lstStyle/>
                    <a:p>
                      <a:pPr algn="ctr"/>
                      <a:r>
                        <a:rPr lang="en-US" dirty="0"/>
                        <a:t>1.5</a:t>
                      </a:r>
                    </a:p>
                  </a:txBody>
                  <a:tcPr/>
                </a:tc>
                <a:tc>
                  <a:txBody>
                    <a:bodyPr/>
                    <a:lstStyle/>
                    <a:p>
                      <a:pPr algn="ctr"/>
                      <a:r>
                        <a:rPr lang="en-US" dirty="0"/>
                        <a:t>0.0 </a:t>
                      </a:r>
                    </a:p>
                  </a:txBody>
                  <a:tcPr/>
                </a:tc>
                <a:extLst>
                  <a:ext uri="{0D108BD9-81ED-4DB2-BD59-A6C34878D82A}">
                    <a16:rowId xmlns:a16="http://schemas.microsoft.com/office/drawing/2014/main" val="499357991"/>
                  </a:ext>
                </a:extLst>
              </a:tr>
              <a:tr h="370840">
                <a:tc>
                  <a:txBody>
                    <a:bodyPr/>
                    <a:lstStyle/>
                    <a:p>
                      <a:r>
                        <a:rPr lang="en-US" dirty="0"/>
                        <a:t>Ex3</a:t>
                      </a:r>
                    </a:p>
                  </a:txBody>
                  <a:tcPr/>
                </a:tc>
                <a:tc>
                  <a:txBody>
                    <a:bodyPr/>
                    <a:lstStyle/>
                    <a:p>
                      <a:pPr algn="ctr"/>
                      <a:r>
                        <a:rPr lang="en-US" dirty="0"/>
                        <a:t>0.2</a:t>
                      </a:r>
                    </a:p>
                  </a:txBody>
                  <a:tcPr/>
                </a:tc>
                <a:tc>
                  <a:txBody>
                    <a:bodyPr/>
                    <a:lstStyle/>
                    <a:p>
                      <a:pPr algn="ctr"/>
                      <a:r>
                        <a:rPr lang="en-US" dirty="0"/>
                        <a:t>0.0 </a:t>
                      </a:r>
                    </a:p>
                  </a:txBody>
                  <a:tcPr/>
                </a:tc>
                <a:extLst>
                  <a:ext uri="{0D108BD9-81ED-4DB2-BD59-A6C34878D82A}">
                    <a16:rowId xmlns:a16="http://schemas.microsoft.com/office/drawing/2014/main" val="2794223418"/>
                  </a:ext>
                </a:extLst>
              </a:tr>
            </a:tbl>
          </a:graphicData>
        </a:graphic>
      </p:graphicFrame>
    </p:spTree>
    <p:extLst>
      <p:ext uri="{BB962C8B-B14F-4D97-AF65-F5344CB8AC3E}">
        <p14:creationId xmlns:p14="http://schemas.microsoft.com/office/powerpoint/2010/main" val="162224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Symbol randomization by concatenation of phase and cyclic shift randomization</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a:xfrm>
            <a:off x="685800" y="1908075"/>
            <a:ext cx="7770813" cy="4113213"/>
          </a:xfrm>
        </p:spPr>
        <p:txBody>
          <a:bodyPr/>
          <a:lstStyle/>
          <a:p>
            <a:pPr>
              <a:buFont typeface="Arial" panose="020B0604020202020204" pitchFamily="34" charset="0"/>
              <a:buChar char="•"/>
            </a:pPr>
            <a:r>
              <a:rPr lang="en-US" b="0" dirty="0"/>
              <a:t>Phase randomization suppresses spectral lines but can’t flatten the PSD</a:t>
            </a:r>
          </a:p>
          <a:p>
            <a:pPr>
              <a:buFont typeface="Arial" panose="020B0604020202020204" pitchFamily="34" charset="0"/>
              <a:buChar char="•"/>
            </a:pPr>
            <a:r>
              <a:rPr lang="en-US" b="0" dirty="0"/>
              <a:t>Cyclic shift randomization flattens the PSD but does not remove spectral lines arising from DC</a:t>
            </a:r>
          </a:p>
          <a:p>
            <a:pPr lvl="1">
              <a:buFont typeface="Arial" panose="020B0604020202020204" pitchFamily="34" charset="0"/>
              <a:buChar char="•"/>
            </a:pPr>
            <a:r>
              <a:rPr lang="en-US" dirty="0"/>
              <a:t>The draft spec [4] states that the DC subcarrier can be null. Hence, it is beneficial to ensure that the spectral lines are suppressed even if the DC subcarrier is not null.</a:t>
            </a:r>
            <a:endParaRPr lang="en-US" b="0" dirty="0"/>
          </a:p>
          <a:p>
            <a:pPr>
              <a:buFont typeface="Arial" panose="020B0604020202020204" pitchFamily="34" charset="0"/>
              <a:buChar char="•"/>
            </a:pPr>
            <a:r>
              <a:rPr lang="en-US" b="0" dirty="0"/>
              <a:t>By concatenating the phase randomizer and the cyclic shift randomizer the spectral lines are suppressed and the PSD is flattened </a:t>
            </a:r>
          </a:p>
          <a:p>
            <a:pPr>
              <a:buFont typeface="Arial" panose="020B0604020202020204" pitchFamily="34" charset="0"/>
              <a:buChar char="•"/>
            </a:pPr>
            <a:endParaRPr lang="en-US" b="0"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C668BC06-7995-4381-8FA0-66091AEB67BB}"/>
              </a:ext>
            </a:extLst>
          </p:cNvPr>
          <p:cNvSpPr>
            <a:spLocks noChangeArrowheads="1"/>
          </p:cNvSpPr>
          <p:nvPr/>
        </p:nvSpPr>
        <p:spPr bwMode="auto">
          <a:xfrm>
            <a:off x="1619672" y="3141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7799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Recap – recommended examples</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911C75E4-AD2A-4723-8E7A-95ACCBB83C6D}"/>
                  </a:ext>
                </a:extLst>
              </p:cNvPr>
              <p:cNvSpPr>
                <a:spLocks noGrp="1"/>
              </p:cNvSpPr>
              <p:nvPr>
                <p:ph idx="1"/>
              </p:nvPr>
            </p:nvSpPr>
            <p:spPr/>
            <p:txBody>
              <a:bodyPr/>
              <a:lstStyle/>
              <a:p>
                <a:pPr>
                  <a:buFont typeface="Arial" panose="020B0604020202020204" pitchFamily="34" charset="0"/>
                  <a:buChar char="•"/>
                </a:pPr>
                <a:r>
                  <a:rPr lang="en-US" b="0" dirty="0"/>
                  <a:t>Low Data rate sequences (4 us)</a:t>
                </a:r>
              </a:p>
              <a:p>
                <a:pPr lvl="1">
                  <a:buFont typeface="Arial" panose="020B0604020202020204" pitchFamily="34" charset="0"/>
                  <a:buChar char="•"/>
                </a:pPr>
                <a:r>
                  <a:rPr lang="en-US" kern="1200" dirty="0">
                    <a:solidFill>
                      <a:schemeClr val="dk1"/>
                    </a:solidFill>
                  </a:rPr>
                  <a:t>Ex1: </a:t>
                </a:r>
                <a14:m>
                  <m:oMath xmlns:m="http://schemas.openxmlformats.org/officeDocument/2006/math">
                    <m:sSub>
                      <m:sSubPr>
                        <m:ctrlPr>
                          <a:rPr lang="en-US" i="1" kern="1200">
                            <a:solidFill>
                              <a:schemeClr val="dk1"/>
                            </a:solidFill>
                            <a:latin typeface="Cambria Math" panose="02040503050406030204" pitchFamily="18" charset="0"/>
                          </a:rPr>
                        </m:ctrlPr>
                      </m:sSubPr>
                      <m:e>
                        <m:r>
                          <a:rPr lang="en-US" i="1" kern="1200">
                            <a:solidFill>
                              <a:schemeClr val="dk1"/>
                            </a:solidFill>
                            <a:latin typeface="Cambria Math" panose="02040503050406030204" pitchFamily="18" charset="0"/>
                          </a:rPr>
                          <m:t>𝑆</m:t>
                        </m:r>
                      </m:e>
                      <m:sub>
                        <m:r>
                          <a:rPr lang="en-US" i="1" kern="1200">
                            <a:solidFill>
                              <a:schemeClr val="dk1"/>
                            </a:solidFill>
                            <a:latin typeface="Cambria Math" panose="02040503050406030204" pitchFamily="18" charset="0"/>
                          </a:rPr>
                          <m:t>−6,6</m:t>
                        </m:r>
                      </m:sub>
                    </m:sSub>
                    <m:r>
                      <a:rPr lang="en-US" i="1" kern="1200">
                        <a:solidFill>
                          <a:schemeClr val="dk1"/>
                        </a:solidFill>
                        <a:latin typeface="Cambria Math" panose="02040503050406030204" pitchFamily="18" charset="0"/>
                      </a:rPr>
                      <m:t>={1, 1, 1, −1, −1, −1, 0, −1, 1, −1, −1, 1, −1}</m:t>
                    </m:r>
                  </m:oMath>
                </a14:m>
                <a:endParaRPr lang="en-US" dirty="0"/>
              </a:p>
              <a:p>
                <a:pPr lvl="1">
                  <a:buFont typeface="Arial" panose="020B0604020202020204" pitchFamily="34" charset="0"/>
                  <a:buChar char="•"/>
                </a:pPr>
                <a:r>
                  <a:rPr lang="en-US" kern="1200" dirty="0">
                    <a:solidFill>
                      <a:schemeClr val="dk1"/>
                    </a:solidFill>
                  </a:rPr>
                  <a:t>Ex2: </a:t>
                </a:r>
                <a14:m>
                  <m:oMath xmlns:m="http://schemas.openxmlformats.org/officeDocument/2006/math">
                    <m:sSub>
                      <m:sSubPr>
                        <m:ctrlPr>
                          <a:rPr lang="en-US" i="1" kern="1200">
                            <a:solidFill>
                              <a:schemeClr val="dk1"/>
                            </a:solidFill>
                            <a:latin typeface="Cambria Math" panose="02040503050406030204" pitchFamily="18" charset="0"/>
                          </a:rPr>
                        </m:ctrlPr>
                      </m:sSubPr>
                      <m:e>
                        <m:r>
                          <a:rPr lang="en-US" i="1" kern="1200">
                            <a:solidFill>
                              <a:schemeClr val="dk1"/>
                            </a:solidFill>
                            <a:latin typeface="Cambria Math" panose="02040503050406030204" pitchFamily="18" charset="0"/>
                          </a:rPr>
                          <m:t>𝑆</m:t>
                        </m:r>
                      </m:e>
                      <m:sub>
                        <m:r>
                          <a:rPr lang="en-US" i="1" kern="1200">
                            <a:solidFill>
                              <a:schemeClr val="dk1"/>
                            </a:solidFill>
                            <a:latin typeface="Cambria Math" panose="02040503050406030204" pitchFamily="18" charset="0"/>
                          </a:rPr>
                          <m:t>−6,6</m:t>
                        </m:r>
                      </m:sub>
                    </m:sSub>
                    <m:r>
                      <a:rPr lang="en-US" i="1" kern="1200">
                        <a:solidFill>
                          <a:schemeClr val="dk1"/>
                        </a:solidFill>
                        <a:latin typeface="Cambria Math" panose="02040503050406030204" pitchFamily="18" charset="0"/>
                      </a:rPr>
                      <m:t>= { −9−5</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−7+9</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−1+1</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9+15</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15−9</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−9+1</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,0, 1−9</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9−15</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15+9</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−1+1</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9−7</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5+9</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m:t>
                    </m:r>
                    <m:rad>
                      <m:radPr>
                        <m:degHide m:val="on"/>
                        <m:ctrlPr>
                          <a:rPr lang="en-US" i="1" kern="1200">
                            <a:solidFill>
                              <a:schemeClr val="dk1"/>
                            </a:solidFill>
                            <a:latin typeface="Cambria Math" panose="02040503050406030204" pitchFamily="18" charset="0"/>
                          </a:rPr>
                        </m:ctrlPr>
                      </m:radPr>
                      <m:deg/>
                      <m:e>
                        <m:r>
                          <a:rPr lang="en-US" i="1" kern="1200">
                            <a:solidFill>
                              <a:schemeClr val="dk1"/>
                            </a:solidFill>
                            <a:latin typeface="Cambria Math" panose="02040503050406030204" pitchFamily="18" charset="0"/>
                          </a:rPr>
                          <m:t>170</m:t>
                        </m:r>
                      </m:e>
                    </m:rad>
                  </m:oMath>
                </a14:m>
                <a:endParaRPr lang="en-US" dirty="0"/>
              </a:p>
              <a:p>
                <a:pPr lvl="1">
                  <a:buFont typeface="Arial" panose="020B0604020202020204" pitchFamily="34" charset="0"/>
                  <a:buChar char="•"/>
                </a:pPr>
                <a:r>
                  <a:rPr lang="en-US" kern="1200" dirty="0">
                    <a:solidFill>
                      <a:schemeClr val="dk1"/>
                    </a:solidFill>
                  </a:rPr>
                  <a:t>Ex3: </a:t>
                </a:r>
                <a14:m>
                  <m:oMath xmlns:m="http://schemas.openxmlformats.org/officeDocument/2006/math">
                    <m:sSub>
                      <m:sSubPr>
                        <m:ctrlPr>
                          <a:rPr lang="en-US" i="1" kern="1200">
                            <a:solidFill>
                              <a:schemeClr val="dk1"/>
                            </a:solidFill>
                            <a:latin typeface="Cambria Math" panose="02040503050406030204" pitchFamily="18" charset="0"/>
                          </a:rPr>
                        </m:ctrlPr>
                      </m:sSubPr>
                      <m:e>
                        <m:r>
                          <a:rPr lang="en-US" i="1" kern="1200">
                            <a:solidFill>
                              <a:schemeClr val="dk1"/>
                            </a:solidFill>
                            <a:latin typeface="Cambria Math" panose="02040503050406030204" pitchFamily="18" charset="0"/>
                          </a:rPr>
                          <m:t>𝑆</m:t>
                        </m:r>
                      </m:e>
                      <m:sub>
                        <m:r>
                          <a:rPr lang="en-US" i="1" kern="1200">
                            <a:solidFill>
                              <a:schemeClr val="dk1"/>
                            </a:solidFill>
                            <a:latin typeface="Cambria Math" panose="02040503050406030204" pitchFamily="18" charset="0"/>
                          </a:rPr>
                          <m:t>−6,6</m:t>
                        </m:r>
                      </m:sub>
                    </m:sSub>
                    <m:r>
                      <a:rPr lang="en-US" i="1" kern="1200">
                        <a:solidFill>
                          <a:schemeClr val="dk1"/>
                        </a:solidFill>
                        <a:latin typeface="Cambria Math" panose="02040503050406030204" pitchFamily="18" charset="0"/>
                      </a:rPr>
                      <m:t>=</m:t>
                    </m:r>
                    <m:d>
                      <m:dPr>
                        <m:ctrlPr>
                          <a:rPr lang="en-US" i="1" kern="1200">
                            <a:solidFill>
                              <a:schemeClr val="dk1"/>
                            </a:solidFill>
                            <a:latin typeface="Cambria Math" panose="02040503050406030204" pitchFamily="18" charset="0"/>
                          </a:rPr>
                        </m:ctrlPr>
                      </m:dPr>
                      <m:e>
                        <m:r>
                          <a:rPr lang="en-US" i="1" kern="1200">
                            <a:solidFill>
                              <a:schemeClr val="dk1"/>
                            </a:solidFill>
                            <a:latin typeface="Cambria Math" panose="02040503050406030204" pitchFamily="18" charset="0"/>
                          </a:rPr>
                          <m:t>1+</m:t>
                        </m:r>
                        <m:r>
                          <a:rPr lang="en-US" i="1" kern="1200">
                            <a:solidFill>
                              <a:schemeClr val="dk1"/>
                            </a:solidFill>
                            <a:latin typeface="Cambria Math" panose="02040503050406030204" pitchFamily="18" charset="0"/>
                          </a:rPr>
                          <m:t>𝑗</m:t>
                        </m:r>
                      </m:e>
                    </m:d>
                    <m:r>
                      <a:rPr lang="en-US" i="1" kern="1200">
                        <a:solidFill>
                          <a:schemeClr val="dk1"/>
                        </a:solidFill>
                        <a:latin typeface="Cambria Math" panose="02040503050406030204" pitchFamily="18" charset="0"/>
                      </a:rPr>
                      <m:t>{ 1, −1, 1, −1, −1, 1,0, −1, −1, 1, 1, 1, 1 }</m:t>
                    </m:r>
                  </m:oMath>
                </a14:m>
                <a:endParaRPr lang="en-US" dirty="0"/>
              </a:p>
              <a:p>
                <a:pPr>
                  <a:buFont typeface="Arial" panose="020B0604020202020204" pitchFamily="34" charset="0"/>
                  <a:buChar char="•"/>
                </a:pPr>
                <a:r>
                  <a:rPr lang="en-US" b="0" dirty="0"/>
                  <a:t>High Data rate sequences (2 us)</a:t>
                </a:r>
              </a:p>
              <a:p>
                <a:pPr lvl="1">
                  <a:buFont typeface="Arial" panose="020B0604020202020204" pitchFamily="34" charset="0"/>
                  <a:buChar char="•"/>
                </a:pPr>
                <a:r>
                  <a:rPr lang="en-US" kern="1200" dirty="0">
                    <a:solidFill>
                      <a:schemeClr val="dk1"/>
                    </a:solidFill>
                  </a:rPr>
                  <a:t>Ex1: </a:t>
                </a:r>
                <a14:m>
                  <m:oMath xmlns:m="http://schemas.openxmlformats.org/officeDocument/2006/math">
                    <m:sSub>
                      <m:sSubPr>
                        <m:ctrlPr>
                          <a:rPr lang="en-US" i="1" kern="1200">
                            <a:solidFill>
                              <a:schemeClr val="dk1"/>
                            </a:solidFill>
                            <a:latin typeface="Cambria Math" panose="02040503050406030204" pitchFamily="18" charset="0"/>
                          </a:rPr>
                        </m:ctrlPr>
                      </m:sSubPr>
                      <m:e>
                        <m:r>
                          <a:rPr lang="en-US" i="1" kern="1200">
                            <a:solidFill>
                              <a:schemeClr val="dk1"/>
                            </a:solidFill>
                            <a:latin typeface="Cambria Math" panose="02040503050406030204" pitchFamily="18" charset="0"/>
                          </a:rPr>
                          <m:t>𝑆</m:t>
                        </m:r>
                      </m:e>
                      <m:sub>
                        <m:r>
                          <a:rPr lang="en-US" i="1" kern="1200">
                            <a:solidFill>
                              <a:schemeClr val="dk1"/>
                            </a:solidFill>
                            <a:latin typeface="Cambria Math" panose="02040503050406030204" pitchFamily="18" charset="0"/>
                          </a:rPr>
                          <m:t>−6,6</m:t>
                        </m:r>
                      </m:sub>
                    </m:sSub>
                    <m:r>
                      <a:rPr lang="en-US" i="1" kern="1200">
                        <a:solidFill>
                          <a:schemeClr val="dk1"/>
                        </a:solidFill>
                        <a:latin typeface="Cambria Math" panose="02040503050406030204" pitchFamily="18" charset="0"/>
                      </a:rPr>
                      <m:t>={1, 0, 1, 0, 1, 0, 0, 0, −1, 0, 1, 0, −1}</m:t>
                    </m:r>
                  </m:oMath>
                </a14:m>
                <a:endParaRPr lang="en-US" dirty="0"/>
              </a:p>
              <a:p>
                <a:pPr lvl="1">
                  <a:buFont typeface="Arial" panose="020B0604020202020204" pitchFamily="34" charset="0"/>
                  <a:buChar char="•"/>
                </a:pPr>
                <a:r>
                  <a:rPr lang="en-US" kern="1200" dirty="0">
                    <a:solidFill>
                      <a:schemeClr val="dk1"/>
                    </a:solidFill>
                  </a:rPr>
                  <a:t>Ex2: </a:t>
                </a:r>
                <a14:m>
                  <m:oMath xmlns:m="http://schemas.openxmlformats.org/officeDocument/2006/math">
                    <m:sSub>
                      <m:sSubPr>
                        <m:ctrlPr>
                          <a:rPr lang="en-US" i="1" kern="1200">
                            <a:solidFill>
                              <a:schemeClr val="dk1"/>
                            </a:solidFill>
                            <a:latin typeface="Cambria Math" panose="02040503050406030204" pitchFamily="18" charset="0"/>
                          </a:rPr>
                        </m:ctrlPr>
                      </m:sSubPr>
                      <m:e>
                        <m:r>
                          <a:rPr lang="en-US" i="1" kern="1200">
                            <a:solidFill>
                              <a:schemeClr val="dk1"/>
                            </a:solidFill>
                            <a:latin typeface="Cambria Math" panose="02040503050406030204" pitchFamily="18" charset="0"/>
                          </a:rPr>
                          <m:t>𝑆</m:t>
                        </m:r>
                      </m:e>
                      <m:sub>
                        <m:r>
                          <a:rPr lang="en-US" i="1" kern="1200">
                            <a:solidFill>
                              <a:schemeClr val="dk1"/>
                            </a:solidFill>
                            <a:latin typeface="Cambria Math" panose="02040503050406030204" pitchFamily="18" charset="0"/>
                          </a:rPr>
                          <m:t>−6,6</m:t>
                        </m:r>
                      </m:sub>
                    </m:sSub>
                    <m:r>
                      <a:rPr lang="en-US" i="1" kern="1200">
                        <a:solidFill>
                          <a:schemeClr val="dk1"/>
                        </a:solidFill>
                        <a:latin typeface="Cambria Math" panose="02040503050406030204" pitchFamily="18" charset="0"/>
                      </a:rPr>
                      <m:t> =</m:t>
                    </m:r>
                    <m:d>
                      <m:dPr>
                        <m:begChr m:val="{"/>
                        <m:endChr m:val="}"/>
                        <m:ctrlPr>
                          <a:rPr lang="en-US" i="1" kern="1200">
                            <a:solidFill>
                              <a:schemeClr val="dk1"/>
                            </a:solidFill>
                            <a:latin typeface="Cambria Math" panose="02040503050406030204" pitchFamily="18" charset="0"/>
                          </a:rPr>
                        </m:ctrlPr>
                      </m:dPr>
                      <m:e>
                        <m:r>
                          <a:rPr lang="en-US" i="1" kern="1200">
                            <a:solidFill>
                              <a:schemeClr val="dk1"/>
                            </a:solidFill>
                            <a:latin typeface="Cambria Math" panose="02040503050406030204" pitchFamily="18" charset="0"/>
                          </a:rPr>
                          <m:t>3+7</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 0, 1+15</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,0, −5+13</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,0, 0, 0, 13−5</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,0, −15−1</m:t>
                        </m:r>
                        <m:r>
                          <a:rPr lang="en-US" i="1" kern="1200">
                            <a:solidFill>
                              <a:schemeClr val="dk1"/>
                            </a:solidFill>
                            <a:latin typeface="Cambria Math" panose="02040503050406030204" pitchFamily="18" charset="0"/>
                          </a:rPr>
                          <m:t>𝑗</m:t>
                        </m:r>
                        <m:r>
                          <a:rPr lang="en-US" i="1" kern="1200">
                            <a:solidFill>
                              <a:schemeClr val="dk1"/>
                            </a:solidFill>
                            <a:latin typeface="Cambria Math" panose="02040503050406030204" pitchFamily="18" charset="0"/>
                          </a:rPr>
                          <m:t>,0, 7+3</m:t>
                        </m:r>
                        <m:r>
                          <a:rPr lang="en-US" i="1" kern="1200">
                            <a:solidFill>
                              <a:schemeClr val="dk1"/>
                            </a:solidFill>
                            <a:latin typeface="Cambria Math" panose="02040503050406030204" pitchFamily="18" charset="0"/>
                          </a:rPr>
                          <m:t>𝑗</m:t>
                        </m:r>
                      </m:e>
                    </m:d>
                    <m:r>
                      <a:rPr lang="en-US" i="1" kern="1200">
                        <a:solidFill>
                          <a:schemeClr val="dk1"/>
                        </a:solidFill>
                        <a:latin typeface="Cambria Math" panose="02040503050406030204" pitchFamily="18" charset="0"/>
                      </a:rPr>
                      <m:t>/</m:t>
                    </m:r>
                    <m:rad>
                      <m:radPr>
                        <m:degHide m:val="on"/>
                        <m:ctrlPr>
                          <a:rPr lang="en-US" i="1" kern="1200">
                            <a:solidFill>
                              <a:schemeClr val="dk1"/>
                            </a:solidFill>
                            <a:latin typeface="Cambria Math" panose="02040503050406030204" pitchFamily="18" charset="0"/>
                          </a:rPr>
                        </m:ctrlPr>
                      </m:radPr>
                      <m:deg/>
                      <m:e>
                        <m:r>
                          <a:rPr lang="en-US" i="1" kern="1200">
                            <a:solidFill>
                              <a:schemeClr val="dk1"/>
                            </a:solidFill>
                            <a:latin typeface="Cambria Math" panose="02040503050406030204" pitchFamily="18" charset="0"/>
                          </a:rPr>
                          <m:t>170</m:t>
                        </m:r>
                      </m:e>
                    </m:rad>
                  </m:oMath>
                </a14:m>
                <a:endParaRPr lang="en-US" dirty="0"/>
              </a:p>
              <a:p>
                <a:pPr lvl="1">
                  <a:buFont typeface="Arial" panose="020B0604020202020204" pitchFamily="34" charset="0"/>
                  <a:buChar char="•"/>
                </a:pPr>
                <a:r>
                  <a:rPr lang="en-US" kern="1200" dirty="0">
                    <a:solidFill>
                      <a:schemeClr val="dk1"/>
                    </a:solidFill>
                  </a:rPr>
                  <a:t>Ex3: </a:t>
                </a:r>
                <a14:m>
                  <m:oMath xmlns:m="http://schemas.openxmlformats.org/officeDocument/2006/math">
                    <m:sSub>
                      <m:sSubPr>
                        <m:ctrlPr>
                          <a:rPr lang="en-US" i="1" kern="1200">
                            <a:solidFill>
                              <a:schemeClr val="dk1"/>
                            </a:solidFill>
                            <a:latin typeface="Cambria Math" panose="02040503050406030204" pitchFamily="18" charset="0"/>
                          </a:rPr>
                        </m:ctrlPr>
                      </m:sSubPr>
                      <m:e>
                        <m:r>
                          <a:rPr lang="en-US" i="1" kern="1200">
                            <a:solidFill>
                              <a:schemeClr val="dk1"/>
                            </a:solidFill>
                            <a:latin typeface="Cambria Math" panose="02040503050406030204" pitchFamily="18" charset="0"/>
                          </a:rPr>
                          <m:t>𝑆</m:t>
                        </m:r>
                      </m:e>
                      <m:sub>
                        <m:r>
                          <a:rPr lang="en-US" i="1" kern="1200">
                            <a:solidFill>
                              <a:schemeClr val="dk1"/>
                            </a:solidFill>
                            <a:latin typeface="Cambria Math" panose="02040503050406030204" pitchFamily="18" charset="0"/>
                          </a:rPr>
                          <m:t>−6,6</m:t>
                        </m:r>
                      </m:sub>
                    </m:sSub>
                    <m:r>
                      <a:rPr lang="en-US" i="1" kern="1200">
                        <a:solidFill>
                          <a:schemeClr val="dk1"/>
                        </a:solidFill>
                        <a:latin typeface="Cambria Math" panose="02040503050406030204" pitchFamily="18" charset="0"/>
                      </a:rPr>
                      <m:t>={1, 0,  1, 0, −1,0, 0, 0, −1,0,  −1, 0, 1</m:t>
                    </m:r>
                  </m:oMath>
                </a14:m>
                <a:r>
                  <a:rPr lang="en-US" kern="1200" dirty="0">
                    <a:solidFill>
                      <a:schemeClr val="dk1"/>
                    </a:solidFill>
                  </a:rPr>
                  <a:t>}</a:t>
                </a:r>
                <a:endParaRPr lang="en-US" dirty="0"/>
              </a:p>
              <a:p>
                <a:pPr marL="0" indent="0"/>
                <a:r>
                  <a:rPr lang="en-US" dirty="0"/>
                  <a:t> </a:t>
                </a:r>
              </a:p>
              <a:p>
                <a:pPr>
                  <a:buFont typeface="Arial" panose="020B0604020202020204" pitchFamily="34" charset="0"/>
                  <a:buChar char="•"/>
                </a:pPr>
                <a:endParaRPr lang="en-US" dirty="0"/>
              </a:p>
            </p:txBody>
          </p:sp>
        </mc:Choice>
        <mc:Fallback xmlns="">
          <p:sp>
            <p:nvSpPr>
              <p:cNvPr id="9" name="Content Placeholder 8">
                <a:extLst>
                  <a:ext uri="{FF2B5EF4-FFF2-40B4-BE49-F238E27FC236}">
                    <a16:creationId xmlns:a16="http://schemas.microsoft.com/office/drawing/2014/main" id="{911C75E4-AD2A-4723-8E7A-95ACCBB83C6D}"/>
                  </a:ext>
                </a:extLst>
              </p:cNvPr>
              <p:cNvSpPr>
                <a:spLocks noGrp="1" noRot="1" noChangeAspect="1" noMove="1" noResize="1" noEditPoints="1" noAdjustHandles="1" noChangeArrowheads="1" noChangeShapeType="1" noTextEdit="1"/>
              </p:cNvSpPr>
              <p:nvPr>
                <p:ph idx="1"/>
              </p:nvPr>
            </p:nvSpPr>
            <p:spPr>
              <a:blipFill>
                <a:blip r:embed="rId2"/>
                <a:stretch>
                  <a:fillRect l="-1099" t="-1185" b="-10519"/>
                </a:stretch>
              </a:blipFill>
            </p:spPr>
            <p:txBody>
              <a:bodyPr/>
              <a:lstStyle/>
              <a:p>
                <a:r>
                  <a:rPr lang="en-US">
                    <a:noFill/>
                  </a:rPr>
                  <a:t> </a:t>
                </a:r>
              </a:p>
            </p:txBody>
          </p:sp>
        </mc:Fallback>
      </mc:AlternateContent>
    </p:spTree>
    <p:extLst>
      <p:ext uri="{BB962C8B-B14F-4D97-AF65-F5344CB8AC3E}">
        <p14:creationId xmlns:p14="http://schemas.microsoft.com/office/powerpoint/2010/main" val="186497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t>September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a:t>Miguel Lopez, Ericsson</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Simulation assumptions</a:t>
            </a:r>
          </a:p>
        </p:txBody>
      </p:sp>
      <p:sp>
        <p:nvSpPr>
          <p:cNvPr id="4098" name="Rectangle 2"/>
          <p:cNvSpPr>
            <a:spLocks noGrp="1" noChangeArrowheads="1"/>
          </p:cNvSpPr>
          <p:nvPr>
            <p:ph type="body" idx="1"/>
          </p:nvPr>
        </p:nvSpPr>
        <p:spPr>
          <a:xfrm>
            <a:off x="685800" y="1981200"/>
            <a:ext cx="7772400" cy="411480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8K data bits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PSD computed using  the Welch method (</a:t>
            </a:r>
            <a:r>
              <a:rPr lang="en-GB" b="0" dirty="0" err="1"/>
              <a:t>Matlab’s</a:t>
            </a:r>
            <a:r>
              <a:rPr lang="en-GB" b="0" dirty="0"/>
              <a:t> </a:t>
            </a:r>
            <a:r>
              <a:rPr lang="en-GB" b="0" dirty="0" err="1"/>
              <a:t>dsp.SpectrumAnalyzer</a:t>
            </a:r>
            <a:r>
              <a:rPr lang="en-GB" b="0" dirty="0"/>
              <a: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Sampling rate 160 MHz</a:t>
            </a:r>
          </a:p>
        </p:txBody>
      </p:sp>
    </p:spTree>
    <p:extLst>
      <p:ext uri="{BB962C8B-B14F-4D97-AF65-F5344CB8AC3E}">
        <p14:creationId xmlns:p14="http://schemas.microsoft.com/office/powerpoint/2010/main" val="40759311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DC11-2C4A-4CA6-8282-31414335D716}"/>
              </a:ext>
            </a:extLst>
          </p:cNvPr>
          <p:cNvSpPr>
            <a:spLocks noGrp="1"/>
          </p:cNvSpPr>
          <p:nvPr>
            <p:ph type="title"/>
          </p:nvPr>
        </p:nvSpPr>
        <p:spPr/>
        <p:txBody>
          <a:bodyPr/>
          <a:lstStyle/>
          <a:p>
            <a:r>
              <a:rPr lang="en-US" dirty="0"/>
              <a:t>Combined binary phase and cyclic shift randomization</a:t>
            </a:r>
          </a:p>
        </p:txBody>
      </p:sp>
      <p:sp>
        <p:nvSpPr>
          <p:cNvPr id="3" name="Content Placeholder 2">
            <a:extLst>
              <a:ext uri="{FF2B5EF4-FFF2-40B4-BE49-F238E27FC236}">
                <a16:creationId xmlns:a16="http://schemas.microsoft.com/office/drawing/2014/main" id="{4E0052F7-63DA-4FC1-AAE4-52B729FE19EA}"/>
              </a:ext>
            </a:extLst>
          </p:cNvPr>
          <p:cNvSpPr>
            <a:spLocks noGrp="1"/>
          </p:cNvSpPr>
          <p:nvPr>
            <p:ph idx="1"/>
          </p:nvPr>
        </p:nvSpPr>
        <p:spPr/>
        <p:txBody>
          <a:bodyPr/>
          <a:lstStyle/>
          <a:p>
            <a:r>
              <a:rPr lang="en-US" b="0" dirty="0"/>
              <a:t>The On waveforms have been generated according to the following block diagram:</a:t>
            </a:r>
          </a:p>
        </p:txBody>
      </p:sp>
      <p:sp>
        <p:nvSpPr>
          <p:cNvPr id="4" name="Slide Number Placeholder 3">
            <a:extLst>
              <a:ext uri="{FF2B5EF4-FFF2-40B4-BE49-F238E27FC236}">
                <a16:creationId xmlns:a16="http://schemas.microsoft.com/office/drawing/2014/main" id="{A8E6495E-CDAB-433A-B43A-6EA20BE5559C}"/>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80DF0B66-8DC2-4B9E-B282-802C4EE9317B}"/>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4A9F63CF-2F4C-48B6-BEF7-FB3829F3F095}"/>
              </a:ext>
            </a:extLst>
          </p:cNvPr>
          <p:cNvSpPr>
            <a:spLocks noGrp="1"/>
          </p:cNvSpPr>
          <p:nvPr>
            <p:ph type="dt" idx="15"/>
          </p:nvPr>
        </p:nvSpPr>
        <p:spPr/>
        <p:txBody>
          <a:bodyPr/>
          <a:lstStyle/>
          <a:p>
            <a:r>
              <a:rPr lang="en-US"/>
              <a:t>September 2018</a:t>
            </a:r>
            <a:endParaRPr lang="en-GB" dirty="0"/>
          </a:p>
        </p:txBody>
      </p:sp>
      <p:pic>
        <p:nvPicPr>
          <p:cNvPr id="12" name="Picture 11">
            <a:extLst>
              <a:ext uri="{FF2B5EF4-FFF2-40B4-BE49-F238E27FC236}">
                <a16:creationId xmlns:a16="http://schemas.microsoft.com/office/drawing/2014/main" id="{4EAC367B-A755-4942-A8B5-DE22FC986B84}"/>
              </a:ext>
            </a:extLst>
          </p:cNvPr>
          <p:cNvPicPr>
            <a:picLocks noChangeAspect="1"/>
          </p:cNvPicPr>
          <p:nvPr/>
        </p:nvPicPr>
        <p:blipFill>
          <a:blip r:embed="rId2"/>
          <a:stretch>
            <a:fillRect/>
          </a:stretch>
        </p:blipFill>
        <p:spPr>
          <a:xfrm>
            <a:off x="539552" y="2928160"/>
            <a:ext cx="8100392" cy="3309152"/>
          </a:xfrm>
          <a:prstGeom prst="rect">
            <a:avLst/>
          </a:prstGeom>
        </p:spPr>
      </p:pic>
    </p:spTree>
    <p:extLst>
      <p:ext uri="{BB962C8B-B14F-4D97-AF65-F5344CB8AC3E}">
        <p14:creationId xmlns:p14="http://schemas.microsoft.com/office/powerpoint/2010/main" val="184406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Phase randomization + cyclic shift randomization (ETSI, 10 dBm/MHz)</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p:sp>
        <p:nvSpPr>
          <p:cNvPr id="10" name="Content Placeholder 8">
            <a:extLst>
              <a:ext uri="{FF2B5EF4-FFF2-40B4-BE49-F238E27FC236}">
                <a16:creationId xmlns:a16="http://schemas.microsoft.com/office/drawing/2014/main" id="{55E3B34C-9AFE-4ED1-8CD6-8A6E341B0916}"/>
              </a:ext>
            </a:extLst>
          </p:cNvPr>
          <p:cNvSpPr txBox="1">
            <a:spLocks/>
          </p:cNvSpPr>
          <p:nvPr/>
        </p:nvSpPr>
        <p:spPr bwMode="auto">
          <a:xfrm>
            <a:off x="685800" y="2052091"/>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marL="0" indent="0"/>
            <a:endParaRPr lang="en-US" b="0" kern="0" dirty="0"/>
          </a:p>
          <a:p>
            <a:pPr>
              <a:buFont typeface="Arial" panose="020B0604020202020204" pitchFamily="34" charset="0"/>
              <a:buChar char="•"/>
            </a:pPr>
            <a:endParaRPr lang="en-US" kern="0" dirty="0"/>
          </a:p>
        </p:txBody>
      </p:sp>
      <mc:AlternateContent xmlns:mc="http://schemas.openxmlformats.org/markup-compatibility/2006" xmlns:a14="http://schemas.microsoft.com/office/drawing/2010/main">
        <mc:Choice Requires="a14">
          <p:graphicFrame>
            <p:nvGraphicFramePr>
              <p:cNvPr id="8" name="Content Placeholder 7">
                <a:extLst>
                  <a:ext uri="{FF2B5EF4-FFF2-40B4-BE49-F238E27FC236}">
                    <a16:creationId xmlns:a16="http://schemas.microsoft.com/office/drawing/2014/main" id="{43503429-E968-4877-B994-C5AF4069FCCF}"/>
                  </a:ext>
                </a:extLst>
              </p:cNvPr>
              <p:cNvGraphicFramePr>
                <a:graphicFrameLocks noGrp="1"/>
              </p:cNvGraphicFramePr>
              <p:nvPr>
                <p:ph idx="1"/>
                <p:extLst>
                  <p:ext uri="{D42A27DB-BD31-4B8C-83A1-F6EECF244321}">
                    <p14:modId xmlns:p14="http://schemas.microsoft.com/office/powerpoint/2010/main" val="3030822463"/>
                  </p:ext>
                </p:extLst>
              </p:nvPr>
            </p:nvGraphicFramePr>
            <p:xfrm>
              <a:off x="528739" y="2780928"/>
              <a:ext cx="8161134" cy="296672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771473247"/>
                        </a:ext>
                      </a:extLst>
                    </a:gridCol>
                    <a:gridCol w="1224136">
                      <a:extLst>
                        <a:ext uri="{9D8B030D-6E8A-4147-A177-3AD203B41FA5}">
                          <a16:colId xmlns:a16="http://schemas.microsoft.com/office/drawing/2014/main" val="1286850281"/>
                        </a:ext>
                      </a:extLst>
                    </a:gridCol>
                    <a:gridCol w="1224136">
                      <a:extLst>
                        <a:ext uri="{9D8B030D-6E8A-4147-A177-3AD203B41FA5}">
                          <a16:colId xmlns:a16="http://schemas.microsoft.com/office/drawing/2014/main" val="405635604"/>
                        </a:ext>
                      </a:extLst>
                    </a:gridCol>
                    <a:gridCol w="1345057">
                      <a:extLst>
                        <a:ext uri="{9D8B030D-6E8A-4147-A177-3AD203B41FA5}">
                          <a16:colId xmlns:a16="http://schemas.microsoft.com/office/drawing/2014/main" val="4094137898"/>
                        </a:ext>
                      </a:extLst>
                    </a:gridCol>
                    <a:gridCol w="1559493">
                      <a:extLst>
                        <a:ext uri="{9D8B030D-6E8A-4147-A177-3AD203B41FA5}">
                          <a16:colId xmlns:a16="http://schemas.microsoft.com/office/drawing/2014/main" val="2808970578"/>
                        </a:ext>
                      </a:extLst>
                    </a:gridCol>
                  </a:tblGrid>
                  <a:tr h="370840">
                    <a:tc>
                      <a:txBody>
                        <a:bodyPr/>
                        <a:lstStyle/>
                        <a:p>
                          <a:r>
                            <a:rPr lang="en-US" dirty="0"/>
                            <a:t>Delays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𝐶𝑆</m:t>
                                  </m:r>
                                </m:sub>
                                <m:sup>
                                  <m:r>
                                    <a:rPr lang="en-US" i="1">
                                      <a:latin typeface="Cambria Math" panose="02040503050406030204" pitchFamily="18" charset="0"/>
                                    </a:rPr>
                                    <m:t>𝑛</m:t>
                                  </m:r>
                                </m:sup>
                              </m:sSubSup>
                            </m:oMath>
                          </a14:m>
                          <a:endParaRPr lang="en-US" baseline="30000" dirty="0"/>
                        </a:p>
                      </a:txBody>
                      <a:tcPr/>
                    </a:tc>
                    <a:tc>
                      <a:txBody>
                        <a:bodyPr/>
                        <a:lstStyle/>
                        <a:p>
                          <a:r>
                            <a:rPr lang="en-US" dirty="0"/>
                            <a:t>Example 1</a:t>
                          </a:r>
                        </a:p>
                      </a:txBody>
                      <a:tcPr/>
                    </a:tc>
                    <a:tc>
                      <a:txBody>
                        <a:bodyPr/>
                        <a:lstStyle/>
                        <a:p>
                          <a:r>
                            <a:rPr lang="en-US" dirty="0"/>
                            <a:t>Example 2</a:t>
                          </a:r>
                        </a:p>
                      </a:txBody>
                      <a:tcPr/>
                    </a:tc>
                    <a:tc>
                      <a:txBody>
                        <a:bodyPr/>
                        <a:lstStyle/>
                        <a:p>
                          <a:r>
                            <a:rPr lang="en-US" dirty="0"/>
                            <a:t>Example 3</a:t>
                          </a:r>
                        </a:p>
                      </a:txBody>
                      <a:tcPr/>
                    </a:tc>
                    <a:tc>
                      <a:txBody>
                        <a:bodyPr/>
                        <a:lstStyle/>
                        <a:p>
                          <a:r>
                            <a:rPr lang="en-US" dirty="0"/>
                            <a:t>Increase (dB)</a:t>
                          </a:r>
                        </a:p>
                      </a:txBody>
                      <a:tcPr/>
                    </a:tc>
                    <a:extLst>
                      <a:ext uri="{0D108BD9-81ED-4DB2-BD59-A6C34878D82A}">
                        <a16:rowId xmlns:a16="http://schemas.microsoft.com/office/drawing/2014/main" val="2810922505"/>
                      </a:ext>
                    </a:extLst>
                  </a:tr>
                  <a:tr h="370840">
                    <a:tc>
                      <a:txBody>
                        <a:bodyPr/>
                        <a:lstStyle/>
                        <a:p>
                          <a:pPr algn="ctr"/>
                          <a:r>
                            <a:rPr lang="en-US" dirty="0"/>
                            <a:t>0</a:t>
                          </a:r>
                        </a:p>
                      </a:txBody>
                      <a:tcPr/>
                    </a:tc>
                    <a:tc>
                      <a:txBody>
                        <a:bodyPr/>
                        <a:lstStyle/>
                        <a:p>
                          <a:pPr algn="ctr"/>
                          <a:r>
                            <a:rPr lang="en-US" dirty="0"/>
                            <a:t>14.5</a:t>
                          </a:r>
                        </a:p>
                      </a:txBody>
                      <a:tcPr/>
                    </a:tc>
                    <a:tc>
                      <a:txBody>
                        <a:bodyPr/>
                        <a:lstStyle/>
                        <a:p>
                          <a:pPr algn="ctr"/>
                          <a:r>
                            <a:rPr lang="en-US" dirty="0"/>
                            <a:t>13.8</a:t>
                          </a:r>
                        </a:p>
                      </a:txBody>
                      <a:tcPr/>
                    </a:tc>
                    <a:tc>
                      <a:txBody>
                        <a:bodyPr/>
                        <a:lstStyle/>
                        <a:p>
                          <a:pPr algn="ctr"/>
                          <a:r>
                            <a:rPr lang="en-US" dirty="0"/>
                            <a:t>14.4</a:t>
                          </a:r>
                        </a:p>
                      </a:txBody>
                      <a:tcPr/>
                    </a:tc>
                    <a:tc>
                      <a:txBody>
                        <a:bodyPr/>
                        <a:lstStyle/>
                        <a:p>
                          <a:pPr algn="ctr"/>
                          <a:r>
                            <a:rPr lang="en-US" dirty="0">
                              <a:solidFill>
                                <a:schemeClr val="tx1"/>
                              </a:solidFill>
                            </a:rPr>
                            <a:t>0</a:t>
                          </a:r>
                        </a:p>
                      </a:txBody>
                      <a:tcPr/>
                    </a:tc>
                    <a:extLst>
                      <a:ext uri="{0D108BD9-81ED-4DB2-BD59-A6C34878D82A}">
                        <a16:rowId xmlns:a16="http://schemas.microsoft.com/office/drawing/2014/main" val="349782843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∙50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=0,1,…,63</a:t>
                          </a:r>
                        </a:p>
                      </a:txBody>
                      <a:tcPr/>
                    </a:tc>
                    <a:tc>
                      <a:txBody>
                        <a:bodyPr/>
                        <a:lstStyle/>
                        <a:p>
                          <a:pPr algn="ctr"/>
                          <a:r>
                            <a:rPr lang="en-US" dirty="0"/>
                            <a:t>15.7</a:t>
                          </a:r>
                        </a:p>
                      </a:txBody>
                      <a:tcPr/>
                    </a:tc>
                    <a:tc>
                      <a:txBody>
                        <a:bodyPr/>
                        <a:lstStyle/>
                        <a:p>
                          <a:pPr algn="ctr"/>
                          <a:r>
                            <a:rPr lang="en-US" dirty="0"/>
                            <a:t>14.5</a:t>
                          </a:r>
                        </a:p>
                      </a:txBody>
                      <a:tcPr/>
                    </a:tc>
                    <a:tc>
                      <a:txBody>
                        <a:bodyPr/>
                        <a:lstStyle/>
                        <a:p>
                          <a:pPr algn="ctr"/>
                          <a:r>
                            <a:rPr lang="en-US" dirty="0"/>
                            <a:t>15.7</a:t>
                          </a:r>
                        </a:p>
                      </a:txBody>
                      <a:tcPr/>
                    </a:tc>
                    <a:tc>
                      <a:txBody>
                        <a:bodyPr/>
                        <a:lstStyle/>
                        <a:p>
                          <a:pPr algn="ctr"/>
                          <a:r>
                            <a:rPr lang="en-US" dirty="0">
                              <a:solidFill>
                                <a:srgbClr val="00B050"/>
                              </a:solidFill>
                            </a:rPr>
                            <a:t>0.7-1.3</a:t>
                          </a:r>
                        </a:p>
                      </a:txBody>
                      <a:tcPr/>
                    </a:tc>
                    <a:extLst>
                      <a:ext uri="{0D108BD9-81ED-4DB2-BD59-A6C34878D82A}">
                        <a16:rowId xmlns:a16="http://schemas.microsoft.com/office/drawing/2014/main" val="7915796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∙100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=0,1,…,31</a:t>
                          </a:r>
                        </a:p>
                      </a:txBody>
                      <a:tcPr/>
                    </a:tc>
                    <a:tc>
                      <a:txBody>
                        <a:bodyPr/>
                        <a:lstStyle/>
                        <a:p>
                          <a:pPr algn="ctr"/>
                          <a:r>
                            <a:rPr lang="en-US" dirty="0"/>
                            <a:t>15.7</a:t>
                          </a:r>
                        </a:p>
                      </a:txBody>
                      <a:tcPr/>
                    </a:tc>
                    <a:tc>
                      <a:txBody>
                        <a:bodyPr/>
                        <a:lstStyle/>
                        <a:p>
                          <a:pPr algn="ctr"/>
                          <a:r>
                            <a:rPr lang="en-US" dirty="0"/>
                            <a:t>14.5</a:t>
                          </a:r>
                        </a:p>
                      </a:txBody>
                      <a:tcPr/>
                    </a:tc>
                    <a:tc>
                      <a:txBody>
                        <a:bodyPr/>
                        <a:lstStyle/>
                        <a:p>
                          <a:pPr algn="ctr"/>
                          <a:r>
                            <a:rPr lang="en-US" dirty="0"/>
                            <a:t>15.7</a:t>
                          </a:r>
                        </a:p>
                      </a:txBody>
                      <a:tcPr/>
                    </a:tc>
                    <a:tc>
                      <a:txBody>
                        <a:bodyPr/>
                        <a:lstStyle/>
                        <a:p>
                          <a:pPr algn="ctr"/>
                          <a:r>
                            <a:rPr lang="en-US" dirty="0">
                              <a:solidFill>
                                <a:srgbClr val="00B050"/>
                              </a:solidFill>
                            </a:rPr>
                            <a:t>0.7-1.3</a:t>
                          </a:r>
                        </a:p>
                      </a:txBody>
                      <a:tcPr/>
                    </a:tc>
                    <a:extLst>
                      <a:ext uri="{0D108BD9-81ED-4DB2-BD59-A6C34878D82A}">
                        <a16:rowId xmlns:a16="http://schemas.microsoft.com/office/drawing/2014/main" val="12186252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∙200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=0,1,…,15</a:t>
                          </a:r>
                        </a:p>
                      </a:txBody>
                      <a:tcPr/>
                    </a:tc>
                    <a:tc>
                      <a:txBody>
                        <a:bodyPr/>
                        <a:lstStyle/>
                        <a:p>
                          <a:pPr algn="ctr"/>
                          <a:r>
                            <a:rPr lang="en-US" dirty="0"/>
                            <a:t>15.7</a:t>
                          </a:r>
                        </a:p>
                      </a:txBody>
                      <a:tcPr/>
                    </a:tc>
                    <a:tc>
                      <a:txBody>
                        <a:bodyPr/>
                        <a:lstStyle/>
                        <a:p>
                          <a:pPr algn="ctr"/>
                          <a:r>
                            <a:rPr lang="en-US" dirty="0"/>
                            <a:t>14.5</a:t>
                          </a:r>
                        </a:p>
                      </a:txBody>
                      <a:tcPr/>
                    </a:tc>
                    <a:tc>
                      <a:txBody>
                        <a:bodyPr/>
                        <a:lstStyle/>
                        <a:p>
                          <a:pPr algn="ctr"/>
                          <a:r>
                            <a:rPr lang="en-US" dirty="0"/>
                            <a:t>15.7</a:t>
                          </a:r>
                        </a:p>
                      </a:txBody>
                      <a:tcPr/>
                    </a:tc>
                    <a:tc>
                      <a:txBody>
                        <a:bodyPr/>
                        <a:lstStyle/>
                        <a:p>
                          <a:pPr algn="ctr"/>
                          <a:r>
                            <a:rPr lang="en-US" dirty="0">
                              <a:solidFill>
                                <a:srgbClr val="00B050"/>
                              </a:solidFill>
                            </a:rPr>
                            <a:t>0.7-1.3</a:t>
                          </a:r>
                        </a:p>
                      </a:txBody>
                      <a:tcPr/>
                    </a:tc>
                    <a:extLst>
                      <a:ext uri="{0D108BD9-81ED-4DB2-BD59-A6C34878D82A}">
                        <a16:rowId xmlns:a16="http://schemas.microsoft.com/office/drawing/2014/main" val="36405341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∙400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=0,1,…,7</a:t>
                          </a:r>
                        </a:p>
                      </a:txBody>
                      <a:tcPr/>
                    </a:tc>
                    <a:tc>
                      <a:txBody>
                        <a:bodyPr/>
                        <a:lstStyle/>
                        <a:p>
                          <a:pPr algn="ctr"/>
                          <a:r>
                            <a:rPr lang="en-US" dirty="0"/>
                            <a:t>15.6</a:t>
                          </a:r>
                        </a:p>
                      </a:txBody>
                      <a:tcPr/>
                    </a:tc>
                    <a:tc>
                      <a:txBody>
                        <a:bodyPr/>
                        <a:lstStyle/>
                        <a:p>
                          <a:pPr algn="ctr"/>
                          <a:r>
                            <a:rPr lang="en-US" dirty="0"/>
                            <a:t>14.5</a:t>
                          </a:r>
                        </a:p>
                      </a:txBody>
                      <a:tcPr/>
                    </a:tc>
                    <a:tc>
                      <a:txBody>
                        <a:bodyPr/>
                        <a:lstStyle/>
                        <a:p>
                          <a:pPr algn="ctr"/>
                          <a:r>
                            <a:rPr lang="en-US" dirty="0"/>
                            <a:t>15.7</a:t>
                          </a:r>
                        </a:p>
                      </a:txBody>
                      <a:tcPr/>
                    </a:tc>
                    <a:tc>
                      <a:txBody>
                        <a:bodyPr/>
                        <a:lstStyle/>
                        <a:p>
                          <a:pPr algn="ctr"/>
                          <a:r>
                            <a:rPr lang="en-US" dirty="0">
                              <a:solidFill>
                                <a:srgbClr val="00B050"/>
                              </a:solidFill>
                            </a:rPr>
                            <a:t>0.7-1.3</a:t>
                          </a:r>
                        </a:p>
                      </a:txBody>
                      <a:tcPr/>
                    </a:tc>
                    <a:extLst>
                      <a:ext uri="{0D108BD9-81ED-4DB2-BD59-A6C34878D82A}">
                        <a16:rowId xmlns:a16="http://schemas.microsoft.com/office/drawing/2014/main" val="21149635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∙800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=0,1,…,3</a:t>
                          </a:r>
                        </a:p>
                      </a:txBody>
                      <a:tcPr/>
                    </a:tc>
                    <a:tc>
                      <a:txBody>
                        <a:bodyPr/>
                        <a:lstStyle/>
                        <a:p>
                          <a:pPr algn="ctr"/>
                          <a:r>
                            <a:rPr lang="en-US" dirty="0"/>
                            <a:t>15.4</a:t>
                          </a:r>
                        </a:p>
                      </a:txBody>
                      <a:tcPr/>
                    </a:tc>
                    <a:tc>
                      <a:txBody>
                        <a:bodyPr/>
                        <a:lstStyle/>
                        <a:p>
                          <a:pPr algn="ctr"/>
                          <a:r>
                            <a:rPr lang="en-US" dirty="0"/>
                            <a:t>14.5</a:t>
                          </a:r>
                        </a:p>
                      </a:txBody>
                      <a:tcPr/>
                    </a:tc>
                    <a:tc>
                      <a:txBody>
                        <a:bodyPr/>
                        <a:lstStyle/>
                        <a:p>
                          <a:pPr algn="ctr"/>
                          <a:r>
                            <a:rPr lang="en-US" dirty="0"/>
                            <a:t>15.3</a:t>
                          </a:r>
                        </a:p>
                      </a:txBody>
                      <a:tcPr/>
                    </a:tc>
                    <a:tc>
                      <a:txBody>
                        <a:bodyPr/>
                        <a:lstStyle/>
                        <a:p>
                          <a:pPr algn="ctr"/>
                          <a:r>
                            <a:rPr lang="en-US" dirty="0">
                              <a:solidFill>
                                <a:srgbClr val="00B050"/>
                              </a:solidFill>
                            </a:rPr>
                            <a:t>0.7-1.1</a:t>
                          </a:r>
                        </a:p>
                      </a:txBody>
                      <a:tcPr/>
                    </a:tc>
                    <a:extLst>
                      <a:ext uri="{0D108BD9-81ED-4DB2-BD59-A6C34878D82A}">
                        <a16:rowId xmlns:a16="http://schemas.microsoft.com/office/drawing/2014/main" val="115038679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∙1600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a:t>
                          </a:r>
                        </a:p>
                      </a:txBody>
                      <a:tcPr/>
                    </a:tc>
                    <a:tc>
                      <a:txBody>
                        <a:bodyPr/>
                        <a:lstStyle/>
                        <a:p>
                          <a:pPr algn="ctr"/>
                          <a:r>
                            <a:rPr lang="en-US" dirty="0"/>
                            <a:t>15.4</a:t>
                          </a:r>
                        </a:p>
                      </a:txBody>
                      <a:tcPr/>
                    </a:tc>
                    <a:tc>
                      <a:txBody>
                        <a:bodyPr/>
                        <a:lstStyle/>
                        <a:p>
                          <a:pPr algn="ctr"/>
                          <a:r>
                            <a:rPr lang="en-US" dirty="0"/>
                            <a:t>14.3</a:t>
                          </a:r>
                        </a:p>
                      </a:txBody>
                      <a:tcPr/>
                    </a:tc>
                    <a:tc>
                      <a:txBody>
                        <a:bodyPr/>
                        <a:lstStyle/>
                        <a:p>
                          <a:pPr algn="ctr"/>
                          <a:r>
                            <a:rPr lang="en-US" dirty="0"/>
                            <a:t>15.3</a:t>
                          </a:r>
                        </a:p>
                      </a:txBody>
                      <a:tcPr/>
                    </a:tc>
                    <a:tc>
                      <a:txBody>
                        <a:bodyPr/>
                        <a:lstStyle/>
                        <a:p>
                          <a:pPr algn="ctr"/>
                          <a:r>
                            <a:rPr lang="en-US" dirty="0">
                              <a:solidFill>
                                <a:srgbClr val="00B050"/>
                              </a:solidFill>
                            </a:rPr>
                            <a:t>0.4-0.9</a:t>
                          </a:r>
                        </a:p>
                      </a:txBody>
                      <a:tcPr/>
                    </a:tc>
                    <a:extLst>
                      <a:ext uri="{0D108BD9-81ED-4DB2-BD59-A6C34878D82A}">
                        <a16:rowId xmlns:a16="http://schemas.microsoft.com/office/drawing/2014/main" val="1454768413"/>
                      </a:ext>
                    </a:extLst>
                  </a:tr>
                </a:tbl>
              </a:graphicData>
            </a:graphic>
          </p:graphicFrame>
        </mc:Choice>
        <mc:Fallback xmlns="">
          <p:graphicFrame>
            <p:nvGraphicFramePr>
              <p:cNvPr id="8" name="Content Placeholder 7">
                <a:extLst>
                  <a:ext uri="{FF2B5EF4-FFF2-40B4-BE49-F238E27FC236}">
                    <a16:creationId xmlns:a16="http://schemas.microsoft.com/office/drawing/2014/main" id="{43503429-E968-4877-B994-C5AF4069FCCF}"/>
                  </a:ext>
                </a:extLst>
              </p:cNvPr>
              <p:cNvGraphicFramePr>
                <a:graphicFrameLocks noGrp="1"/>
              </p:cNvGraphicFramePr>
              <p:nvPr>
                <p:ph idx="1"/>
                <p:extLst>
                  <p:ext uri="{D42A27DB-BD31-4B8C-83A1-F6EECF244321}">
                    <p14:modId xmlns:p14="http://schemas.microsoft.com/office/powerpoint/2010/main" val="3030822463"/>
                  </p:ext>
                </p:extLst>
              </p:nvPr>
            </p:nvGraphicFramePr>
            <p:xfrm>
              <a:off x="528739" y="2780928"/>
              <a:ext cx="8161134" cy="296672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771473247"/>
                        </a:ext>
                      </a:extLst>
                    </a:gridCol>
                    <a:gridCol w="1224136">
                      <a:extLst>
                        <a:ext uri="{9D8B030D-6E8A-4147-A177-3AD203B41FA5}">
                          <a16:colId xmlns:a16="http://schemas.microsoft.com/office/drawing/2014/main" val="1286850281"/>
                        </a:ext>
                      </a:extLst>
                    </a:gridCol>
                    <a:gridCol w="1224136">
                      <a:extLst>
                        <a:ext uri="{9D8B030D-6E8A-4147-A177-3AD203B41FA5}">
                          <a16:colId xmlns:a16="http://schemas.microsoft.com/office/drawing/2014/main" val="405635604"/>
                        </a:ext>
                      </a:extLst>
                    </a:gridCol>
                    <a:gridCol w="1345057">
                      <a:extLst>
                        <a:ext uri="{9D8B030D-6E8A-4147-A177-3AD203B41FA5}">
                          <a16:colId xmlns:a16="http://schemas.microsoft.com/office/drawing/2014/main" val="4094137898"/>
                        </a:ext>
                      </a:extLst>
                    </a:gridCol>
                    <a:gridCol w="1559493">
                      <a:extLst>
                        <a:ext uri="{9D8B030D-6E8A-4147-A177-3AD203B41FA5}">
                          <a16:colId xmlns:a16="http://schemas.microsoft.com/office/drawing/2014/main" val="2808970578"/>
                        </a:ext>
                      </a:extLst>
                    </a:gridCol>
                  </a:tblGrid>
                  <a:tr h="370840">
                    <a:tc>
                      <a:txBody>
                        <a:bodyPr/>
                        <a:lstStyle/>
                        <a:p>
                          <a:endParaRPr lang="en-US"/>
                        </a:p>
                      </a:txBody>
                      <a:tcPr>
                        <a:blipFill>
                          <a:blip r:embed="rId2"/>
                          <a:stretch>
                            <a:fillRect l="-217" t="-8197" r="-191540" b="-722951"/>
                          </a:stretch>
                        </a:blipFill>
                      </a:tcPr>
                    </a:tc>
                    <a:tc>
                      <a:txBody>
                        <a:bodyPr/>
                        <a:lstStyle/>
                        <a:p>
                          <a:r>
                            <a:rPr lang="en-US" dirty="0"/>
                            <a:t>Example 1</a:t>
                          </a:r>
                        </a:p>
                      </a:txBody>
                      <a:tcPr/>
                    </a:tc>
                    <a:tc>
                      <a:txBody>
                        <a:bodyPr/>
                        <a:lstStyle/>
                        <a:p>
                          <a:r>
                            <a:rPr lang="en-US" dirty="0"/>
                            <a:t>Example 2</a:t>
                          </a:r>
                        </a:p>
                      </a:txBody>
                      <a:tcPr/>
                    </a:tc>
                    <a:tc>
                      <a:txBody>
                        <a:bodyPr/>
                        <a:lstStyle/>
                        <a:p>
                          <a:r>
                            <a:rPr lang="en-US" dirty="0"/>
                            <a:t>Example 3</a:t>
                          </a:r>
                        </a:p>
                      </a:txBody>
                      <a:tcPr/>
                    </a:tc>
                    <a:tc>
                      <a:txBody>
                        <a:bodyPr/>
                        <a:lstStyle/>
                        <a:p>
                          <a:r>
                            <a:rPr lang="en-US" dirty="0"/>
                            <a:t>Increase (dB)</a:t>
                          </a:r>
                        </a:p>
                      </a:txBody>
                      <a:tcPr/>
                    </a:tc>
                    <a:extLst>
                      <a:ext uri="{0D108BD9-81ED-4DB2-BD59-A6C34878D82A}">
                        <a16:rowId xmlns:a16="http://schemas.microsoft.com/office/drawing/2014/main" val="2810922505"/>
                      </a:ext>
                    </a:extLst>
                  </a:tr>
                  <a:tr h="370840">
                    <a:tc>
                      <a:txBody>
                        <a:bodyPr/>
                        <a:lstStyle/>
                        <a:p>
                          <a:pPr algn="ctr"/>
                          <a:r>
                            <a:rPr lang="en-US" dirty="0"/>
                            <a:t>0</a:t>
                          </a:r>
                        </a:p>
                      </a:txBody>
                      <a:tcPr/>
                    </a:tc>
                    <a:tc>
                      <a:txBody>
                        <a:bodyPr/>
                        <a:lstStyle/>
                        <a:p>
                          <a:pPr algn="ctr"/>
                          <a:r>
                            <a:rPr lang="en-US" dirty="0"/>
                            <a:t>14.5</a:t>
                          </a:r>
                        </a:p>
                      </a:txBody>
                      <a:tcPr/>
                    </a:tc>
                    <a:tc>
                      <a:txBody>
                        <a:bodyPr/>
                        <a:lstStyle/>
                        <a:p>
                          <a:pPr algn="ctr"/>
                          <a:r>
                            <a:rPr lang="en-US" dirty="0"/>
                            <a:t>13.8</a:t>
                          </a:r>
                        </a:p>
                      </a:txBody>
                      <a:tcPr/>
                    </a:tc>
                    <a:tc>
                      <a:txBody>
                        <a:bodyPr/>
                        <a:lstStyle/>
                        <a:p>
                          <a:pPr algn="ctr"/>
                          <a:r>
                            <a:rPr lang="en-US" dirty="0"/>
                            <a:t>14.4</a:t>
                          </a:r>
                        </a:p>
                      </a:txBody>
                      <a:tcPr/>
                    </a:tc>
                    <a:tc>
                      <a:txBody>
                        <a:bodyPr/>
                        <a:lstStyle/>
                        <a:p>
                          <a:pPr algn="ctr"/>
                          <a:r>
                            <a:rPr lang="en-US" dirty="0">
                              <a:solidFill>
                                <a:schemeClr val="tx1"/>
                              </a:solidFill>
                            </a:rPr>
                            <a:t>0</a:t>
                          </a:r>
                        </a:p>
                      </a:txBody>
                      <a:tcPr/>
                    </a:tc>
                    <a:extLst>
                      <a:ext uri="{0D108BD9-81ED-4DB2-BD59-A6C34878D82A}">
                        <a16:rowId xmlns:a16="http://schemas.microsoft.com/office/drawing/2014/main" val="3497828435"/>
                      </a:ext>
                    </a:extLst>
                  </a:tr>
                  <a:tr h="370840">
                    <a:tc>
                      <a:txBody>
                        <a:bodyPr/>
                        <a:lstStyle/>
                        <a:p>
                          <a:endParaRPr lang="en-US"/>
                        </a:p>
                      </a:txBody>
                      <a:tcPr>
                        <a:blipFill>
                          <a:blip r:embed="rId2"/>
                          <a:stretch>
                            <a:fillRect l="-217" t="-208197" r="-191540" b="-522951"/>
                          </a:stretch>
                        </a:blipFill>
                      </a:tcPr>
                    </a:tc>
                    <a:tc>
                      <a:txBody>
                        <a:bodyPr/>
                        <a:lstStyle/>
                        <a:p>
                          <a:pPr algn="ctr"/>
                          <a:r>
                            <a:rPr lang="en-US" dirty="0"/>
                            <a:t>15.7</a:t>
                          </a:r>
                        </a:p>
                      </a:txBody>
                      <a:tcPr/>
                    </a:tc>
                    <a:tc>
                      <a:txBody>
                        <a:bodyPr/>
                        <a:lstStyle/>
                        <a:p>
                          <a:pPr algn="ctr"/>
                          <a:r>
                            <a:rPr lang="en-US" dirty="0"/>
                            <a:t>14.5</a:t>
                          </a:r>
                        </a:p>
                      </a:txBody>
                      <a:tcPr/>
                    </a:tc>
                    <a:tc>
                      <a:txBody>
                        <a:bodyPr/>
                        <a:lstStyle/>
                        <a:p>
                          <a:pPr algn="ctr"/>
                          <a:r>
                            <a:rPr lang="en-US" dirty="0"/>
                            <a:t>15.7</a:t>
                          </a:r>
                        </a:p>
                      </a:txBody>
                      <a:tcPr/>
                    </a:tc>
                    <a:tc>
                      <a:txBody>
                        <a:bodyPr/>
                        <a:lstStyle/>
                        <a:p>
                          <a:pPr algn="ctr"/>
                          <a:r>
                            <a:rPr lang="en-US" dirty="0">
                              <a:solidFill>
                                <a:srgbClr val="00B050"/>
                              </a:solidFill>
                            </a:rPr>
                            <a:t>0.7-1.3</a:t>
                          </a:r>
                        </a:p>
                      </a:txBody>
                      <a:tcPr/>
                    </a:tc>
                    <a:extLst>
                      <a:ext uri="{0D108BD9-81ED-4DB2-BD59-A6C34878D82A}">
                        <a16:rowId xmlns:a16="http://schemas.microsoft.com/office/drawing/2014/main" val="791579650"/>
                      </a:ext>
                    </a:extLst>
                  </a:tr>
                  <a:tr h="370840">
                    <a:tc>
                      <a:txBody>
                        <a:bodyPr/>
                        <a:lstStyle/>
                        <a:p>
                          <a:endParaRPr lang="en-US"/>
                        </a:p>
                      </a:txBody>
                      <a:tcPr>
                        <a:blipFill>
                          <a:blip r:embed="rId2"/>
                          <a:stretch>
                            <a:fillRect l="-217" t="-308197" r="-191540" b="-422951"/>
                          </a:stretch>
                        </a:blipFill>
                      </a:tcPr>
                    </a:tc>
                    <a:tc>
                      <a:txBody>
                        <a:bodyPr/>
                        <a:lstStyle/>
                        <a:p>
                          <a:pPr algn="ctr"/>
                          <a:r>
                            <a:rPr lang="en-US" dirty="0"/>
                            <a:t>15.7</a:t>
                          </a:r>
                        </a:p>
                      </a:txBody>
                      <a:tcPr/>
                    </a:tc>
                    <a:tc>
                      <a:txBody>
                        <a:bodyPr/>
                        <a:lstStyle/>
                        <a:p>
                          <a:pPr algn="ctr"/>
                          <a:r>
                            <a:rPr lang="en-US" dirty="0"/>
                            <a:t>14.5</a:t>
                          </a:r>
                        </a:p>
                      </a:txBody>
                      <a:tcPr/>
                    </a:tc>
                    <a:tc>
                      <a:txBody>
                        <a:bodyPr/>
                        <a:lstStyle/>
                        <a:p>
                          <a:pPr algn="ctr"/>
                          <a:r>
                            <a:rPr lang="en-US" dirty="0"/>
                            <a:t>15.7</a:t>
                          </a:r>
                        </a:p>
                      </a:txBody>
                      <a:tcPr/>
                    </a:tc>
                    <a:tc>
                      <a:txBody>
                        <a:bodyPr/>
                        <a:lstStyle/>
                        <a:p>
                          <a:pPr algn="ctr"/>
                          <a:r>
                            <a:rPr lang="en-US" dirty="0">
                              <a:solidFill>
                                <a:srgbClr val="00B050"/>
                              </a:solidFill>
                            </a:rPr>
                            <a:t>0.7-1.3</a:t>
                          </a:r>
                        </a:p>
                      </a:txBody>
                      <a:tcPr/>
                    </a:tc>
                    <a:extLst>
                      <a:ext uri="{0D108BD9-81ED-4DB2-BD59-A6C34878D82A}">
                        <a16:rowId xmlns:a16="http://schemas.microsoft.com/office/drawing/2014/main" val="1218625225"/>
                      </a:ext>
                    </a:extLst>
                  </a:tr>
                  <a:tr h="370840">
                    <a:tc>
                      <a:txBody>
                        <a:bodyPr/>
                        <a:lstStyle/>
                        <a:p>
                          <a:endParaRPr lang="en-US"/>
                        </a:p>
                      </a:txBody>
                      <a:tcPr>
                        <a:blipFill>
                          <a:blip r:embed="rId2"/>
                          <a:stretch>
                            <a:fillRect l="-217" t="-415000" r="-191540" b="-330000"/>
                          </a:stretch>
                        </a:blipFill>
                      </a:tcPr>
                    </a:tc>
                    <a:tc>
                      <a:txBody>
                        <a:bodyPr/>
                        <a:lstStyle/>
                        <a:p>
                          <a:pPr algn="ctr"/>
                          <a:r>
                            <a:rPr lang="en-US" dirty="0"/>
                            <a:t>15.7</a:t>
                          </a:r>
                        </a:p>
                      </a:txBody>
                      <a:tcPr/>
                    </a:tc>
                    <a:tc>
                      <a:txBody>
                        <a:bodyPr/>
                        <a:lstStyle/>
                        <a:p>
                          <a:pPr algn="ctr"/>
                          <a:r>
                            <a:rPr lang="en-US" dirty="0"/>
                            <a:t>14.5</a:t>
                          </a:r>
                        </a:p>
                      </a:txBody>
                      <a:tcPr/>
                    </a:tc>
                    <a:tc>
                      <a:txBody>
                        <a:bodyPr/>
                        <a:lstStyle/>
                        <a:p>
                          <a:pPr algn="ctr"/>
                          <a:r>
                            <a:rPr lang="en-US" dirty="0"/>
                            <a:t>15.7</a:t>
                          </a:r>
                        </a:p>
                      </a:txBody>
                      <a:tcPr/>
                    </a:tc>
                    <a:tc>
                      <a:txBody>
                        <a:bodyPr/>
                        <a:lstStyle/>
                        <a:p>
                          <a:pPr algn="ctr"/>
                          <a:r>
                            <a:rPr lang="en-US" dirty="0">
                              <a:solidFill>
                                <a:srgbClr val="00B050"/>
                              </a:solidFill>
                            </a:rPr>
                            <a:t>0.7-1.3</a:t>
                          </a:r>
                        </a:p>
                      </a:txBody>
                      <a:tcPr/>
                    </a:tc>
                    <a:extLst>
                      <a:ext uri="{0D108BD9-81ED-4DB2-BD59-A6C34878D82A}">
                        <a16:rowId xmlns:a16="http://schemas.microsoft.com/office/drawing/2014/main" val="3640534178"/>
                      </a:ext>
                    </a:extLst>
                  </a:tr>
                  <a:tr h="370840">
                    <a:tc>
                      <a:txBody>
                        <a:bodyPr/>
                        <a:lstStyle/>
                        <a:p>
                          <a:endParaRPr lang="en-US"/>
                        </a:p>
                      </a:txBody>
                      <a:tcPr>
                        <a:blipFill>
                          <a:blip r:embed="rId2"/>
                          <a:stretch>
                            <a:fillRect l="-217" t="-506557" r="-191540" b="-224590"/>
                          </a:stretch>
                        </a:blipFill>
                      </a:tcPr>
                    </a:tc>
                    <a:tc>
                      <a:txBody>
                        <a:bodyPr/>
                        <a:lstStyle/>
                        <a:p>
                          <a:pPr algn="ctr"/>
                          <a:r>
                            <a:rPr lang="en-US" dirty="0"/>
                            <a:t>15.6</a:t>
                          </a:r>
                        </a:p>
                      </a:txBody>
                      <a:tcPr/>
                    </a:tc>
                    <a:tc>
                      <a:txBody>
                        <a:bodyPr/>
                        <a:lstStyle/>
                        <a:p>
                          <a:pPr algn="ctr"/>
                          <a:r>
                            <a:rPr lang="en-US" dirty="0"/>
                            <a:t>14.5</a:t>
                          </a:r>
                        </a:p>
                      </a:txBody>
                      <a:tcPr/>
                    </a:tc>
                    <a:tc>
                      <a:txBody>
                        <a:bodyPr/>
                        <a:lstStyle/>
                        <a:p>
                          <a:pPr algn="ctr"/>
                          <a:r>
                            <a:rPr lang="en-US" dirty="0"/>
                            <a:t>15.7</a:t>
                          </a:r>
                        </a:p>
                      </a:txBody>
                      <a:tcPr/>
                    </a:tc>
                    <a:tc>
                      <a:txBody>
                        <a:bodyPr/>
                        <a:lstStyle/>
                        <a:p>
                          <a:pPr algn="ctr"/>
                          <a:r>
                            <a:rPr lang="en-US" dirty="0">
                              <a:solidFill>
                                <a:srgbClr val="00B050"/>
                              </a:solidFill>
                            </a:rPr>
                            <a:t>0.7-1.3</a:t>
                          </a:r>
                        </a:p>
                      </a:txBody>
                      <a:tcPr/>
                    </a:tc>
                    <a:extLst>
                      <a:ext uri="{0D108BD9-81ED-4DB2-BD59-A6C34878D82A}">
                        <a16:rowId xmlns:a16="http://schemas.microsoft.com/office/drawing/2014/main" val="2114963534"/>
                      </a:ext>
                    </a:extLst>
                  </a:tr>
                  <a:tr h="370840">
                    <a:tc>
                      <a:txBody>
                        <a:bodyPr/>
                        <a:lstStyle/>
                        <a:p>
                          <a:endParaRPr lang="en-US"/>
                        </a:p>
                      </a:txBody>
                      <a:tcPr>
                        <a:blipFill>
                          <a:blip r:embed="rId2"/>
                          <a:stretch>
                            <a:fillRect l="-217" t="-606557" r="-191540" b="-124590"/>
                          </a:stretch>
                        </a:blipFill>
                      </a:tcPr>
                    </a:tc>
                    <a:tc>
                      <a:txBody>
                        <a:bodyPr/>
                        <a:lstStyle/>
                        <a:p>
                          <a:pPr algn="ctr"/>
                          <a:r>
                            <a:rPr lang="en-US" dirty="0"/>
                            <a:t>15.4</a:t>
                          </a:r>
                        </a:p>
                      </a:txBody>
                      <a:tcPr/>
                    </a:tc>
                    <a:tc>
                      <a:txBody>
                        <a:bodyPr/>
                        <a:lstStyle/>
                        <a:p>
                          <a:pPr algn="ctr"/>
                          <a:r>
                            <a:rPr lang="en-US" dirty="0"/>
                            <a:t>14.5</a:t>
                          </a:r>
                        </a:p>
                      </a:txBody>
                      <a:tcPr/>
                    </a:tc>
                    <a:tc>
                      <a:txBody>
                        <a:bodyPr/>
                        <a:lstStyle/>
                        <a:p>
                          <a:pPr algn="ctr"/>
                          <a:r>
                            <a:rPr lang="en-US" dirty="0"/>
                            <a:t>15.3</a:t>
                          </a:r>
                        </a:p>
                      </a:txBody>
                      <a:tcPr/>
                    </a:tc>
                    <a:tc>
                      <a:txBody>
                        <a:bodyPr/>
                        <a:lstStyle/>
                        <a:p>
                          <a:pPr algn="ctr"/>
                          <a:r>
                            <a:rPr lang="en-US" dirty="0">
                              <a:solidFill>
                                <a:srgbClr val="00B050"/>
                              </a:solidFill>
                            </a:rPr>
                            <a:t>0.7-1.1</a:t>
                          </a:r>
                        </a:p>
                      </a:txBody>
                      <a:tcPr/>
                    </a:tc>
                    <a:extLst>
                      <a:ext uri="{0D108BD9-81ED-4DB2-BD59-A6C34878D82A}">
                        <a16:rowId xmlns:a16="http://schemas.microsoft.com/office/drawing/2014/main" val="1150386794"/>
                      </a:ext>
                    </a:extLst>
                  </a:tr>
                  <a:tr h="370840">
                    <a:tc>
                      <a:txBody>
                        <a:bodyPr/>
                        <a:lstStyle/>
                        <a:p>
                          <a:endParaRPr lang="en-US"/>
                        </a:p>
                      </a:txBody>
                      <a:tcPr>
                        <a:blipFill>
                          <a:blip r:embed="rId2"/>
                          <a:stretch>
                            <a:fillRect l="-217" t="-706557" r="-191540" b="-24590"/>
                          </a:stretch>
                        </a:blipFill>
                      </a:tcPr>
                    </a:tc>
                    <a:tc>
                      <a:txBody>
                        <a:bodyPr/>
                        <a:lstStyle/>
                        <a:p>
                          <a:pPr algn="ctr"/>
                          <a:r>
                            <a:rPr lang="en-US" dirty="0"/>
                            <a:t>15.4</a:t>
                          </a:r>
                        </a:p>
                      </a:txBody>
                      <a:tcPr/>
                    </a:tc>
                    <a:tc>
                      <a:txBody>
                        <a:bodyPr/>
                        <a:lstStyle/>
                        <a:p>
                          <a:pPr algn="ctr"/>
                          <a:r>
                            <a:rPr lang="en-US" dirty="0"/>
                            <a:t>14.3</a:t>
                          </a:r>
                        </a:p>
                      </a:txBody>
                      <a:tcPr/>
                    </a:tc>
                    <a:tc>
                      <a:txBody>
                        <a:bodyPr/>
                        <a:lstStyle/>
                        <a:p>
                          <a:pPr algn="ctr"/>
                          <a:r>
                            <a:rPr lang="en-US" dirty="0"/>
                            <a:t>15.3</a:t>
                          </a:r>
                        </a:p>
                      </a:txBody>
                      <a:tcPr/>
                    </a:tc>
                    <a:tc>
                      <a:txBody>
                        <a:bodyPr/>
                        <a:lstStyle/>
                        <a:p>
                          <a:pPr algn="ctr"/>
                          <a:r>
                            <a:rPr lang="en-US" dirty="0">
                              <a:solidFill>
                                <a:srgbClr val="00B050"/>
                              </a:solidFill>
                            </a:rPr>
                            <a:t>0.4-0.9</a:t>
                          </a:r>
                        </a:p>
                      </a:txBody>
                      <a:tcPr/>
                    </a:tc>
                    <a:extLst>
                      <a:ext uri="{0D108BD9-81ED-4DB2-BD59-A6C34878D82A}">
                        <a16:rowId xmlns:a16="http://schemas.microsoft.com/office/drawing/2014/main" val="1454768413"/>
                      </a:ext>
                    </a:extLst>
                  </a:tr>
                </a:tbl>
              </a:graphicData>
            </a:graphic>
          </p:graphicFrame>
        </mc:Fallback>
      </mc:AlternateContent>
      <p:sp>
        <p:nvSpPr>
          <p:cNvPr id="3" name="TextBox 2">
            <a:extLst>
              <a:ext uri="{FF2B5EF4-FFF2-40B4-BE49-F238E27FC236}">
                <a16:creationId xmlns:a16="http://schemas.microsoft.com/office/drawing/2014/main" id="{DF8FAB4A-C684-4C66-871E-DED557E16687}"/>
              </a:ext>
            </a:extLst>
          </p:cNvPr>
          <p:cNvSpPr txBox="1"/>
          <p:nvPr/>
        </p:nvSpPr>
        <p:spPr>
          <a:xfrm>
            <a:off x="2938772" y="2169707"/>
            <a:ext cx="3264868" cy="461665"/>
          </a:xfrm>
          <a:prstGeom prst="rect">
            <a:avLst/>
          </a:prstGeom>
          <a:noFill/>
        </p:spPr>
        <p:txBody>
          <a:bodyPr wrap="none" rtlCol="0">
            <a:spAutoFit/>
          </a:bodyPr>
          <a:lstStyle/>
          <a:p>
            <a:r>
              <a:rPr lang="en-US" dirty="0">
                <a:solidFill>
                  <a:schemeClr val="tx1"/>
                </a:solidFill>
              </a:rPr>
              <a:t>LDR – Tx Power  (dBm)</a:t>
            </a:r>
          </a:p>
        </p:txBody>
      </p:sp>
      <p:sp>
        <p:nvSpPr>
          <p:cNvPr id="7" name="Rectangle: Rounded Corners 6">
            <a:extLst>
              <a:ext uri="{FF2B5EF4-FFF2-40B4-BE49-F238E27FC236}">
                <a16:creationId xmlns:a16="http://schemas.microsoft.com/office/drawing/2014/main" id="{42F8C387-68FC-41A6-BC62-AD43B267C986}"/>
              </a:ext>
            </a:extLst>
          </p:cNvPr>
          <p:cNvSpPr/>
          <p:nvPr/>
        </p:nvSpPr>
        <p:spPr bwMode="auto">
          <a:xfrm>
            <a:off x="323528" y="4581128"/>
            <a:ext cx="8496944" cy="461665"/>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64668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Phase randomization + cyclic shift randomization (ETSI, 10 dBm/MHz)</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p:sp>
        <p:nvSpPr>
          <p:cNvPr id="10" name="Content Placeholder 8">
            <a:extLst>
              <a:ext uri="{FF2B5EF4-FFF2-40B4-BE49-F238E27FC236}">
                <a16:creationId xmlns:a16="http://schemas.microsoft.com/office/drawing/2014/main" id="{55E3B34C-9AFE-4ED1-8CD6-8A6E341B0916}"/>
              </a:ext>
            </a:extLst>
          </p:cNvPr>
          <p:cNvSpPr txBox="1">
            <a:spLocks/>
          </p:cNvSpPr>
          <p:nvPr/>
        </p:nvSpPr>
        <p:spPr bwMode="auto">
          <a:xfrm>
            <a:off x="685800" y="2052091"/>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marL="0" indent="0"/>
            <a:endParaRPr lang="en-US" b="0" kern="0" dirty="0"/>
          </a:p>
          <a:p>
            <a:pPr>
              <a:buFont typeface="Arial" panose="020B0604020202020204" pitchFamily="34" charset="0"/>
              <a:buChar char="•"/>
            </a:pPr>
            <a:endParaRPr lang="en-US" kern="0" dirty="0"/>
          </a:p>
        </p:txBody>
      </p:sp>
      <mc:AlternateContent xmlns:mc="http://schemas.openxmlformats.org/markup-compatibility/2006" xmlns:a14="http://schemas.microsoft.com/office/drawing/2010/main">
        <mc:Choice Requires="a14">
          <p:graphicFrame>
            <p:nvGraphicFramePr>
              <p:cNvPr id="8" name="Content Placeholder 7">
                <a:extLst>
                  <a:ext uri="{FF2B5EF4-FFF2-40B4-BE49-F238E27FC236}">
                    <a16:creationId xmlns:a16="http://schemas.microsoft.com/office/drawing/2014/main" id="{43503429-E968-4877-B994-C5AF4069FCCF}"/>
                  </a:ext>
                </a:extLst>
              </p:cNvPr>
              <p:cNvGraphicFramePr>
                <a:graphicFrameLocks noGrp="1"/>
              </p:cNvGraphicFramePr>
              <p:nvPr>
                <p:ph idx="1"/>
                <p:extLst>
                  <p:ext uri="{D42A27DB-BD31-4B8C-83A1-F6EECF244321}">
                    <p14:modId xmlns:p14="http://schemas.microsoft.com/office/powerpoint/2010/main" val="2556122929"/>
                  </p:ext>
                </p:extLst>
              </p:nvPr>
            </p:nvGraphicFramePr>
            <p:xfrm>
              <a:off x="528739" y="2996952"/>
              <a:ext cx="8161134" cy="259588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771473247"/>
                        </a:ext>
                      </a:extLst>
                    </a:gridCol>
                    <a:gridCol w="1224136">
                      <a:extLst>
                        <a:ext uri="{9D8B030D-6E8A-4147-A177-3AD203B41FA5}">
                          <a16:colId xmlns:a16="http://schemas.microsoft.com/office/drawing/2014/main" val="1286850281"/>
                        </a:ext>
                      </a:extLst>
                    </a:gridCol>
                    <a:gridCol w="1224136">
                      <a:extLst>
                        <a:ext uri="{9D8B030D-6E8A-4147-A177-3AD203B41FA5}">
                          <a16:colId xmlns:a16="http://schemas.microsoft.com/office/drawing/2014/main" val="405635604"/>
                        </a:ext>
                      </a:extLst>
                    </a:gridCol>
                    <a:gridCol w="1345057">
                      <a:extLst>
                        <a:ext uri="{9D8B030D-6E8A-4147-A177-3AD203B41FA5}">
                          <a16:colId xmlns:a16="http://schemas.microsoft.com/office/drawing/2014/main" val="4094137898"/>
                        </a:ext>
                      </a:extLst>
                    </a:gridCol>
                    <a:gridCol w="1559493">
                      <a:extLst>
                        <a:ext uri="{9D8B030D-6E8A-4147-A177-3AD203B41FA5}">
                          <a16:colId xmlns:a16="http://schemas.microsoft.com/office/drawing/2014/main" val="2808970578"/>
                        </a:ext>
                      </a:extLst>
                    </a:gridCol>
                  </a:tblGrid>
                  <a:tr h="370840">
                    <a:tc>
                      <a:txBody>
                        <a:bodyPr/>
                        <a:lstStyle/>
                        <a:p>
                          <a:r>
                            <a:rPr lang="en-US" dirty="0"/>
                            <a:t>Delays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𝐶𝑆</m:t>
                                  </m:r>
                                </m:sub>
                                <m:sup>
                                  <m:r>
                                    <a:rPr lang="en-US" i="1">
                                      <a:latin typeface="Cambria Math" panose="02040503050406030204" pitchFamily="18" charset="0"/>
                                    </a:rPr>
                                    <m:t>𝑛</m:t>
                                  </m:r>
                                </m:sup>
                              </m:sSubSup>
                            </m:oMath>
                          </a14:m>
                          <a:r>
                            <a:rPr lang="en-US" dirty="0"/>
                            <a:t> </a:t>
                          </a:r>
                        </a:p>
                      </a:txBody>
                      <a:tcPr/>
                    </a:tc>
                    <a:tc>
                      <a:txBody>
                        <a:bodyPr/>
                        <a:lstStyle/>
                        <a:p>
                          <a:r>
                            <a:rPr lang="en-US" dirty="0"/>
                            <a:t>Example 1</a:t>
                          </a:r>
                        </a:p>
                      </a:txBody>
                      <a:tcPr/>
                    </a:tc>
                    <a:tc>
                      <a:txBody>
                        <a:bodyPr/>
                        <a:lstStyle/>
                        <a:p>
                          <a:r>
                            <a:rPr lang="en-US" dirty="0"/>
                            <a:t>Example 2</a:t>
                          </a:r>
                        </a:p>
                      </a:txBody>
                      <a:tcPr/>
                    </a:tc>
                    <a:tc>
                      <a:txBody>
                        <a:bodyPr/>
                        <a:lstStyle/>
                        <a:p>
                          <a:r>
                            <a:rPr lang="en-US" dirty="0"/>
                            <a:t>Example 3</a:t>
                          </a:r>
                        </a:p>
                      </a:txBody>
                      <a:tcPr/>
                    </a:tc>
                    <a:tc>
                      <a:txBody>
                        <a:bodyPr/>
                        <a:lstStyle/>
                        <a:p>
                          <a:r>
                            <a:rPr lang="en-US" dirty="0"/>
                            <a:t>Increase (dB)</a:t>
                          </a:r>
                        </a:p>
                      </a:txBody>
                      <a:tcPr/>
                    </a:tc>
                    <a:extLst>
                      <a:ext uri="{0D108BD9-81ED-4DB2-BD59-A6C34878D82A}">
                        <a16:rowId xmlns:a16="http://schemas.microsoft.com/office/drawing/2014/main" val="2810922505"/>
                      </a:ext>
                    </a:extLst>
                  </a:tr>
                  <a:tr h="370840">
                    <a:tc>
                      <a:txBody>
                        <a:bodyPr/>
                        <a:lstStyle/>
                        <a:p>
                          <a:pPr algn="ctr"/>
                          <a:r>
                            <a:rPr lang="en-US" dirty="0"/>
                            <a:t>0 </a:t>
                          </a:r>
                        </a:p>
                      </a:txBody>
                      <a:tcPr/>
                    </a:tc>
                    <a:tc>
                      <a:txBody>
                        <a:bodyPr/>
                        <a:lstStyle/>
                        <a:p>
                          <a:pPr algn="ctr"/>
                          <a:r>
                            <a:rPr lang="en-US" dirty="0"/>
                            <a:t>14.8</a:t>
                          </a:r>
                        </a:p>
                      </a:txBody>
                      <a:tcPr/>
                    </a:tc>
                    <a:tc>
                      <a:txBody>
                        <a:bodyPr/>
                        <a:lstStyle/>
                        <a:p>
                          <a:pPr algn="ctr"/>
                          <a:r>
                            <a:rPr lang="en-US" dirty="0"/>
                            <a:t>13.9</a:t>
                          </a:r>
                        </a:p>
                      </a:txBody>
                      <a:tcPr/>
                    </a:tc>
                    <a:tc>
                      <a:txBody>
                        <a:bodyPr/>
                        <a:lstStyle/>
                        <a:p>
                          <a:pPr algn="ctr"/>
                          <a:r>
                            <a:rPr lang="en-US" dirty="0"/>
                            <a:t>15.1</a:t>
                          </a:r>
                        </a:p>
                      </a:txBody>
                      <a:tcPr/>
                    </a:tc>
                    <a:tc>
                      <a:txBody>
                        <a:bodyPr/>
                        <a:lstStyle/>
                        <a:p>
                          <a:pPr algn="ctr"/>
                          <a:r>
                            <a:rPr lang="en-US" dirty="0">
                              <a:solidFill>
                                <a:schemeClr val="tx1"/>
                              </a:solidFill>
                            </a:rPr>
                            <a:t>0</a:t>
                          </a:r>
                        </a:p>
                      </a:txBody>
                      <a:tcPr/>
                    </a:tc>
                    <a:extLst>
                      <a:ext uri="{0D108BD9-81ED-4DB2-BD59-A6C34878D82A}">
                        <a16:rowId xmlns:a16="http://schemas.microsoft.com/office/drawing/2014/main" val="349782843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∙50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=0,1,…,31</a:t>
                          </a:r>
                        </a:p>
                      </a:txBody>
                      <a:tcPr/>
                    </a:tc>
                    <a:tc>
                      <a:txBody>
                        <a:bodyPr/>
                        <a:lstStyle/>
                        <a:p>
                          <a:pPr algn="ctr"/>
                          <a:r>
                            <a:rPr lang="en-US" dirty="0"/>
                            <a:t>15.5</a:t>
                          </a:r>
                        </a:p>
                      </a:txBody>
                      <a:tcPr/>
                    </a:tc>
                    <a:tc>
                      <a:txBody>
                        <a:bodyPr/>
                        <a:lstStyle/>
                        <a:p>
                          <a:pPr algn="ctr"/>
                          <a:r>
                            <a:rPr lang="en-US" dirty="0"/>
                            <a:t>14.4</a:t>
                          </a:r>
                        </a:p>
                      </a:txBody>
                      <a:tcPr/>
                    </a:tc>
                    <a:tc>
                      <a:txBody>
                        <a:bodyPr/>
                        <a:lstStyle/>
                        <a:p>
                          <a:pPr algn="ctr"/>
                          <a:r>
                            <a:rPr lang="en-US" dirty="0"/>
                            <a:t>15.5</a:t>
                          </a:r>
                        </a:p>
                      </a:txBody>
                      <a:tcPr/>
                    </a:tc>
                    <a:tc>
                      <a:txBody>
                        <a:bodyPr/>
                        <a:lstStyle/>
                        <a:p>
                          <a:pPr algn="ctr"/>
                          <a:r>
                            <a:rPr lang="en-US" dirty="0">
                              <a:solidFill>
                                <a:srgbClr val="00B050"/>
                              </a:solidFill>
                            </a:rPr>
                            <a:t>0.4-0.7</a:t>
                          </a:r>
                        </a:p>
                      </a:txBody>
                      <a:tcPr/>
                    </a:tc>
                    <a:extLst>
                      <a:ext uri="{0D108BD9-81ED-4DB2-BD59-A6C34878D82A}">
                        <a16:rowId xmlns:a16="http://schemas.microsoft.com/office/drawing/2014/main" val="7915796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∙100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=0,1,…,15</a:t>
                          </a:r>
                        </a:p>
                      </a:txBody>
                      <a:tcPr/>
                    </a:tc>
                    <a:tc>
                      <a:txBody>
                        <a:bodyPr/>
                        <a:lstStyle/>
                        <a:p>
                          <a:pPr algn="ctr"/>
                          <a:r>
                            <a:rPr lang="en-US" dirty="0"/>
                            <a:t>15.5</a:t>
                          </a:r>
                        </a:p>
                      </a:txBody>
                      <a:tcPr/>
                    </a:tc>
                    <a:tc>
                      <a:txBody>
                        <a:bodyPr/>
                        <a:lstStyle/>
                        <a:p>
                          <a:pPr algn="ctr"/>
                          <a:r>
                            <a:rPr lang="en-US" dirty="0"/>
                            <a:t>14.4</a:t>
                          </a:r>
                        </a:p>
                      </a:txBody>
                      <a:tcPr/>
                    </a:tc>
                    <a:tc>
                      <a:txBody>
                        <a:bodyPr/>
                        <a:lstStyle/>
                        <a:p>
                          <a:pPr algn="ctr"/>
                          <a:r>
                            <a:rPr lang="en-US" dirty="0"/>
                            <a:t>15.5</a:t>
                          </a:r>
                        </a:p>
                      </a:txBody>
                      <a:tcPr/>
                    </a:tc>
                    <a:tc>
                      <a:txBody>
                        <a:bodyPr/>
                        <a:lstStyle/>
                        <a:p>
                          <a:pPr algn="ctr"/>
                          <a:r>
                            <a:rPr lang="en-US" dirty="0">
                              <a:solidFill>
                                <a:srgbClr val="00B050"/>
                              </a:solidFill>
                            </a:rPr>
                            <a:t>0.4-0.7</a:t>
                          </a:r>
                        </a:p>
                      </a:txBody>
                      <a:tcPr/>
                    </a:tc>
                    <a:extLst>
                      <a:ext uri="{0D108BD9-81ED-4DB2-BD59-A6C34878D82A}">
                        <a16:rowId xmlns:a16="http://schemas.microsoft.com/office/drawing/2014/main" val="12186252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∙200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=0,1,…,7</a:t>
                          </a:r>
                        </a:p>
                      </a:txBody>
                      <a:tcPr/>
                    </a:tc>
                    <a:tc>
                      <a:txBody>
                        <a:bodyPr/>
                        <a:lstStyle/>
                        <a:p>
                          <a:pPr algn="ctr"/>
                          <a:r>
                            <a:rPr lang="en-US" dirty="0"/>
                            <a:t>15.5</a:t>
                          </a:r>
                        </a:p>
                      </a:txBody>
                      <a:tcPr/>
                    </a:tc>
                    <a:tc>
                      <a:txBody>
                        <a:bodyPr/>
                        <a:lstStyle/>
                        <a:p>
                          <a:pPr algn="ctr"/>
                          <a:r>
                            <a:rPr lang="en-US" dirty="0"/>
                            <a:t>14.4</a:t>
                          </a:r>
                        </a:p>
                      </a:txBody>
                      <a:tcPr/>
                    </a:tc>
                    <a:tc>
                      <a:txBody>
                        <a:bodyPr/>
                        <a:lstStyle/>
                        <a:p>
                          <a:pPr algn="ctr"/>
                          <a:r>
                            <a:rPr lang="en-US" dirty="0"/>
                            <a:t>15.5</a:t>
                          </a:r>
                        </a:p>
                      </a:txBody>
                      <a:tcPr/>
                    </a:tc>
                    <a:tc>
                      <a:txBody>
                        <a:bodyPr/>
                        <a:lstStyle/>
                        <a:p>
                          <a:pPr algn="ctr"/>
                          <a:r>
                            <a:rPr lang="en-US" dirty="0">
                              <a:solidFill>
                                <a:srgbClr val="00B050"/>
                              </a:solidFill>
                            </a:rPr>
                            <a:t>0.4-0.7</a:t>
                          </a:r>
                        </a:p>
                      </a:txBody>
                      <a:tcPr/>
                    </a:tc>
                    <a:extLst>
                      <a:ext uri="{0D108BD9-81ED-4DB2-BD59-A6C34878D82A}">
                        <a16:rowId xmlns:a16="http://schemas.microsoft.com/office/drawing/2014/main" val="36405341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∙400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=0,1,…,3</a:t>
                          </a:r>
                        </a:p>
                      </a:txBody>
                      <a:tcPr/>
                    </a:tc>
                    <a:tc>
                      <a:txBody>
                        <a:bodyPr/>
                        <a:lstStyle/>
                        <a:p>
                          <a:pPr algn="ctr"/>
                          <a:r>
                            <a:rPr lang="en-US" dirty="0"/>
                            <a:t>15.4</a:t>
                          </a:r>
                        </a:p>
                      </a:txBody>
                      <a:tcPr/>
                    </a:tc>
                    <a:tc>
                      <a:txBody>
                        <a:bodyPr/>
                        <a:lstStyle/>
                        <a:p>
                          <a:pPr algn="ctr"/>
                          <a:r>
                            <a:rPr lang="en-US" dirty="0"/>
                            <a:t>14.4</a:t>
                          </a:r>
                        </a:p>
                      </a:txBody>
                      <a:tcPr/>
                    </a:tc>
                    <a:tc>
                      <a:txBody>
                        <a:bodyPr/>
                        <a:lstStyle/>
                        <a:p>
                          <a:pPr algn="ctr"/>
                          <a:r>
                            <a:rPr lang="en-US" dirty="0"/>
                            <a:t>15.5</a:t>
                          </a:r>
                        </a:p>
                      </a:txBody>
                      <a:tcPr/>
                    </a:tc>
                    <a:tc>
                      <a:txBody>
                        <a:bodyPr/>
                        <a:lstStyle/>
                        <a:p>
                          <a:pPr algn="ctr"/>
                          <a:r>
                            <a:rPr lang="en-US" dirty="0">
                              <a:solidFill>
                                <a:srgbClr val="00B050"/>
                              </a:solidFill>
                            </a:rPr>
                            <a:t>0.4-0.6</a:t>
                          </a:r>
                        </a:p>
                      </a:txBody>
                      <a:tcPr/>
                    </a:tc>
                    <a:extLst>
                      <a:ext uri="{0D108BD9-81ED-4DB2-BD59-A6C34878D82A}">
                        <a16:rowId xmlns:a16="http://schemas.microsoft.com/office/drawing/2014/main" val="21149635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∙800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a:t>
                          </a:r>
                        </a:p>
                      </a:txBody>
                      <a:tcPr/>
                    </a:tc>
                    <a:tc>
                      <a:txBody>
                        <a:bodyPr/>
                        <a:lstStyle/>
                        <a:p>
                          <a:pPr algn="ctr"/>
                          <a:r>
                            <a:rPr lang="en-US" dirty="0"/>
                            <a:t>15.4</a:t>
                          </a:r>
                        </a:p>
                      </a:txBody>
                      <a:tcPr/>
                    </a:tc>
                    <a:tc>
                      <a:txBody>
                        <a:bodyPr/>
                        <a:lstStyle/>
                        <a:p>
                          <a:pPr algn="ctr"/>
                          <a:r>
                            <a:rPr lang="en-US" dirty="0"/>
                            <a:t>14.5</a:t>
                          </a:r>
                        </a:p>
                      </a:txBody>
                      <a:tcPr/>
                    </a:tc>
                    <a:tc>
                      <a:txBody>
                        <a:bodyPr/>
                        <a:lstStyle/>
                        <a:p>
                          <a:pPr algn="ctr"/>
                          <a:r>
                            <a:rPr lang="en-US" dirty="0"/>
                            <a:t>15.5</a:t>
                          </a:r>
                        </a:p>
                      </a:txBody>
                      <a:tcPr/>
                    </a:tc>
                    <a:tc>
                      <a:txBody>
                        <a:bodyPr/>
                        <a:lstStyle/>
                        <a:p>
                          <a:pPr algn="ctr"/>
                          <a:r>
                            <a:rPr lang="en-US" dirty="0">
                              <a:solidFill>
                                <a:srgbClr val="00B050"/>
                              </a:solidFill>
                            </a:rPr>
                            <a:t>0.4-0.6</a:t>
                          </a:r>
                        </a:p>
                      </a:txBody>
                      <a:tcPr/>
                    </a:tc>
                    <a:extLst>
                      <a:ext uri="{0D108BD9-81ED-4DB2-BD59-A6C34878D82A}">
                        <a16:rowId xmlns:a16="http://schemas.microsoft.com/office/drawing/2014/main" val="1150386794"/>
                      </a:ext>
                    </a:extLst>
                  </a:tr>
                </a:tbl>
              </a:graphicData>
            </a:graphic>
          </p:graphicFrame>
        </mc:Choice>
        <mc:Fallback xmlns="">
          <p:graphicFrame>
            <p:nvGraphicFramePr>
              <p:cNvPr id="8" name="Content Placeholder 7">
                <a:extLst>
                  <a:ext uri="{FF2B5EF4-FFF2-40B4-BE49-F238E27FC236}">
                    <a16:creationId xmlns:a16="http://schemas.microsoft.com/office/drawing/2014/main" id="{43503429-E968-4877-B994-C5AF4069FCCF}"/>
                  </a:ext>
                </a:extLst>
              </p:cNvPr>
              <p:cNvGraphicFramePr>
                <a:graphicFrameLocks noGrp="1"/>
              </p:cNvGraphicFramePr>
              <p:nvPr>
                <p:ph idx="1"/>
                <p:extLst>
                  <p:ext uri="{D42A27DB-BD31-4B8C-83A1-F6EECF244321}">
                    <p14:modId xmlns:p14="http://schemas.microsoft.com/office/powerpoint/2010/main" val="2556122929"/>
                  </p:ext>
                </p:extLst>
              </p:nvPr>
            </p:nvGraphicFramePr>
            <p:xfrm>
              <a:off x="528739" y="2996952"/>
              <a:ext cx="8161134" cy="259588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771473247"/>
                        </a:ext>
                      </a:extLst>
                    </a:gridCol>
                    <a:gridCol w="1224136">
                      <a:extLst>
                        <a:ext uri="{9D8B030D-6E8A-4147-A177-3AD203B41FA5}">
                          <a16:colId xmlns:a16="http://schemas.microsoft.com/office/drawing/2014/main" val="1286850281"/>
                        </a:ext>
                      </a:extLst>
                    </a:gridCol>
                    <a:gridCol w="1224136">
                      <a:extLst>
                        <a:ext uri="{9D8B030D-6E8A-4147-A177-3AD203B41FA5}">
                          <a16:colId xmlns:a16="http://schemas.microsoft.com/office/drawing/2014/main" val="405635604"/>
                        </a:ext>
                      </a:extLst>
                    </a:gridCol>
                    <a:gridCol w="1345057">
                      <a:extLst>
                        <a:ext uri="{9D8B030D-6E8A-4147-A177-3AD203B41FA5}">
                          <a16:colId xmlns:a16="http://schemas.microsoft.com/office/drawing/2014/main" val="4094137898"/>
                        </a:ext>
                      </a:extLst>
                    </a:gridCol>
                    <a:gridCol w="1559493">
                      <a:extLst>
                        <a:ext uri="{9D8B030D-6E8A-4147-A177-3AD203B41FA5}">
                          <a16:colId xmlns:a16="http://schemas.microsoft.com/office/drawing/2014/main" val="2808970578"/>
                        </a:ext>
                      </a:extLst>
                    </a:gridCol>
                  </a:tblGrid>
                  <a:tr h="370840">
                    <a:tc>
                      <a:txBody>
                        <a:bodyPr/>
                        <a:lstStyle/>
                        <a:p>
                          <a:endParaRPr lang="en-US"/>
                        </a:p>
                      </a:txBody>
                      <a:tcPr>
                        <a:blipFill>
                          <a:blip r:embed="rId2"/>
                          <a:stretch>
                            <a:fillRect l="-217" t="-8197" r="-191540" b="-624590"/>
                          </a:stretch>
                        </a:blipFill>
                      </a:tcPr>
                    </a:tc>
                    <a:tc>
                      <a:txBody>
                        <a:bodyPr/>
                        <a:lstStyle/>
                        <a:p>
                          <a:r>
                            <a:rPr lang="en-US" dirty="0"/>
                            <a:t>Example 1</a:t>
                          </a:r>
                        </a:p>
                      </a:txBody>
                      <a:tcPr/>
                    </a:tc>
                    <a:tc>
                      <a:txBody>
                        <a:bodyPr/>
                        <a:lstStyle/>
                        <a:p>
                          <a:r>
                            <a:rPr lang="en-US" dirty="0"/>
                            <a:t>Example 2</a:t>
                          </a:r>
                        </a:p>
                      </a:txBody>
                      <a:tcPr/>
                    </a:tc>
                    <a:tc>
                      <a:txBody>
                        <a:bodyPr/>
                        <a:lstStyle/>
                        <a:p>
                          <a:r>
                            <a:rPr lang="en-US" dirty="0"/>
                            <a:t>Example 3</a:t>
                          </a:r>
                        </a:p>
                      </a:txBody>
                      <a:tcPr/>
                    </a:tc>
                    <a:tc>
                      <a:txBody>
                        <a:bodyPr/>
                        <a:lstStyle/>
                        <a:p>
                          <a:r>
                            <a:rPr lang="en-US" dirty="0"/>
                            <a:t>Increase (dB)</a:t>
                          </a:r>
                        </a:p>
                      </a:txBody>
                      <a:tcPr/>
                    </a:tc>
                    <a:extLst>
                      <a:ext uri="{0D108BD9-81ED-4DB2-BD59-A6C34878D82A}">
                        <a16:rowId xmlns:a16="http://schemas.microsoft.com/office/drawing/2014/main" val="2810922505"/>
                      </a:ext>
                    </a:extLst>
                  </a:tr>
                  <a:tr h="370840">
                    <a:tc>
                      <a:txBody>
                        <a:bodyPr/>
                        <a:lstStyle/>
                        <a:p>
                          <a:pPr algn="ctr"/>
                          <a:r>
                            <a:rPr lang="en-US" dirty="0"/>
                            <a:t>0 </a:t>
                          </a:r>
                        </a:p>
                      </a:txBody>
                      <a:tcPr/>
                    </a:tc>
                    <a:tc>
                      <a:txBody>
                        <a:bodyPr/>
                        <a:lstStyle/>
                        <a:p>
                          <a:pPr algn="ctr"/>
                          <a:r>
                            <a:rPr lang="en-US" dirty="0"/>
                            <a:t>14.8</a:t>
                          </a:r>
                        </a:p>
                      </a:txBody>
                      <a:tcPr/>
                    </a:tc>
                    <a:tc>
                      <a:txBody>
                        <a:bodyPr/>
                        <a:lstStyle/>
                        <a:p>
                          <a:pPr algn="ctr"/>
                          <a:r>
                            <a:rPr lang="en-US" dirty="0"/>
                            <a:t>13.9</a:t>
                          </a:r>
                        </a:p>
                      </a:txBody>
                      <a:tcPr/>
                    </a:tc>
                    <a:tc>
                      <a:txBody>
                        <a:bodyPr/>
                        <a:lstStyle/>
                        <a:p>
                          <a:pPr algn="ctr"/>
                          <a:r>
                            <a:rPr lang="en-US" dirty="0"/>
                            <a:t>15.1</a:t>
                          </a:r>
                        </a:p>
                      </a:txBody>
                      <a:tcPr/>
                    </a:tc>
                    <a:tc>
                      <a:txBody>
                        <a:bodyPr/>
                        <a:lstStyle/>
                        <a:p>
                          <a:pPr algn="ctr"/>
                          <a:r>
                            <a:rPr lang="en-US" dirty="0">
                              <a:solidFill>
                                <a:schemeClr val="tx1"/>
                              </a:solidFill>
                            </a:rPr>
                            <a:t>0</a:t>
                          </a:r>
                        </a:p>
                      </a:txBody>
                      <a:tcPr/>
                    </a:tc>
                    <a:extLst>
                      <a:ext uri="{0D108BD9-81ED-4DB2-BD59-A6C34878D82A}">
                        <a16:rowId xmlns:a16="http://schemas.microsoft.com/office/drawing/2014/main" val="3497828435"/>
                      </a:ext>
                    </a:extLst>
                  </a:tr>
                  <a:tr h="370840">
                    <a:tc>
                      <a:txBody>
                        <a:bodyPr/>
                        <a:lstStyle/>
                        <a:p>
                          <a:endParaRPr lang="en-US"/>
                        </a:p>
                      </a:txBody>
                      <a:tcPr>
                        <a:blipFill>
                          <a:blip r:embed="rId2"/>
                          <a:stretch>
                            <a:fillRect l="-217" t="-208197" r="-191540" b="-424590"/>
                          </a:stretch>
                        </a:blipFill>
                      </a:tcPr>
                    </a:tc>
                    <a:tc>
                      <a:txBody>
                        <a:bodyPr/>
                        <a:lstStyle/>
                        <a:p>
                          <a:pPr algn="ctr"/>
                          <a:r>
                            <a:rPr lang="en-US" dirty="0"/>
                            <a:t>15.5</a:t>
                          </a:r>
                        </a:p>
                      </a:txBody>
                      <a:tcPr/>
                    </a:tc>
                    <a:tc>
                      <a:txBody>
                        <a:bodyPr/>
                        <a:lstStyle/>
                        <a:p>
                          <a:pPr algn="ctr"/>
                          <a:r>
                            <a:rPr lang="en-US" dirty="0"/>
                            <a:t>14.4</a:t>
                          </a:r>
                        </a:p>
                      </a:txBody>
                      <a:tcPr/>
                    </a:tc>
                    <a:tc>
                      <a:txBody>
                        <a:bodyPr/>
                        <a:lstStyle/>
                        <a:p>
                          <a:pPr algn="ctr"/>
                          <a:r>
                            <a:rPr lang="en-US" dirty="0"/>
                            <a:t>15.5</a:t>
                          </a:r>
                        </a:p>
                      </a:txBody>
                      <a:tcPr/>
                    </a:tc>
                    <a:tc>
                      <a:txBody>
                        <a:bodyPr/>
                        <a:lstStyle/>
                        <a:p>
                          <a:pPr algn="ctr"/>
                          <a:r>
                            <a:rPr lang="en-US" dirty="0">
                              <a:solidFill>
                                <a:srgbClr val="00B050"/>
                              </a:solidFill>
                            </a:rPr>
                            <a:t>0.4-0.7</a:t>
                          </a:r>
                        </a:p>
                      </a:txBody>
                      <a:tcPr/>
                    </a:tc>
                    <a:extLst>
                      <a:ext uri="{0D108BD9-81ED-4DB2-BD59-A6C34878D82A}">
                        <a16:rowId xmlns:a16="http://schemas.microsoft.com/office/drawing/2014/main" val="791579650"/>
                      </a:ext>
                    </a:extLst>
                  </a:tr>
                  <a:tr h="370840">
                    <a:tc>
                      <a:txBody>
                        <a:bodyPr/>
                        <a:lstStyle/>
                        <a:p>
                          <a:endParaRPr lang="en-US"/>
                        </a:p>
                      </a:txBody>
                      <a:tcPr>
                        <a:blipFill>
                          <a:blip r:embed="rId2"/>
                          <a:stretch>
                            <a:fillRect l="-217" t="-308197" r="-191540" b="-324590"/>
                          </a:stretch>
                        </a:blipFill>
                      </a:tcPr>
                    </a:tc>
                    <a:tc>
                      <a:txBody>
                        <a:bodyPr/>
                        <a:lstStyle/>
                        <a:p>
                          <a:pPr algn="ctr"/>
                          <a:r>
                            <a:rPr lang="en-US" dirty="0"/>
                            <a:t>15.5</a:t>
                          </a:r>
                        </a:p>
                      </a:txBody>
                      <a:tcPr/>
                    </a:tc>
                    <a:tc>
                      <a:txBody>
                        <a:bodyPr/>
                        <a:lstStyle/>
                        <a:p>
                          <a:pPr algn="ctr"/>
                          <a:r>
                            <a:rPr lang="en-US" dirty="0"/>
                            <a:t>14.4</a:t>
                          </a:r>
                        </a:p>
                      </a:txBody>
                      <a:tcPr/>
                    </a:tc>
                    <a:tc>
                      <a:txBody>
                        <a:bodyPr/>
                        <a:lstStyle/>
                        <a:p>
                          <a:pPr algn="ctr"/>
                          <a:r>
                            <a:rPr lang="en-US" dirty="0"/>
                            <a:t>15.5</a:t>
                          </a:r>
                        </a:p>
                      </a:txBody>
                      <a:tcPr/>
                    </a:tc>
                    <a:tc>
                      <a:txBody>
                        <a:bodyPr/>
                        <a:lstStyle/>
                        <a:p>
                          <a:pPr algn="ctr"/>
                          <a:r>
                            <a:rPr lang="en-US" dirty="0">
                              <a:solidFill>
                                <a:srgbClr val="00B050"/>
                              </a:solidFill>
                            </a:rPr>
                            <a:t>0.4-0.7</a:t>
                          </a:r>
                        </a:p>
                      </a:txBody>
                      <a:tcPr/>
                    </a:tc>
                    <a:extLst>
                      <a:ext uri="{0D108BD9-81ED-4DB2-BD59-A6C34878D82A}">
                        <a16:rowId xmlns:a16="http://schemas.microsoft.com/office/drawing/2014/main" val="1218625225"/>
                      </a:ext>
                    </a:extLst>
                  </a:tr>
                  <a:tr h="370840">
                    <a:tc>
                      <a:txBody>
                        <a:bodyPr/>
                        <a:lstStyle/>
                        <a:p>
                          <a:endParaRPr lang="en-US"/>
                        </a:p>
                      </a:txBody>
                      <a:tcPr>
                        <a:blipFill>
                          <a:blip r:embed="rId2"/>
                          <a:stretch>
                            <a:fillRect l="-217" t="-408197" r="-191540" b="-224590"/>
                          </a:stretch>
                        </a:blipFill>
                      </a:tcPr>
                    </a:tc>
                    <a:tc>
                      <a:txBody>
                        <a:bodyPr/>
                        <a:lstStyle/>
                        <a:p>
                          <a:pPr algn="ctr"/>
                          <a:r>
                            <a:rPr lang="en-US" dirty="0"/>
                            <a:t>15.5</a:t>
                          </a:r>
                        </a:p>
                      </a:txBody>
                      <a:tcPr/>
                    </a:tc>
                    <a:tc>
                      <a:txBody>
                        <a:bodyPr/>
                        <a:lstStyle/>
                        <a:p>
                          <a:pPr algn="ctr"/>
                          <a:r>
                            <a:rPr lang="en-US" dirty="0"/>
                            <a:t>14.4</a:t>
                          </a:r>
                        </a:p>
                      </a:txBody>
                      <a:tcPr/>
                    </a:tc>
                    <a:tc>
                      <a:txBody>
                        <a:bodyPr/>
                        <a:lstStyle/>
                        <a:p>
                          <a:pPr algn="ctr"/>
                          <a:r>
                            <a:rPr lang="en-US" dirty="0"/>
                            <a:t>15.5</a:t>
                          </a:r>
                        </a:p>
                      </a:txBody>
                      <a:tcPr/>
                    </a:tc>
                    <a:tc>
                      <a:txBody>
                        <a:bodyPr/>
                        <a:lstStyle/>
                        <a:p>
                          <a:pPr algn="ctr"/>
                          <a:r>
                            <a:rPr lang="en-US" dirty="0">
                              <a:solidFill>
                                <a:srgbClr val="00B050"/>
                              </a:solidFill>
                            </a:rPr>
                            <a:t>0.4-0.7</a:t>
                          </a:r>
                        </a:p>
                      </a:txBody>
                      <a:tcPr/>
                    </a:tc>
                    <a:extLst>
                      <a:ext uri="{0D108BD9-81ED-4DB2-BD59-A6C34878D82A}">
                        <a16:rowId xmlns:a16="http://schemas.microsoft.com/office/drawing/2014/main" val="3640534178"/>
                      </a:ext>
                    </a:extLst>
                  </a:tr>
                  <a:tr h="370840">
                    <a:tc>
                      <a:txBody>
                        <a:bodyPr/>
                        <a:lstStyle/>
                        <a:p>
                          <a:endParaRPr lang="en-US"/>
                        </a:p>
                      </a:txBody>
                      <a:tcPr>
                        <a:blipFill>
                          <a:blip r:embed="rId2"/>
                          <a:stretch>
                            <a:fillRect l="-217" t="-508197" r="-191540" b="-124590"/>
                          </a:stretch>
                        </a:blipFill>
                      </a:tcPr>
                    </a:tc>
                    <a:tc>
                      <a:txBody>
                        <a:bodyPr/>
                        <a:lstStyle/>
                        <a:p>
                          <a:pPr algn="ctr"/>
                          <a:r>
                            <a:rPr lang="en-US" dirty="0"/>
                            <a:t>15.4</a:t>
                          </a:r>
                        </a:p>
                      </a:txBody>
                      <a:tcPr/>
                    </a:tc>
                    <a:tc>
                      <a:txBody>
                        <a:bodyPr/>
                        <a:lstStyle/>
                        <a:p>
                          <a:pPr algn="ctr"/>
                          <a:r>
                            <a:rPr lang="en-US" dirty="0"/>
                            <a:t>14.4</a:t>
                          </a:r>
                        </a:p>
                      </a:txBody>
                      <a:tcPr/>
                    </a:tc>
                    <a:tc>
                      <a:txBody>
                        <a:bodyPr/>
                        <a:lstStyle/>
                        <a:p>
                          <a:pPr algn="ctr"/>
                          <a:r>
                            <a:rPr lang="en-US" dirty="0"/>
                            <a:t>15.5</a:t>
                          </a:r>
                        </a:p>
                      </a:txBody>
                      <a:tcPr/>
                    </a:tc>
                    <a:tc>
                      <a:txBody>
                        <a:bodyPr/>
                        <a:lstStyle/>
                        <a:p>
                          <a:pPr algn="ctr"/>
                          <a:r>
                            <a:rPr lang="en-US" dirty="0">
                              <a:solidFill>
                                <a:srgbClr val="00B050"/>
                              </a:solidFill>
                            </a:rPr>
                            <a:t>0.4-0.6</a:t>
                          </a:r>
                        </a:p>
                      </a:txBody>
                      <a:tcPr/>
                    </a:tc>
                    <a:extLst>
                      <a:ext uri="{0D108BD9-81ED-4DB2-BD59-A6C34878D82A}">
                        <a16:rowId xmlns:a16="http://schemas.microsoft.com/office/drawing/2014/main" val="2114963534"/>
                      </a:ext>
                    </a:extLst>
                  </a:tr>
                  <a:tr h="370840">
                    <a:tc>
                      <a:txBody>
                        <a:bodyPr/>
                        <a:lstStyle/>
                        <a:p>
                          <a:endParaRPr lang="en-US"/>
                        </a:p>
                      </a:txBody>
                      <a:tcPr>
                        <a:blipFill>
                          <a:blip r:embed="rId2"/>
                          <a:stretch>
                            <a:fillRect l="-217" t="-608197" r="-191540" b="-24590"/>
                          </a:stretch>
                        </a:blipFill>
                      </a:tcPr>
                    </a:tc>
                    <a:tc>
                      <a:txBody>
                        <a:bodyPr/>
                        <a:lstStyle/>
                        <a:p>
                          <a:pPr algn="ctr"/>
                          <a:r>
                            <a:rPr lang="en-US" dirty="0"/>
                            <a:t>15.4</a:t>
                          </a:r>
                        </a:p>
                      </a:txBody>
                      <a:tcPr/>
                    </a:tc>
                    <a:tc>
                      <a:txBody>
                        <a:bodyPr/>
                        <a:lstStyle/>
                        <a:p>
                          <a:pPr algn="ctr"/>
                          <a:r>
                            <a:rPr lang="en-US" dirty="0"/>
                            <a:t>14.5</a:t>
                          </a:r>
                        </a:p>
                      </a:txBody>
                      <a:tcPr/>
                    </a:tc>
                    <a:tc>
                      <a:txBody>
                        <a:bodyPr/>
                        <a:lstStyle/>
                        <a:p>
                          <a:pPr algn="ctr"/>
                          <a:r>
                            <a:rPr lang="en-US" dirty="0"/>
                            <a:t>15.5</a:t>
                          </a:r>
                        </a:p>
                      </a:txBody>
                      <a:tcPr/>
                    </a:tc>
                    <a:tc>
                      <a:txBody>
                        <a:bodyPr/>
                        <a:lstStyle/>
                        <a:p>
                          <a:pPr algn="ctr"/>
                          <a:r>
                            <a:rPr lang="en-US" dirty="0">
                              <a:solidFill>
                                <a:srgbClr val="00B050"/>
                              </a:solidFill>
                            </a:rPr>
                            <a:t>0.4-0.6</a:t>
                          </a:r>
                        </a:p>
                      </a:txBody>
                      <a:tcPr/>
                    </a:tc>
                    <a:extLst>
                      <a:ext uri="{0D108BD9-81ED-4DB2-BD59-A6C34878D82A}">
                        <a16:rowId xmlns:a16="http://schemas.microsoft.com/office/drawing/2014/main" val="1150386794"/>
                      </a:ext>
                    </a:extLst>
                  </a:tr>
                </a:tbl>
              </a:graphicData>
            </a:graphic>
          </p:graphicFrame>
        </mc:Fallback>
      </mc:AlternateContent>
      <p:sp>
        <p:nvSpPr>
          <p:cNvPr id="3" name="TextBox 2">
            <a:extLst>
              <a:ext uri="{FF2B5EF4-FFF2-40B4-BE49-F238E27FC236}">
                <a16:creationId xmlns:a16="http://schemas.microsoft.com/office/drawing/2014/main" id="{DF8FAB4A-C684-4C66-871E-DED557E16687}"/>
              </a:ext>
            </a:extLst>
          </p:cNvPr>
          <p:cNvSpPr txBox="1"/>
          <p:nvPr/>
        </p:nvSpPr>
        <p:spPr>
          <a:xfrm>
            <a:off x="2959611" y="2456010"/>
            <a:ext cx="3223190" cy="461665"/>
          </a:xfrm>
          <a:prstGeom prst="rect">
            <a:avLst/>
          </a:prstGeom>
          <a:noFill/>
        </p:spPr>
        <p:txBody>
          <a:bodyPr wrap="none" rtlCol="0">
            <a:spAutoFit/>
          </a:bodyPr>
          <a:lstStyle/>
          <a:p>
            <a:r>
              <a:rPr lang="en-US" dirty="0">
                <a:solidFill>
                  <a:schemeClr val="tx1"/>
                </a:solidFill>
              </a:rPr>
              <a:t>HDR – Tx Power (dBm)</a:t>
            </a:r>
          </a:p>
        </p:txBody>
      </p:sp>
      <p:sp>
        <p:nvSpPr>
          <p:cNvPr id="11" name="Rectangle: Rounded Corners 10">
            <a:extLst>
              <a:ext uri="{FF2B5EF4-FFF2-40B4-BE49-F238E27FC236}">
                <a16:creationId xmlns:a16="http://schemas.microsoft.com/office/drawing/2014/main" id="{A0329B0C-B310-4E25-8A6C-EFC4817916DA}"/>
              </a:ext>
            </a:extLst>
          </p:cNvPr>
          <p:cNvSpPr/>
          <p:nvPr/>
        </p:nvSpPr>
        <p:spPr bwMode="auto">
          <a:xfrm>
            <a:off x="323528" y="4437112"/>
            <a:ext cx="8496944" cy="461665"/>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361738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9208-973B-4D63-89B3-DB0811240279}"/>
              </a:ext>
            </a:extLst>
          </p:cNvPr>
          <p:cNvSpPr>
            <a:spLocks noGrp="1"/>
          </p:cNvSpPr>
          <p:nvPr>
            <p:ph type="title"/>
          </p:nvPr>
        </p:nvSpPr>
        <p:spPr/>
        <p:txBody>
          <a:bodyPr/>
          <a:lstStyle/>
          <a:p>
            <a:r>
              <a:rPr lang="en-US" dirty="0"/>
              <a:t>Phase randomization + cyclic shift randomization (FCC, 8 dBm/3kHz)</a:t>
            </a:r>
          </a:p>
        </p:txBody>
      </p:sp>
      <p:sp>
        <p:nvSpPr>
          <p:cNvPr id="4" name="Slide Number Placeholder 3">
            <a:extLst>
              <a:ext uri="{FF2B5EF4-FFF2-40B4-BE49-F238E27FC236}">
                <a16:creationId xmlns:a16="http://schemas.microsoft.com/office/drawing/2014/main" id="{916DD246-46DF-4790-8D9E-BB1EA9278C0C}"/>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F44D91CF-BEB9-4DBB-A341-019F6C6138B0}"/>
              </a:ext>
            </a:extLst>
          </p:cNvPr>
          <p:cNvSpPr>
            <a:spLocks noGrp="1"/>
          </p:cNvSpPr>
          <p:nvPr>
            <p:ph type="ftr" idx="14"/>
          </p:nvPr>
        </p:nvSpPr>
        <p:spPr/>
        <p:txBody>
          <a:bodyPr/>
          <a:lstStyle/>
          <a:p>
            <a:r>
              <a:rPr lang="en-GB"/>
              <a:t>Miguel Lopez, Ericsson</a:t>
            </a:r>
            <a:endParaRPr lang="en-GB" dirty="0"/>
          </a:p>
        </p:txBody>
      </p:sp>
      <p:sp>
        <p:nvSpPr>
          <p:cNvPr id="6" name="Date Placeholder 5">
            <a:extLst>
              <a:ext uri="{FF2B5EF4-FFF2-40B4-BE49-F238E27FC236}">
                <a16:creationId xmlns:a16="http://schemas.microsoft.com/office/drawing/2014/main" id="{24601837-C3CB-4EA2-88F8-F1122C180EB9}"/>
              </a:ext>
            </a:extLst>
          </p:cNvPr>
          <p:cNvSpPr>
            <a:spLocks noGrp="1"/>
          </p:cNvSpPr>
          <p:nvPr>
            <p:ph type="dt" idx="15"/>
          </p:nvPr>
        </p:nvSpPr>
        <p:spPr/>
        <p:txBody>
          <a:bodyPr/>
          <a:lstStyle/>
          <a:p>
            <a:r>
              <a:rPr lang="en-US"/>
              <a:t>September 2018</a:t>
            </a:r>
            <a:endParaRPr lang="en-GB" dirty="0"/>
          </a:p>
        </p:txBody>
      </p:sp>
      <p:sp>
        <p:nvSpPr>
          <p:cNvPr id="10" name="Content Placeholder 8">
            <a:extLst>
              <a:ext uri="{FF2B5EF4-FFF2-40B4-BE49-F238E27FC236}">
                <a16:creationId xmlns:a16="http://schemas.microsoft.com/office/drawing/2014/main" id="{55E3B34C-9AFE-4ED1-8CD6-8A6E341B0916}"/>
              </a:ext>
            </a:extLst>
          </p:cNvPr>
          <p:cNvSpPr txBox="1">
            <a:spLocks/>
          </p:cNvSpPr>
          <p:nvPr/>
        </p:nvSpPr>
        <p:spPr bwMode="auto">
          <a:xfrm>
            <a:off x="685800" y="2052091"/>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a:buFont typeface="Arial" panose="020B0604020202020204" pitchFamily="34" charset="0"/>
              <a:buChar char="•"/>
            </a:pPr>
            <a:endParaRPr lang="en-US" b="0" kern="0" dirty="0"/>
          </a:p>
          <a:p>
            <a:pPr marL="0" indent="0"/>
            <a:endParaRPr lang="en-US" b="0" kern="0" dirty="0"/>
          </a:p>
          <a:p>
            <a:pPr>
              <a:buFont typeface="Arial" panose="020B0604020202020204" pitchFamily="34" charset="0"/>
              <a:buChar char="•"/>
            </a:pPr>
            <a:endParaRPr lang="en-US" kern="0" dirty="0"/>
          </a:p>
        </p:txBody>
      </p:sp>
      <mc:AlternateContent xmlns:mc="http://schemas.openxmlformats.org/markup-compatibility/2006" xmlns:a14="http://schemas.microsoft.com/office/drawing/2010/main">
        <mc:Choice Requires="a14">
          <p:graphicFrame>
            <p:nvGraphicFramePr>
              <p:cNvPr id="8" name="Content Placeholder 7">
                <a:extLst>
                  <a:ext uri="{FF2B5EF4-FFF2-40B4-BE49-F238E27FC236}">
                    <a16:creationId xmlns:a16="http://schemas.microsoft.com/office/drawing/2014/main" id="{43503429-E968-4877-B994-C5AF4069FCCF}"/>
                  </a:ext>
                </a:extLst>
              </p:cNvPr>
              <p:cNvGraphicFramePr>
                <a:graphicFrameLocks noGrp="1"/>
              </p:cNvGraphicFramePr>
              <p:nvPr>
                <p:ph idx="1"/>
                <p:extLst>
                  <p:ext uri="{D42A27DB-BD31-4B8C-83A1-F6EECF244321}">
                    <p14:modId xmlns:p14="http://schemas.microsoft.com/office/powerpoint/2010/main" val="3730814340"/>
                  </p:ext>
                </p:extLst>
              </p:nvPr>
            </p:nvGraphicFramePr>
            <p:xfrm>
              <a:off x="528739" y="2780928"/>
              <a:ext cx="8161134" cy="74168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771473247"/>
                        </a:ext>
                      </a:extLst>
                    </a:gridCol>
                    <a:gridCol w="1224136">
                      <a:extLst>
                        <a:ext uri="{9D8B030D-6E8A-4147-A177-3AD203B41FA5}">
                          <a16:colId xmlns:a16="http://schemas.microsoft.com/office/drawing/2014/main" val="1286850281"/>
                        </a:ext>
                      </a:extLst>
                    </a:gridCol>
                    <a:gridCol w="1224136">
                      <a:extLst>
                        <a:ext uri="{9D8B030D-6E8A-4147-A177-3AD203B41FA5}">
                          <a16:colId xmlns:a16="http://schemas.microsoft.com/office/drawing/2014/main" val="405635604"/>
                        </a:ext>
                      </a:extLst>
                    </a:gridCol>
                    <a:gridCol w="1345057">
                      <a:extLst>
                        <a:ext uri="{9D8B030D-6E8A-4147-A177-3AD203B41FA5}">
                          <a16:colId xmlns:a16="http://schemas.microsoft.com/office/drawing/2014/main" val="4094137898"/>
                        </a:ext>
                      </a:extLst>
                    </a:gridCol>
                    <a:gridCol w="1559493">
                      <a:extLst>
                        <a:ext uri="{9D8B030D-6E8A-4147-A177-3AD203B41FA5}">
                          <a16:colId xmlns:a16="http://schemas.microsoft.com/office/drawing/2014/main" val="2808970578"/>
                        </a:ext>
                      </a:extLst>
                    </a:gridCol>
                  </a:tblGrid>
                  <a:tr h="370840">
                    <a:tc>
                      <a:txBody>
                        <a:bodyPr/>
                        <a:lstStyle/>
                        <a:p>
                          <a:r>
                            <a:rPr lang="en-US" dirty="0"/>
                            <a:t>Delays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𝐶𝑆</m:t>
                                  </m:r>
                                </m:sub>
                                <m:sup>
                                  <m:r>
                                    <a:rPr lang="en-US" i="1">
                                      <a:latin typeface="Cambria Math" panose="02040503050406030204" pitchFamily="18" charset="0"/>
                                    </a:rPr>
                                    <m:t>𝑛</m:t>
                                  </m:r>
                                </m:sup>
                              </m:sSubSup>
                            </m:oMath>
                          </a14:m>
                          <a:r>
                            <a:rPr lang="en-US" dirty="0"/>
                            <a:t> </a:t>
                          </a:r>
                          <a:endParaRPr lang="en-US" baseline="30000" dirty="0"/>
                        </a:p>
                      </a:txBody>
                      <a:tcPr/>
                    </a:tc>
                    <a:tc>
                      <a:txBody>
                        <a:bodyPr/>
                        <a:lstStyle/>
                        <a:p>
                          <a:r>
                            <a:rPr lang="en-US" dirty="0"/>
                            <a:t>Example 1</a:t>
                          </a:r>
                        </a:p>
                      </a:txBody>
                      <a:tcPr/>
                    </a:tc>
                    <a:tc>
                      <a:txBody>
                        <a:bodyPr/>
                        <a:lstStyle/>
                        <a:p>
                          <a:r>
                            <a:rPr lang="en-US" dirty="0"/>
                            <a:t>Example 2</a:t>
                          </a:r>
                        </a:p>
                      </a:txBody>
                      <a:tcPr/>
                    </a:tc>
                    <a:tc>
                      <a:txBody>
                        <a:bodyPr/>
                        <a:lstStyle/>
                        <a:p>
                          <a:r>
                            <a:rPr lang="en-US" dirty="0"/>
                            <a:t>Example 3</a:t>
                          </a:r>
                        </a:p>
                      </a:txBody>
                      <a:tcPr/>
                    </a:tc>
                    <a:tc>
                      <a:txBody>
                        <a:bodyPr/>
                        <a:lstStyle/>
                        <a:p>
                          <a:r>
                            <a:rPr lang="en-US" dirty="0"/>
                            <a:t>Margin (dB)</a:t>
                          </a:r>
                        </a:p>
                      </a:txBody>
                      <a:tcPr/>
                    </a:tc>
                    <a:extLst>
                      <a:ext uri="{0D108BD9-81ED-4DB2-BD59-A6C34878D82A}">
                        <a16:rowId xmlns:a16="http://schemas.microsoft.com/office/drawing/2014/main" val="28109225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∙400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=0,1,…,7</a:t>
                          </a:r>
                        </a:p>
                      </a:txBody>
                      <a:tcPr/>
                    </a:tc>
                    <a:tc>
                      <a:txBody>
                        <a:bodyPr/>
                        <a:lstStyle/>
                        <a:p>
                          <a:pPr algn="ctr"/>
                          <a:r>
                            <a:rPr lang="en-US" dirty="0"/>
                            <a:t>3.3</a:t>
                          </a:r>
                        </a:p>
                      </a:txBody>
                      <a:tcPr/>
                    </a:tc>
                    <a:tc>
                      <a:txBody>
                        <a:bodyPr/>
                        <a:lstStyle/>
                        <a:p>
                          <a:pPr algn="ctr"/>
                          <a:r>
                            <a:rPr lang="en-US" dirty="0"/>
                            <a:t>5.6</a:t>
                          </a:r>
                        </a:p>
                      </a:txBody>
                      <a:tcPr/>
                    </a:tc>
                    <a:tc>
                      <a:txBody>
                        <a:bodyPr/>
                        <a:lstStyle/>
                        <a:p>
                          <a:pPr algn="ctr"/>
                          <a:r>
                            <a:rPr lang="en-US" dirty="0"/>
                            <a:t>3.4</a:t>
                          </a:r>
                        </a:p>
                      </a:txBody>
                      <a:tcPr/>
                    </a:tc>
                    <a:tc>
                      <a:txBody>
                        <a:bodyPr/>
                        <a:lstStyle/>
                        <a:p>
                          <a:pPr algn="ctr"/>
                          <a:r>
                            <a:rPr lang="en-US" dirty="0">
                              <a:solidFill>
                                <a:srgbClr val="00B050"/>
                              </a:solidFill>
                            </a:rPr>
                            <a:t>2.4-4.7</a:t>
                          </a:r>
                        </a:p>
                      </a:txBody>
                      <a:tcPr/>
                    </a:tc>
                    <a:extLst>
                      <a:ext uri="{0D108BD9-81ED-4DB2-BD59-A6C34878D82A}">
                        <a16:rowId xmlns:a16="http://schemas.microsoft.com/office/drawing/2014/main" val="2114963534"/>
                      </a:ext>
                    </a:extLst>
                  </a:tr>
                </a:tbl>
              </a:graphicData>
            </a:graphic>
          </p:graphicFrame>
        </mc:Choice>
        <mc:Fallback xmlns="">
          <p:graphicFrame>
            <p:nvGraphicFramePr>
              <p:cNvPr id="8" name="Content Placeholder 7">
                <a:extLst>
                  <a:ext uri="{FF2B5EF4-FFF2-40B4-BE49-F238E27FC236}">
                    <a16:creationId xmlns:a16="http://schemas.microsoft.com/office/drawing/2014/main" id="{43503429-E968-4877-B994-C5AF4069FCCF}"/>
                  </a:ext>
                </a:extLst>
              </p:cNvPr>
              <p:cNvGraphicFramePr>
                <a:graphicFrameLocks noGrp="1"/>
              </p:cNvGraphicFramePr>
              <p:nvPr>
                <p:ph idx="1"/>
                <p:extLst>
                  <p:ext uri="{D42A27DB-BD31-4B8C-83A1-F6EECF244321}">
                    <p14:modId xmlns:p14="http://schemas.microsoft.com/office/powerpoint/2010/main" val="3730814340"/>
                  </p:ext>
                </p:extLst>
              </p:nvPr>
            </p:nvGraphicFramePr>
            <p:xfrm>
              <a:off x="528739" y="2780928"/>
              <a:ext cx="8161134" cy="74168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771473247"/>
                        </a:ext>
                      </a:extLst>
                    </a:gridCol>
                    <a:gridCol w="1224136">
                      <a:extLst>
                        <a:ext uri="{9D8B030D-6E8A-4147-A177-3AD203B41FA5}">
                          <a16:colId xmlns:a16="http://schemas.microsoft.com/office/drawing/2014/main" val="1286850281"/>
                        </a:ext>
                      </a:extLst>
                    </a:gridCol>
                    <a:gridCol w="1224136">
                      <a:extLst>
                        <a:ext uri="{9D8B030D-6E8A-4147-A177-3AD203B41FA5}">
                          <a16:colId xmlns:a16="http://schemas.microsoft.com/office/drawing/2014/main" val="405635604"/>
                        </a:ext>
                      </a:extLst>
                    </a:gridCol>
                    <a:gridCol w="1345057">
                      <a:extLst>
                        <a:ext uri="{9D8B030D-6E8A-4147-A177-3AD203B41FA5}">
                          <a16:colId xmlns:a16="http://schemas.microsoft.com/office/drawing/2014/main" val="4094137898"/>
                        </a:ext>
                      </a:extLst>
                    </a:gridCol>
                    <a:gridCol w="1559493">
                      <a:extLst>
                        <a:ext uri="{9D8B030D-6E8A-4147-A177-3AD203B41FA5}">
                          <a16:colId xmlns:a16="http://schemas.microsoft.com/office/drawing/2014/main" val="2808970578"/>
                        </a:ext>
                      </a:extLst>
                    </a:gridCol>
                  </a:tblGrid>
                  <a:tr h="370840">
                    <a:tc>
                      <a:txBody>
                        <a:bodyPr/>
                        <a:lstStyle/>
                        <a:p>
                          <a:endParaRPr lang="en-US"/>
                        </a:p>
                      </a:txBody>
                      <a:tcPr>
                        <a:blipFill>
                          <a:blip r:embed="rId2"/>
                          <a:stretch>
                            <a:fillRect l="-217" t="-8197" r="-191540" b="-124590"/>
                          </a:stretch>
                        </a:blipFill>
                      </a:tcPr>
                    </a:tc>
                    <a:tc>
                      <a:txBody>
                        <a:bodyPr/>
                        <a:lstStyle/>
                        <a:p>
                          <a:r>
                            <a:rPr lang="en-US" dirty="0"/>
                            <a:t>Example 1</a:t>
                          </a:r>
                        </a:p>
                      </a:txBody>
                      <a:tcPr/>
                    </a:tc>
                    <a:tc>
                      <a:txBody>
                        <a:bodyPr/>
                        <a:lstStyle/>
                        <a:p>
                          <a:r>
                            <a:rPr lang="en-US" dirty="0"/>
                            <a:t>Example 2</a:t>
                          </a:r>
                        </a:p>
                      </a:txBody>
                      <a:tcPr/>
                    </a:tc>
                    <a:tc>
                      <a:txBody>
                        <a:bodyPr/>
                        <a:lstStyle/>
                        <a:p>
                          <a:r>
                            <a:rPr lang="en-US" dirty="0"/>
                            <a:t>Example 3</a:t>
                          </a:r>
                        </a:p>
                      </a:txBody>
                      <a:tcPr/>
                    </a:tc>
                    <a:tc>
                      <a:txBody>
                        <a:bodyPr/>
                        <a:lstStyle/>
                        <a:p>
                          <a:r>
                            <a:rPr lang="en-US" dirty="0"/>
                            <a:t>Margin (dB)</a:t>
                          </a:r>
                        </a:p>
                      </a:txBody>
                      <a:tcPr/>
                    </a:tc>
                    <a:extLst>
                      <a:ext uri="{0D108BD9-81ED-4DB2-BD59-A6C34878D82A}">
                        <a16:rowId xmlns:a16="http://schemas.microsoft.com/office/drawing/2014/main" val="2810922505"/>
                      </a:ext>
                    </a:extLst>
                  </a:tr>
                  <a:tr h="370840">
                    <a:tc>
                      <a:txBody>
                        <a:bodyPr/>
                        <a:lstStyle/>
                        <a:p>
                          <a:endParaRPr lang="en-US"/>
                        </a:p>
                      </a:txBody>
                      <a:tcPr>
                        <a:blipFill>
                          <a:blip r:embed="rId2"/>
                          <a:stretch>
                            <a:fillRect l="-217" t="-108197" r="-191540" b="-24590"/>
                          </a:stretch>
                        </a:blipFill>
                      </a:tcPr>
                    </a:tc>
                    <a:tc>
                      <a:txBody>
                        <a:bodyPr/>
                        <a:lstStyle/>
                        <a:p>
                          <a:pPr algn="ctr"/>
                          <a:r>
                            <a:rPr lang="en-US" dirty="0"/>
                            <a:t>3.3</a:t>
                          </a:r>
                        </a:p>
                      </a:txBody>
                      <a:tcPr/>
                    </a:tc>
                    <a:tc>
                      <a:txBody>
                        <a:bodyPr/>
                        <a:lstStyle/>
                        <a:p>
                          <a:pPr algn="ctr"/>
                          <a:r>
                            <a:rPr lang="en-US" dirty="0"/>
                            <a:t>5.6</a:t>
                          </a:r>
                        </a:p>
                      </a:txBody>
                      <a:tcPr/>
                    </a:tc>
                    <a:tc>
                      <a:txBody>
                        <a:bodyPr/>
                        <a:lstStyle/>
                        <a:p>
                          <a:pPr algn="ctr"/>
                          <a:r>
                            <a:rPr lang="en-US" dirty="0"/>
                            <a:t>3.4</a:t>
                          </a:r>
                        </a:p>
                      </a:txBody>
                      <a:tcPr/>
                    </a:tc>
                    <a:tc>
                      <a:txBody>
                        <a:bodyPr/>
                        <a:lstStyle/>
                        <a:p>
                          <a:pPr algn="ctr"/>
                          <a:r>
                            <a:rPr lang="en-US" dirty="0">
                              <a:solidFill>
                                <a:srgbClr val="00B050"/>
                              </a:solidFill>
                            </a:rPr>
                            <a:t>2.4-4.7</a:t>
                          </a:r>
                        </a:p>
                      </a:txBody>
                      <a:tcPr/>
                    </a:tc>
                    <a:extLst>
                      <a:ext uri="{0D108BD9-81ED-4DB2-BD59-A6C34878D82A}">
                        <a16:rowId xmlns:a16="http://schemas.microsoft.com/office/drawing/2014/main" val="2114963534"/>
                      </a:ext>
                    </a:extLst>
                  </a:tr>
                </a:tbl>
              </a:graphicData>
            </a:graphic>
          </p:graphicFrame>
        </mc:Fallback>
      </mc:AlternateContent>
      <p:sp>
        <p:nvSpPr>
          <p:cNvPr id="3" name="TextBox 2">
            <a:extLst>
              <a:ext uri="{FF2B5EF4-FFF2-40B4-BE49-F238E27FC236}">
                <a16:creationId xmlns:a16="http://schemas.microsoft.com/office/drawing/2014/main" id="{DF8FAB4A-C684-4C66-871E-DED557E16687}"/>
              </a:ext>
            </a:extLst>
          </p:cNvPr>
          <p:cNvSpPr txBox="1"/>
          <p:nvPr/>
        </p:nvSpPr>
        <p:spPr>
          <a:xfrm>
            <a:off x="1738969" y="2239986"/>
            <a:ext cx="5740674" cy="461665"/>
          </a:xfrm>
          <a:prstGeom prst="rect">
            <a:avLst/>
          </a:prstGeom>
          <a:noFill/>
        </p:spPr>
        <p:txBody>
          <a:bodyPr wrap="none" rtlCol="0">
            <a:spAutoFit/>
          </a:bodyPr>
          <a:lstStyle/>
          <a:p>
            <a:r>
              <a:rPr lang="en-US" dirty="0">
                <a:solidFill>
                  <a:schemeClr val="tx1"/>
                </a:solidFill>
              </a:rPr>
              <a:t>LDR – Max power in 3 kHz sub-band (dBm)</a:t>
            </a:r>
          </a:p>
        </p:txBody>
      </p:sp>
      <mc:AlternateContent xmlns:mc="http://schemas.openxmlformats.org/markup-compatibility/2006" xmlns:a14="http://schemas.microsoft.com/office/drawing/2010/main">
        <mc:Choice Requires="a14">
          <p:graphicFrame>
            <p:nvGraphicFramePr>
              <p:cNvPr id="9" name="Content Placeholder 7">
                <a:extLst>
                  <a:ext uri="{FF2B5EF4-FFF2-40B4-BE49-F238E27FC236}">
                    <a16:creationId xmlns:a16="http://schemas.microsoft.com/office/drawing/2014/main" id="{2A007EC8-A888-4B4F-9E87-98AB8B63DFEC}"/>
                  </a:ext>
                </a:extLst>
              </p:cNvPr>
              <p:cNvGraphicFramePr>
                <a:graphicFrameLocks/>
              </p:cNvGraphicFramePr>
              <p:nvPr>
                <p:extLst>
                  <p:ext uri="{D42A27DB-BD31-4B8C-83A1-F6EECF244321}">
                    <p14:modId xmlns:p14="http://schemas.microsoft.com/office/powerpoint/2010/main" val="681173208"/>
                  </p:ext>
                </p:extLst>
              </p:nvPr>
            </p:nvGraphicFramePr>
            <p:xfrm>
              <a:off x="515322" y="4559528"/>
              <a:ext cx="8161134" cy="74168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771473247"/>
                        </a:ext>
                      </a:extLst>
                    </a:gridCol>
                    <a:gridCol w="1224136">
                      <a:extLst>
                        <a:ext uri="{9D8B030D-6E8A-4147-A177-3AD203B41FA5}">
                          <a16:colId xmlns:a16="http://schemas.microsoft.com/office/drawing/2014/main" val="1286850281"/>
                        </a:ext>
                      </a:extLst>
                    </a:gridCol>
                    <a:gridCol w="1224136">
                      <a:extLst>
                        <a:ext uri="{9D8B030D-6E8A-4147-A177-3AD203B41FA5}">
                          <a16:colId xmlns:a16="http://schemas.microsoft.com/office/drawing/2014/main" val="405635604"/>
                        </a:ext>
                      </a:extLst>
                    </a:gridCol>
                    <a:gridCol w="1345057">
                      <a:extLst>
                        <a:ext uri="{9D8B030D-6E8A-4147-A177-3AD203B41FA5}">
                          <a16:colId xmlns:a16="http://schemas.microsoft.com/office/drawing/2014/main" val="4094137898"/>
                        </a:ext>
                      </a:extLst>
                    </a:gridCol>
                    <a:gridCol w="1559493">
                      <a:extLst>
                        <a:ext uri="{9D8B030D-6E8A-4147-A177-3AD203B41FA5}">
                          <a16:colId xmlns:a16="http://schemas.microsoft.com/office/drawing/2014/main" val="2808970578"/>
                        </a:ext>
                      </a:extLst>
                    </a:gridCol>
                  </a:tblGrid>
                  <a:tr h="370840">
                    <a:tc>
                      <a:txBody>
                        <a:bodyPr/>
                        <a:lstStyle/>
                        <a:p>
                          <a:r>
                            <a:rPr lang="en-US" dirty="0"/>
                            <a:t>Delays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𝐶𝑆</m:t>
                                  </m:r>
                                </m:sub>
                                <m:sup>
                                  <m:r>
                                    <a:rPr lang="en-US" i="1">
                                      <a:latin typeface="Cambria Math" panose="02040503050406030204" pitchFamily="18" charset="0"/>
                                    </a:rPr>
                                    <m:t>𝑛</m:t>
                                  </m:r>
                                </m:sup>
                              </m:sSubSup>
                            </m:oMath>
                          </a14:m>
                          <a:r>
                            <a:rPr lang="en-US" dirty="0"/>
                            <a:t> </a:t>
                          </a:r>
                        </a:p>
                      </a:txBody>
                      <a:tcPr/>
                    </a:tc>
                    <a:tc>
                      <a:txBody>
                        <a:bodyPr/>
                        <a:lstStyle/>
                        <a:p>
                          <a:r>
                            <a:rPr lang="en-US" dirty="0"/>
                            <a:t>Example 1</a:t>
                          </a:r>
                        </a:p>
                      </a:txBody>
                      <a:tcPr/>
                    </a:tc>
                    <a:tc>
                      <a:txBody>
                        <a:bodyPr/>
                        <a:lstStyle/>
                        <a:p>
                          <a:r>
                            <a:rPr lang="en-US" dirty="0"/>
                            <a:t>Example 2</a:t>
                          </a:r>
                        </a:p>
                      </a:txBody>
                      <a:tcPr/>
                    </a:tc>
                    <a:tc>
                      <a:txBody>
                        <a:bodyPr/>
                        <a:lstStyle/>
                        <a:p>
                          <a:r>
                            <a:rPr lang="en-US" dirty="0"/>
                            <a:t>Example 3</a:t>
                          </a:r>
                        </a:p>
                      </a:txBody>
                      <a:tcPr/>
                    </a:tc>
                    <a:tc>
                      <a:txBody>
                        <a:bodyPr/>
                        <a:lstStyle/>
                        <a:p>
                          <a:r>
                            <a:rPr lang="en-US" dirty="0"/>
                            <a:t>Margin (dB)</a:t>
                          </a:r>
                        </a:p>
                      </a:txBody>
                      <a:tcPr/>
                    </a:tc>
                    <a:extLst>
                      <a:ext uri="{0D108BD9-81ED-4DB2-BD59-A6C34878D82A}">
                        <a16:rowId xmlns:a16="http://schemas.microsoft.com/office/drawing/2014/main" val="28109225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𝑛</m:t>
                              </m:r>
                              <m:r>
                                <a:rPr lang="en-US" i="1" smtClean="0">
                                  <a:latin typeface="Cambria Math" panose="02040503050406030204" pitchFamily="18" charset="0"/>
                                </a:rPr>
                                <m:t>∙200 </m:t>
                              </m:r>
                              <m:r>
                                <a:rPr lang="en-US" i="1" smtClean="0">
                                  <a:latin typeface="Cambria Math" panose="02040503050406030204" pitchFamily="18" charset="0"/>
                                </a:rPr>
                                <m:t>𝑛𝑠</m:t>
                              </m:r>
                            </m:oMath>
                          </a14:m>
                          <a:r>
                            <a:rPr lang="en-US" b="0" dirty="0"/>
                            <a:t>, </a:t>
                          </a:r>
                          <a14:m>
                            <m:oMath xmlns:m="http://schemas.openxmlformats.org/officeDocument/2006/math">
                              <m:r>
                                <a:rPr lang="sv-SE" b="0" i="0" smtClean="0">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 </m:t>
                              </m:r>
                            </m:oMath>
                          </a14:m>
                          <a:r>
                            <a:rPr lang="en-US" b="0" dirty="0"/>
                            <a:t>=0,1,…,7</a:t>
                          </a:r>
                        </a:p>
                      </a:txBody>
                      <a:tcPr/>
                    </a:tc>
                    <a:tc>
                      <a:txBody>
                        <a:bodyPr/>
                        <a:lstStyle/>
                        <a:p>
                          <a:pPr algn="ctr"/>
                          <a:r>
                            <a:rPr lang="en-US" dirty="0"/>
                            <a:t>3.6</a:t>
                          </a:r>
                        </a:p>
                      </a:txBody>
                      <a:tcPr/>
                    </a:tc>
                    <a:tc>
                      <a:txBody>
                        <a:bodyPr/>
                        <a:lstStyle/>
                        <a:p>
                          <a:pPr algn="ctr"/>
                          <a:r>
                            <a:rPr lang="en-US" dirty="0"/>
                            <a:t>4.8</a:t>
                          </a:r>
                        </a:p>
                      </a:txBody>
                      <a:tcPr/>
                    </a:tc>
                    <a:tc>
                      <a:txBody>
                        <a:bodyPr/>
                        <a:lstStyle/>
                        <a:p>
                          <a:pPr algn="ctr"/>
                          <a:r>
                            <a:rPr lang="en-US" dirty="0"/>
                            <a:t>4.0</a:t>
                          </a:r>
                        </a:p>
                      </a:txBody>
                      <a:tcPr/>
                    </a:tc>
                    <a:tc>
                      <a:txBody>
                        <a:bodyPr/>
                        <a:lstStyle/>
                        <a:p>
                          <a:pPr algn="ctr"/>
                          <a:r>
                            <a:rPr lang="en-US" dirty="0">
                              <a:solidFill>
                                <a:srgbClr val="00B050"/>
                              </a:solidFill>
                            </a:rPr>
                            <a:t>4.4-5.2</a:t>
                          </a:r>
                        </a:p>
                      </a:txBody>
                      <a:tcPr/>
                    </a:tc>
                    <a:extLst>
                      <a:ext uri="{0D108BD9-81ED-4DB2-BD59-A6C34878D82A}">
                        <a16:rowId xmlns:a16="http://schemas.microsoft.com/office/drawing/2014/main" val="3640534178"/>
                      </a:ext>
                    </a:extLst>
                  </a:tr>
                </a:tbl>
              </a:graphicData>
            </a:graphic>
          </p:graphicFrame>
        </mc:Choice>
        <mc:Fallback xmlns="">
          <p:graphicFrame>
            <p:nvGraphicFramePr>
              <p:cNvPr id="9" name="Content Placeholder 7">
                <a:extLst>
                  <a:ext uri="{FF2B5EF4-FFF2-40B4-BE49-F238E27FC236}">
                    <a16:creationId xmlns:a16="http://schemas.microsoft.com/office/drawing/2014/main" id="{2A007EC8-A888-4B4F-9E87-98AB8B63DFEC}"/>
                  </a:ext>
                </a:extLst>
              </p:cNvPr>
              <p:cNvGraphicFramePr>
                <a:graphicFrameLocks/>
              </p:cNvGraphicFramePr>
              <p:nvPr>
                <p:extLst>
                  <p:ext uri="{D42A27DB-BD31-4B8C-83A1-F6EECF244321}">
                    <p14:modId xmlns:p14="http://schemas.microsoft.com/office/powerpoint/2010/main" val="681173208"/>
                  </p:ext>
                </p:extLst>
              </p:nvPr>
            </p:nvGraphicFramePr>
            <p:xfrm>
              <a:off x="515322" y="4559528"/>
              <a:ext cx="8161134" cy="74168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771473247"/>
                        </a:ext>
                      </a:extLst>
                    </a:gridCol>
                    <a:gridCol w="1224136">
                      <a:extLst>
                        <a:ext uri="{9D8B030D-6E8A-4147-A177-3AD203B41FA5}">
                          <a16:colId xmlns:a16="http://schemas.microsoft.com/office/drawing/2014/main" val="1286850281"/>
                        </a:ext>
                      </a:extLst>
                    </a:gridCol>
                    <a:gridCol w="1224136">
                      <a:extLst>
                        <a:ext uri="{9D8B030D-6E8A-4147-A177-3AD203B41FA5}">
                          <a16:colId xmlns:a16="http://schemas.microsoft.com/office/drawing/2014/main" val="405635604"/>
                        </a:ext>
                      </a:extLst>
                    </a:gridCol>
                    <a:gridCol w="1345057">
                      <a:extLst>
                        <a:ext uri="{9D8B030D-6E8A-4147-A177-3AD203B41FA5}">
                          <a16:colId xmlns:a16="http://schemas.microsoft.com/office/drawing/2014/main" val="4094137898"/>
                        </a:ext>
                      </a:extLst>
                    </a:gridCol>
                    <a:gridCol w="1559493">
                      <a:extLst>
                        <a:ext uri="{9D8B030D-6E8A-4147-A177-3AD203B41FA5}">
                          <a16:colId xmlns:a16="http://schemas.microsoft.com/office/drawing/2014/main" val="2808970578"/>
                        </a:ext>
                      </a:extLst>
                    </a:gridCol>
                  </a:tblGrid>
                  <a:tr h="370840">
                    <a:tc>
                      <a:txBody>
                        <a:bodyPr/>
                        <a:lstStyle/>
                        <a:p>
                          <a:endParaRPr lang="en-US"/>
                        </a:p>
                      </a:txBody>
                      <a:tcPr>
                        <a:blipFill>
                          <a:blip r:embed="rId3"/>
                          <a:stretch>
                            <a:fillRect l="-217" t="-8065" r="-191540" b="-122581"/>
                          </a:stretch>
                        </a:blipFill>
                      </a:tcPr>
                    </a:tc>
                    <a:tc>
                      <a:txBody>
                        <a:bodyPr/>
                        <a:lstStyle/>
                        <a:p>
                          <a:r>
                            <a:rPr lang="en-US" dirty="0"/>
                            <a:t>Example 1</a:t>
                          </a:r>
                        </a:p>
                      </a:txBody>
                      <a:tcPr/>
                    </a:tc>
                    <a:tc>
                      <a:txBody>
                        <a:bodyPr/>
                        <a:lstStyle/>
                        <a:p>
                          <a:r>
                            <a:rPr lang="en-US" dirty="0"/>
                            <a:t>Example 2</a:t>
                          </a:r>
                        </a:p>
                      </a:txBody>
                      <a:tcPr/>
                    </a:tc>
                    <a:tc>
                      <a:txBody>
                        <a:bodyPr/>
                        <a:lstStyle/>
                        <a:p>
                          <a:r>
                            <a:rPr lang="en-US" dirty="0"/>
                            <a:t>Example 3</a:t>
                          </a:r>
                        </a:p>
                      </a:txBody>
                      <a:tcPr/>
                    </a:tc>
                    <a:tc>
                      <a:txBody>
                        <a:bodyPr/>
                        <a:lstStyle/>
                        <a:p>
                          <a:r>
                            <a:rPr lang="en-US" dirty="0"/>
                            <a:t>Margin (dB)</a:t>
                          </a:r>
                        </a:p>
                      </a:txBody>
                      <a:tcPr/>
                    </a:tc>
                    <a:extLst>
                      <a:ext uri="{0D108BD9-81ED-4DB2-BD59-A6C34878D82A}">
                        <a16:rowId xmlns:a16="http://schemas.microsoft.com/office/drawing/2014/main" val="2810922505"/>
                      </a:ext>
                    </a:extLst>
                  </a:tr>
                  <a:tr h="370840">
                    <a:tc>
                      <a:txBody>
                        <a:bodyPr/>
                        <a:lstStyle/>
                        <a:p>
                          <a:endParaRPr lang="en-US"/>
                        </a:p>
                      </a:txBody>
                      <a:tcPr>
                        <a:blipFill>
                          <a:blip r:embed="rId3"/>
                          <a:stretch>
                            <a:fillRect l="-217" t="-109836" r="-191540" b="-24590"/>
                          </a:stretch>
                        </a:blipFill>
                      </a:tcPr>
                    </a:tc>
                    <a:tc>
                      <a:txBody>
                        <a:bodyPr/>
                        <a:lstStyle/>
                        <a:p>
                          <a:pPr algn="ctr"/>
                          <a:r>
                            <a:rPr lang="en-US" dirty="0"/>
                            <a:t>3.6</a:t>
                          </a:r>
                        </a:p>
                      </a:txBody>
                      <a:tcPr/>
                    </a:tc>
                    <a:tc>
                      <a:txBody>
                        <a:bodyPr/>
                        <a:lstStyle/>
                        <a:p>
                          <a:pPr algn="ctr"/>
                          <a:r>
                            <a:rPr lang="en-US" dirty="0"/>
                            <a:t>4.8</a:t>
                          </a:r>
                        </a:p>
                      </a:txBody>
                      <a:tcPr/>
                    </a:tc>
                    <a:tc>
                      <a:txBody>
                        <a:bodyPr/>
                        <a:lstStyle/>
                        <a:p>
                          <a:pPr algn="ctr"/>
                          <a:r>
                            <a:rPr lang="en-US" dirty="0"/>
                            <a:t>4.0</a:t>
                          </a:r>
                        </a:p>
                      </a:txBody>
                      <a:tcPr/>
                    </a:tc>
                    <a:tc>
                      <a:txBody>
                        <a:bodyPr/>
                        <a:lstStyle/>
                        <a:p>
                          <a:pPr algn="ctr"/>
                          <a:r>
                            <a:rPr lang="en-US" dirty="0">
                              <a:solidFill>
                                <a:srgbClr val="00B050"/>
                              </a:solidFill>
                            </a:rPr>
                            <a:t>4.4-5.2</a:t>
                          </a:r>
                        </a:p>
                      </a:txBody>
                      <a:tcPr/>
                    </a:tc>
                    <a:extLst>
                      <a:ext uri="{0D108BD9-81ED-4DB2-BD59-A6C34878D82A}">
                        <a16:rowId xmlns:a16="http://schemas.microsoft.com/office/drawing/2014/main" val="3640534178"/>
                      </a:ext>
                    </a:extLst>
                  </a:tr>
                </a:tbl>
              </a:graphicData>
            </a:graphic>
          </p:graphicFrame>
        </mc:Fallback>
      </mc:AlternateContent>
      <p:sp>
        <p:nvSpPr>
          <p:cNvPr id="11" name="TextBox 10">
            <a:extLst>
              <a:ext uri="{FF2B5EF4-FFF2-40B4-BE49-F238E27FC236}">
                <a16:creationId xmlns:a16="http://schemas.microsoft.com/office/drawing/2014/main" id="{B4A5898B-8748-46C1-A090-204912D6A94D}"/>
              </a:ext>
            </a:extLst>
          </p:cNvPr>
          <p:cNvSpPr txBox="1"/>
          <p:nvPr/>
        </p:nvSpPr>
        <p:spPr>
          <a:xfrm>
            <a:off x="1763688" y="4018586"/>
            <a:ext cx="5775940" cy="461665"/>
          </a:xfrm>
          <a:prstGeom prst="rect">
            <a:avLst/>
          </a:prstGeom>
          <a:noFill/>
        </p:spPr>
        <p:txBody>
          <a:bodyPr wrap="none" rtlCol="0">
            <a:spAutoFit/>
          </a:bodyPr>
          <a:lstStyle/>
          <a:p>
            <a:r>
              <a:rPr lang="en-US" dirty="0">
                <a:solidFill>
                  <a:schemeClr val="tx1"/>
                </a:solidFill>
              </a:rPr>
              <a:t>HDR – Max power in 3 kHz sub-band (dBm)</a:t>
            </a:r>
          </a:p>
        </p:txBody>
      </p:sp>
    </p:spTree>
    <p:extLst>
      <p:ext uri="{BB962C8B-B14F-4D97-AF65-F5344CB8AC3E}">
        <p14:creationId xmlns:p14="http://schemas.microsoft.com/office/powerpoint/2010/main" val="295723694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9625</TotalTime>
  <Words>1806</Words>
  <Application>Microsoft Office PowerPoint</Application>
  <PresentationFormat>On-screen Show (4:3)</PresentationFormat>
  <Paragraphs>364</Paragraphs>
  <Slides>24</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 Unicode MS</vt:lpstr>
      <vt:lpstr>굴림</vt:lpstr>
      <vt:lpstr>MS Gothic</vt:lpstr>
      <vt:lpstr>Arial</vt:lpstr>
      <vt:lpstr>Calibri</vt:lpstr>
      <vt:lpstr>Cambria Math</vt:lpstr>
      <vt:lpstr>Times New Roman</vt:lpstr>
      <vt:lpstr>Office Theme</vt:lpstr>
      <vt:lpstr>Microsoft Word 97 - 2003 Document</vt:lpstr>
      <vt:lpstr>Tuning Symbol Randomization</vt:lpstr>
      <vt:lpstr>Abstract</vt:lpstr>
      <vt:lpstr>Symbol randomization by concatenation of phase and cyclic shift randomization</vt:lpstr>
      <vt:lpstr>Recap – recommended examples</vt:lpstr>
      <vt:lpstr>Simulation assumptions</vt:lpstr>
      <vt:lpstr>Combined binary phase and cyclic shift randomization</vt:lpstr>
      <vt:lpstr>Phase randomization + cyclic shift randomization (ETSI, 10 dBm/MHz)</vt:lpstr>
      <vt:lpstr>Phase randomization + cyclic shift randomization (ETSI, 10 dBm/MHz)</vt:lpstr>
      <vt:lpstr>Phase randomization + cyclic shift randomization (FCC, 8 dBm/3kHz)</vt:lpstr>
      <vt:lpstr>Conclusions</vt:lpstr>
      <vt:lpstr>Straw poll</vt:lpstr>
      <vt:lpstr>References</vt:lpstr>
      <vt:lpstr>Appendix</vt:lpstr>
      <vt:lpstr>Recap - symbol randomization techniques</vt:lpstr>
      <vt:lpstr>Cyclic shift randomization</vt:lpstr>
      <vt:lpstr>Suggested cyclic shifts, 4 us symbols</vt:lpstr>
      <vt:lpstr>Suggested cyclic shifts, 2 us symbols</vt:lpstr>
      <vt:lpstr>Metric for spectrum flattening (1)</vt:lpstr>
      <vt:lpstr>Metric for spectrum flattening (2)</vt:lpstr>
      <vt:lpstr>Metric for spectrum flattening (3)</vt:lpstr>
      <vt:lpstr>Example calculation of LeftRightImbalance HDR without CSR</vt:lpstr>
      <vt:lpstr>Example calculation of LeftRightImbalance HDR with CSR</vt:lpstr>
      <vt:lpstr>Left-Right Imbalance LDR</vt:lpstr>
      <vt:lpstr>Left-Right Imbalance HDR</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Tuning Symbol Randomization</dc:title>
  <dc:creator>Dennis Sundman</dc:creator>
  <cp:lastModifiedBy>Miguel Lopez M</cp:lastModifiedBy>
  <cp:revision>462</cp:revision>
  <cp:lastPrinted>1601-01-01T00:00:00Z</cp:lastPrinted>
  <dcterms:created xsi:type="dcterms:W3CDTF">2018-05-18T13:28:49Z</dcterms:created>
  <dcterms:modified xsi:type="dcterms:W3CDTF">2018-09-10T07:22:08Z</dcterms:modified>
</cp:coreProperties>
</file>