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01" r:id="rId3"/>
    <p:sldId id="307" r:id="rId4"/>
    <p:sldId id="308" r:id="rId5"/>
    <p:sldId id="309" r:id="rId6"/>
    <p:sldId id="304" r:id="rId7"/>
    <p:sldId id="310" r:id="rId8"/>
    <p:sldId id="287" r:id="rId9"/>
    <p:sldId id="288" r:id="rId10"/>
    <p:sldId id="306" r:id="rId11"/>
    <p:sldId id="311" r:id="rId12"/>
    <p:sldId id="292" r:id="rId13"/>
  </p:sldIdLst>
  <p:sldSz cx="9144000" cy="6858000" type="screen4x3"/>
  <p:notesSz cx="6881813"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4" userDrawn="1">
          <p15:clr>
            <a:srgbClr val="A4A3A4"/>
          </p15:clr>
        </p15:guide>
        <p15:guide id="2" pos="285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C65A"/>
    <a:srgbClr val="FF9933"/>
    <a:srgbClr val="99CCFF"/>
    <a:srgbClr val="0066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7" autoAdjust="0"/>
    <p:restoredTop sz="98993" autoAdjust="0"/>
  </p:normalViewPr>
  <p:slideViewPr>
    <p:cSldViewPr>
      <p:cViewPr>
        <p:scale>
          <a:sx n="75" d="100"/>
          <a:sy n="75" d="100"/>
        </p:scale>
        <p:origin x="-1104" y="13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46" y="-84"/>
      </p:cViewPr>
      <p:guideLst>
        <p:guide orient="horz" pos="2164"/>
        <p:guide pos="285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55867" y="175082"/>
            <a:ext cx="19361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802.11-17/xxx</a:t>
            </a:r>
          </a:p>
        </p:txBody>
      </p:sp>
      <p:sp>
        <p:nvSpPr>
          <p:cNvPr id="3075" name="Rectangle 3"/>
          <p:cNvSpPr>
            <a:spLocks noGrp="1" noChangeArrowheads="1"/>
          </p:cNvSpPr>
          <p:nvPr>
            <p:ph type="dt" sz="quarter" idx="1"/>
          </p:nvPr>
        </p:nvSpPr>
        <p:spPr bwMode="auto">
          <a:xfrm>
            <a:off x="689775" y="175082"/>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2017</a:t>
            </a:r>
          </a:p>
        </p:txBody>
      </p:sp>
      <p:sp>
        <p:nvSpPr>
          <p:cNvPr id="3076" name="Rectangle 4"/>
          <p:cNvSpPr>
            <a:spLocks noGrp="1" noChangeArrowheads="1"/>
          </p:cNvSpPr>
          <p:nvPr>
            <p:ph type="ftr" sz="quarter" idx="2"/>
          </p:nvPr>
        </p:nvSpPr>
        <p:spPr bwMode="auto">
          <a:xfrm>
            <a:off x="4583481" y="8997951"/>
            <a:ext cx="16866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smtClean="0"/>
              <a:t>Rojan Chitrakar, Panasonic</a:t>
            </a:r>
            <a:endParaRPr lang="en-US" dirty="0"/>
          </a:p>
        </p:txBody>
      </p:sp>
      <p:sp>
        <p:nvSpPr>
          <p:cNvPr id="3077" name="Rectangle 5"/>
          <p:cNvSpPr>
            <a:spLocks noGrp="1" noChangeArrowheads="1"/>
          </p:cNvSpPr>
          <p:nvPr>
            <p:ph type="sldNum" sz="quarter" idx="3"/>
          </p:nvPr>
        </p:nvSpPr>
        <p:spPr bwMode="auto">
          <a:xfrm>
            <a:off x="3106354" y="8997951"/>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46A1385-B4BE-44D6-BE17-C818A5EF93D3}" type="slidenum">
              <a:rPr lang="en-US"/>
              <a:pPr>
                <a:defRPr/>
              </a:pPr>
              <a:t>‹#›</a:t>
            </a:fld>
            <a:endParaRPr lang="en-US" dirty="0"/>
          </a:p>
        </p:txBody>
      </p:sp>
      <p:sp>
        <p:nvSpPr>
          <p:cNvPr id="56326" name="Line 6"/>
          <p:cNvSpPr>
            <a:spLocks noChangeShapeType="1"/>
          </p:cNvSpPr>
          <p:nvPr/>
        </p:nvSpPr>
        <p:spPr bwMode="auto">
          <a:xfrm>
            <a:off x="688182" y="387350"/>
            <a:ext cx="55054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1751" name="Rectangle 7"/>
          <p:cNvSpPr>
            <a:spLocks noChangeArrowheads="1"/>
          </p:cNvSpPr>
          <p:nvPr/>
        </p:nvSpPr>
        <p:spPr bwMode="auto">
          <a:xfrm>
            <a:off x="688182" y="899795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56328" name="Line 8"/>
          <p:cNvSpPr>
            <a:spLocks noChangeShapeType="1"/>
          </p:cNvSpPr>
          <p:nvPr/>
        </p:nvSpPr>
        <p:spPr bwMode="auto">
          <a:xfrm>
            <a:off x="688181" y="8986838"/>
            <a:ext cx="565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49066" y="95707"/>
            <a:ext cx="218598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802.11-11/1588r0</a:t>
            </a:r>
          </a:p>
        </p:txBody>
      </p:sp>
      <p:sp>
        <p:nvSpPr>
          <p:cNvPr id="2051" name="Rectangle 3"/>
          <p:cNvSpPr>
            <a:spLocks noGrp="1" noChangeArrowheads="1"/>
          </p:cNvSpPr>
          <p:nvPr>
            <p:ph type="dt" idx="1"/>
          </p:nvPr>
        </p:nvSpPr>
        <p:spPr bwMode="auto">
          <a:xfrm>
            <a:off x="648357" y="95707"/>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2015</a:t>
            </a:r>
          </a:p>
        </p:txBody>
      </p:sp>
      <p:sp>
        <p:nvSpPr>
          <p:cNvPr id="28676" name="Rectangle 4"/>
          <p:cNvSpPr>
            <a:spLocks noGrp="1" noRot="1" noChangeAspect="1" noChangeArrowheads="1" noTextEdit="1"/>
          </p:cNvSpPr>
          <p:nvPr>
            <p:ph type="sldImg" idx="2"/>
          </p:nvPr>
        </p:nvSpPr>
        <p:spPr bwMode="auto">
          <a:xfrm>
            <a:off x="11255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7575" y="4416426"/>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79094" y="9001126"/>
            <a:ext cx="25559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Dorothy Stanley, Aruba Networks</a:t>
            </a:r>
          </a:p>
        </p:txBody>
      </p:sp>
      <p:sp>
        <p:nvSpPr>
          <p:cNvPr id="2055" name="Rectangle 7"/>
          <p:cNvSpPr>
            <a:spLocks noGrp="1" noChangeArrowheads="1"/>
          </p:cNvSpPr>
          <p:nvPr>
            <p:ph type="sldNum" sz="quarter" idx="5"/>
          </p:nvPr>
        </p:nvSpPr>
        <p:spPr bwMode="auto">
          <a:xfrm>
            <a:off x="3189171" y="9001126"/>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2BF0D095-F52D-480A-94DF-9FA296D2C069}" type="slidenum">
              <a:rPr lang="en-US"/>
              <a:pPr>
                <a:defRPr/>
              </a:pPr>
              <a:t>‹#›</a:t>
            </a:fld>
            <a:endParaRPr lang="en-US" dirty="0"/>
          </a:p>
        </p:txBody>
      </p:sp>
      <p:sp>
        <p:nvSpPr>
          <p:cNvPr id="16392" name="Rectangle 8"/>
          <p:cNvSpPr>
            <a:spLocks noChangeArrowheads="1"/>
          </p:cNvSpPr>
          <p:nvPr/>
        </p:nvSpPr>
        <p:spPr bwMode="auto">
          <a:xfrm>
            <a:off x="718449" y="9001126"/>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28681" name="Line 9"/>
          <p:cNvSpPr>
            <a:spLocks noChangeShapeType="1"/>
          </p:cNvSpPr>
          <p:nvPr/>
        </p:nvSpPr>
        <p:spPr bwMode="auto">
          <a:xfrm>
            <a:off x="718450" y="8999538"/>
            <a:ext cx="5444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8682" name="Line 10"/>
          <p:cNvSpPr>
            <a:spLocks noChangeShapeType="1"/>
          </p:cNvSpPr>
          <p:nvPr/>
        </p:nvSpPr>
        <p:spPr bwMode="auto">
          <a:xfrm>
            <a:off x="643577" y="296863"/>
            <a:ext cx="55946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dirty="0"/>
              <a:t>Dorothy Stanley, Aruba Networks</a:t>
            </a:r>
          </a:p>
        </p:txBody>
      </p:sp>
      <p:sp>
        <p:nvSpPr>
          <p:cNvPr id="17413" name="Rectangle 7"/>
          <p:cNvSpPr>
            <a:spLocks noGrp="1" noChangeArrowheads="1"/>
          </p:cNvSpPr>
          <p:nvPr>
            <p:ph type="sldNum" sz="quarter" idx="5"/>
          </p:nvPr>
        </p:nvSpPr>
        <p:spPr>
          <a:xfrm>
            <a:off x="3291763" y="9001126"/>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dirty="0"/>
              <a:t>Page </a:t>
            </a:r>
            <a:fld id="{D46EC899-E8EF-4388-8D00-29F049B3F004}" type="slidenum">
              <a:rPr lang="en-US" smtClean="0"/>
              <a:pPr>
                <a:defRPr/>
              </a:pPr>
              <a:t>1</a:t>
            </a:fld>
            <a:endParaRPr lang="en-US" dirty="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0638B68-59E2-4ECC-A395-4D8BA92A6B58}" type="slidenum">
              <a:rPr lang="en-US"/>
              <a:pPr>
                <a:defRPr/>
              </a:pPr>
              <a:t>‹#›</a:t>
            </a:fld>
            <a:endParaRPr lang="en-US" dirty="0"/>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B95F2FA-1F7D-4511-B8D3-BE850E72BE81}" type="slidenum">
              <a:rPr lang="en-US"/>
              <a:pPr>
                <a:defRPr/>
              </a:pPr>
              <a:t>‹#›</a:t>
            </a:fld>
            <a:endParaRPr lang="en-US" dirty="0"/>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020C94DB-DACE-4790-8683-FC67F9BD15B1}" type="slidenum">
              <a:rPr lang="en-US"/>
              <a:pPr>
                <a:defRPr/>
              </a:pPr>
              <a:t>‹#›</a:t>
            </a:fld>
            <a:endParaRPr lang="en-US" dirty="0"/>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FC9212-A276-4579-8D5E-ABD8504D37DD}" type="slidenum">
              <a:rPr lang="en-US"/>
              <a:pPr>
                <a:defRPr/>
              </a:pPr>
              <a:t>‹#›</a:t>
            </a:fld>
            <a:endParaRPr lang="en-US" dirty="0"/>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31AEC5-025C-49AC-9B4A-23C1DEB7E703}" type="slidenum">
              <a:rPr lang="en-US"/>
              <a:pPr>
                <a:defRPr/>
              </a:pPr>
              <a:t>‹#›</a:t>
            </a:fld>
            <a:endParaRPr lang="en-US" dirty="0"/>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0E93BDA3-DD93-4E4E-8EDC-3FA158570F5C}" type="slidenum">
              <a:rPr lang="en-US"/>
              <a:pPr>
                <a:defRPr/>
              </a:pPr>
              <a:t>‹#›</a:t>
            </a:fld>
            <a:endParaRPr lang="en-US" dirty="0"/>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7BB03CFB-44AD-4816-B58F-A54E0F554221}" type="slidenum">
              <a:rPr lang="en-US"/>
              <a:pPr>
                <a:defRPr/>
              </a:pPr>
              <a:t>‹#›</a:t>
            </a:fld>
            <a:endParaRPr lang="en-US" dirty="0"/>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04482A58-199F-4918-8432-04940375E780}" type="slidenum">
              <a:rPr lang="en-US"/>
              <a:pPr>
                <a:defRPr/>
              </a:pPr>
              <a:t>‹#›</a:t>
            </a:fld>
            <a:endParaRPr lang="en-US" dirty="0"/>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7F6BBDC2-33C3-48A1-AB5D-AA2D3A91F3F6}" type="slidenum">
              <a:rPr lang="en-US"/>
              <a:pPr>
                <a:defRPr/>
              </a:pPr>
              <a:t>‹#›</a:t>
            </a:fld>
            <a:endParaRPr lang="en-US" dirty="0"/>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8988C900-7051-48E6-8DAA-3BB132A94CD7}" type="slidenum">
              <a:rPr lang="en-US"/>
              <a:pPr>
                <a:defRPr/>
              </a:pPr>
              <a:t>‹#›</a:t>
            </a:fld>
            <a:endParaRPr lang="en-US" dirty="0"/>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AB6FA4E4-6431-4A7A-AEBA-9670F0642CD3}" type="slidenum">
              <a:rPr lang="en-US"/>
              <a:pPr>
                <a:defRPr/>
              </a:pPr>
              <a:t>‹#›</a:t>
            </a:fld>
            <a:endParaRPr lang="en-US" dirty="0"/>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2018</a:t>
            </a:r>
            <a:endParaRPr lang="en-US" dirty="0"/>
          </a:p>
        </p:txBody>
      </p:sp>
      <p:sp>
        <p:nvSpPr>
          <p:cNvPr id="1029" name="Rectangle 5"/>
          <p:cNvSpPr>
            <a:spLocks noGrp="1" noChangeArrowheads="1"/>
          </p:cNvSpPr>
          <p:nvPr>
            <p:ph type="ftr" sz="quarter" idx="3"/>
          </p:nvPr>
        </p:nvSpPr>
        <p:spPr bwMode="auto">
          <a:xfrm>
            <a:off x="6155194" y="6475413"/>
            <a:ext cx="238873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Rojan Chitrakar, Panasonic, Panasonic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t>doc.: IEEE </a:t>
            </a:r>
            <a:r>
              <a:rPr lang="en-US" altLang="en-US" sz="1800" b="1" dirty="0" smtClean="0"/>
              <a:t>802.11-18/1520r2</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September 2018</a:t>
            </a:r>
            <a:endParaRPr lang="en-US" sz="1800" dirty="0"/>
          </a:p>
        </p:txBody>
      </p:sp>
      <p:sp>
        <p:nvSpPr>
          <p:cNvPr id="3075" name="Footer Placeholder 4"/>
          <p:cNvSpPr>
            <a:spLocks noGrp="1"/>
          </p:cNvSpPr>
          <p:nvPr>
            <p:ph type="ftr" sz="quarter" idx="11"/>
          </p:nvPr>
        </p:nvSpPr>
        <p:spPr>
          <a:xfrm>
            <a:off x="6857309" y="6475413"/>
            <a:ext cx="168661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Rojan Chitrakar, Panasonic</a:t>
            </a:r>
            <a:endParaRPr lang="en-US" dirty="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77FB121F-92AD-4A94-B9B7-431A9F07F0F0}" type="slidenum">
              <a:rPr lang="en-US" smtClean="0"/>
              <a:pPr>
                <a:defRPr/>
              </a:pPr>
              <a:t>1</a:t>
            </a:fld>
            <a:endParaRPr lang="en-US" dirty="0"/>
          </a:p>
        </p:txBody>
      </p:sp>
      <p:sp>
        <p:nvSpPr>
          <p:cNvPr id="2053" name="Rectangle 2"/>
          <p:cNvSpPr>
            <a:spLocks noGrp="1" noChangeArrowheads="1"/>
          </p:cNvSpPr>
          <p:nvPr>
            <p:ph type="title"/>
          </p:nvPr>
        </p:nvSpPr>
        <p:spPr>
          <a:xfrm>
            <a:off x="685800" y="685800"/>
            <a:ext cx="7924800" cy="1066800"/>
          </a:xfrm>
        </p:spPr>
        <p:txBody>
          <a:bodyPr/>
          <a:lstStyle/>
          <a:p>
            <a:r>
              <a:rPr lang="en-US" sz="2800" dirty="0" smtClean="0"/>
              <a:t>WUR Duty Cycle Operation Clarifications</a:t>
            </a:r>
            <a:endParaRPr lang="en-US" altLang="en-US" sz="2800" dirty="0"/>
          </a:p>
        </p:txBody>
      </p:sp>
      <p:sp>
        <p:nvSpPr>
          <p:cNvPr id="2054" name="Rectangle 6"/>
          <p:cNvSpPr>
            <a:spLocks noGrp="1" noChangeArrowheads="1"/>
          </p:cNvSpPr>
          <p:nvPr>
            <p:ph type="body" idx="1"/>
          </p:nvPr>
        </p:nvSpPr>
        <p:spPr>
          <a:xfrm>
            <a:off x="655983" y="17526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2018-09-5</a:t>
            </a:r>
            <a:endParaRPr lang="en-US" altLang="en-US" sz="2000" b="0" dirty="0"/>
          </a:p>
        </p:txBody>
      </p:sp>
      <p:sp>
        <p:nvSpPr>
          <p:cNvPr id="2056" name="Rectangle 12"/>
          <p:cNvSpPr>
            <a:spLocks noChangeArrowheads="1"/>
          </p:cNvSpPr>
          <p:nvPr/>
        </p:nvSpPr>
        <p:spPr bwMode="auto">
          <a:xfrm>
            <a:off x="640592" y="23622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443908892"/>
              </p:ext>
            </p:extLst>
          </p:nvPr>
        </p:nvGraphicFramePr>
        <p:xfrm>
          <a:off x="520700" y="2828925"/>
          <a:ext cx="8039100" cy="2774950"/>
        </p:xfrm>
        <a:graphic>
          <a:graphicData uri="http://schemas.openxmlformats.org/presentationml/2006/ole">
            <mc:AlternateContent xmlns:mc="http://schemas.openxmlformats.org/markup-compatibility/2006">
              <mc:Choice xmlns:v="urn:schemas-microsoft-com:vml" Requires="v">
                <p:oleObj spid="_x0000_s2948" name="Document" r:id="rId4" imgW="8687783" imgH="3008798" progId="Word.Document.8">
                  <p:embed/>
                </p:oleObj>
              </mc:Choice>
              <mc:Fallback>
                <p:oleObj name="Document" r:id="rId4" imgW="8687783" imgH="3008798" progId="Word.Document.8">
                  <p:embed/>
                  <p:pic>
                    <p:nvPicPr>
                      <p:cNvPr id="0" name="Object 3"/>
                      <p:cNvPicPr>
                        <a:picLocks noChangeAspect="1" noChangeArrowheads="1"/>
                      </p:cNvPicPr>
                      <p:nvPr/>
                    </p:nvPicPr>
                    <p:blipFill>
                      <a:blip r:embed="rId5"/>
                      <a:srcRect/>
                      <a:stretch>
                        <a:fillRect/>
                      </a:stretch>
                    </p:blipFill>
                    <p:spPr bwMode="auto">
                      <a:xfrm>
                        <a:off x="520700" y="2828925"/>
                        <a:ext cx="8039100" cy="277495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4759924"/>
          </a:xfrm>
        </p:spPr>
        <p:txBody>
          <a:bodyPr/>
          <a:lstStyle/>
          <a:p>
            <a:r>
              <a:rPr lang="en-US" dirty="0" smtClean="0"/>
              <a:t>Do you agree </a:t>
            </a:r>
            <a:r>
              <a:rPr lang="en-US" dirty="0" smtClean="0"/>
              <a:t>to:</a:t>
            </a:r>
            <a:endParaRPr lang="en-US" dirty="0" smtClean="0"/>
          </a:p>
          <a:p>
            <a:endParaRPr lang="en-US" dirty="0" smtClean="0"/>
          </a:p>
          <a:p>
            <a:r>
              <a:rPr lang="en-SG" dirty="0" smtClean="0"/>
              <a:t>Add a note in the 11ba specification to say that after successfully completing a WUR Mode setup negotiation, a </a:t>
            </a:r>
            <a:r>
              <a:rPr lang="en-US" dirty="0" smtClean="0"/>
              <a:t>WUR </a:t>
            </a:r>
            <a:r>
              <a:rPr lang="en-US" dirty="0"/>
              <a:t>STA may transition to the WUR Mode at any time by moving the PCR component to doze </a:t>
            </a:r>
            <a:r>
              <a:rPr lang="en-US" dirty="0" smtClean="0"/>
              <a:t>state?</a:t>
            </a:r>
            <a:endParaRPr lang="en-US" dirty="0"/>
          </a:p>
          <a:p>
            <a:endParaRPr lang="en-SG" dirty="0" smtClean="0"/>
          </a:p>
          <a:p>
            <a:endParaRPr lang="en-US" dirty="0"/>
          </a:p>
          <a:p>
            <a:r>
              <a:rPr lang="en-US" dirty="0" smtClean="0"/>
              <a:t>Y/N/A - deferred</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3757070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to c</a:t>
            </a:r>
            <a:r>
              <a:rPr lang="en-SG" dirty="0" err="1"/>
              <a:t>hange</a:t>
            </a:r>
            <a:r>
              <a:rPr lang="en-SG" dirty="0"/>
              <a:t> the </a:t>
            </a:r>
            <a:r>
              <a:rPr lang="en-SG" dirty="0" smtClean="0"/>
              <a:t>unit </a:t>
            </a:r>
            <a:r>
              <a:rPr lang="en-SG" dirty="0"/>
              <a:t>of the On Duration field to </a:t>
            </a:r>
            <a:r>
              <a:rPr lang="en-SG" dirty="0" smtClean="0"/>
              <a:t>4µs</a:t>
            </a:r>
            <a:r>
              <a:rPr lang="en-US" dirty="0" smtClean="0"/>
              <a:t>?</a:t>
            </a:r>
          </a:p>
          <a:p>
            <a:endParaRPr lang="en-US" dirty="0" smtClean="0"/>
          </a:p>
          <a:p>
            <a:r>
              <a:rPr lang="en-US" dirty="0"/>
              <a:t>Y/N/A - deferred</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3</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129101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28600" y="1640876"/>
            <a:ext cx="8686799" cy="3693124"/>
          </a:xfrm>
        </p:spPr>
        <p:txBody>
          <a:bodyPr/>
          <a:lstStyle/>
          <a:p>
            <a:pPr marL="0" lvl="0" indent="0">
              <a:buNone/>
            </a:pPr>
            <a:r>
              <a:rPr kumimoji="1" lang="en-GB" sz="1800" b="0" dirty="0">
                <a:solidFill>
                  <a:srgbClr val="000000"/>
                </a:solidFill>
              </a:rPr>
              <a:t>[1</a:t>
            </a:r>
            <a:r>
              <a:rPr kumimoji="1" lang="en-GB" sz="1800" b="0" dirty="0" smtClean="0">
                <a:solidFill>
                  <a:srgbClr val="000000"/>
                </a:solidFill>
              </a:rPr>
              <a:t>] </a:t>
            </a:r>
            <a:r>
              <a:rPr kumimoji="1" lang="en-SG" sz="1800" b="0" dirty="0">
                <a:solidFill>
                  <a:srgbClr val="000000"/>
                </a:solidFill>
              </a:rPr>
              <a:t>IEEE </a:t>
            </a:r>
            <a:r>
              <a:rPr kumimoji="1" lang="en-US" sz="1800" b="0" dirty="0" smtClean="0">
                <a:solidFill>
                  <a:srgbClr val="000000"/>
                </a:solidFill>
              </a:rPr>
              <a:t>802.11ba-D0.4</a:t>
            </a:r>
            <a:endParaRPr kumimoji="1" lang="de-DE" sz="1800" b="0" dirty="0" smtClean="0">
              <a:solidFill>
                <a:srgbClr val="000000"/>
              </a:solidFill>
            </a:endParaRPr>
          </a:p>
          <a:p>
            <a:pPr marL="0" lvl="0" indent="0">
              <a:buNone/>
            </a:pPr>
            <a:endParaRPr kumimoji="1" lang="en-US" sz="1800" b="0" dirty="0">
              <a:solidFill>
                <a:srgbClr val="000000"/>
              </a:solidFill>
            </a:endParaRPr>
          </a:p>
        </p:txBody>
      </p:sp>
      <p:sp>
        <p:nvSpPr>
          <p:cNvPr id="3" name="Title 2"/>
          <p:cNvSpPr>
            <a:spLocks noGrp="1"/>
          </p:cNvSpPr>
          <p:nvPr>
            <p:ph type="title"/>
          </p:nvPr>
        </p:nvSpPr>
        <p:spPr>
          <a:xfrm>
            <a:off x="685800" y="685800"/>
            <a:ext cx="7772400" cy="609600"/>
          </a:xfrm>
        </p:spPr>
        <p:txBody>
          <a:bodyPr/>
          <a:lstStyle/>
          <a:p>
            <a:r>
              <a:rPr lang="en-US" dirty="0" smtClean="0"/>
              <a:t>References</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567039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US" dirty="0" smtClean="0"/>
              <a:t>Introduction</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2</a:t>
            </a:fld>
            <a:endParaRPr lang="en-US" dirty="0"/>
          </a:p>
        </p:txBody>
      </p:sp>
      <p:sp>
        <p:nvSpPr>
          <p:cNvPr id="10" name="Content Placeholder 1"/>
          <p:cNvSpPr txBox="1">
            <a:spLocks/>
          </p:cNvSpPr>
          <p:nvPr/>
        </p:nvSpPr>
        <p:spPr bwMode="auto">
          <a:xfrm>
            <a:off x="229875" y="1524000"/>
            <a:ext cx="8582025"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2800" dirty="0"/>
              <a:t>WUR </a:t>
            </a:r>
            <a:r>
              <a:rPr lang="en-US" sz="2800" dirty="0" smtClean="0"/>
              <a:t>Duty Cycle operation is defined in 802.11ba</a:t>
            </a:r>
          </a:p>
          <a:p>
            <a:pPr lvl="1"/>
            <a:r>
              <a:rPr lang="en-US" sz="2400" dirty="0" smtClean="0"/>
              <a:t>Support of WUR Duty Cycle operation is mandatory for WUR APs.</a:t>
            </a:r>
          </a:p>
          <a:p>
            <a:pPr lvl="1"/>
            <a:r>
              <a:rPr lang="en-US" sz="2400" dirty="0"/>
              <a:t>Support of WUR Duty Cycle </a:t>
            </a:r>
            <a:r>
              <a:rPr lang="en-US" sz="2400" dirty="0" smtClean="0"/>
              <a:t>operation with on duration smaller than duty cycle period is optional for WUR STAs.</a:t>
            </a:r>
          </a:p>
          <a:p>
            <a:pPr lvl="1"/>
            <a:endParaRPr lang="en-US" sz="2400" dirty="0" smtClean="0"/>
          </a:p>
          <a:p>
            <a:r>
              <a:rPr lang="en-US" sz="2800" dirty="0" smtClean="0"/>
              <a:t>In this presentation we want to:</a:t>
            </a:r>
          </a:p>
          <a:p>
            <a:pPr lvl="1"/>
            <a:r>
              <a:rPr lang="en-US" sz="2400" dirty="0" smtClean="0"/>
              <a:t> Clarify the field size/units of some parameters </a:t>
            </a:r>
            <a:r>
              <a:rPr lang="en-US" sz="2400" dirty="0"/>
              <a:t>of WUR Duty Cycle </a:t>
            </a:r>
            <a:r>
              <a:rPr lang="en-US" sz="2400" dirty="0" smtClean="0"/>
              <a:t>operation. </a:t>
            </a:r>
          </a:p>
          <a:p>
            <a:pPr lvl="1"/>
            <a:r>
              <a:rPr lang="en-US" sz="2400" dirty="0" smtClean="0"/>
              <a:t>Clarify WUR STA behavior before the start of WUR Duty Cycle operation.</a:t>
            </a:r>
          </a:p>
          <a:p>
            <a:endParaRPr lang="en-US" altLang="ko-KR" dirty="0"/>
          </a:p>
        </p:txBody>
      </p:sp>
    </p:spTree>
    <p:extLst>
      <p:ext uri="{BB962C8B-B14F-4D97-AF65-F5344CB8AC3E}">
        <p14:creationId xmlns:p14="http://schemas.microsoft.com/office/powerpoint/2010/main" val="50193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0761" y="5195546"/>
            <a:ext cx="3367087" cy="1281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a:xfrm>
            <a:off x="457200" y="685800"/>
            <a:ext cx="7772400" cy="457200"/>
          </a:xfrm>
        </p:spPr>
        <p:txBody>
          <a:bodyPr/>
          <a:lstStyle/>
          <a:p>
            <a:r>
              <a:rPr lang="en-US" dirty="0" smtClean="0"/>
              <a:t>WUR Duty Cycle Operation</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3</a:t>
            </a:fld>
            <a:endParaRPr lang="en-US" dirty="0"/>
          </a:p>
        </p:txBody>
      </p:sp>
      <p:sp>
        <p:nvSpPr>
          <p:cNvPr id="10" name="Content Placeholder 1"/>
          <p:cNvSpPr txBox="1">
            <a:spLocks/>
          </p:cNvSpPr>
          <p:nvPr/>
        </p:nvSpPr>
        <p:spPr bwMode="auto">
          <a:xfrm>
            <a:off x="229875" y="1143000"/>
            <a:ext cx="858202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a:t>WUR </a:t>
            </a:r>
            <a:r>
              <a:rPr lang="en-US" dirty="0" smtClean="0"/>
              <a:t>Duty Cycle operation is determined by following parameters:</a:t>
            </a:r>
          </a:p>
          <a:p>
            <a:pPr lvl="1"/>
            <a:r>
              <a:rPr lang="en-US" altLang="ko-KR" sz="1800" dirty="0" smtClean="0"/>
              <a:t>AP advertises the </a:t>
            </a:r>
            <a:r>
              <a:rPr lang="en-US" altLang="ko-KR" sz="1800" b="1" dirty="0" smtClean="0"/>
              <a:t>Minimum Wake-up Duration</a:t>
            </a:r>
            <a:r>
              <a:rPr lang="en-US" altLang="ko-KR" sz="1800" dirty="0" smtClean="0"/>
              <a:t> and the </a:t>
            </a:r>
            <a:r>
              <a:rPr lang="en-US" altLang="ko-KR" sz="1800" b="1" dirty="0" smtClean="0"/>
              <a:t>Duty Cycle Period Units</a:t>
            </a:r>
            <a:r>
              <a:rPr lang="en-US" altLang="ko-KR" sz="1800" dirty="0" smtClean="0"/>
              <a:t> in the WUR Operation element.</a:t>
            </a:r>
            <a:endParaRPr lang="en-US" altLang="ko-KR" sz="1800" dirty="0"/>
          </a:p>
        </p:txBody>
      </p:sp>
      <p:grpSp>
        <p:nvGrpSpPr>
          <p:cNvPr id="2" name="Group 1"/>
          <p:cNvGrpSpPr/>
          <p:nvPr/>
        </p:nvGrpSpPr>
        <p:grpSpPr>
          <a:xfrm>
            <a:off x="228600" y="2590799"/>
            <a:ext cx="6096000" cy="1287644"/>
            <a:chOff x="1600200" y="2819399"/>
            <a:chExt cx="6096000" cy="1287644"/>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819400"/>
              <a:ext cx="6096000" cy="1287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3962400" y="2819399"/>
              <a:ext cx="1295400" cy="1287643"/>
            </a:xfrm>
            <a:prstGeom prst="rect">
              <a:avLst/>
            </a:prstGeom>
            <a:noFill/>
            <a:ln w="25400" cap="flat" cmpd="sng" algn="ctr">
              <a:solidFill>
                <a:srgbClr val="FF0000"/>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srgbClr val="FFFFFF"/>
                </a:solidFill>
                <a:effectLst/>
                <a:uLnTx/>
                <a:uFillTx/>
                <a:latin typeface="HGP創英角ｺﾞｼｯｸUB"/>
              </a:endParaRPr>
            </a:p>
          </p:txBody>
        </p:sp>
      </p:grpSp>
      <p:sp>
        <p:nvSpPr>
          <p:cNvPr id="9" name="Content Placeholder 1"/>
          <p:cNvSpPr txBox="1">
            <a:spLocks/>
          </p:cNvSpPr>
          <p:nvPr/>
        </p:nvSpPr>
        <p:spPr bwMode="auto">
          <a:xfrm>
            <a:off x="199749" y="3810000"/>
            <a:ext cx="858202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dirty="0" smtClean="0"/>
              <a:t>During WUR Mode setup negotiation:</a:t>
            </a:r>
          </a:p>
          <a:p>
            <a:pPr lvl="1"/>
            <a:r>
              <a:rPr lang="en-US" altLang="ko-KR" sz="1800" dirty="0" smtClean="0"/>
              <a:t>STA indicates the desired </a:t>
            </a:r>
            <a:r>
              <a:rPr lang="en-US" altLang="ko-KR" sz="1800" b="1" dirty="0" smtClean="0"/>
              <a:t>On Duration</a:t>
            </a:r>
            <a:r>
              <a:rPr lang="en-US" altLang="ko-KR" sz="1800" dirty="0" smtClean="0"/>
              <a:t> and </a:t>
            </a:r>
            <a:r>
              <a:rPr lang="en-US" altLang="ko-KR" sz="1800" b="1" dirty="0" smtClean="0"/>
              <a:t>Duty Cycle Period</a:t>
            </a:r>
            <a:r>
              <a:rPr lang="en-US" altLang="ko-KR" sz="1800" dirty="0" smtClean="0"/>
              <a:t> in the WUR Mode element.</a:t>
            </a:r>
          </a:p>
          <a:p>
            <a:pPr lvl="1"/>
            <a:r>
              <a:rPr lang="en-US" altLang="ko-KR" sz="1800" dirty="0" smtClean="0"/>
              <a:t>AP indicates the </a:t>
            </a:r>
            <a:r>
              <a:rPr lang="en-US" altLang="ko-KR" sz="1800" b="1" dirty="0" smtClean="0"/>
              <a:t>Starting Point</a:t>
            </a:r>
            <a:r>
              <a:rPr lang="en-US" altLang="ko-KR" sz="1800" dirty="0" smtClean="0"/>
              <a:t> in the “Starting Time Of the WUR Duty Cycle” field in the WUR Mode element.</a:t>
            </a:r>
            <a:endParaRPr lang="en-US" altLang="ko-KR" sz="1800" dirty="0"/>
          </a:p>
        </p:txBody>
      </p:sp>
    </p:spTree>
    <p:extLst>
      <p:ext uri="{BB962C8B-B14F-4D97-AF65-F5344CB8AC3E}">
        <p14:creationId xmlns:p14="http://schemas.microsoft.com/office/powerpoint/2010/main" val="1799417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7772400" cy="457200"/>
          </a:xfrm>
        </p:spPr>
        <p:txBody>
          <a:bodyPr/>
          <a:lstStyle/>
          <a:p>
            <a:r>
              <a:rPr lang="en-US" dirty="0" smtClean="0"/>
              <a:t>Starting Point (1/2)</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4</a:t>
            </a:fld>
            <a:endParaRPr lang="en-US" dirty="0"/>
          </a:p>
        </p:txBody>
      </p:sp>
      <p:sp>
        <p:nvSpPr>
          <p:cNvPr id="10" name="Content Placeholder 1"/>
          <p:cNvSpPr txBox="1">
            <a:spLocks/>
          </p:cNvSpPr>
          <p:nvPr/>
        </p:nvSpPr>
        <p:spPr bwMode="auto">
          <a:xfrm>
            <a:off x="229875" y="1066800"/>
            <a:ext cx="85820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SG" sz="1600" b="0" dirty="0"/>
              <a:t>AP indicates the Starting Point in the “Starting Time Of the WUR Duty Cycle” </a:t>
            </a:r>
            <a:r>
              <a:rPr lang="en-SG" sz="1600" b="0" dirty="0" smtClean="0"/>
              <a:t>field </a:t>
            </a:r>
            <a:r>
              <a:rPr lang="en-SG" sz="1600" b="0" dirty="0"/>
              <a:t>in the WUR Mode </a:t>
            </a:r>
            <a:r>
              <a:rPr lang="en-SG" sz="1600" b="0" dirty="0" smtClean="0"/>
              <a:t>element (in </a:t>
            </a:r>
            <a:r>
              <a:rPr lang="en-US" altLang="ko-KR" sz="1600" b="0" dirty="0" smtClean="0"/>
              <a:t>Enter </a:t>
            </a:r>
            <a:r>
              <a:rPr lang="en-US" altLang="ko-KR" sz="1600" b="0" dirty="0"/>
              <a:t>WUR Mode Response</a:t>
            </a:r>
            <a:r>
              <a:rPr lang="en-SG" sz="1600" b="0" dirty="0" smtClean="0"/>
              <a:t>).</a:t>
            </a:r>
            <a:endParaRPr lang="en-SG" sz="1600" b="0" dirty="0"/>
          </a:p>
        </p:txBody>
      </p:sp>
      <p:sp>
        <p:nvSpPr>
          <p:cNvPr id="9" name="Content Placeholder 1"/>
          <p:cNvSpPr txBox="1">
            <a:spLocks/>
          </p:cNvSpPr>
          <p:nvPr/>
        </p:nvSpPr>
        <p:spPr bwMode="auto">
          <a:xfrm>
            <a:off x="76199" y="5181600"/>
            <a:ext cx="9014637"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1600" b="0" dirty="0" smtClean="0"/>
              <a:t>If the TSF of the </a:t>
            </a:r>
            <a:r>
              <a:rPr lang="en-US" altLang="ko-KR" sz="1600" b="0" dirty="0" smtClean="0"/>
              <a:t>next Starting </a:t>
            </a:r>
            <a:r>
              <a:rPr lang="en-US" altLang="ko-KR" sz="1600" b="0" dirty="0" smtClean="0"/>
              <a:t>Point requires more than 5 octets to signal, the </a:t>
            </a:r>
            <a:r>
              <a:rPr lang="en-SG" sz="1600" b="0" dirty="0"/>
              <a:t>“Starting Time Of the WUR Duty Cycle” </a:t>
            </a:r>
            <a:r>
              <a:rPr lang="en-SG" sz="1600" b="0" dirty="0" smtClean="0"/>
              <a:t>field cannot indicate the TSF of the </a:t>
            </a:r>
            <a:r>
              <a:rPr lang="en-SG" sz="1600" dirty="0" smtClean="0"/>
              <a:t>Next Starting </a:t>
            </a:r>
            <a:r>
              <a:rPr lang="en-SG" sz="1600" dirty="0" smtClean="0"/>
              <a:t>Point B</a:t>
            </a:r>
            <a:r>
              <a:rPr lang="en-SG" sz="1600" b="0" dirty="0" smtClean="0"/>
              <a:t> but may signal an earlier Starting Point for example Starting Point A1, A2 etc. </a:t>
            </a:r>
          </a:p>
          <a:p>
            <a:pPr marL="0" indent="0">
              <a:buNone/>
            </a:pPr>
            <a:r>
              <a:rPr lang="en-US" altLang="ko-KR" sz="1800" dirty="0" smtClean="0"/>
              <a:t>1) Clarification is required for a WUR STA to figure out the </a:t>
            </a:r>
            <a:r>
              <a:rPr lang="en-SG" sz="1800" dirty="0" smtClean="0"/>
              <a:t>Next Starting </a:t>
            </a:r>
            <a:r>
              <a:rPr lang="en-SG" sz="1800" dirty="0" smtClean="0"/>
              <a:t>Point.</a:t>
            </a:r>
            <a:r>
              <a:rPr lang="en-US" altLang="ko-KR" sz="1800" b="0" dirty="0" smtClean="0"/>
              <a:t> </a:t>
            </a:r>
            <a:endParaRPr lang="en-US" altLang="ko-KR" sz="1800" b="0" dirty="0"/>
          </a:p>
        </p:txBody>
      </p:sp>
      <p:grpSp>
        <p:nvGrpSpPr>
          <p:cNvPr id="12" name="Group 11"/>
          <p:cNvGrpSpPr/>
          <p:nvPr/>
        </p:nvGrpSpPr>
        <p:grpSpPr>
          <a:xfrm>
            <a:off x="1462088" y="2352675"/>
            <a:ext cx="7349812" cy="2828925"/>
            <a:chOff x="1462088" y="2438400"/>
            <a:chExt cx="7349812" cy="2828925"/>
          </a:xfrm>
        </p:grpSpPr>
        <p:pic>
          <p:nvPicPr>
            <p:cNvPr id="61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2088" y="2438400"/>
              <a:ext cx="6219825" cy="282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6" name="Straight Arrow Connector 15"/>
            <p:cNvCxnSpPr>
              <a:stCxn id="17" idx="1"/>
            </p:cNvCxnSpPr>
            <p:nvPr/>
          </p:nvCxnSpPr>
          <p:spPr>
            <a:xfrm flipH="1" flipV="1">
              <a:off x="6514910" y="2590800"/>
              <a:ext cx="424782" cy="138500"/>
            </a:xfrm>
            <a:prstGeom prst="straightConnector1">
              <a:avLst/>
            </a:prstGeom>
            <a:noFill/>
            <a:ln w="9525" cap="flat" cmpd="sng" algn="ctr">
              <a:solidFill>
                <a:srgbClr val="FF0000"/>
              </a:solidFill>
              <a:prstDash val="solid"/>
              <a:tailEnd type="arrow"/>
            </a:ln>
            <a:effectLst/>
          </p:spPr>
        </p:cxnSp>
        <p:sp>
          <p:nvSpPr>
            <p:cNvPr id="17" name="TextBox 16"/>
            <p:cNvSpPr txBox="1"/>
            <p:nvPr/>
          </p:nvSpPr>
          <p:spPr>
            <a:xfrm>
              <a:off x="6939692" y="2590800"/>
              <a:ext cx="1872208" cy="276999"/>
            </a:xfrm>
            <a:prstGeom prst="rect">
              <a:avLst/>
            </a:prstGeom>
            <a:noFill/>
            <a:ln w="19050">
              <a:solidFill>
                <a:srgbClr val="FF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ysClr val="windowText" lastClr="000000"/>
                  </a:solidFill>
                  <a:effectLst/>
                  <a:uLnTx/>
                  <a:uFillTx/>
                </a:rPr>
                <a:t>Next </a:t>
              </a:r>
              <a:r>
                <a:rPr kumimoji="0" lang="en-US" sz="1200" b="1" i="0" u="none" strike="noStrike" kern="0" cap="none" spc="0" normalizeH="0" baseline="0" noProof="0" dirty="0" smtClean="0">
                  <a:ln>
                    <a:noFill/>
                  </a:ln>
                  <a:solidFill>
                    <a:sysClr val="windowText" lastClr="000000"/>
                  </a:solidFill>
                  <a:effectLst/>
                  <a:uLnTx/>
                  <a:uFillTx/>
                </a:rPr>
                <a:t>Starting Point</a:t>
              </a:r>
              <a:endParaRPr kumimoji="0" lang="en-SG" sz="1200" b="0" i="0" u="none" strike="noStrike" kern="0" cap="none" spc="0" normalizeH="0" baseline="0" noProof="0" dirty="0">
                <a:ln>
                  <a:noFill/>
                </a:ln>
                <a:solidFill>
                  <a:srgbClr val="000000"/>
                </a:solidFill>
                <a:effectLst/>
                <a:uLnTx/>
                <a:uFillTx/>
              </a:endParaRPr>
            </a:p>
          </p:txBody>
        </p:sp>
      </p:grpSp>
      <p:grpSp>
        <p:nvGrpSpPr>
          <p:cNvPr id="13" name="Group 12"/>
          <p:cNvGrpSpPr/>
          <p:nvPr/>
        </p:nvGrpSpPr>
        <p:grpSpPr>
          <a:xfrm>
            <a:off x="1143000" y="1659194"/>
            <a:ext cx="6400800" cy="550606"/>
            <a:chOff x="1143000" y="1600200"/>
            <a:chExt cx="6400800" cy="550606"/>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00200"/>
              <a:ext cx="6400800" cy="550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 name="Straight Arrow Connector 19"/>
            <p:cNvCxnSpPr/>
            <p:nvPr/>
          </p:nvCxnSpPr>
          <p:spPr>
            <a:xfrm flipH="1">
              <a:off x="6400800" y="1875503"/>
              <a:ext cx="538892" cy="0"/>
            </a:xfrm>
            <a:prstGeom prst="straightConnector1">
              <a:avLst/>
            </a:prstGeom>
            <a:noFill/>
            <a:ln w="28575" cap="flat" cmpd="sng" algn="ctr">
              <a:solidFill>
                <a:srgbClr val="FF0000"/>
              </a:solidFill>
              <a:prstDash val="solid"/>
              <a:headEnd type="none" w="med" len="med"/>
              <a:tailEnd type="none" w="med" len="med"/>
            </a:ln>
            <a:effectLst/>
          </p:spPr>
        </p:cxnSp>
      </p:grpSp>
    </p:spTree>
    <p:extLst>
      <p:ext uri="{BB962C8B-B14F-4D97-AF65-F5344CB8AC3E}">
        <p14:creationId xmlns:p14="http://schemas.microsoft.com/office/powerpoint/2010/main" val="1895132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7772400" cy="457200"/>
          </a:xfrm>
        </p:spPr>
        <p:txBody>
          <a:bodyPr/>
          <a:lstStyle/>
          <a:p>
            <a:r>
              <a:rPr lang="en-US" dirty="0" smtClean="0"/>
              <a:t>Starting Point (2/2)</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5</a:t>
            </a:fld>
            <a:endParaRPr lang="en-US" dirty="0"/>
          </a:p>
        </p:txBody>
      </p:sp>
      <p:sp>
        <p:nvSpPr>
          <p:cNvPr id="10" name="Content Placeholder 1"/>
          <p:cNvSpPr txBox="1">
            <a:spLocks/>
          </p:cNvSpPr>
          <p:nvPr/>
        </p:nvSpPr>
        <p:spPr bwMode="auto">
          <a:xfrm>
            <a:off x="229875" y="1066800"/>
            <a:ext cx="85820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600" dirty="0" smtClean="0"/>
              <a:t>In some cases the </a:t>
            </a:r>
            <a:r>
              <a:rPr lang="en-US" sz="1600" dirty="0" smtClean="0"/>
              <a:t>next Starting </a:t>
            </a:r>
            <a:r>
              <a:rPr lang="en-US" sz="1600" dirty="0" smtClean="0"/>
              <a:t>Point B may be very far from current TSF </a:t>
            </a:r>
            <a:r>
              <a:rPr lang="en-US" sz="1600" b="0" dirty="0" smtClean="0"/>
              <a:t>(if the Duty Cycle Period is very large).</a:t>
            </a:r>
            <a:endParaRPr lang="en-SG" sz="1600" b="0" dirty="0"/>
          </a:p>
        </p:txBody>
      </p:sp>
      <p:sp>
        <p:nvSpPr>
          <p:cNvPr id="9" name="Content Placeholder 1"/>
          <p:cNvSpPr txBox="1">
            <a:spLocks/>
          </p:cNvSpPr>
          <p:nvPr/>
        </p:nvSpPr>
        <p:spPr bwMode="auto">
          <a:xfrm>
            <a:off x="76199" y="5181600"/>
            <a:ext cx="9014637"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1600" b="0" dirty="0" smtClean="0"/>
              <a:t>WUR STA behavior in the red dotted zone (time between Starting Point B and the </a:t>
            </a:r>
            <a:r>
              <a:rPr lang="en-US" altLang="ko-KR" sz="1600" b="0" dirty="0" err="1" smtClean="0"/>
              <a:t>Tx</a:t>
            </a:r>
            <a:r>
              <a:rPr lang="en-US" altLang="ko-KR" sz="1600" b="0" dirty="0" smtClean="0"/>
              <a:t> time of the ACK for the Enter WUR Mode Response) is not clear. Should it continue in the PCR mode, or can the WUR STA transition to the WUR mode (If it does, should the </a:t>
            </a:r>
            <a:r>
              <a:rPr lang="en-US" altLang="ko-KR" sz="1600" b="0" dirty="0" err="1" smtClean="0"/>
              <a:t>WURx</a:t>
            </a:r>
            <a:r>
              <a:rPr lang="en-US" altLang="ko-KR" sz="1600" b="0" dirty="0" smtClean="0"/>
              <a:t> be in the awake or doze state)?</a:t>
            </a:r>
            <a:endParaRPr lang="en-SG" sz="1600" b="0" dirty="0" smtClean="0"/>
          </a:p>
          <a:p>
            <a:pPr marL="0" indent="0">
              <a:buNone/>
            </a:pPr>
            <a:r>
              <a:rPr lang="en-US" altLang="ko-KR" sz="1800" dirty="0" smtClean="0"/>
              <a:t>2) Clarification is required for a WUR STA’s behavior in the red dotted zone.</a:t>
            </a:r>
            <a:endParaRPr lang="en-US" altLang="ko-KR" sz="1800" b="0" dirty="0"/>
          </a:p>
        </p:txBody>
      </p:sp>
      <p:pic>
        <p:nvPicPr>
          <p:cNvPr id="71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962150"/>
            <a:ext cx="8477250" cy="293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Straight Arrow Connector 17"/>
          <p:cNvCxnSpPr/>
          <p:nvPr/>
        </p:nvCxnSpPr>
        <p:spPr>
          <a:xfrm flipV="1">
            <a:off x="3733800" y="3962400"/>
            <a:ext cx="838200" cy="1295400"/>
          </a:xfrm>
          <a:prstGeom prst="straightConnector1">
            <a:avLst/>
          </a:prstGeom>
          <a:noFill/>
          <a:ln w="9525" cap="flat" cmpd="sng" algn="ctr">
            <a:solidFill>
              <a:srgbClr val="FF0000"/>
            </a:solidFill>
            <a:prstDash val="solid"/>
            <a:tailEnd type="arrow"/>
          </a:ln>
          <a:effectLst/>
        </p:spPr>
      </p:cxnSp>
    </p:spTree>
    <p:extLst>
      <p:ext uri="{BB962C8B-B14F-4D97-AF65-F5344CB8AC3E}">
        <p14:creationId xmlns:p14="http://schemas.microsoft.com/office/powerpoint/2010/main" val="3531978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343400"/>
            <a:ext cx="3810189" cy="1156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8"/>
          <p:cNvSpPr>
            <a:spLocks noGrp="1"/>
          </p:cNvSpPr>
          <p:nvPr>
            <p:ph idx="1"/>
          </p:nvPr>
        </p:nvSpPr>
        <p:spPr>
          <a:xfrm>
            <a:off x="76200" y="1066800"/>
            <a:ext cx="8915400" cy="1828800"/>
          </a:xfrm>
        </p:spPr>
        <p:txBody>
          <a:bodyPr/>
          <a:lstStyle/>
          <a:p>
            <a:pPr marL="0" indent="0">
              <a:buNone/>
            </a:pPr>
            <a:r>
              <a:rPr lang="en-US" sz="2000" u="sng" dirty="0" smtClean="0"/>
              <a:t>Clarification point 1</a:t>
            </a:r>
          </a:p>
          <a:p>
            <a:pPr marL="685800" lvl="1"/>
            <a:r>
              <a:rPr lang="en-US" sz="1600" u="sng" dirty="0" smtClean="0"/>
              <a:t>Option 1 (Preferred)</a:t>
            </a:r>
            <a:r>
              <a:rPr lang="en-US" sz="1600" dirty="0" smtClean="0"/>
              <a:t>: Signal the TSF of the intended Starting Point explicitly by using 8 octets for the </a:t>
            </a:r>
            <a:r>
              <a:rPr lang="en-SG" sz="1600" dirty="0" smtClean="0"/>
              <a:t>“Starting </a:t>
            </a:r>
            <a:r>
              <a:rPr lang="en-SG" sz="1600" dirty="0"/>
              <a:t>Time Of the WUR Duty Cycle</a:t>
            </a:r>
            <a:r>
              <a:rPr lang="en-SG" sz="1600" dirty="0" smtClean="0"/>
              <a:t>” field.</a:t>
            </a:r>
            <a:endParaRPr lang="en-US" sz="1600" dirty="0" smtClean="0"/>
          </a:p>
          <a:p>
            <a:pPr marL="685800" lvl="1"/>
            <a:r>
              <a:rPr lang="en-US" sz="1600" u="sng" dirty="0" smtClean="0"/>
              <a:t>Option 2</a:t>
            </a:r>
            <a:r>
              <a:rPr lang="en-US" sz="1600" dirty="0" smtClean="0"/>
              <a:t>: Clarify that the WUR STA may need to calculate the TSF of the intended Starting Point based on the (5 octets) </a:t>
            </a:r>
            <a:r>
              <a:rPr lang="en-SG" sz="1600" dirty="0"/>
              <a:t>“Starting </a:t>
            </a:r>
            <a:r>
              <a:rPr lang="en-SG" sz="1600" dirty="0" smtClean="0"/>
              <a:t>Time Of </a:t>
            </a:r>
            <a:r>
              <a:rPr lang="en-SG" sz="1600" dirty="0"/>
              <a:t>the WUR Duty Cycle” field</a:t>
            </a:r>
            <a:r>
              <a:rPr lang="en-SG" sz="1600" dirty="0" smtClean="0"/>
              <a:t>.</a:t>
            </a:r>
            <a:endParaRPr lang="en-US" sz="1600" dirty="0" smtClean="0"/>
          </a:p>
        </p:txBody>
      </p:sp>
      <p:sp>
        <p:nvSpPr>
          <p:cNvPr id="3" name="Title 2"/>
          <p:cNvSpPr>
            <a:spLocks noGrp="1"/>
          </p:cNvSpPr>
          <p:nvPr>
            <p:ph type="title"/>
          </p:nvPr>
        </p:nvSpPr>
        <p:spPr>
          <a:xfrm>
            <a:off x="685800" y="533400"/>
            <a:ext cx="7772400" cy="609600"/>
          </a:xfrm>
        </p:spPr>
        <p:txBody>
          <a:bodyPr/>
          <a:lstStyle/>
          <a:p>
            <a:r>
              <a:rPr lang="en-US" dirty="0" smtClean="0"/>
              <a:t>Proposed changes 1</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6</a:t>
            </a:fld>
            <a:endParaRPr lang="en-US" dirty="0">
              <a:solidFill>
                <a:srgbClr val="000000"/>
              </a:solidFill>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593725"/>
            <a:ext cx="3962400" cy="152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Content Placeholder 8"/>
          <p:cNvSpPr txBox="1">
            <a:spLocks/>
          </p:cNvSpPr>
          <p:nvPr/>
        </p:nvSpPr>
        <p:spPr bwMode="auto">
          <a:xfrm>
            <a:off x="152400" y="2590800"/>
            <a:ext cx="51054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None/>
            </a:pPr>
            <a:r>
              <a:rPr lang="en-US" sz="2000" u="sng" dirty="0" smtClean="0"/>
              <a:t>Clarification point 2</a:t>
            </a:r>
          </a:p>
          <a:p>
            <a:pPr marL="265113" lvl="1" indent="-179388"/>
            <a:r>
              <a:rPr lang="en-US" sz="1600" u="sng" dirty="0" smtClean="0"/>
              <a:t>Option </a:t>
            </a:r>
            <a:r>
              <a:rPr lang="en-US" sz="1600" u="sng" dirty="0" smtClean="0"/>
              <a:t>1</a:t>
            </a:r>
            <a:r>
              <a:rPr lang="en-US" sz="1600" dirty="0" smtClean="0"/>
              <a:t>: </a:t>
            </a:r>
            <a:endParaRPr lang="en-US" sz="1600" dirty="0" smtClean="0"/>
          </a:p>
          <a:p>
            <a:pPr marL="446088" lvl="2" indent="-180975"/>
            <a:r>
              <a:rPr lang="en-US" sz="1600" dirty="0" smtClean="0"/>
              <a:t>Clarify that WUR STA only transitions to WUR Mode at the intended Starting Point and stays in the PCR mode until then (following existing PCR power management modes).</a:t>
            </a:r>
          </a:p>
          <a:p>
            <a:pPr marL="446088" lvl="2" indent="-180975"/>
            <a:r>
              <a:rPr lang="en-US" sz="1600" dirty="0" smtClean="0"/>
              <a:t>If the TSF has already passed the intended Starting Point, WUR STA may immediately transition to the WUR Mode (and follow negotiated WUR Duty Cycle Operation). </a:t>
            </a:r>
            <a:endParaRPr lang="en-US" dirty="0" smtClean="0"/>
          </a:p>
        </p:txBody>
      </p:sp>
      <p:sp>
        <p:nvSpPr>
          <p:cNvPr id="12" name="Content Placeholder 8"/>
          <p:cNvSpPr txBox="1">
            <a:spLocks/>
          </p:cNvSpPr>
          <p:nvPr/>
        </p:nvSpPr>
        <p:spPr bwMode="auto">
          <a:xfrm>
            <a:off x="152399" y="5410200"/>
            <a:ext cx="8915589" cy="960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265113" lvl="1" indent="-179388"/>
            <a:r>
              <a:rPr lang="en-US" sz="1600" u="sng" dirty="0" smtClean="0"/>
              <a:t>Option </a:t>
            </a:r>
            <a:r>
              <a:rPr lang="en-US" sz="1600" u="sng" dirty="0" smtClean="0"/>
              <a:t>2 (Preferred)</a:t>
            </a:r>
            <a:r>
              <a:rPr lang="en-US" sz="1600" dirty="0" smtClean="0"/>
              <a:t>: </a:t>
            </a:r>
            <a:endParaRPr lang="en-US" sz="1600" dirty="0" smtClean="0"/>
          </a:p>
          <a:p>
            <a:pPr marL="446088" lvl="2" indent="-180975"/>
            <a:r>
              <a:rPr lang="en-US" sz="1600" dirty="0" smtClean="0"/>
              <a:t>Clarify </a:t>
            </a:r>
            <a:r>
              <a:rPr lang="en-US" sz="1600" dirty="0"/>
              <a:t>that after completing a successful WUR Mode setup </a:t>
            </a:r>
            <a:r>
              <a:rPr lang="en-US" sz="1600" dirty="0" smtClean="0"/>
              <a:t>negotiation, WUR </a:t>
            </a:r>
            <a:r>
              <a:rPr lang="en-US" sz="1600" dirty="0"/>
              <a:t>STA may transition to the WUR Mode at any </a:t>
            </a:r>
            <a:r>
              <a:rPr lang="en-US" sz="1600" dirty="0" smtClean="0"/>
              <a:t>time by moving the PCR component to doze state.</a:t>
            </a:r>
            <a:endParaRPr lang="en-US" dirty="0" smtClean="0"/>
          </a:p>
        </p:txBody>
      </p:sp>
    </p:spTree>
    <p:extLst>
      <p:ext uri="{BB962C8B-B14F-4D97-AF65-F5344CB8AC3E}">
        <p14:creationId xmlns:p14="http://schemas.microsoft.com/office/powerpoint/2010/main" val="2762994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7772400" cy="457200"/>
          </a:xfrm>
        </p:spPr>
        <p:txBody>
          <a:bodyPr/>
          <a:lstStyle/>
          <a:p>
            <a:r>
              <a:rPr lang="en-US" dirty="0" smtClean="0"/>
              <a:t>On Duration</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7</a:t>
            </a:fld>
            <a:endParaRPr lang="en-US" dirty="0"/>
          </a:p>
        </p:txBody>
      </p:sp>
      <p:sp>
        <p:nvSpPr>
          <p:cNvPr id="10" name="Content Placeholder 1"/>
          <p:cNvSpPr txBox="1">
            <a:spLocks/>
          </p:cNvSpPr>
          <p:nvPr/>
        </p:nvSpPr>
        <p:spPr bwMode="auto">
          <a:xfrm>
            <a:off x="229875" y="1066800"/>
            <a:ext cx="85820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2000" b="0" dirty="0" smtClean="0"/>
              <a:t>The units of various parameters related to Duty Cycle Operation and the maximum possible values are listed below:</a:t>
            </a:r>
            <a:endParaRPr lang="en-SG" sz="2000" b="0" dirty="0"/>
          </a:p>
        </p:txBody>
      </p:sp>
      <p:sp>
        <p:nvSpPr>
          <p:cNvPr id="9" name="Content Placeholder 1"/>
          <p:cNvSpPr txBox="1">
            <a:spLocks/>
          </p:cNvSpPr>
          <p:nvPr/>
        </p:nvSpPr>
        <p:spPr bwMode="auto">
          <a:xfrm>
            <a:off x="83287" y="4419600"/>
            <a:ext cx="9014637"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2000" b="0" dirty="0" smtClean="0"/>
              <a:t>Since the maximum value of On Duration only need to match the maximum value of Duty Cycle Period (</a:t>
            </a:r>
            <a:r>
              <a:rPr lang="en-US" sz="2000" b="0" dirty="0"/>
              <a:t>2</a:t>
            </a:r>
            <a:r>
              <a:rPr lang="en-US" sz="2000" b="0" baseline="30000" dirty="0"/>
              <a:t>34</a:t>
            </a:r>
            <a:r>
              <a:rPr lang="en-US" altLang="ko-KR" sz="2000" b="0" dirty="0" smtClean="0"/>
              <a:t>), the unit of On Duration period can be reduced to 4µs. The maximum value for On Duration = </a:t>
            </a:r>
            <a:r>
              <a:rPr lang="en-US" altLang="ko-KR" sz="2000" b="0" dirty="0"/>
              <a:t>4</a:t>
            </a:r>
            <a:r>
              <a:rPr lang="en-SG" sz="2000" b="0" baseline="30000" dirty="0" smtClean="0"/>
              <a:t> </a:t>
            </a:r>
            <a:r>
              <a:rPr lang="en-SG" sz="2000" b="0" baseline="30000" dirty="0"/>
              <a:t>*</a:t>
            </a:r>
            <a:r>
              <a:rPr lang="en-SG" sz="2000" b="0" dirty="0"/>
              <a:t> </a:t>
            </a:r>
            <a:r>
              <a:rPr lang="en-US" sz="2000" b="0" dirty="0"/>
              <a:t>2</a:t>
            </a:r>
            <a:r>
              <a:rPr lang="en-US" sz="2000" b="0" baseline="30000" dirty="0"/>
              <a:t>32</a:t>
            </a:r>
            <a:r>
              <a:rPr lang="en-SG" sz="2000" b="0" baseline="30000" dirty="0"/>
              <a:t> =</a:t>
            </a:r>
            <a:r>
              <a:rPr lang="en-SG" sz="2000" b="0" dirty="0"/>
              <a:t> </a:t>
            </a:r>
            <a:r>
              <a:rPr lang="en-US" sz="2000" b="0" dirty="0" smtClean="0"/>
              <a:t>2</a:t>
            </a:r>
            <a:r>
              <a:rPr lang="en-US" sz="2000" b="0" baseline="30000" dirty="0" smtClean="0"/>
              <a:t>34</a:t>
            </a:r>
            <a:endParaRPr lang="en-US" altLang="ko-KR" sz="2000" b="0" dirty="0" smtClean="0"/>
          </a:p>
          <a:p>
            <a:endParaRPr lang="en-SG" sz="2000" b="0" dirty="0" smtClean="0"/>
          </a:p>
          <a:p>
            <a:pPr marL="0" indent="0">
              <a:buNone/>
            </a:pPr>
            <a:r>
              <a:rPr lang="en-US" altLang="ko-KR" sz="1800" dirty="0" smtClean="0"/>
              <a:t>Proposed Change 2:</a:t>
            </a:r>
          </a:p>
          <a:p>
            <a:r>
              <a:rPr lang="en-US" altLang="ko-KR" sz="1800" dirty="0" smtClean="0"/>
              <a:t>The unit of the On Duration field </a:t>
            </a:r>
            <a:r>
              <a:rPr lang="en-US" altLang="ko-KR" sz="1800" dirty="0"/>
              <a:t>is </a:t>
            </a:r>
            <a:r>
              <a:rPr lang="en-US" altLang="ko-KR" sz="1800" dirty="0" smtClean="0"/>
              <a:t>4µs.</a:t>
            </a:r>
            <a:endParaRPr lang="en-US" altLang="ko-KR" sz="1800" dirty="0"/>
          </a:p>
        </p:txBody>
      </p:sp>
      <p:graphicFrame>
        <p:nvGraphicFramePr>
          <p:cNvPr id="2" name="Table 1"/>
          <p:cNvGraphicFramePr>
            <a:graphicFrameLocks noGrp="1"/>
          </p:cNvGraphicFramePr>
          <p:nvPr>
            <p:extLst>
              <p:ext uri="{D42A27DB-BD31-4B8C-83A1-F6EECF244321}">
                <p14:modId xmlns:p14="http://schemas.microsoft.com/office/powerpoint/2010/main" val="4235102837"/>
              </p:ext>
            </p:extLst>
          </p:nvPr>
        </p:nvGraphicFramePr>
        <p:xfrm>
          <a:off x="304800" y="2133601"/>
          <a:ext cx="8507099" cy="2134039"/>
        </p:xfrm>
        <a:graphic>
          <a:graphicData uri="http://schemas.openxmlformats.org/drawingml/2006/table">
            <a:tbl>
              <a:tblPr firstRow="1" bandRow="1">
                <a:tableStyleId>{5C22544A-7EE6-4342-B048-85BDC9FD1C3A}</a:tableStyleId>
              </a:tblPr>
              <a:tblGrid>
                <a:gridCol w="2971800"/>
                <a:gridCol w="1066800"/>
                <a:gridCol w="2057400"/>
                <a:gridCol w="2411099"/>
              </a:tblGrid>
              <a:tr h="457199">
                <a:tc>
                  <a:txBody>
                    <a:bodyPr/>
                    <a:lstStyle/>
                    <a:p>
                      <a:r>
                        <a:rPr lang="en-US" dirty="0" smtClean="0">
                          <a:solidFill>
                            <a:schemeClr val="tx1"/>
                          </a:solidFill>
                        </a:rPr>
                        <a:t>Parameter</a:t>
                      </a:r>
                      <a:endParaRPr lang="en-SG" dirty="0">
                        <a:solidFill>
                          <a:schemeClr val="tx1"/>
                        </a:solidFill>
                      </a:endParaRPr>
                    </a:p>
                  </a:txBody>
                  <a:tcPr/>
                </a:tc>
                <a:tc>
                  <a:txBody>
                    <a:bodyPr/>
                    <a:lstStyle/>
                    <a:p>
                      <a:r>
                        <a:rPr lang="en-US" dirty="0" smtClean="0">
                          <a:solidFill>
                            <a:schemeClr val="tx1"/>
                          </a:solidFill>
                        </a:rPr>
                        <a:t>Unit (µs)</a:t>
                      </a:r>
                      <a:endParaRPr lang="en-SG" dirty="0">
                        <a:solidFill>
                          <a:schemeClr val="tx1"/>
                        </a:solidFill>
                      </a:endParaRPr>
                    </a:p>
                  </a:txBody>
                  <a:tcPr/>
                </a:tc>
                <a:tc>
                  <a:txBody>
                    <a:bodyPr/>
                    <a:lstStyle/>
                    <a:p>
                      <a:r>
                        <a:rPr lang="en-US" dirty="0" smtClean="0">
                          <a:solidFill>
                            <a:schemeClr val="tx1"/>
                          </a:solidFill>
                        </a:rPr>
                        <a:t>Field Size (bits)</a:t>
                      </a:r>
                      <a:endParaRPr lang="en-SG"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Maximum value (µs)</a:t>
                      </a:r>
                      <a:endParaRPr lang="en-SG" dirty="0" smtClean="0">
                        <a:solidFill>
                          <a:schemeClr val="tx1"/>
                        </a:solidFill>
                      </a:endParaRPr>
                    </a:p>
                  </a:txBody>
                  <a:tcPr/>
                </a:tc>
              </a:tr>
              <a:tr h="419210">
                <a:tc>
                  <a:txBody>
                    <a:bodyPr/>
                    <a:lstStyle/>
                    <a:p>
                      <a:r>
                        <a:rPr lang="en-US" dirty="0" smtClean="0">
                          <a:solidFill>
                            <a:schemeClr val="tx1"/>
                          </a:solidFill>
                        </a:rPr>
                        <a:t>Duty Cycle Period Units</a:t>
                      </a:r>
                      <a:endParaRPr lang="en-SG" dirty="0">
                        <a:solidFill>
                          <a:schemeClr val="tx1"/>
                        </a:solidFill>
                      </a:endParaRPr>
                    </a:p>
                  </a:txBody>
                  <a:tcPr/>
                </a:tc>
                <a:tc>
                  <a:txBody>
                    <a:bodyPr/>
                    <a:lstStyle/>
                    <a:p>
                      <a:pPr algn="ctr"/>
                      <a:r>
                        <a:rPr lang="en-US" dirty="0" smtClean="0">
                          <a:solidFill>
                            <a:schemeClr val="tx1"/>
                          </a:solidFill>
                        </a:rPr>
                        <a:t>4</a:t>
                      </a:r>
                      <a:endParaRPr lang="en-SG" dirty="0">
                        <a:solidFill>
                          <a:schemeClr val="tx1"/>
                        </a:solidFill>
                      </a:endParaRPr>
                    </a:p>
                  </a:txBody>
                  <a:tcPr/>
                </a:tc>
                <a:tc>
                  <a:txBody>
                    <a:bodyPr/>
                    <a:lstStyle/>
                    <a:p>
                      <a:pPr algn="ctr"/>
                      <a:r>
                        <a:rPr lang="en-US" dirty="0" smtClean="0">
                          <a:solidFill>
                            <a:schemeClr val="tx1"/>
                          </a:solidFill>
                        </a:rPr>
                        <a:t>16</a:t>
                      </a:r>
                      <a:endParaRPr lang="en-SG"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4</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16</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18</a:t>
                      </a:r>
                      <a:endParaRPr lang="en-SG" baseline="30000" dirty="0">
                        <a:solidFill>
                          <a:schemeClr val="tx1"/>
                        </a:solidFill>
                      </a:endParaRPr>
                    </a:p>
                  </a:txBody>
                  <a:tcPr/>
                </a:tc>
              </a:tr>
              <a:tr h="419210">
                <a:tc>
                  <a:txBody>
                    <a:bodyPr/>
                    <a:lstStyle/>
                    <a:p>
                      <a:r>
                        <a:rPr lang="en-US" dirty="0" smtClean="0">
                          <a:solidFill>
                            <a:schemeClr val="tx1"/>
                          </a:solidFill>
                        </a:rPr>
                        <a:t>Duty Cycle Period</a:t>
                      </a:r>
                      <a:endParaRPr lang="en-SG" dirty="0">
                        <a:solidFill>
                          <a:schemeClr val="tx1"/>
                        </a:solidFill>
                      </a:endParaRPr>
                    </a:p>
                  </a:txBody>
                  <a:tcPr/>
                </a:tc>
                <a:tc>
                  <a:txBody>
                    <a:bodyPr/>
                    <a:lstStyle/>
                    <a:p>
                      <a:pPr algn="ctr"/>
                      <a:endParaRPr lang="en-SG" dirty="0">
                        <a:solidFill>
                          <a:schemeClr val="tx1"/>
                        </a:solidFill>
                      </a:endParaRPr>
                    </a:p>
                  </a:txBody>
                  <a:tcPr/>
                </a:tc>
                <a:tc>
                  <a:txBody>
                    <a:bodyPr/>
                    <a:lstStyle/>
                    <a:p>
                      <a:pPr algn="ctr"/>
                      <a:r>
                        <a:rPr lang="en-US" dirty="0" smtClean="0">
                          <a:solidFill>
                            <a:schemeClr val="tx1"/>
                          </a:solidFill>
                        </a:rPr>
                        <a:t>16</a:t>
                      </a:r>
                      <a:endParaRPr lang="en-SG"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2</a:t>
                      </a:r>
                      <a:r>
                        <a:rPr lang="en-US" baseline="30000" dirty="0" smtClean="0">
                          <a:solidFill>
                            <a:schemeClr val="tx1"/>
                          </a:solidFill>
                        </a:rPr>
                        <a:t>18</a:t>
                      </a:r>
                      <a:r>
                        <a:rPr lang="en-SG" baseline="0" dirty="0" smtClean="0">
                          <a:solidFill>
                            <a:schemeClr val="tx1"/>
                          </a:solidFill>
                        </a:rPr>
                        <a:t> * </a:t>
                      </a:r>
                      <a:r>
                        <a:rPr lang="en-US" dirty="0" smtClean="0">
                          <a:solidFill>
                            <a:schemeClr val="tx1"/>
                          </a:solidFill>
                        </a:rPr>
                        <a:t>2</a:t>
                      </a:r>
                      <a:r>
                        <a:rPr lang="en-US" baseline="30000" dirty="0" smtClean="0">
                          <a:solidFill>
                            <a:schemeClr val="tx1"/>
                          </a:solidFill>
                        </a:rPr>
                        <a:t>16</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34</a:t>
                      </a:r>
                      <a:endParaRPr lang="en-SG" baseline="30000" dirty="0" smtClean="0">
                        <a:solidFill>
                          <a:schemeClr val="tx1"/>
                        </a:solidFill>
                      </a:endParaRPr>
                    </a:p>
                  </a:txBody>
                  <a:tcPr/>
                </a:tc>
              </a:tr>
              <a:tr h="419210">
                <a:tc>
                  <a:txBody>
                    <a:bodyPr/>
                    <a:lstStyle/>
                    <a:p>
                      <a:r>
                        <a:rPr lang="en-US" dirty="0" smtClean="0">
                          <a:solidFill>
                            <a:schemeClr val="tx1"/>
                          </a:solidFill>
                        </a:rPr>
                        <a:t>Minimum Wake-up Duration</a:t>
                      </a:r>
                      <a:endParaRPr lang="en-SG" dirty="0">
                        <a:solidFill>
                          <a:schemeClr val="tx1"/>
                        </a:solidFill>
                      </a:endParaRPr>
                    </a:p>
                  </a:txBody>
                  <a:tcPr/>
                </a:tc>
                <a:tc>
                  <a:txBody>
                    <a:bodyPr/>
                    <a:lstStyle/>
                    <a:p>
                      <a:pPr algn="ctr"/>
                      <a:r>
                        <a:rPr lang="en-US" dirty="0" smtClean="0">
                          <a:solidFill>
                            <a:schemeClr val="tx1"/>
                          </a:solidFill>
                        </a:rPr>
                        <a:t>256</a:t>
                      </a:r>
                      <a:endParaRPr lang="en-SG" dirty="0">
                        <a:solidFill>
                          <a:schemeClr val="tx1"/>
                        </a:solidFill>
                      </a:endParaRPr>
                    </a:p>
                  </a:txBody>
                  <a:tcPr/>
                </a:tc>
                <a:tc>
                  <a:txBody>
                    <a:bodyPr/>
                    <a:lstStyle/>
                    <a:p>
                      <a:pPr algn="ctr"/>
                      <a:r>
                        <a:rPr lang="en-US" dirty="0" smtClean="0">
                          <a:solidFill>
                            <a:schemeClr val="tx1"/>
                          </a:solidFill>
                        </a:rPr>
                        <a:t>8</a:t>
                      </a:r>
                      <a:endParaRPr lang="en-SG"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256</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8</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16</a:t>
                      </a:r>
                      <a:endParaRPr lang="en-SG" baseline="30000" dirty="0" smtClean="0">
                        <a:solidFill>
                          <a:schemeClr val="tx1"/>
                        </a:solidFill>
                      </a:endParaRPr>
                    </a:p>
                  </a:txBody>
                  <a:tcPr/>
                </a:tc>
              </a:tr>
              <a:tr h="419210">
                <a:tc>
                  <a:txBody>
                    <a:bodyPr/>
                    <a:lstStyle/>
                    <a:p>
                      <a:r>
                        <a:rPr lang="en-US" dirty="0" smtClean="0">
                          <a:solidFill>
                            <a:schemeClr val="tx1"/>
                          </a:solidFill>
                        </a:rPr>
                        <a:t>On Duration</a:t>
                      </a:r>
                      <a:endParaRPr lang="en-SG" dirty="0">
                        <a:solidFill>
                          <a:schemeClr val="tx1"/>
                        </a:solidFill>
                      </a:endParaRPr>
                    </a:p>
                  </a:txBody>
                  <a:tcPr/>
                </a:tc>
                <a:tc>
                  <a:txBody>
                    <a:bodyPr/>
                    <a:lstStyle/>
                    <a:p>
                      <a:pPr algn="ctr"/>
                      <a:r>
                        <a:rPr lang="en-US" dirty="0" smtClean="0">
                          <a:solidFill>
                            <a:srgbClr val="FF0000"/>
                          </a:solidFill>
                        </a:rPr>
                        <a:t>256</a:t>
                      </a:r>
                      <a:endParaRPr lang="en-SG" dirty="0">
                        <a:solidFill>
                          <a:srgbClr val="FF0000"/>
                        </a:solidFill>
                      </a:endParaRPr>
                    </a:p>
                  </a:txBody>
                  <a:tcPr/>
                </a:tc>
                <a:tc>
                  <a:txBody>
                    <a:bodyPr/>
                    <a:lstStyle/>
                    <a:p>
                      <a:pPr algn="ctr"/>
                      <a:r>
                        <a:rPr lang="en-US" dirty="0" smtClean="0">
                          <a:solidFill>
                            <a:schemeClr val="tx1"/>
                          </a:solidFill>
                        </a:rPr>
                        <a:t>32</a:t>
                      </a:r>
                      <a:endParaRPr lang="en-SG"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256</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32</a:t>
                      </a:r>
                      <a:r>
                        <a:rPr lang="en-SG" baseline="30000" dirty="0" smtClean="0">
                          <a:solidFill>
                            <a:schemeClr val="tx1"/>
                          </a:solidFill>
                        </a:rPr>
                        <a:t> =</a:t>
                      </a:r>
                      <a:r>
                        <a:rPr lang="en-SG" baseline="0" dirty="0" smtClean="0">
                          <a:solidFill>
                            <a:schemeClr val="tx1"/>
                          </a:solidFill>
                        </a:rPr>
                        <a:t> </a:t>
                      </a:r>
                      <a:r>
                        <a:rPr lang="en-US" dirty="0" smtClean="0">
                          <a:solidFill>
                            <a:srgbClr val="FF0000"/>
                          </a:solidFill>
                        </a:rPr>
                        <a:t>2</a:t>
                      </a:r>
                      <a:r>
                        <a:rPr lang="en-US" baseline="30000" dirty="0" smtClean="0">
                          <a:solidFill>
                            <a:srgbClr val="FF0000"/>
                          </a:solidFill>
                        </a:rPr>
                        <a:t>40</a:t>
                      </a:r>
                      <a:endParaRPr lang="en-SG" baseline="30000" dirty="0" smtClean="0">
                        <a:solidFill>
                          <a:srgbClr val="FF0000"/>
                        </a:solidFill>
                      </a:endParaRPr>
                    </a:p>
                  </a:txBody>
                  <a:tcPr/>
                </a:tc>
              </a:tr>
            </a:tbl>
          </a:graphicData>
        </a:graphic>
      </p:graphicFrame>
      <p:cxnSp>
        <p:nvCxnSpPr>
          <p:cNvPr id="18" name="Straight Arrow Connector 17"/>
          <p:cNvCxnSpPr/>
          <p:nvPr/>
        </p:nvCxnSpPr>
        <p:spPr>
          <a:xfrm flipH="1" flipV="1">
            <a:off x="2743200" y="2819400"/>
            <a:ext cx="990600" cy="381000"/>
          </a:xfrm>
          <a:prstGeom prst="straightConnector1">
            <a:avLst/>
          </a:prstGeom>
          <a:noFill/>
          <a:ln w="9525" cap="flat" cmpd="sng" algn="ctr">
            <a:solidFill>
              <a:srgbClr val="FF0000"/>
            </a:solidFill>
            <a:prstDash val="solid"/>
            <a:tailEnd type="arrow"/>
          </a:ln>
          <a:effectLst/>
        </p:spPr>
      </p:cxnSp>
    </p:spTree>
    <p:extLst>
      <p:ext uri="{BB962C8B-B14F-4D97-AF65-F5344CB8AC3E}">
        <p14:creationId xmlns:p14="http://schemas.microsoft.com/office/powerpoint/2010/main" val="3675122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1295400"/>
            <a:ext cx="8610600" cy="5105400"/>
          </a:xfrm>
        </p:spPr>
        <p:txBody>
          <a:bodyPr/>
          <a:lstStyle/>
          <a:p>
            <a:r>
              <a:rPr lang="en-US" b="0" dirty="0" smtClean="0"/>
              <a:t>In this presentation we </a:t>
            </a:r>
            <a:r>
              <a:rPr lang="en-SG" b="0" dirty="0"/>
              <a:t>discussed </a:t>
            </a:r>
            <a:r>
              <a:rPr lang="en-SG" b="0" dirty="0" smtClean="0"/>
              <a:t>changing </a:t>
            </a:r>
            <a:r>
              <a:rPr lang="en-SG" b="0" dirty="0"/>
              <a:t>the field size/units of some parameters of WUR Duty Cycle </a:t>
            </a:r>
            <a:r>
              <a:rPr lang="en-SG" b="0" dirty="0" smtClean="0"/>
              <a:t>operation and clarified the </a:t>
            </a:r>
            <a:r>
              <a:rPr lang="en-SG" b="0" dirty="0" err="1" smtClean="0"/>
              <a:t>behavior</a:t>
            </a:r>
            <a:r>
              <a:rPr lang="en-SG" b="0" dirty="0" smtClean="0"/>
              <a:t> of </a:t>
            </a:r>
            <a:r>
              <a:rPr lang="en-SG" b="0" dirty="0"/>
              <a:t>WUR STA </a:t>
            </a:r>
            <a:r>
              <a:rPr lang="en-SG" b="0" dirty="0" smtClean="0"/>
              <a:t>before </a:t>
            </a:r>
            <a:r>
              <a:rPr lang="en-SG" b="0" dirty="0"/>
              <a:t>the start of WUR Duty Cycle operation</a:t>
            </a:r>
            <a:r>
              <a:rPr lang="en-SG" b="0" dirty="0" smtClean="0"/>
              <a:t>.</a:t>
            </a:r>
            <a:endParaRPr lang="en-SG" b="0" dirty="0"/>
          </a:p>
          <a:p>
            <a:r>
              <a:rPr lang="en-US" b="0" dirty="0" smtClean="0"/>
              <a:t>We proposed to:</a:t>
            </a:r>
          </a:p>
          <a:p>
            <a:pPr marL="712788" lvl="1" indent="-312738">
              <a:buFont typeface="+mj-lt"/>
              <a:buAutoNum type="arabicPeriod"/>
            </a:pPr>
            <a:r>
              <a:rPr lang="en-SG" sz="2200" dirty="0" smtClean="0"/>
              <a:t>Change </a:t>
            </a:r>
            <a:r>
              <a:rPr lang="en-SG" sz="2200" dirty="0"/>
              <a:t>the “Starting Time Of the WUR Duty Cycle” </a:t>
            </a:r>
            <a:r>
              <a:rPr lang="en-SG" sz="2200" dirty="0" smtClean="0"/>
              <a:t>field size to 8 octets to explicitly signal the TSF of the </a:t>
            </a:r>
            <a:r>
              <a:rPr lang="en-SG" sz="2200" dirty="0" smtClean="0"/>
              <a:t>next Starting </a:t>
            </a:r>
            <a:r>
              <a:rPr lang="en-SG" sz="2200" dirty="0"/>
              <a:t>Point</a:t>
            </a:r>
            <a:r>
              <a:rPr lang="en-SG" sz="2200" dirty="0" smtClean="0"/>
              <a:t>.</a:t>
            </a:r>
            <a:endParaRPr lang="en-US" sz="2200" dirty="0" smtClean="0"/>
          </a:p>
          <a:p>
            <a:pPr marL="712788" lvl="1" indent="-312738">
              <a:buFont typeface="+mj-lt"/>
              <a:buAutoNum type="arabicPeriod"/>
            </a:pPr>
            <a:r>
              <a:rPr lang="en-US" sz="2200" dirty="0"/>
              <a:t>Clarify that after completing a successful WUR Mode setup negotiation, WUR STA may transition to the WUR Mode at any time by moving the PCR component to doze state.</a:t>
            </a:r>
          </a:p>
          <a:p>
            <a:pPr marL="712788" lvl="1" indent="-312738">
              <a:buFont typeface="+mj-lt"/>
              <a:buAutoNum type="arabicPeriod"/>
            </a:pPr>
            <a:r>
              <a:rPr lang="en-US" altLang="ko-KR" sz="2200" dirty="0" smtClean="0"/>
              <a:t>Changing </a:t>
            </a:r>
            <a:r>
              <a:rPr lang="en-US" altLang="ko-KR" sz="2200" dirty="0" smtClean="0"/>
              <a:t>the </a:t>
            </a:r>
            <a:r>
              <a:rPr lang="en-US" altLang="ko-KR" sz="2200" dirty="0"/>
              <a:t>unit of the On Duration field </a:t>
            </a:r>
            <a:r>
              <a:rPr lang="en-US" altLang="ko-KR" sz="2200" dirty="0" smtClean="0"/>
              <a:t>to </a:t>
            </a:r>
            <a:r>
              <a:rPr lang="en-US" altLang="ko-KR" sz="2200" dirty="0"/>
              <a:t>4µs.</a:t>
            </a:r>
            <a:endParaRPr lang="en-SG" sz="2200" dirty="0" smtClean="0"/>
          </a:p>
          <a:p>
            <a:pPr marL="857250" lvl="1" indent="-457200">
              <a:buFont typeface="+mj-lt"/>
              <a:buAutoNum type="arabicPeriod"/>
            </a:pPr>
            <a:endParaRPr lang="en-US" sz="1800" dirty="0" smtClean="0"/>
          </a:p>
          <a:p>
            <a:pPr marL="857250" lvl="1" indent="-457200">
              <a:buFont typeface="+mj-lt"/>
              <a:buAutoNum type="arabicPeriod"/>
            </a:pPr>
            <a:endParaRPr lang="en-US" sz="1800" b="0" dirty="0"/>
          </a:p>
          <a:p>
            <a:pPr marL="0" indent="0">
              <a:buNone/>
            </a:pPr>
            <a:endParaRPr lang="en-SG" sz="2800" b="0" dirty="0" smtClean="0"/>
          </a:p>
        </p:txBody>
      </p:sp>
      <p:sp>
        <p:nvSpPr>
          <p:cNvPr id="3" name="Title 2"/>
          <p:cNvSpPr>
            <a:spLocks noGrp="1"/>
          </p:cNvSpPr>
          <p:nvPr>
            <p:ph type="title"/>
          </p:nvPr>
        </p:nvSpPr>
        <p:spPr>
          <a:xfrm>
            <a:off x="685800" y="685800"/>
            <a:ext cx="7772400" cy="6096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3606233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to </a:t>
            </a:r>
            <a:r>
              <a:rPr lang="en-SG" dirty="0" smtClean="0"/>
              <a:t>change </a:t>
            </a:r>
            <a:r>
              <a:rPr lang="en-SG" dirty="0"/>
              <a:t>the “Starting Time Of the WUR Duty Cycle” field size to 8 </a:t>
            </a:r>
            <a:r>
              <a:rPr lang="en-SG" dirty="0" smtClean="0"/>
              <a:t>octets</a:t>
            </a:r>
            <a:r>
              <a:rPr lang="en-US" dirty="0" smtClean="0"/>
              <a:t>?</a:t>
            </a:r>
            <a:endParaRPr lang="en-US" dirty="0" smtClean="0"/>
          </a:p>
          <a:p>
            <a:endParaRPr lang="en-US" dirty="0" smtClean="0"/>
          </a:p>
          <a:p>
            <a:r>
              <a:rPr lang="en-US" dirty="0" smtClean="0">
                <a:solidFill>
                  <a:srgbClr val="00B050"/>
                </a:solidFill>
              </a:rPr>
              <a:t>12Y/0N/</a:t>
            </a:r>
            <a:r>
              <a:rPr lang="en-US" dirty="0">
                <a:solidFill>
                  <a:srgbClr val="00B050"/>
                </a:solidFill>
              </a:rPr>
              <a:t>2</a:t>
            </a:r>
            <a:r>
              <a:rPr lang="en-US" dirty="0" smtClean="0">
                <a:solidFill>
                  <a:srgbClr val="00B050"/>
                </a:solidFill>
              </a:rPr>
              <a:t>A</a:t>
            </a:r>
            <a:endParaRPr lang="en-US" dirty="0">
              <a:solidFill>
                <a:srgbClr val="00B050"/>
              </a:solidFill>
            </a:endParaRPr>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675998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6366</TotalTime>
  <Words>1010</Words>
  <Application>Microsoft Office PowerPoint</Application>
  <PresentationFormat>On-screen Show (4:3)</PresentationFormat>
  <Paragraphs>125</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802-11-Submission</vt:lpstr>
      <vt:lpstr>Document</vt:lpstr>
      <vt:lpstr>WUR Duty Cycle Operation Clarifications</vt:lpstr>
      <vt:lpstr>Introduction</vt:lpstr>
      <vt:lpstr>WUR Duty Cycle Operation</vt:lpstr>
      <vt:lpstr>Starting Point (1/2)</vt:lpstr>
      <vt:lpstr>Starting Point (2/2)</vt:lpstr>
      <vt:lpstr>Proposed changes 1</vt:lpstr>
      <vt:lpstr>On Duration</vt:lpstr>
      <vt:lpstr>Summary</vt:lpstr>
      <vt:lpstr>Straw Poll 1</vt:lpstr>
      <vt:lpstr>Straw Poll 2</vt:lpstr>
      <vt:lpstr>Straw Poll 3</vt:lpstr>
      <vt:lpstr>References</vt:lpstr>
    </vt:vector>
  </TitlesOfParts>
  <Company>Panasonic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Rojan Chitrakar</dc:creator>
  <cp:lastModifiedBy>Rojan Chitrakar</cp:lastModifiedBy>
  <cp:revision>1132</cp:revision>
  <cp:lastPrinted>2017-01-13T18:02:20Z</cp:lastPrinted>
  <dcterms:created xsi:type="dcterms:W3CDTF">2017-01-10T21:37:21Z</dcterms:created>
  <dcterms:modified xsi:type="dcterms:W3CDTF">2018-09-11T03:18:05Z</dcterms:modified>
</cp:coreProperties>
</file>