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860" r:id="rId3"/>
    <p:sldId id="863" r:id="rId4"/>
    <p:sldId id="880" r:id="rId5"/>
    <p:sldId id="864" r:id="rId6"/>
    <p:sldId id="867" r:id="rId7"/>
    <p:sldId id="868" r:id="rId8"/>
    <p:sldId id="869" r:id="rId9"/>
    <p:sldId id="870" r:id="rId10"/>
    <p:sldId id="866" r:id="rId11"/>
    <p:sldId id="872" r:id="rId12"/>
    <p:sldId id="876" r:id="rId13"/>
    <p:sldId id="878" r:id="rId14"/>
    <p:sldId id="861" r:id="rId15"/>
    <p:sldId id="865" r:id="rId16"/>
    <p:sldId id="879" r:id="rId17"/>
    <p:sldId id="873" r:id="rId18"/>
    <p:sldId id="874" r:id="rId19"/>
    <p:sldId id="875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802.11-18/1475r0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Investigation on FDMA Transmission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873478"/>
              </p:ext>
            </p:extLst>
          </p:nvPr>
        </p:nvGraphicFramePr>
        <p:xfrm>
          <a:off x="762000" y="2895600"/>
          <a:ext cx="7620000" cy="205581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94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Rotation and PAPR for 80MHz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each sequence </a:t>
            </a:r>
            <a:r>
              <a:rPr lang="en-US" altLang="ko-KR" sz="2000" dirty="0" smtClean="0"/>
              <a:t>option, either the phase rotation of {1 -1 -1 1} or {1 1 -1 -1} is optimal in terms of PAPR and these values even have a similar PAPR</a:t>
            </a:r>
          </a:p>
          <a:p>
            <a:r>
              <a:rPr lang="en-US" altLang="ko-KR" sz="2000" dirty="0" smtClean="0"/>
              <a:t>The conventional phase rotation {1 -1 -1 -1} also still </a:t>
            </a:r>
            <a:r>
              <a:rPr lang="en-US" altLang="ko-KR" sz="2000" dirty="0"/>
              <a:t>has </a:t>
            </a:r>
            <a:r>
              <a:rPr lang="en-US" altLang="ko-KR" sz="2000" dirty="0" smtClean="0"/>
              <a:t>better </a:t>
            </a:r>
            <a:r>
              <a:rPr lang="en-US" altLang="ko-KR" sz="2000" dirty="0"/>
              <a:t>PAPR than the worst PAPR of the </a:t>
            </a:r>
            <a:r>
              <a:rPr lang="en-US" altLang="ko-KR" sz="2000" dirty="0" smtClean="0"/>
              <a:t>L-SIG given in Appendix B but leads to much higher PAPR than those of the phase rotation values above</a:t>
            </a:r>
          </a:p>
          <a:p>
            <a:pPr lvl="1"/>
            <a:r>
              <a:rPr lang="en-US" altLang="ko-KR" sz="1800" dirty="0" smtClean="0"/>
              <a:t>Its PAPR is over 1dB worse than the optimal one in all options</a:t>
            </a:r>
          </a:p>
          <a:p>
            <a:r>
              <a:rPr lang="en-US" altLang="ko-KR" sz="2000" dirty="0" smtClean="0"/>
              <a:t>For a simple implementation and unified solution, the conventional phase </a:t>
            </a:r>
            <a:r>
              <a:rPr lang="en-US" altLang="ko-KR" sz="2000" dirty="0"/>
              <a:t>rotation {1 -1 -1 -1</a:t>
            </a:r>
            <a:r>
              <a:rPr lang="en-US" altLang="ko-KR" sz="2000" dirty="0" smtClean="0"/>
              <a:t>} can be applied, but in consideration of hardware efficiency, </a:t>
            </a:r>
            <a:r>
              <a:rPr lang="en-US" altLang="ko-KR" sz="2000" dirty="0"/>
              <a:t>the phase rotation of {1 -1 -1 1} or {1 1 -1 -1</a:t>
            </a:r>
            <a:r>
              <a:rPr lang="en-US" altLang="ko-KR" sz="2000" dirty="0" smtClean="0"/>
              <a:t>} is more preferable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7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investigated the PAPR and proposed phase rotation values for the WUR part in WUR FDMA</a:t>
            </a:r>
          </a:p>
          <a:p>
            <a:r>
              <a:rPr lang="en-US" altLang="ko-KR" dirty="0" smtClean="0"/>
              <a:t>For 40MHz, we have proposed to use the conventional phase rotation {1 j}</a:t>
            </a:r>
          </a:p>
          <a:p>
            <a:r>
              <a:rPr lang="en-US" altLang="ko-KR" dirty="0" smtClean="0"/>
              <a:t>For 80MHz, we have proposed to use {1 -1 -1 1} or {1 1 -1 -1}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use the phase rotation of [1 j] for the WUR portion encompassing WUR-Sync and WUR-Data fields in the 40MHz FDMA transmission?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use the phase rotation of </a:t>
            </a:r>
            <a:r>
              <a:rPr lang="en-US" altLang="ko-KR" dirty="0"/>
              <a:t>[1 -1 -1 1] or [1 1 -1 -</a:t>
            </a:r>
            <a:r>
              <a:rPr lang="en-US" altLang="ko-KR" dirty="0" smtClean="0"/>
              <a:t>1] for the WUR portion encompassing WUR-Sync and WUR-Data fields in the 80MHz FDMA transmission?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4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802.11-18/0802r1 </a:t>
            </a:r>
            <a:r>
              <a:rPr lang="en-US" altLang="ko-KR" dirty="0">
                <a:ea typeface="굴림" panose="020B0600000101010101" pitchFamily="50" charset="-127"/>
              </a:rPr>
              <a:t>PAPR Investigation on FDMA </a:t>
            </a:r>
            <a:r>
              <a:rPr lang="en-US" altLang="ko-KR" dirty="0" smtClean="0">
                <a:ea typeface="굴림" panose="020B0600000101010101" pitchFamily="50" charset="-127"/>
              </a:rPr>
              <a:t>Transmission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PAPR for WUR Portion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40MHz, to calculate the PAPR, we consider that the PPDU is composed of 4 ‘ON’ and ‘OFF’ combinations as follows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If each ‘ON’ and ‘OFF’ combination occurs almost evenly in a practical WUR PPDU, this PPDU format may be reasonable for the PAPR calculation</a:t>
            </a:r>
          </a:p>
          <a:p>
            <a:pPr lvl="1"/>
            <a:r>
              <a:rPr lang="en-US" altLang="ko-KR" sz="1600" dirty="0"/>
              <a:t>PAPR is </a:t>
            </a:r>
            <a:r>
              <a:rPr lang="en-US" altLang="ko-KR" sz="1600" dirty="0" smtClean="0"/>
              <a:t>calculated </a:t>
            </a:r>
            <a:r>
              <a:rPr lang="en-US" altLang="ko-KR" sz="1600" dirty="0"/>
              <a:t>by applying each candidate of phase </a:t>
            </a:r>
            <a:r>
              <a:rPr lang="en-US" altLang="ko-KR" sz="1600" dirty="0" smtClean="0"/>
              <a:t>rotation</a:t>
            </a:r>
            <a:endParaRPr lang="en-US" altLang="ko-KR" sz="1600" dirty="0"/>
          </a:p>
          <a:p>
            <a:r>
              <a:rPr lang="en-US" altLang="ko-KR" sz="2000" dirty="0" smtClean="0"/>
              <a:t>In 80MHz with the full allocation case, </a:t>
            </a:r>
            <a:r>
              <a:rPr lang="en-US" altLang="ko-KR" sz="2000" dirty="0"/>
              <a:t>we consider that the PPDU is composed of 16 </a:t>
            </a:r>
            <a:r>
              <a:rPr lang="en-US" altLang="ko-KR" sz="2000" dirty="0" smtClean="0"/>
              <a:t>‘ON’ and ‘OFF’ combinations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grpSp>
        <p:nvGrpSpPr>
          <p:cNvPr id="72" name="그룹 71"/>
          <p:cNvGrpSpPr/>
          <p:nvPr/>
        </p:nvGrpSpPr>
        <p:grpSpPr>
          <a:xfrm>
            <a:off x="1295400" y="2590800"/>
            <a:ext cx="5562600" cy="1694021"/>
            <a:chOff x="1295400" y="2362200"/>
            <a:chExt cx="5562600" cy="1694021"/>
          </a:xfrm>
        </p:grpSpPr>
        <p:grpSp>
          <p:nvGrpSpPr>
            <p:cNvPr id="62" name="그룹 61"/>
            <p:cNvGrpSpPr/>
            <p:nvPr/>
          </p:nvGrpSpPr>
          <p:grpSpPr>
            <a:xfrm>
              <a:off x="1295400" y="2362200"/>
              <a:ext cx="5562600" cy="1694021"/>
              <a:chOff x="1295400" y="2362200"/>
              <a:chExt cx="5562600" cy="1694021"/>
            </a:xfrm>
          </p:grpSpPr>
          <p:grpSp>
            <p:nvGrpSpPr>
              <p:cNvPr id="60" name="그룹 59"/>
              <p:cNvGrpSpPr/>
              <p:nvPr/>
            </p:nvGrpSpPr>
            <p:grpSpPr>
              <a:xfrm>
                <a:off x="1295400" y="2362200"/>
                <a:ext cx="5562600" cy="1694021"/>
                <a:chOff x="1138136" y="2725579"/>
                <a:chExt cx="5562600" cy="1694021"/>
              </a:xfrm>
            </p:grpSpPr>
            <p:grpSp>
              <p:nvGrpSpPr>
                <p:cNvPr id="57" name="그룹 56"/>
                <p:cNvGrpSpPr/>
                <p:nvPr/>
              </p:nvGrpSpPr>
              <p:grpSpPr>
                <a:xfrm>
                  <a:off x="1138136" y="2866196"/>
                  <a:ext cx="5562600" cy="1553404"/>
                  <a:chOff x="1138136" y="2680715"/>
                  <a:chExt cx="5562600" cy="1553404"/>
                </a:xfrm>
              </p:grpSpPr>
              <p:grpSp>
                <p:nvGrpSpPr>
                  <p:cNvPr id="32" name="그룹 31"/>
                  <p:cNvGrpSpPr/>
                  <p:nvPr/>
                </p:nvGrpSpPr>
                <p:grpSpPr>
                  <a:xfrm>
                    <a:off x="1138136" y="2680715"/>
                    <a:ext cx="5562600" cy="1553404"/>
                    <a:chOff x="825297" y="2438400"/>
                    <a:chExt cx="5562600" cy="1553404"/>
                  </a:xfrm>
                </p:grpSpPr>
                <p:sp>
                  <p:nvSpPr>
                    <p:cNvPr id="33" name="직사각형 32"/>
                    <p:cNvSpPr/>
                    <p:nvPr/>
                  </p:nvSpPr>
                  <p:spPr bwMode="auto">
                    <a:xfrm>
                      <a:off x="1904581" y="3124200"/>
                      <a:ext cx="457200" cy="228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6" name="직사각형 35"/>
                    <p:cNvSpPr/>
                    <p:nvPr/>
                  </p:nvSpPr>
                  <p:spPr bwMode="auto">
                    <a:xfrm>
                      <a:off x="2819400" y="3124200"/>
                      <a:ext cx="457200" cy="2286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39" name="직선 연결선 38"/>
                    <p:cNvCxnSpPr/>
                    <p:nvPr/>
                  </p:nvCxnSpPr>
                  <p:spPr bwMode="auto">
                    <a:xfrm>
                      <a:off x="1905000" y="2743200"/>
                      <a:ext cx="1969885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0" name="직선 연결선 39"/>
                    <p:cNvCxnSpPr/>
                    <p:nvPr/>
                  </p:nvCxnSpPr>
                  <p:spPr bwMode="auto">
                    <a:xfrm>
                      <a:off x="1906587" y="3352800"/>
                      <a:ext cx="1968298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1" name="직선 연결선 40"/>
                    <p:cNvCxnSpPr/>
                    <p:nvPr/>
                  </p:nvCxnSpPr>
                  <p:spPr bwMode="auto">
                    <a:xfrm flipV="1">
                      <a:off x="23622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825297" y="2466201"/>
                      <a:ext cx="10953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Sub-channel 1</a:t>
                      </a:r>
                      <a:endParaRPr lang="ko-KR" altLang="en-US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825297" y="3075801"/>
                      <a:ext cx="10953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Sub-channel 2</a:t>
                      </a:r>
                      <a:endParaRPr lang="ko-KR" altLang="en-US"/>
                    </a:p>
                  </p:txBody>
                </p:sp>
                <p:cxnSp>
                  <p:nvCxnSpPr>
                    <p:cNvPr id="44" name="직선 연결선 43"/>
                    <p:cNvCxnSpPr/>
                    <p:nvPr/>
                  </p:nvCxnSpPr>
                  <p:spPr bwMode="auto">
                    <a:xfrm flipV="1">
                      <a:off x="28194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45" name="직선 연결선 44"/>
                    <p:cNvCxnSpPr/>
                    <p:nvPr/>
                  </p:nvCxnSpPr>
                  <p:spPr bwMode="auto">
                    <a:xfrm flipV="1">
                      <a:off x="3276600" y="2438400"/>
                      <a:ext cx="0" cy="106680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1905000" y="3530139"/>
                      <a:ext cx="448289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      2us       4us      6us       8us          for 7 length sequence</a:t>
                      </a:r>
                    </a:p>
                    <a:p>
                      <a:r>
                        <a:rPr lang="en-US" altLang="ko-KR" dirty="0" smtClean="0"/>
                        <a:t>      4us       8us      12us     14us        for 13 </a:t>
                      </a:r>
                      <a:r>
                        <a:rPr lang="en-US" altLang="ko-KR" dirty="0"/>
                        <a:t>length sequence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54" name="직사각형 53"/>
                  <p:cNvSpPr/>
                  <p:nvPr/>
                </p:nvSpPr>
                <p:spPr bwMode="auto">
                  <a:xfrm>
                    <a:off x="2674620" y="2760345"/>
                    <a:ext cx="457200" cy="22860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58" name="TextBox 57"/>
                <p:cNvSpPr txBox="1"/>
                <p:nvPr/>
              </p:nvSpPr>
              <p:spPr>
                <a:xfrm>
                  <a:off x="2218271" y="2725579"/>
                  <a:ext cx="204406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OFF        ON         </a:t>
                  </a:r>
                  <a:r>
                    <a:rPr lang="en-US" altLang="ko-KR" sz="1000" dirty="0" err="1" smtClean="0"/>
                    <a:t>ON</a:t>
                  </a:r>
                  <a:r>
                    <a:rPr lang="en-US" altLang="ko-KR" sz="1000" dirty="0" smtClean="0"/>
                    <a:t>        OFF   </a:t>
                  </a:r>
                  <a:endParaRPr lang="ko-KR" altLang="en-US" sz="1000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217420" y="3337560"/>
                  <a:ext cx="197030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 ON        OFF        ON        OFF</a:t>
                  </a:r>
                  <a:endParaRPr lang="ko-KR" altLang="en-US" sz="1000"/>
                </a:p>
              </p:txBody>
            </p:sp>
          </p:grpSp>
          <p:sp>
            <p:nvSpPr>
              <p:cNvPr id="61" name="직사각형 60"/>
              <p:cNvSpPr/>
              <p:nvPr/>
            </p:nvSpPr>
            <p:spPr bwMode="auto">
              <a:xfrm>
                <a:off x="3293226" y="2582487"/>
                <a:ext cx="457200" cy="228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65" name="직선 연결선 64"/>
            <p:cNvCxnSpPr/>
            <p:nvPr/>
          </p:nvCxnSpPr>
          <p:spPr bwMode="auto">
            <a:xfrm flipV="1">
              <a:off x="4207626" y="2488278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" name="TextBox 7"/>
          <p:cNvSpPr txBox="1"/>
          <p:nvPr/>
        </p:nvSpPr>
        <p:spPr>
          <a:xfrm>
            <a:off x="4800600" y="2971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PAPR is measured by applying each candidate of phase rotation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6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PAPR for WUR Portion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80MHz with the partial allocation case, we consider that the PPDU is composed of 2^n ‘ON’ and ‘OFF’ combinations</a:t>
            </a:r>
          </a:p>
          <a:p>
            <a:pPr lvl="1"/>
            <a:r>
              <a:rPr lang="en-US" altLang="ko-KR" sz="1600" dirty="0"/>
              <a:t>n is the number of allocated sub-channels for the FDMA transmission</a:t>
            </a:r>
          </a:p>
          <a:p>
            <a:pPr lvl="1"/>
            <a:r>
              <a:rPr lang="en-US" altLang="ko-KR" sz="1600" dirty="0" smtClean="0"/>
              <a:t>E.g., Partial allocation with sub-channel 3 punctured in 80MHz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519" y="3124200"/>
            <a:ext cx="7157161" cy="265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72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Conventional phase rotation values are applied to the legacy preamble part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PAPR for L-STF and L-LTF [dB]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347671"/>
              </p:ext>
            </p:extLst>
          </p:nvPr>
        </p:nvGraphicFramePr>
        <p:xfrm>
          <a:off x="1219200" y="3535680"/>
          <a:ext cx="606183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813"/>
                <a:gridCol w="2300013"/>
                <a:gridCol w="230001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 for 40MHz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Max PAPR for 80MHz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L-STF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5.2497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6.8606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L-LTF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5.7938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7.9370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8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L-SIG [dB]</a:t>
            </a:r>
          </a:p>
          <a:p>
            <a:pPr lvl="1"/>
            <a:r>
              <a:rPr lang="en-US" altLang="ko-KR" dirty="0" smtClean="0"/>
              <a:t>Following </a:t>
            </a:r>
            <a:r>
              <a:rPr lang="en-US" altLang="ko-KR" dirty="0"/>
              <a:t>cases are considered </a:t>
            </a:r>
            <a:r>
              <a:rPr lang="en-US" altLang="ko-KR" dirty="0" smtClean="0"/>
              <a:t>for the </a:t>
            </a:r>
            <a:r>
              <a:rPr lang="en-US" altLang="ko-KR" dirty="0"/>
              <a:t>PPDU length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853120"/>
              </p:ext>
            </p:extLst>
          </p:nvPr>
        </p:nvGraphicFramePr>
        <p:xfrm>
          <a:off x="1118792" y="2514600"/>
          <a:ext cx="7512841" cy="2295977"/>
        </p:xfrm>
        <a:graphic>
          <a:graphicData uri="http://schemas.openxmlformats.org/drawingml/2006/table">
            <a:tbl>
              <a:tblPr/>
              <a:tblGrid>
                <a:gridCol w="569117"/>
                <a:gridCol w="838200"/>
                <a:gridCol w="838200"/>
                <a:gridCol w="685800"/>
                <a:gridCol w="990600"/>
                <a:gridCol w="889868"/>
                <a:gridCol w="900352"/>
                <a:gridCol w="900352"/>
                <a:gridCol w="900352"/>
              </a:tblGrid>
              <a:tr h="3416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Definition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case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L_length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(octets)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FB=0,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FB=6,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FB=0,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FB=6,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1248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1824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FB=8,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FB=2,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FB=8,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FB=10,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FB=16, HDR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FB=4,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1056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FB=10,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1632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case17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FB=16, LDR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PAPR for Legacy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L-SIG [dB]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10178"/>
              </p:ext>
            </p:extLst>
          </p:nvPr>
        </p:nvGraphicFramePr>
        <p:xfrm>
          <a:off x="1219200" y="2209800"/>
          <a:ext cx="7086600" cy="3855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  <a:gridCol w="11811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for 40MHz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Max* PAPR for 80MHz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for 40MHz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Max* PAPR for 80MHz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8.1208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12.0197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8.2288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12.3542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9.7488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12.5525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8.6453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12.3543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8.3897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12.3780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9.0901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12.3879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7.6770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12.4025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Case 12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8.6271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12.3233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9.5330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12.3854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8.3736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12.7781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8.1310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12.9298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14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8.6528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12.3494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6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8.2794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12.3880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9.5472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12.3999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7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8.2987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12.3392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9.1345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12.4066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8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9.9882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12.3140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Case 17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8.5720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12.4062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95009" y="19050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: maximum PAPR among all </a:t>
            </a:r>
            <a:r>
              <a:rPr lang="en-US" altLang="ko-KR" dirty="0" err="1" smtClean="0"/>
              <a:t>L_Length</a:t>
            </a:r>
            <a:r>
              <a:rPr lang="en-US" altLang="ko-KR" dirty="0" smtClean="0"/>
              <a:t> cases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6061364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Max PAPR for 80MHz : </a:t>
            </a:r>
            <a:r>
              <a:rPr lang="en-US" altLang="ko-KR" dirty="0"/>
              <a:t>I</a:t>
            </a:r>
            <a:r>
              <a:rPr lang="en-US" altLang="ko-KR" dirty="0" smtClean="0"/>
              <a:t>n each </a:t>
            </a:r>
            <a:r>
              <a:rPr lang="en-US" altLang="ko-KR" dirty="0" err="1" smtClean="0"/>
              <a:t>L_Length</a:t>
            </a:r>
            <a:r>
              <a:rPr lang="en-US" altLang="ko-KR" dirty="0" smtClean="0"/>
              <a:t> case for 80MHz, the table shows only the maximum PAPR among those of all allocation cases including full and partial allocation cases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4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[1], we studied phase rotation and PAPR for both legacy and WUR portions in the FDMA transmission</a:t>
            </a:r>
          </a:p>
          <a:p>
            <a:r>
              <a:rPr lang="en-US" altLang="ko-KR" dirty="0" smtClean="0"/>
              <a:t>In this contribution</a:t>
            </a:r>
            <a:r>
              <a:rPr lang="en-US" altLang="ko-KR" dirty="0"/>
              <a:t>, we propose phase rotation values which are applied to 20MHz sub-channels for the WUR portion in </a:t>
            </a:r>
            <a:r>
              <a:rPr lang="en-US" altLang="ko-KR" dirty="0" smtClean="0"/>
              <a:t>40MHz </a:t>
            </a:r>
            <a:r>
              <a:rPr lang="en-US" altLang="ko-KR" dirty="0"/>
              <a:t>and 80MHz FDMA </a:t>
            </a:r>
            <a:r>
              <a:rPr lang="en-US" altLang="ko-KR" dirty="0" smtClean="0"/>
              <a:t>transmissions</a:t>
            </a:r>
            <a:endParaRPr lang="en-US" altLang="ko-KR" dirty="0"/>
          </a:p>
          <a:p>
            <a:r>
              <a:rPr lang="en-US" altLang="ko-KR" dirty="0" smtClean="0"/>
              <a:t>To this end, we further investigate the PAPR by considering three example sequences for </a:t>
            </a:r>
            <a:r>
              <a:rPr lang="en-US" altLang="ko-KR" dirty="0"/>
              <a:t>the construction of 2us and 4us MC-OOK On </a:t>
            </a:r>
            <a:r>
              <a:rPr lang="en-US" altLang="ko-KR" dirty="0" smtClean="0"/>
              <a:t>symbols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7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For 40MHz, we investigate PAPR for the full allocation case only, </a:t>
            </a:r>
            <a:r>
              <a:rPr lang="en-US" altLang="ko-KR" sz="1600" dirty="0"/>
              <a:t>i.e., all </a:t>
            </a:r>
            <a:r>
              <a:rPr lang="en-US" altLang="ko-KR" sz="1600" dirty="0" smtClean="0"/>
              <a:t>sub-channels </a:t>
            </a:r>
            <a:r>
              <a:rPr lang="en-US" altLang="ko-KR" sz="1600" dirty="0"/>
              <a:t>are </a:t>
            </a:r>
            <a:r>
              <a:rPr lang="en-US" altLang="ko-KR" sz="1600" dirty="0" smtClean="0"/>
              <a:t>allocated to the </a:t>
            </a:r>
            <a:r>
              <a:rPr lang="en-US" altLang="ko-KR" sz="1600" dirty="0"/>
              <a:t>WUR </a:t>
            </a:r>
            <a:r>
              <a:rPr lang="en-US" altLang="ko-KR" sz="1600" dirty="0" smtClean="0"/>
              <a:t>PPDU transmission</a:t>
            </a:r>
          </a:p>
          <a:p>
            <a:r>
              <a:rPr lang="en-US" altLang="ko-KR" sz="1600" dirty="0" smtClean="0"/>
              <a:t>For 80MHz, we consider the preamble puncturing mode</a:t>
            </a:r>
          </a:p>
          <a:p>
            <a:pPr lvl="1"/>
            <a:r>
              <a:rPr lang="en-US" altLang="ko-KR" sz="1400" dirty="0" smtClean="0"/>
              <a:t>There are various partial allocation cases as well as the full allocation case (2^4 cases)</a:t>
            </a:r>
          </a:p>
          <a:p>
            <a:pPr lvl="1"/>
            <a:r>
              <a:rPr lang="en-US" altLang="ko-KR" sz="1400" dirty="0" smtClean="0"/>
              <a:t>To obtain optimal phase rotation values, the minimax approach is applied, i.e., we first calculate the PAPR for all of the allocation cases by applying a certain phase rotation, choose the maximum PAPR among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all allocation cases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that </a:t>
            </a:r>
            <a:r>
              <a:rPr lang="en-US" altLang="ko-KR" sz="1400" dirty="0"/>
              <a:t>phase </a:t>
            </a:r>
            <a:r>
              <a:rPr lang="en-US" altLang="ko-KR" sz="1400" dirty="0" smtClean="0"/>
              <a:t>rotation, then repeat this procedure in other candidates of the phase rotation and finally compare those maximum PAPRs</a:t>
            </a:r>
          </a:p>
          <a:p>
            <a:pPr lvl="1"/>
            <a:r>
              <a:rPr lang="en-US" altLang="ko-KR" sz="1400" dirty="0" smtClean="0"/>
              <a:t>E.g., </a:t>
            </a:r>
            <a:r>
              <a:rPr lang="en-US" altLang="ko-KR" sz="1400" i="1" dirty="0" smtClean="0"/>
              <a:t>K</a:t>
            </a:r>
            <a:r>
              <a:rPr lang="en-US" altLang="ko-KR" sz="1400" dirty="0" smtClean="0"/>
              <a:t> allocation cases and </a:t>
            </a:r>
            <a:r>
              <a:rPr lang="en-US" altLang="ko-KR" sz="1400" i="1" dirty="0" smtClean="0"/>
              <a:t>L</a:t>
            </a:r>
            <a:r>
              <a:rPr lang="en-US" altLang="ko-KR" sz="1400" dirty="0" smtClean="0"/>
              <a:t> phase rotation candidates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pSp>
        <p:nvGrpSpPr>
          <p:cNvPr id="40" name="그룹 39"/>
          <p:cNvGrpSpPr/>
          <p:nvPr/>
        </p:nvGrpSpPr>
        <p:grpSpPr>
          <a:xfrm>
            <a:off x="304800" y="4038600"/>
            <a:ext cx="8763000" cy="2356119"/>
            <a:chOff x="304800" y="4038600"/>
            <a:chExt cx="8763000" cy="2356119"/>
          </a:xfrm>
        </p:grpSpPr>
        <p:sp>
          <p:nvSpPr>
            <p:cNvPr id="7" name="TextBox 6"/>
            <p:cNvSpPr txBox="1"/>
            <p:nvPr/>
          </p:nvSpPr>
          <p:spPr>
            <a:xfrm>
              <a:off x="304801" y="4338251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1</a:t>
              </a:r>
              <a:endParaRPr lang="ko-KR" alt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4800" y="4666457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2</a:t>
              </a:r>
              <a:endParaRPr lang="ko-KR" alt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4800" y="5223165"/>
              <a:ext cx="1874552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</a:t>
              </a:r>
              <a:r>
                <a:rPr lang="en-US" altLang="ko-KR" i="1" dirty="0" smtClean="0"/>
                <a:t>K</a:t>
              </a:r>
              <a:endParaRPr lang="ko-KR" altLang="en-US" i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1" y="4038600"/>
              <a:ext cx="1178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Phase rotation 1</a:t>
              </a:r>
              <a:endParaRPr lang="ko-KR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72592" y="4953000"/>
              <a:ext cx="338554" cy="276999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…</a:t>
              </a:r>
              <a:endParaRPr lang="ko-KR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16139" y="4599801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…</a:t>
              </a:r>
              <a:endParaRPr lang="ko-KR" altLang="en-US" dirty="0"/>
            </a:p>
          </p:txBody>
        </p:sp>
        <p:sp>
          <p:nvSpPr>
            <p:cNvPr id="13" name="오른쪽 중괄호 12"/>
            <p:cNvSpPr/>
            <p:nvPr/>
          </p:nvSpPr>
          <p:spPr bwMode="auto">
            <a:xfrm>
              <a:off x="2179352" y="4338251"/>
              <a:ext cx="106649" cy="1161913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61061" y="4657900"/>
              <a:ext cx="8996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Choose max PAPR</a:t>
              </a:r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11843" y="4338251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1</a:t>
              </a:r>
              <a:endParaRPr lang="ko-KR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11842" y="4666457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2</a:t>
              </a:r>
              <a:endParaRPr lang="ko-KR" alt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11842" y="5223165"/>
              <a:ext cx="1874552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</a:t>
              </a:r>
              <a:r>
                <a:rPr lang="en-US" altLang="ko-KR" i="1" dirty="0" smtClean="0"/>
                <a:t>K</a:t>
              </a:r>
              <a:endParaRPr lang="ko-KR" altLang="en-US" i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16643" y="4038600"/>
              <a:ext cx="11961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Phase rotation </a:t>
              </a:r>
              <a:r>
                <a:rPr lang="en-US" altLang="ko-KR" i="1" dirty="0" smtClean="0"/>
                <a:t>L</a:t>
              </a:r>
              <a:endParaRPr lang="ko-KR" altLang="en-US" i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79634" y="4953000"/>
              <a:ext cx="338554" cy="276999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…</a:t>
              </a:r>
              <a:endParaRPr lang="ko-KR" altLang="en-US" dirty="0"/>
            </a:p>
          </p:txBody>
        </p:sp>
        <p:sp>
          <p:nvSpPr>
            <p:cNvPr id="20" name="오른쪽 중괄호 19"/>
            <p:cNvSpPr/>
            <p:nvPr/>
          </p:nvSpPr>
          <p:spPr bwMode="auto">
            <a:xfrm>
              <a:off x="8086394" y="4338251"/>
              <a:ext cx="106649" cy="1161913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68103" y="4657900"/>
              <a:ext cx="8996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Choose max PAPR</a:t>
              </a:r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24201" y="4341113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1</a:t>
              </a:r>
              <a:endParaRPr lang="ko-KR" alt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124200" y="4669319"/>
              <a:ext cx="184088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2</a:t>
              </a:r>
              <a:endParaRPr lang="ko-KR" alt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24200" y="5226027"/>
              <a:ext cx="1874552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PAPR for allocation case </a:t>
              </a:r>
              <a:r>
                <a:rPr lang="en-US" altLang="ko-KR" i="1" dirty="0" smtClean="0"/>
                <a:t>K</a:t>
              </a:r>
              <a:endParaRPr lang="ko-KR" altLang="en-US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29001" y="4041462"/>
              <a:ext cx="1178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Phase rotation 2</a:t>
              </a:r>
              <a:endParaRPr lang="ko-KR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91992" y="4955862"/>
              <a:ext cx="338554" cy="276999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…</a:t>
              </a:r>
              <a:endParaRPr lang="ko-KR" altLang="en-US" dirty="0"/>
            </a:p>
          </p:txBody>
        </p:sp>
        <p:sp>
          <p:nvSpPr>
            <p:cNvPr id="27" name="오른쪽 중괄호 26"/>
            <p:cNvSpPr/>
            <p:nvPr/>
          </p:nvSpPr>
          <p:spPr bwMode="auto">
            <a:xfrm>
              <a:off x="4998752" y="4341113"/>
              <a:ext cx="106649" cy="1161913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80461" y="4660762"/>
              <a:ext cx="8996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Choose max PAPR</a:t>
              </a:r>
              <a:endParaRPr lang="ko-KR" altLang="en-US"/>
            </a:p>
          </p:txBody>
        </p:sp>
        <p:cxnSp>
          <p:nvCxnSpPr>
            <p:cNvPr id="30" name="직선 화살표 연결선 29"/>
            <p:cNvCxnSpPr>
              <a:stCxn id="14" idx="2"/>
            </p:cNvCxnSpPr>
            <p:nvPr/>
          </p:nvCxnSpPr>
          <p:spPr bwMode="auto">
            <a:xfrm flipH="1">
              <a:off x="2042699" y="5119565"/>
              <a:ext cx="668211" cy="8134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직선 화살표 연결선 31"/>
            <p:cNvCxnSpPr>
              <a:stCxn id="28" idx="2"/>
            </p:cNvCxnSpPr>
            <p:nvPr/>
          </p:nvCxnSpPr>
          <p:spPr bwMode="auto">
            <a:xfrm flipH="1">
              <a:off x="2316005" y="5122427"/>
              <a:ext cx="3214305" cy="8213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>
              <a:stCxn id="21" idx="2"/>
            </p:cNvCxnSpPr>
            <p:nvPr/>
          </p:nvCxnSpPr>
          <p:spPr bwMode="auto">
            <a:xfrm flipH="1">
              <a:off x="2740914" y="5119565"/>
              <a:ext cx="5877038" cy="8106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542279" y="5933054"/>
              <a:ext cx="32369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Compare these PAPR and pick up the best phase rotation which minimizes the max PAPR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51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calculate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PAPR </a:t>
            </a:r>
            <a:r>
              <a:rPr lang="en-US" altLang="ko-KR" sz="2000" dirty="0"/>
              <a:t>in each allocation case, we </a:t>
            </a:r>
            <a:r>
              <a:rPr lang="en-US" altLang="ko-KR" sz="2000" dirty="0" smtClean="0"/>
              <a:t>consider </a:t>
            </a:r>
            <a:r>
              <a:rPr lang="en-US" altLang="ko-KR" sz="2000" dirty="0"/>
              <a:t>all ‘</a:t>
            </a:r>
            <a:r>
              <a:rPr lang="en-US" altLang="ko-KR" sz="2000" dirty="0" smtClean="0"/>
              <a:t>ON’ </a:t>
            </a:r>
            <a:r>
              <a:rPr lang="en-US" altLang="ko-KR" sz="2000" dirty="0"/>
              <a:t>and ‘OFF’ </a:t>
            </a:r>
            <a:r>
              <a:rPr lang="en-US" altLang="ko-KR" sz="2000" dirty="0" smtClean="0"/>
              <a:t>combinations of sub-channels allotted to the WUR FDMA transmission</a:t>
            </a:r>
          </a:p>
          <a:p>
            <a:pPr lvl="1"/>
            <a:r>
              <a:rPr lang="en-US" altLang="ko-KR" sz="1800" dirty="0" smtClean="0"/>
              <a:t>The WUR PPDU structure used for the PAPR calculation is shown in Appendix A</a:t>
            </a:r>
          </a:p>
          <a:p>
            <a:r>
              <a:rPr lang="en-US" altLang="ko-KR" sz="2000" dirty="0" smtClean="0"/>
              <a:t>The same OOK symbol length is used, i.e., all sub-channels are composed of either 2us or 4us OOK symbol</a:t>
            </a:r>
          </a:p>
          <a:p>
            <a:pPr lvl="1"/>
            <a:r>
              <a:rPr lang="en-US" altLang="ko-KR" sz="1800" dirty="0" smtClean="0"/>
              <a:t>When all sub-channels use the same data rate, we can consider all sub-channels are composed of either 2us or 4us OOK symbol for HDR or LDR, respectively</a:t>
            </a:r>
          </a:p>
          <a:p>
            <a:pPr lvl="1"/>
            <a:r>
              <a:rPr lang="en-US" altLang="ko-KR" sz="1800" dirty="0" smtClean="0"/>
              <a:t>When different data rates are used in sub-channels, we can consider all sub-channels consist of 2us OOK symbol, i.e., 4us OOK symbol for LDR is constructed by two consecutive 2us OOK symbols used for HDR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and PAPR for 40MHz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symbol</a:t>
            </a:r>
          </a:p>
          <a:p>
            <a:pPr lvl="1"/>
            <a:r>
              <a:rPr lang="en-US" altLang="ko-KR" dirty="0" smtClean="0"/>
              <a:t>Sequence Option </a:t>
            </a:r>
            <a:r>
              <a:rPr lang="en-US" altLang="ko-KR" dirty="0"/>
              <a:t>1 : [1 1 1 -1 -1 -1 0 -1 1 -1 -1 1 -</a:t>
            </a:r>
            <a:r>
              <a:rPr lang="en-US" altLang="ko-KR" dirty="0" smtClean="0"/>
              <a:t>1]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2 : </a:t>
            </a:r>
            <a:r>
              <a:rPr lang="nn-NO" altLang="ko-KR" dirty="0"/>
              <a:t>[-9-5i -7+9i -1+1i 9+15i 15-9i -9+1i 0 1-9i 9-15i 15+9i -1+1i 9-7i 5+9i]/sqrt(170</a:t>
            </a:r>
            <a:r>
              <a:rPr lang="nn-NO" altLang="ko-KR" dirty="0" smtClean="0"/>
              <a:t>)</a:t>
            </a:r>
          </a:p>
          <a:p>
            <a:pPr lvl="1"/>
            <a:endParaRPr lang="nn-NO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3 : </a:t>
            </a:r>
            <a:r>
              <a:rPr lang="nn-NO" altLang="ko-KR" dirty="0"/>
              <a:t>[1 -1 1 -1 -1 1 0 -1 -1 1 1 1 1</a:t>
            </a:r>
            <a:r>
              <a:rPr lang="nn-NO" altLang="ko-KR" dirty="0" smtClean="0"/>
              <a:t>](</a:t>
            </a:r>
            <a:r>
              <a:rPr lang="nn-NO" altLang="ko-KR" dirty="0"/>
              <a:t>1+1i)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389426"/>
              </p:ext>
            </p:extLst>
          </p:nvPr>
        </p:nvGraphicFramePr>
        <p:xfrm>
          <a:off x="1371600" y="253492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1}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j}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</a:t>
                      </a:r>
                      <a:r>
                        <a:rPr lang="en-US" altLang="ko-KR" sz="1600" baseline="0" dirty="0" smtClean="0"/>
                        <a:t> –j}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8.0812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8.0231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8.0734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8.0761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5972"/>
              </p:ext>
            </p:extLst>
          </p:nvPr>
        </p:nvGraphicFramePr>
        <p:xfrm>
          <a:off x="1371600" y="3962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{1 -1}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j}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</a:t>
                      </a:r>
                      <a:r>
                        <a:rPr lang="en-US" altLang="ko-KR" sz="1600" baseline="0" dirty="0" smtClean="0"/>
                        <a:t> –j}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7.0920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7.1939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7.1505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7.1724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102362"/>
              </p:ext>
            </p:extLst>
          </p:nvPr>
        </p:nvGraphicFramePr>
        <p:xfrm>
          <a:off x="1371600" y="5105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1}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j}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–j}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8.2583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8.1696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8.2590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8.2563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41027" y="1905000"/>
            <a:ext cx="1991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: optimal phase rotation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5939135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Note : We assume 1, -1, j and –j as the coefficient of phase rotation and thus, in 40MHz, </a:t>
            </a:r>
            <a:r>
              <a:rPr lang="en-US" altLang="ko-KR" dirty="0"/>
              <a:t>when the first coefficient is set to </a:t>
            </a:r>
            <a:r>
              <a:rPr lang="en-US" altLang="ko-KR" dirty="0" smtClean="0"/>
              <a:t>1, there are only 4 candidates for phase rotation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3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and PAPR for 40MHz</a:t>
            </a:r>
            <a:r>
              <a:rPr lang="en-US" altLang="ko-KR" dirty="0"/>
              <a:t>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2us On symbol</a:t>
            </a:r>
          </a:p>
          <a:p>
            <a:pPr lvl="1"/>
            <a:r>
              <a:rPr lang="en-US" altLang="ko-KR" dirty="0" smtClean="0"/>
              <a:t>Sequence Option </a:t>
            </a:r>
            <a:r>
              <a:rPr lang="en-US" altLang="ko-KR" dirty="0"/>
              <a:t>1 : [1 0 1 0 1 0 0 0 -1 0 1 0 -1</a:t>
            </a:r>
            <a:r>
              <a:rPr lang="en-US" altLang="ko-KR" dirty="0" smtClean="0"/>
              <a:t>]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2 : </a:t>
            </a:r>
            <a:r>
              <a:rPr lang="nn-NO" altLang="ko-KR" dirty="0"/>
              <a:t>[3+7i 0 1+15i 0 -5+13i 0 0 0 13-5i 0 -15-1i 0 7+3i]/sqrt(170)</a:t>
            </a:r>
            <a:endParaRPr lang="nn-NO" altLang="ko-KR" dirty="0" smtClean="0"/>
          </a:p>
          <a:p>
            <a:pPr lvl="1"/>
            <a:endParaRPr lang="nn-NO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3 : </a:t>
            </a:r>
            <a:r>
              <a:rPr lang="nn-NO" altLang="ko-KR" dirty="0"/>
              <a:t>[1 0 1 0 -1 0 0 0 -1 0 -1 0 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82262"/>
              </p:ext>
            </p:extLst>
          </p:nvPr>
        </p:nvGraphicFramePr>
        <p:xfrm>
          <a:off x="1371600" y="253492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j}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</a:t>
                      </a:r>
                      <a:r>
                        <a:rPr lang="en-US" altLang="ko-KR" sz="1600" baseline="0" dirty="0" smtClean="0"/>
                        <a:t> –j}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8.2509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8.1682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8.2585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8.2581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41817"/>
              </p:ext>
            </p:extLst>
          </p:nvPr>
        </p:nvGraphicFramePr>
        <p:xfrm>
          <a:off x="1371600" y="3962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{1 -1}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j}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</a:t>
                      </a:r>
                      <a:r>
                        <a:rPr lang="en-US" altLang="ko-KR" sz="1600" baseline="0" dirty="0" smtClean="0"/>
                        <a:t> –j}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6.5955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6.6416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6.6366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6.6044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980281"/>
              </p:ext>
            </p:extLst>
          </p:nvPr>
        </p:nvGraphicFramePr>
        <p:xfrm>
          <a:off x="1371600" y="5105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{1 -1}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 j}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{1</a:t>
                      </a:r>
                      <a:r>
                        <a:rPr lang="en-US" altLang="ko-KR" sz="1600" baseline="0" dirty="0" smtClean="0"/>
                        <a:t> –j}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9.3301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9.3934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9.4167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9.4171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41027" y="1905000"/>
            <a:ext cx="19915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: optimal phase rotation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5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Rotation and PAPR for </a:t>
            </a:r>
            <a:r>
              <a:rPr lang="en-US" altLang="ko-KR" dirty="0" smtClean="0"/>
              <a:t>40MHz 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each sequence option, the difference in PAPR </a:t>
            </a:r>
            <a:r>
              <a:rPr lang="en-US" altLang="ko-KR" sz="2000" dirty="0" smtClean="0"/>
              <a:t>among </a:t>
            </a:r>
            <a:r>
              <a:rPr lang="en-US" altLang="ko-KR" sz="2000" dirty="0"/>
              <a:t>all phase rotation candidates is quite </a:t>
            </a:r>
            <a:r>
              <a:rPr lang="en-US" altLang="ko-KR" sz="2000" dirty="0" smtClean="0"/>
              <a:t>small, even though either </a:t>
            </a:r>
            <a:r>
              <a:rPr lang="en-US" altLang="ko-KR" sz="2000" dirty="0"/>
              <a:t>the phase rotation of {1 </a:t>
            </a:r>
            <a:r>
              <a:rPr lang="en-US" altLang="ko-KR" sz="2000" dirty="0" smtClean="0"/>
              <a:t>-1} </a:t>
            </a:r>
            <a:r>
              <a:rPr lang="en-US" altLang="ko-KR" sz="2000" dirty="0"/>
              <a:t>or {1 </a:t>
            </a:r>
            <a:r>
              <a:rPr lang="en-US" altLang="ko-KR" sz="2000" dirty="0" smtClean="0"/>
              <a:t>1} </a:t>
            </a:r>
            <a:r>
              <a:rPr lang="en-US" altLang="ko-KR" sz="2000" dirty="0"/>
              <a:t>is </a:t>
            </a:r>
            <a:r>
              <a:rPr lang="en-US" altLang="ko-KR" sz="2000" dirty="0" smtClean="0"/>
              <a:t>optimal in terms of PAPR</a:t>
            </a:r>
          </a:p>
          <a:p>
            <a:r>
              <a:rPr lang="en-US" altLang="ko-KR" sz="2000" dirty="0" smtClean="0"/>
              <a:t>All of the PAPRs are also lower than the worst PAPR of the L-SIG shown </a:t>
            </a:r>
            <a:r>
              <a:rPr lang="en-US" altLang="ko-KR" sz="2000" dirty="0"/>
              <a:t>in Appendix </a:t>
            </a:r>
            <a:r>
              <a:rPr lang="en-US" altLang="ko-KR" sz="2000" dirty="0" smtClean="0"/>
              <a:t>B</a:t>
            </a:r>
          </a:p>
          <a:p>
            <a:pPr lvl="1"/>
            <a:r>
              <a:rPr lang="en-US" altLang="ko-KR" sz="1800" dirty="0" smtClean="0"/>
              <a:t>L-SIG may </a:t>
            </a:r>
            <a:r>
              <a:rPr lang="en-US" altLang="ko-KR" sz="1800" dirty="0"/>
              <a:t>have the </a:t>
            </a:r>
            <a:r>
              <a:rPr lang="en-US" altLang="ko-KR" sz="1800" dirty="0" smtClean="0"/>
              <a:t>highest </a:t>
            </a:r>
            <a:r>
              <a:rPr lang="en-US" altLang="ko-KR" sz="1800" dirty="0"/>
              <a:t>PAPR in the WUR PPDU</a:t>
            </a:r>
          </a:p>
          <a:p>
            <a:r>
              <a:rPr lang="en-US" altLang="ko-KR" sz="2000" dirty="0" smtClean="0"/>
              <a:t>Thus, in consideration of a simple implementation, the unified phase rotation between legacy and WUR parts is more preferable</a:t>
            </a:r>
          </a:p>
          <a:p>
            <a:r>
              <a:rPr lang="en-US" altLang="ko-KR" sz="2000" dirty="0" smtClean="0"/>
              <a:t>The phase rotation {1 j} used for 11ac in 40MHz can be applied to the legacy preamble and we also propose to use this value for the WUR part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6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and PAPR for 80MHz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symbol</a:t>
            </a:r>
          </a:p>
          <a:p>
            <a:pPr lvl="1"/>
            <a:r>
              <a:rPr lang="en-US" altLang="ko-KR" dirty="0" smtClean="0"/>
              <a:t>Sequence Option </a:t>
            </a:r>
            <a:r>
              <a:rPr lang="en-US" altLang="ko-KR" dirty="0"/>
              <a:t>1 : [1 1 1 -1 -1 -1 0 -1 1 -1 -1 1 -</a:t>
            </a:r>
            <a:r>
              <a:rPr lang="en-US" altLang="ko-KR" dirty="0" smtClean="0"/>
              <a:t>1]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2 : </a:t>
            </a:r>
            <a:r>
              <a:rPr lang="nn-NO" altLang="ko-KR" dirty="0"/>
              <a:t>[-9-5i -7+9i -1+1i 9+15i 15-9i -9+1i 0 1-9i 9-15i 15+9i -1+1i 9-7i 5+9i]/sqrt(170</a:t>
            </a:r>
            <a:r>
              <a:rPr lang="nn-NO" altLang="ko-KR" dirty="0" smtClean="0"/>
              <a:t>)</a:t>
            </a:r>
          </a:p>
          <a:p>
            <a:pPr lvl="1"/>
            <a:endParaRPr lang="nn-NO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3 : </a:t>
            </a:r>
            <a:r>
              <a:rPr lang="nn-NO" altLang="ko-KR" dirty="0"/>
              <a:t>[1 -1 1 -1 -1 1 0 -1 -1 1 1 1 1</a:t>
            </a:r>
            <a:r>
              <a:rPr lang="nn-NO" altLang="ko-KR" dirty="0" smtClean="0"/>
              <a:t>](</a:t>
            </a:r>
            <a:r>
              <a:rPr lang="nn-NO" altLang="ko-KR" dirty="0"/>
              <a:t>1+1i)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47566"/>
              </p:ext>
            </p:extLst>
          </p:nvPr>
        </p:nvGraphicFramePr>
        <p:xfrm>
          <a:off x="1371600" y="253492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 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11.0912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8.7850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8.7990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9.8415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56542"/>
              </p:ext>
            </p:extLst>
          </p:nvPr>
        </p:nvGraphicFramePr>
        <p:xfrm>
          <a:off x="1371600" y="3962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 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10.1024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7.9045</a:t>
                      </a:r>
                      <a:endParaRPr lang="ko-KR" altLang="en-US" sz="16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7.8790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8.9549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122650"/>
              </p:ext>
            </p:extLst>
          </p:nvPr>
        </p:nvGraphicFramePr>
        <p:xfrm>
          <a:off x="1371600" y="5105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11.2689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8.9642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8.9865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10.0197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02382" y="1828800"/>
            <a:ext cx="2874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: optimal phase rotation</a:t>
            </a:r>
          </a:p>
          <a:p>
            <a:r>
              <a:rPr lang="en-US" altLang="ko-KR" dirty="0" smtClean="0">
                <a:solidFill>
                  <a:srgbClr val="00B050"/>
                </a:solidFill>
              </a:rPr>
              <a:t>Green</a:t>
            </a:r>
            <a:r>
              <a:rPr lang="en-US" altLang="ko-KR" dirty="0" smtClean="0"/>
              <a:t>: second best thing among four cases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599" y="6019800"/>
            <a:ext cx="7553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Note : In 80MHz, there are 4^3 candidates for phase rotation </a:t>
            </a:r>
            <a:r>
              <a:rPr lang="en-US" altLang="ko-KR" dirty="0"/>
              <a:t>when the first coefficient is set to </a:t>
            </a:r>
            <a:r>
              <a:rPr lang="en-US" altLang="ko-KR" dirty="0" smtClean="0"/>
              <a:t>1, but we just show the results of four candidates including optimal and conventional ones as well as no phase rotation case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06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and PAPR for 80MHz 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2us On symbol</a:t>
            </a:r>
          </a:p>
          <a:p>
            <a:pPr lvl="1"/>
            <a:r>
              <a:rPr lang="en-US" altLang="ko-KR" dirty="0" smtClean="0"/>
              <a:t>Sequence Option </a:t>
            </a:r>
            <a:r>
              <a:rPr lang="en-US" altLang="ko-KR" dirty="0"/>
              <a:t>1 : [1 0 1 0 1 0 0 0 -1 0 1 0 -1</a:t>
            </a:r>
            <a:r>
              <a:rPr lang="en-US" altLang="ko-KR" dirty="0" smtClean="0"/>
              <a:t>]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2 : </a:t>
            </a:r>
            <a:r>
              <a:rPr lang="nn-NO" altLang="ko-KR" dirty="0"/>
              <a:t>[3+7i 0 1+15i 0 -5+13i 0 0 0 13-5i 0 -15-1i 0 7+3i]/sqrt(170)</a:t>
            </a:r>
            <a:endParaRPr lang="nn-NO" altLang="ko-KR" dirty="0" smtClean="0"/>
          </a:p>
          <a:p>
            <a:pPr lvl="1"/>
            <a:endParaRPr lang="nn-NO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Sequence Option 3 : </a:t>
            </a:r>
            <a:r>
              <a:rPr lang="nn-NO" altLang="ko-KR" dirty="0"/>
              <a:t>[1 0 1 0 -1 0 0 0 -1 0 -1 0 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336416"/>
              </p:ext>
            </p:extLst>
          </p:nvPr>
        </p:nvGraphicFramePr>
        <p:xfrm>
          <a:off x="1371600" y="253492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 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11.2612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8.9644</a:t>
                      </a:r>
                      <a:endParaRPr lang="ko-KR" altLang="en-US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8.9851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10.0119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49085"/>
              </p:ext>
            </p:extLst>
          </p:nvPr>
        </p:nvGraphicFramePr>
        <p:xfrm>
          <a:off x="1371600" y="3962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 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9.6052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7.3620</a:t>
                      </a:r>
                      <a:endParaRPr lang="ko-KR" altLang="en-US" sz="16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7.3496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8.4021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48190"/>
              </p:ext>
            </p:extLst>
          </p:nvPr>
        </p:nvGraphicFramePr>
        <p:xfrm>
          <a:off x="1371600" y="5105400"/>
          <a:ext cx="67437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740"/>
                <a:gridCol w="1348740"/>
                <a:gridCol w="1348740"/>
                <a:gridCol w="1348740"/>
                <a:gridCol w="134874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Phase rotation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 1 1 1}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{1 -1 -1 1}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{1 1 -1 -1}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{1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 -1 -1 -1}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Max PAPR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12.3404</a:t>
                      </a:r>
                      <a:endParaRPr lang="ko-KR" alt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10.1407</a:t>
                      </a:r>
                      <a:endParaRPr lang="ko-KR" altLang="en-US" sz="160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10.1253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11.1543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02382" y="1828800"/>
            <a:ext cx="2874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Red</a:t>
            </a:r>
            <a:r>
              <a:rPr lang="en-US" altLang="ko-KR" dirty="0" smtClean="0"/>
              <a:t>: optimal phase rotation</a:t>
            </a:r>
          </a:p>
          <a:p>
            <a:r>
              <a:rPr lang="en-US" altLang="ko-KR" dirty="0" smtClean="0">
                <a:solidFill>
                  <a:srgbClr val="00B050"/>
                </a:solidFill>
              </a:rPr>
              <a:t>Green</a:t>
            </a:r>
            <a:r>
              <a:rPr lang="en-US" altLang="ko-KR" dirty="0" smtClean="0"/>
              <a:t>: second best thing among four cases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8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217680</TotalTime>
  <Words>2421</Words>
  <Application>Microsoft Office PowerPoint</Application>
  <PresentationFormat>화면 슬라이드 쇼(4:3)</PresentationFormat>
  <Paragraphs>464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PAPR Investigation on FDMA Transmission Follow-up</vt:lpstr>
      <vt:lpstr>Introduction</vt:lpstr>
      <vt:lpstr>Assumption (1/2)</vt:lpstr>
      <vt:lpstr>Assumption (2/2)</vt:lpstr>
      <vt:lpstr>Phase Rotation and PAPR for 40MHz (1/3)</vt:lpstr>
      <vt:lpstr>Phase Rotation and PAPR for 40MHz (2/3)</vt:lpstr>
      <vt:lpstr>Phase Rotation and PAPR for 40MHz (3/3)</vt:lpstr>
      <vt:lpstr>Phase Rotation and PAPR for 80MHz (1/3)</vt:lpstr>
      <vt:lpstr>Phase Rotation and PAPR for 80MHz (2/3)</vt:lpstr>
      <vt:lpstr>Phase Rotation and PAPR for 80MHz (3/3)</vt:lpstr>
      <vt:lpstr>Conclusion</vt:lpstr>
      <vt:lpstr>Straw Poll #1</vt:lpstr>
      <vt:lpstr>Straw Poll #2</vt:lpstr>
      <vt:lpstr>References</vt:lpstr>
      <vt:lpstr>Appendix A – PAPR for WUR Portion</vt:lpstr>
      <vt:lpstr>Appendix A – PAPR for WUR Portion</vt:lpstr>
      <vt:lpstr>Appendix B – PAPR for Legacy Preamble</vt:lpstr>
      <vt:lpstr>Appendix B – PAPR for Legacy Preamble</vt:lpstr>
      <vt:lpstr>Appendix B – PAPR for Legacy Preamble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4190</cp:revision>
  <cp:lastPrinted>2017-07-07T02:11:09Z</cp:lastPrinted>
  <dcterms:created xsi:type="dcterms:W3CDTF">2007-05-21T21:00:37Z</dcterms:created>
  <dcterms:modified xsi:type="dcterms:W3CDTF">2018-09-05T23:19:29Z</dcterms:modified>
</cp:coreProperties>
</file>