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5" r:id="rId4"/>
    <p:sldId id="268" r:id="rId5"/>
    <p:sldId id="269" r:id="rId6"/>
    <p:sldId id="266" r:id="rId7"/>
    <p:sldId id="273" r:id="rId8"/>
    <p:sldId id="274" r:id="rId9"/>
    <p:sldId id="275" r:id="rId10"/>
    <p:sldId id="276" r:id="rId11"/>
    <p:sldId id="279" r:id="rId12"/>
    <p:sldId id="267" r:id="rId13"/>
    <p:sldId id="277" r:id="rId14"/>
    <p:sldId id="272" r:id="rId15"/>
    <p:sldId id="280"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99687" autoAdjust="0"/>
  </p:normalViewPr>
  <p:slideViewPr>
    <p:cSldViewPr>
      <p:cViewPr varScale="1">
        <p:scale>
          <a:sx n="143" d="100"/>
          <a:sy n="143" d="100"/>
        </p:scale>
        <p:origin x="-128" y="-7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802.11-18/1457r0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Michael Fischer,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802.11-18/1457r0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Michael Fischer,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802.11-18/1457r0</a:t>
            </a:r>
          </a:p>
        </p:txBody>
      </p:sp>
      <p:sp>
        <p:nvSpPr>
          <p:cNvPr id="5" name="Rectangle 3"/>
          <p:cNvSpPr>
            <a:spLocks noGrp="1" noChangeArrowheads="1"/>
          </p:cNvSpPr>
          <p:nvPr>
            <p:ph type="dt"/>
          </p:nvPr>
        </p:nvSpPr>
        <p:spPr>
          <a:ln/>
        </p:spPr>
        <p:txBody>
          <a:bodyPr/>
          <a:lstStyle/>
          <a:p>
            <a:r>
              <a:rPr lang="en-US"/>
              <a:t>September 2018</a:t>
            </a:r>
          </a:p>
        </p:txBody>
      </p:sp>
      <p:sp>
        <p:nvSpPr>
          <p:cNvPr id="6" name="Rectangle 6"/>
          <p:cNvSpPr>
            <a:spLocks noGrp="1" noChangeArrowheads="1"/>
          </p:cNvSpPr>
          <p:nvPr>
            <p:ph type="ftr"/>
          </p:nvPr>
        </p:nvSpPr>
        <p:spPr>
          <a:ln/>
        </p:spPr>
        <p:txBody>
          <a:bodyPr/>
          <a:lstStyle/>
          <a:p>
            <a:r>
              <a:rPr lang="en-US"/>
              <a:t>Michael Fischer,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802.11-18/1457r0</a:t>
            </a:r>
          </a:p>
        </p:txBody>
      </p:sp>
      <p:sp>
        <p:nvSpPr>
          <p:cNvPr id="5" name="Rectangle 3"/>
          <p:cNvSpPr>
            <a:spLocks noGrp="1" noChangeArrowheads="1"/>
          </p:cNvSpPr>
          <p:nvPr>
            <p:ph type="dt"/>
          </p:nvPr>
        </p:nvSpPr>
        <p:spPr>
          <a:ln/>
        </p:spPr>
        <p:txBody>
          <a:bodyPr/>
          <a:lstStyle/>
          <a:p>
            <a:r>
              <a:rPr lang="en-US"/>
              <a:t>September 2018</a:t>
            </a:r>
          </a:p>
        </p:txBody>
      </p:sp>
      <p:sp>
        <p:nvSpPr>
          <p:cNvPr id="6" name="Rectangle 6"/>
          <p:cNvSpPr>
            <a:spLocks noGrp="1" noChangeArrowheads="1"/>
          </p:cNvSpPr>
          <p:nvPr>
            <p:ph type="ftr"/>
          </p:nvPr>
        </p:nvSpPr>
        <p:spPr>
          <a:ln/>
        </p:spPr>
        <p:txBody>
          <a:bodyPr/>
          <a:lstStyle/>
          <a:p>
            <a:r>
              <a:rPr lang="en-US"/>
              <a:t>Michael Fischer,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57449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5685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802.11-18/1457r0</a:t>
            </a:r>
            <a:endParaRPr lang="en-US"/>
          </a:p>
        </p:txBody>
      </p:sp>
      <p:sp>
        <p:nvSpPr>
          <p:cNvPr id="5" name="Date Placeholder 4"/>
          <p:cNvSpPr>
            <a:spLocks noGrp="1"/>
          </p:cNvSpPr>
          <p:nvPr>
            <p:ph type="dt" idx="11"/>
          </p:nvPr>
        </p:nvSpPr>
        <p:spPr/>
        <p:txBody>
          <a:bodyPr/>
          <a:lstStyle/>
          <a:p>
            <a:r>
              <a:rPr lang="en-US" smtClean="0"/>
              <a:t>September 2018</a:t>
            </a:r>
            <a:endParaRPr lang="en-US"/>
          </a:p>
        </p:txBody>
      </p:sp>
      <p:sp>
        <p:nvSpPr>
          <p:cNvPr id="6" name="Footer Placeholder 5"/>
          <p:cNvSpPr>
            <a:spLocks noGrp="1"/>
          </p:cNvSpPr>
          <p:nvPr>
            <p:ph type="ftr" idx="12"/>
          </p:nvPr>
        </p:nvSpPr>
        <p:spPr/>
        <p:txBody>
          <a:bodyPr/>
          <a:lstStyle/>
          <a:p>
            <a:r>
              <a:rPr lang="en-US" smtClean="0"/>
              <a:t>Michael Fischer, NXP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2274890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30086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4650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2847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Michael Fischer,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a:t>Michael Fischer,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Michael Fischer,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a:t>Michael Fischer,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a:t>Michael Fischer,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Michael Fischer,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1457r2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Items for Completing the PAR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2018-09-07</a:t>
            </a:r>
          </a:p>
        </p:txBody>
      </p:sp>
      <p:sp>
        <p:nvSpPr>
          <p:cNvPr id="6" name="Date Placeholder 3"/>
          <p:cNvSpPr>
            <a:spLocks noGrp="1"/>
          </p:cNvSpPr>
          <p:nvPr>
            <p:ph type="dt" idx="10"/>
          </p:nvPr>
        </p:nvSpPr>
        <p:spPr/>
        <p:txBody>
          <a:bodyPr/>
          <a:lstStyle/>
          <a:p>
            <a:r>
              <a:rPr lang="en-US"/>
              <a:t>September 2018</a:t>
            </a:r>
            <a:endParaRPr lang="en-GB" dirty="0"/>
          </a:p>
        </p:txBody>
      </p:sp>
      <p:sp>
        <p:nvSpPr>
          <p:cNvPr id="7" name="Footer Placeholder 4"/>
          <p:cNvSpPr>
            <a:spLocks noGrp="1"/>
          </p:cNvSpPr>
          <p:nvPr>
            <p:ph type="ftr" idx="11"/>
          </p:nvPr>
        </p:nvSpPr>
        <p:spPr/>
        <p:txBody>
          <a:bodyPr/>
          <a:lstStyle/>
          <a:p>
            <a:r>
              <a:rPr lang="en-GB"/>
              <a:t>Michael Fischer,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38358170"/>
              </p:ext>
            </p:extLst>
          </p:nvPr>
        </p:nvGraphicFramePr>
        <p:xfrm>
          <a:off x="992188" y="2419350"/>
          <a:ext cx="9969500" cy="2609850"/>
        </p:xfrm>
        <a:graphic>
          <a:graphicData uri="http://schemas.openxmlformats.org/presentationml/2006/ole">
            <mc:AlternateContent xmlns:mc="http://schemas.openxmlformats.org/markup-compatibility/2006">
              <mc:Choice xmlns:v="urn:schemas-microsoft-com:vml" Requires="v">
                <p:oleObj spid="_x0000_s3121" name="Document" r:id="rId4" imgW="10512000" imgH="2751163" progId="Word.Document.8">
                  <p:embed/>
                </p:oleObj>
              </mc:Choice>
              <mc:Fallback>
                <p:oleObj name="Document" r:id="rId4" imgW="10512000" imgH="2751163" progId="Word.Document.8">
                  <p:embed/>
                  <p:pic>
                    <p:nvPicPr>
                      <p:cNvPr id="0" name="Picture 3"/>
                      <p:cNvPicPr>
                        <a:picLocks noChangeAspect="1" noChangeArrowheads="1"/>
                      </p:cNvPicPr>
                      <p:nvPr/>
                    </p:nvPicPr>
                    <p:blipFill>
                      <a:blip r:embed="rId5"/>
                      <a:srcRect/>
                      <a:stretch>
                        <a:fillRect/>
                      </a:stretch>
                    </p:blipFill>
                    <p:spPr bwMode="auto">
                      <a:xfrm>
                        <a:off x="992188" y="2419350"/>
                        <a:ext cx="9969500" cy="26098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47B57-104D-4908-B935-2F582C1E198F}"/>
              </a:ext>
            </a:extLst>
          </p:cNvPr>
          <p:cNvSpPr>
            <a:spLocks noGrp="1"/>
          </p:cNvSpPr>
          <p:nvPr>
            <p:ph type="title"/>
          </p:nvPr>
        </p:nvSpPr>
        <p:spPr/>
        <p:txBody>
          <a:bodyPr/>
          <a:lstStyle/>
          <a:p>
            <a:r>
              <a:rPr lang="en-US" dirty="0"/>
              <a:t>Editorial Corrections to the Project Scope (5.2.b)</a:t>
            </a:r>
          </a:p>
        </p:txBody>
      </p:sp>
      <p:sp>
        <p:nvSpPr>
          <p:cNvPr id="3" name="Content Placeholder 2">
            <a:extLst>
              <a:ext uri="{FF2B5EF4-FFF2-40B4-BE49-F238E27FC236}">
                <a16:creationId xmlns:a16="http://schemas.microsoft.com/office/drawing/2014/main" xmlns="" id="{0760AA7D-DFF7-466D-AC5F-1A9E9D0C7EF5}"/>
              </a:ext>
            </a:extLst>
          </p:cNvPr>
          <p:cNvSpPr>
            <a:spLocks noGrp="1"/>
          </p:cNvSpPr>
          <p:nvPr>
            <p:ph idx="1"/>
          </p:nvPr>
        </p:nvSpPr>
        <p:spPr>
          <a:xfrm>
            <a:off x="914401" y="1600200"/>
            <a:ext cx="10361084" cy="4800599"/>
          </a:xfrm>
        </p:spPr>
        <p:txBody>
          <a:bodyPr/>
          <a:lstStyle/>
          <a:p>
            <a:r>
              <a:rPr lang="en-US" sz="2000" dirty="0"/>
              <a:t>	This amendment defines modifications to both the IEEE 802.11 Medium Access Control layer (MAC) and Physical Layers (PHY) for vehicle to everything (V2X) communications for 5.9GHz band as defined in clauses E.2.3 and E.2.4 of IEEE Std 802.11™-2016; and, optionally, in the 60 GHz frequency band (57-66 GHz) as defined in clause E.1. </a:t>
            </a:r>
          </a:p>
          <a:p>
            <a:r>
              <a:rPr lang="en-US" sz="2000" dirty="0"/>
              <a:t>	This amendment defines at least one mode that achieves at least 2 times higher throughput (measured at the MAC data service access point) than as in IEEE Std 802.11™-2016 operating at the </a:t>
            </a:r>
            <a:r>
              <a:rPr lang="en-US" sz="2000" dirty="0">
                <a:highlight>
                  <a:srgbClr val="C0C0C0"/>
                </a:highlight>
              </a:rPr>
              <a:t>maximum</a:t>
            </a:r>
            <a:r>
              <a:rPr lang="en-US" sz="2000" dirty="0"/>
              <a:t> mandatory </a:t>
            </a:r>
            <a:r>
              <a:rPr lang="en-US" sz="2000" dirty="0">
                <a:solidFill>
                  <a:srgbClr val="FF0000"/>
                </a:solidFill>
                <a:highlight>
                  <a:srgbClr val="C0C0C0"/>
                </a:highlight>
              </a:rPr>
              <a:t>data rate</a:t>
            </a:r>
            <a:r>
              <a:rPr lang="en-US" sz="2000" dirty="0">
                <a:solidFill>
                  <a:srgbClr val="FF0000"/>
                </a:solidFill>
              </a:rPr>
              <a:t> </a:t>
            </a:r>
            <a:r>
              <a:rPr lang="en-US" sz="2000" dirty="0"/>
              <a:t>as defined in the 5.9GHz band </a:t>
            </a:r>
            <a:r>
              <a:rPr lang="en-US" sz="2000" dirty="0">
                <a:solidFill>
                  <a:srgbClr val="FF0000"/>
                </a:solidFill>
              </a:rPr>
              <a:t>(12 </a:t>
            </a:r>
            <a:r>
              <a:rPr lang="en-US" sz="2000" dirty="0">
                <a:solidFill>
                  <a:srgbClr val="FF0000"/>
                </a:solidFill>
                <a:highlight>
                  <a:srgbClr val="C0C0C0"/>
                </a:highlight>
              </a:rPr>
              <a:t>Mb/s in a </a:t>
            </a:r>
            <a:r>
              <a:rPr lang="en-US" sz="2000" dirty="0" smtClean="0">
                <a:solidFill>
                  <a:srgbClr val="FF0000"/>
                </a:solidFill>
                <a:highlight>
                  <a:srgbClr val="C0C0C0"/>
                </a:highlight>
              </a:rPr>
              <a:t>10 MHz </a:t>
            </a:r>
            <a:r>
              <a:rPr lang="en-US" sz="2000" dirty="0">
                <a:solidFill>
                  <a:srgbClr val="FF0000"/>
                </a:solidFill>
                <a:highlight>
                  <a:srgbClr val="C0C0C0"/>
                </a:highlight>
              </a:rPr>
              <a:t>channel</a:t>
            </a:r>
            <a:r>
              <a:rPr lang="en-US" sz="2000" dirty="0">
                <a:solidFill>
                  <a:srgbClr val="FF0000"/>
                </a:solidFill>
              </a:rPr>
              <a:t>)</a:t>
            </a:r>
            <a:r>
              <a:rPr lang="en-US" sz="2000" dirty="0"/>
              <a:t>, in high mobility channel environments at speeds up to 250 km/h; this amendment also defines at least one mode that achieves at least 3dB lower sensitivity level (longer range), than that of the lowest </a:t>
            </a:r>
            <a:r>
              <a:rPr lang="en-US" sz="2000" dirty="0">
                <a:solidFill>
                  <a:srgbClr val="FF0000"/>
                </a:solidFill>
                <a:highlight>
                  <a:srgbClr val="C0C0C0"/>
                </a:highlight>
              </a:rPr>
              <a:t>data</a:t>
            </a:r>
            <a:r>
              <a:rPr lang="en-US" sz="2000" dirty="0">
                <a:solidFill>
                  <a:srgbClr val="FF0000"/>
                </a:solidFill>
              </a:rPr>
              <a:t> </a:t>
            </a:r>
            <a:r>
              <a:rPr lang="en-US" sz="2000" dirty="0"/>
              <a:t>rate defined in  IEEE Std 802.11™-2016 operating in 5.9 GHz band </a:t>
            </a:r>
            <a:r>
              <a:rPr lang="en-US" sz="2000" dirty="0">
                <a:solidFill>
                  <a:srgbClr val="FF0000"/>
                </a:solidFill>
                <a:highlight>
                  <a:srgbClr val="C0C0C0"/>
                </a:highlight>
              </a:rPr>
              <a:t>(3 Mb/s in a </a:t>
            </a:r>
            <a:r>
              <a:rPr lang="en-US" sz="2000" dirty="0" smtClean="0">
                <a:solidFill>
                  <a:srgbClr val="FF0000"/>
                </a:solidFill>
                <a:highlight>
                  <a:srgbClr val="C0C0C0"/>
                </a:highlight>
              </a:rPr>
              <a:t>10 MHz </a:t>
            </a:r>
            <a:r>
              <a:rPr lang="en-US" sz="2000" dirty="0">
                <a:solidFill>
                  <a:srgbClr val="FF0000"/>
                </a:solidFill>
                <a:highlight>
                  <a:srgbClr val="C0C0C0"/>
                </a:highlight>
              </a:rPr>
              <a:t>channel)</a:t>
            </a:r>
            <a:r>
              <a:rPr lang="en-US" sz="2000" dirty="0"/>
              <a:t>; and this amendment defines procedures for at least one form of positioning in conjunction with vehicle to everything (V2X) communications.</a:t>
            </a:r>
          </a:p>
          <a:p>
            <a:r>
              <a:rPr lang="en-US" sz="2000" dirty="0"/>
              <a:t>	This amendment shall provide interoperability, coexistence, backward compatibility, and fairness with deployed OCB (Outside the Context of a BSS) devices.</a:t>
            </a:r>
          </a:p>
          <a:p>
            <a:endParaRPr lang="en-US" dirty="0"/>
          </a:p>
          <a:p>
            <a:endParaRPr lang="en-US" dirty="0"/>
          </a:p>
        </p:txBody>
      </p:sp>
      <p:sp>
        <p:nvSpPr>
          <p:cNvPr id="4" name="Slide Number Placeholder 3">
            <a:extLst>
              <a:ext uri="{FF2B5EF4-FFF2-40B4-BE49-F238E27FC236}">
                <a16:creationId xmlns:a16="http://schemas.microsoft.com/office/drawing/2014/main" xmlns="" id="{6860ADE4-B43C-4A81-82E6-6EFE34BA8F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xmlns="" id="{9A162114-30E1-4119-9587-2FEC085A48A7}"/>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8A99EBD7-52E9-446C-B987-C91B0C2A8199}"/>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411337035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47B57-104D-4908-B935-2F582C1E198F}"/>
              </a:ext>
            </a:extLst>
          </p:cNvPr>
          <p:cNvSpPr>
            <a:spLocks noGrp="1"/>
          </p:cNvSpPr>
          <p:nvPr>
            <p:ph type="title"/>
          </p:nvPr>
        </p:nvSpPr>
        <p:spPr>
          <a:xfrm>
            <a:off x="914401" y="685801"/>
            <a:ext cx="10361084" cy="1065213"/>
          </a:xfrm>
        </p:spPr>
        <p:txBody>
          <a:bodyPr/>
          <a:lstStyle/>
          <a:p>
            <a:r>
              <a:rPr lang="en-US" dirty="0"/>
              <a:t>Editorial Corrections to the Need for the Project (5.5)</a:t>
            </a:r>
          </a:p>
        </p:txBody>
      </p:sp>
      <p:sp>
        <p:nvSpPr>
          <p:cNvPr id="3" name="Content Placeholder 2">
            <a:extLst>
              <a:ext uri="{FF2B5EF4-FFF2-40B4-BE49-F238E27FC236}">
                <a16:creationId xmlns:a16="http://schemas.microsoft.com/office/drawing/2014/main" xmlns="" id="{0760AA7D-DFF7-466D-AC5F-1A9E9D0C7EF5}"/>
              </a:ext>
            </a:extLst>
          </p:cNvPr>
          <p:cNvSpPr>
            <a:spLocks noGrp="1"/>
          </p:cNvSpPr>
          <p:nvPr>
            <p:ph idx="1"/>
          </p:nvPr>
        </p:nvSpPr>
        <p:spPr>
          <a:xfrm>
            <a:off x="914401" y="1600201"/>
            <a:ext cx="10361084" cy="4494214"/>
          </a:xfrm>
        </p:spPr>
        <p:txBody>
          <a:bodyPr/>
          <a:lstStyle/>
          <a:p>
            <a:r>
              <a:rPr lang="en-US" sz="2000" dirty="0"/>
              <a:t>	Current IEEE 802.11 </a:t>
            </a:r>
            <a:r>
              <a:rPr lang="en-GB" sz="2000" dirty="0"/>
              <a:t>wireless access in vehicular environments (</a:t>
            </a:r>
            <a:r>
              <a:rPr lang="en-US" sz="2000" dirty="0"/>
              <a:t>WAVE) technology for V2X applications is based on </a:t>
            </a:r>
            <a:r>
              <a:rPr lang="en-GB" sz="2000" dirty="0"/>
              <a:t>IEEE Std 802.11™-2016 operating in 5.9GHz band</a:t>
            </a:r>
            <a:r>
              <a:rPr lang="en-GB" sz="2000" dirty="0" smtClean="0">
                <a:highlight>
                  <a:srgbClr val="C0C0C0"/>
                </a:highlight>
              </a:rPr>
              <a:t>, </a:t>
            </a:r>
            <a:r>
              <a:rPr lang="en-US" sz="2000" dirty="0">
                <a:solidFill>
                  <a:srgbClr val="FF0000"/>
                </a:solidFill>
                <a:highlight>
                  <a:srgbClr val="C0C0C0"/>
                </a:highlight>
              </a:rPr>
              <a:t>which was originally standardized as IEEE </a:t>
            </a:r>
            <a:r>
              <a:rPr lang="en-US" sz="2000" dirty="0" err="1">
                <a:solidFill>
                  <a:srgbClr val="FF0000"/>
                </a:solidFill>
                <a:highlight>
                  <a:srgbClr val="C0C0C0"/>
                </a:highlight>
              </a:rPr>
              <a:t>Std</a:t>
            </a:r>
            <a:r>
              <a:rPr lang="en-US" sz="2000" dirty="0">
                <a:solidFill>
                  <a:srgbClr val="FF0000"/>
                </a:solidFill>
                <a:highlight>
                  <a:srgbClr val="C0C0C0"/>
                </a:highlight>
              </a:rPr>
              <a:t> </a:t>
            </a:r>
            <a:r>
              <a:rPr lang="en-US" sz="2000" dirty="0" smtClean="0">
                <a:solidFill>
                  <a:srgbClr val="FF0000"/>
                </a:solidFill>
                <a:highlight>
                  <a:srgbClr val="C0C0C0"/>
                </a:highlight>
              </a:rPr>
              <a:t>802.11p™-</a:t>
            </a:r>
            <a:r>
              <a:rPr lang="en-US" sz="2000" dirty="0">
                <a:solidFill>
                  <a:srgbClr val="FF0000"/>
                </a:solidFill>
                <a:highlight>
                  <a:srgbClr val="C0C0C0"/>
                </a:highlight>
              </a:rPr>
              <a:t>2010, and which was, in turn, based </a:t>
            </a:r>
            <a:r>
              <a:rPr lang="en-US" sz="2000" dirty="0" smtClean="0">
                <a:solidFill>
                  <a:srgbClr val="FF0000"/>
                </a:solidFill>
                <a:highlight>
                  <a:srgbClr val="C0C0C0"/>
                </a:highlight>
              </a:rPr>
              <a:t>on</a:t>
            </a:r>
            <a:r>
              <a:rPr lang="en-US" sz="2000" dirty="0" smtClean="0"/>
              <a:t>  the </a:t>
            </a:r>
            <a:r>
              <a:rPr lang="en-US" sz="2000" dirty="0"/>
              <a:t>OFDM PHY as defined in clause 17 of  </a:t>
            </a:r>
            <a:r>
              <a:rPr lang="en-GB" sz="2000" dirty="0"/>
              <a:t>IEEE Std 802.11™-2016 (a.k.a. IEEE Std 802.11a™ -1999)</a:t>
            </a:r>
            <a:r>
              <a:rPr lang="en-US" sz="2000" dirty="0"/>
              <a:t>. WAVE technology has been available for almost a decade, and has been extensively tested and is a proven, mature technology.  </a:t>
            </a:r>
          </a:p>
          <a:p>
            <a:r>
              <a:rPr lang="en-US" sz="2000" dirty="0"/>
              <a:t>	During the past decade, IEEE 802.11 technology has improved, from the IEEE Std 80211a</a:t>
            </a:r>
            <a:r>
              <a:rPr lang="en-GB" sz="2000" dirty="0"/>
              <a:t>™</a:t>
            </a:r>
            <a:r>
              <a:rPr lang="en-US" sz="2000" dirty="0"/>
              <a:t>-2009, to IEEE Std 802.11n</a:t>
            </a:r>
            <a:r>
              <a:rPr lang="en-GB" sz="2000" dirty="0"/>
              <a:t>™</a:t>
            </a:r>
            <a:r>
              <a:rPr lang="en-US" sz="2000" dirty="0"/>
              <a:t>-2009, IEEE Std 802.11ac</a:t>
            </a:r>
            <a:r>
              <a:rPr lang="en-GB" sz="2000" dirty="0"/>
              <a:t>™</a:t>
            </a:r>
            <a:r>
              <a:rPr lang="en-US" sz="2000" dirty="0"/>
              <a:t>-2013 and the ongoing IEEE P802.11ax</a:t>
            </a:r>
            <a:r>
              <a:rPr lang="en-GB" sz="2000" dirty="0"/>
              <a:t>™ </a:t>
            </a:r>
            <a:r>
              <a:rPr lang="en-US" sz="2000" dirty="0"/>
              <a:t>amendment, with supported throughput increasing from 54 Mbps to close to 10 Gbps, as well as higher reliability and improved range. </a:t>
            </a:r>
            <a:r>
              <a:rPr lang="en-GB" sz="2000" dirty="0"/>
              <a:t>To address future needs for V2X communication technology and provide 802.11-based future-proof technology for V2X applications, the definition of new V2X </a:t>
            </a:r>
            <a:r>
              <a:rPr lang="en-GB" sz="2000" dirty="0">
                <a:highlight>
                  <a:srgbClr val="C0C0C0"/>
                </a:highlight>
              </a:rPr>
              <a:t>mechanisms</a:t>
            </a:r>
            <a:r>
              <a:rPr lang="en-GB" sz="2000" dirty="0"/>
              <a:t> based on new and existing, proven IEEE 802.11 WLAN PHY/MAC technologies, are needed. </a:t>
            </a:r>
            <a:endParaRPr lang="en-US" sz="2000" dirty="0"/>
          </a:p>
          <a:p>
            <a:endParaRPr lang="en-US" dirty="0"/>
          </a:p>
        </p:txBody>
      </p:sp>
      <p:sp>
        <p:nvSpPr>
          <p:cNvPr id="4" name="Slide Number Placeholder 3">
            <a:extLst>
              <a:ext uri="{FF2B5EF4-FFF2-40B4-BE49-F238E27FC236}">
                <a16:creationId xmlns:a16="http://schemas.microsoft.com/office/drawing/2014/main" xmlns="" id="{6860ADE4-B43C-4A81-82E6-6EFE34BA8F9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xmlns="" id="{9A162114-30E1-4119-9587-2FEC085A48A7}"/>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8A99EBD7-52E9-446C-B987-C91B0C2A8199}"/>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12651449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CC4571-754E-4DE7-B27D-0E492181C86C}"/>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xmlns="" id="{37EE600B-7EAB-4DDF-8524-39BF8CE3C2E8}"/>
              </a:ext>
            </a:extLst>
          </p:cNvPr>
          <p:cNvSpPr>
            <a:spLocks noGrp="1"/>
          </p:cNvSpPr>
          <p:nvPr>
            <p:ph idx="1"/>
          </p:nvPr>
        </p:nvSpPr>
        <p:spPr>
          <a:xfrm>
            <a:off x="914401" y="1981201"/>
            <a:ext cx="10361084" cy="4419599"/>
          </a:xfrm>
        </p:spPr>
        <p:txBody>
          <a:bodyPr/>
          <a:lstStyle/>
          <a:p>
            <a:r>
              <a:rPr lang="en-US" dirty="0"/>
              <a:t>	Do you favor extending the scope of the PAR to permit NGV to define V2X communication in the </a:t>
            </a:r>
            <a:r>
              <a:rPr lang="en-US" dirty="0" smtClean="0"/>
              <a:t>60 GHz </a:t>
            </a:r>
            <a:r>
              <a:rPr lang="en-US" dirty="0"/>
              <a:t>band?</a:t>
            </a:r>
          </a:p>
          <a:p>
            <a:endParaRPr lang="en-US" dirty="0"/>
          </a:p>
          <a:p>
            <a:r>
              <a:rPr lang="en-US" dirty="0"/>
              <a:t>	Yes:  </a:t>
            </a:r>
            <a:r>
              <a:rPr lang="en-US" dirty="0" smtClean="0"/>
              <a:t>33</a:t>
            </a:r>
            <a:endParaRPr lang="en-US" dirty="0"/>
          </a:p>
          <a:p>
            <a:r>
              <a:rPr lang="en-US" dirty="0"/>
              <a:t>	No:  </a:t>
            </a:r>
            <a:r>
              <a:rPr lang="en-US" dirty="0" smtClean="0"/>
              <a:t>6</a:t>
            </a:r>
            <a:endParaRPr lang="en-US" dirty="0"/>
          </a:p>
          <a:p>
            <a:r>
              <a:rPr lang="en-US" dirty="0"/>
              <a:t>	Abstain:  </a:t>
            </a:r>
            <a:r>
              <a:rPr lang="en-US" dirty="0" smtClean="0"/>
              <a:t>3</a:t>
            </a:r>
            <a:endParaRPr lang="en-US" dirty="0"/>
          </a:p>
        </p:txBody>
      </p:sp>
      <p:sp>
        <p:nvSpPr>
          <p:cNvPr id="4" name="Slide Number Placeholder 3">
            <a:extLst>
              <a:ext uri="{FF2B5EF4-FFF2-40B4-BE49-F238E27FC236}">
                <a16:creationId xmlns:a16="http://schemas.microsoft.com/office/drawing/2014/main" xmlns="" id="{B154E44E-784E-4EF3-94E0-49183ED51DF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xmlns="" id="{FE19DA6A-7548-4CBE-B705-66F5D6ED2B65}"/>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09EADAB2-C1BD-4C07-82D2-13D0DDF00D98}"/>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5618770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2</a:t>
            </a:r>
          </a:p>
        </p:txBody>
      </p:sp>
      <p:sp>
        <p:nvSpPr>
          <p:cNvPr id="3" name="Content Placeholder 2"/>
          <p:cNvSpPr>
            <a:spLocks noGrp="1"/>
          </p:cNvSpPr>
          <p:nvPr>
            <p:ph idx="1"/>
          </p:nvPr>
        </p:nvSpPr>
        <p:spPr>
          <a:xfrm>
            <a:off x="914401" y="1830391"/>
            <a:ext cx="10361084" cy="4570410"/>
          </a:xfrm>
        </p:spPr>
        <p:txBody>
          <a:bodyPr/>
          <a:lstStyle/>
          <a:p>
            <a:r>
              <a:rPr lang="en-GB" dirty="0"/>
              <a:t>	</a:t>
            </a:r>
            <a:r>
              <a:rPr lang="en-US" dirty="0"/>
              <a:t>Do you favor extending the scope of the PAR to permit NGV to define V2X positioning and/or ranging?</a:t>
            </a:r>
          </a:p>
          <a:p>
            <a:endParaRPr lang="en-US" dirty="0"/>
          </a:p>
          <a:p>
            <a:r>
              <a:rPr lang="en-US" dirty="0"/>
              <a:t>	Yes:  </a:t>
            </a:r>
            <a:r>
              <a:rPr lang="en-US" dirty="0" smtClean="0"/>
              <a:t>23</a:t>
            </a:r>
            <a:endParaRPr lang="en-US" dirty="0"/>
          </a:p>
          <a:p>
            <a:r>
              <a:rPr lang="en-US" dirty="0"/>
              <a:t>	No:  </a:t>
            </a:r>
            <a:r>
              <a:rPr lang="en-US" dirty="0" smtClean="0"/>
              <a:t>2</a:t>
            </a:r>
            <a:endParaRPr lang="en-US" dirty="0"/>
          </a:p>
          <a:p>
            <a:r>
              <a:rPr lang="en-US" dirty="0"/>
              <a:t>	Abstain: </a:t>
            </a:r>
            <a:r>
              <a:rPr lang="en-US" dirty="0" smtClean="0"/>
              <a:t> 13</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117780933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3</a:t>
            </a:r>
          </a:p>
        </p:txBody>
      </p:sp>
      <p:sp>
        <p:nvSpPr>
          <p:cNvPr id="2" name="Content Placeholder 1"/>
          <p:cNvSpPr>
            <a:spLocks noGrp="1"/>
          </p:cNvSpPr>
          <p:nvPr>
            <p:ph idx="1"/>
          </p:nvPr>
        </p:nvSpPr>
        <p:spPr>
          <a:xfrm>
            <a:off x="914401" y="2058986"/>
            <a:ext cx="10361084" cy="4113213"/>
          </a:xfrm>
        </p:spPr>
        <p:txBody>
          <a:bodyPr/>
          <a:lstStyle/>
          <a:p>
            <a:r>
              <a:rPr lang="en-US" dirty="0"/>
              <a:t>	Do you favor having the PAR contain </a:t>
            </a:r>
            <a:r>
              <a:rPr lang="en-US" dirty="0" smtClean="0"/>
              <a:t>all four of the terms </a:t>
            </a:r>
            <a:r>
              <a:rPr lang="en-US" dirty="0" smtClean="0"/>
              <a:t>related to interoperability for NGV as presented in 11-18/1307?</a:t>
            </a:r>
            <a:endParaRPr lang="en-US" dirty="0"/>
          </a:p>
          <a:p>
            <a:endParaRPr lang="en-US" dirty="0"/>
          </a:p>
          <a:p>
            <a:r>
              <a:rPr lang="en-US" dirty="0"/>
              <a:t>	Yes:  </a:t>
            </a:r>
            <a:r>
              <a:rPr lang="en-US" dirty="0" smtClean="0"/>
              <a:t>18</a:t>
            </a:r>
            <a:endParaRPr lang="en-US" dirty="0"/>
          </a:p>
          <a:p>
            <a:r>
              <a:rPr lang="en-US" dirty="0"/>
              <a:t>	No:  </a:t>
            </a:r>
            <a:r>
              <a:rPr lang="en-US" dirty="0" smtClean="0"/>
              <a:t>2</a:t>
            </a:r>
            <a:endParaRPr lang="en-US" dirty="0"/>
          </a:p>
          <a:p>
            <a:r>
              <a:rPr lang="en-US" dirty="0"/>
              <a:t>	Abstain</a:t>
            </a:r>
            <a:r>
              <a:rPr lang="en-US" dirty="0" smtClean="0"/>
              <a:t>:  13</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93971314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4</a:t>
            </a:r>
          </a:p>
        </p:txBody>
      </p:sp>
      <p:sp>
        <p:nvSpPr>
          <p:cNvPr id="2" name="Content Placeholder 1"/>
          <p:cNvSpPr>
            <a:spLocks noGrp="1"/>
          </p:cNvSpPr>
          <p:nvPr>
            <p:ph idx="1"/>
          </p:nvPr>
        </p:nvSpPr>
        <p:spPr>
          <a:xfrm>
            <a:off x="914401" y="2058986"/>
            <a:ext cx="10361084" cy="4113213"/>
          </a:xfrm>
        </p:spPr>
        <p:txBody>
          <a:bodyPr/>
          <a:lstStyle/>
          <a:p>
            <a:r>
              <a:rPr lang="en-US" dirty="0"/>
              <a:t>	Do you favor having an unambiguous statement of the high mobility speed requirement in the PAR?</a:t>
            </a:r>
          </a:p>
          <a:p>
            <a:endParaRPr lang="en-US" dirty="0"/>
          </a:p>
          <a:p>
            <a:r>
              <a:rPr lang="en-US" dirty="0"/>
              <a:t>	Yes:  </a:t>
            </a:r>
            <a:r>
              <a:rPr lang="en-US" dirty="0" smtClean="0"/>
              <a:t>39</a:t>
            </a:r>
            <a:endParaRPr lang="en-US" dirty="0"/>
          </a:p>
          <a:p>
            <a:r>
              <a:rPr lang="en-US" dirty="0"/>
              <a:t>	No:  </a:t>
            </a:r>
            <a:r>
              <a:rPr lang="en-US" dirty="0" smtClean="0"/>
              <a:t>0</a:t>
            </a:r>
            <a:endParaRPr lang="en-US" dirty="0"/>
          </a:p>
          <a:p>
            <a:r>
              <a:rPr lang="en-US" dirty="0"/>
              <a:t>	Abstain</a:t>
            </a:r>
            <a:r>
              <a:rPr lang="en-US" dirty="0" smtClean="0"/>
              <a:t>:  3</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251894049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r>
              <a:rPr lang="en-US" dirty="0"/>
              <a:t>There are statements in the current PAR draft </a:t>
            </a:r>
            <a:r>
              <a:rPr lang="en-US" dirty="0" smtClean="0"/>
              <a:t>(11-18</a:t>
            </a:r>
            <a:r>
              <a:rPr lang="en-US" dirty="0"/>
              <a:t>/</a:t>
            </a:r>
            <a:r>
              <a:rPr lang="en-US" dirty="0" smtClean="0"/>
              <a:t>0861r6</a:t>
            </a:r>
            <a:r>
              <a:rPr lang="en-US" dirty="0"/>
              <a:t>) which should be improved before the PAR is sent for approval.  </a:t>
            </a:r>
          </a:p>
          <a:p>
            <a:pPr marL="0" indent="0"/>
            <a:r>
              <a:rPr lang="en-US" dirty="0"/>
              <a:t>These include:</a:t>
            </a:r>
          </a:p>
          <a:p>
            <a:pPr marL="457200" indent="-457200">
              <a:buAutoNum type="arabicParenR"/>
            </a:pPr>
            <a:r>
              <a:rPr lang="en-US" dirty="0"/>
              <a:t>Several Missing Items</a:t>
            </a:r>
          </a:p>
          <a:p>
            <a:pPr marL="857250" lvl="1" indent="-457200">
              <a:buFont typeface="Arial" panose="020B0604020202020204" pitchFamily="34" charset="0"/>
              <a:buChar char="•"/>
            </a:pPr>
            <a:r>
              <a:rPr lang="en-US" dirty="0"/>
              <a:t>Things which should be fixed now so that they do not become obstacles for the Task Group</a:t>
            </a:r>
          </a:p>
          <a:p>
            <a:pPr marL="457200" indent="-457200">
              <a:buAutoNum type="arabicParenR"/>
            </a:pPr>
            <a:r>
              <a:rPr lang="en-US" dirty="0"/>
              <a:t>An Ambiguous Item</a:t>
            </a:r>
          </a:p>
          <a:p>
            <a:pPr marL="857250" lvl="1" indent="-457200">
              <a:buFont typeface="Arial" panose="020B0604020202020204" pitchFamily="34" charset="0"/>
              <a:buChar char="•"/>
            </a:pPr>
            <a:r>
              <a:rPr lang="en-US" dirty="0"/>
              <a:t>A statement that is open to misinterpretation, and can easily be clarified</a:t>
            </a:r>
          </a:p>
          <a:p>
            <a:pPr marL="457200" indent="-457200">
              <a:buFont typeface="+mj-lt"/>
              <a:buAutoNum type="arabicParenR"/>
            </a:pPr>
            <a:r>
              <a:rPr lang="en-US" dirty="0"/>
              <a:t>Editorial Corrections</a:t>
            </a:r>
          </a:p>
          <a:p>
            <a:pPr marL="857250" lvl="1" indent="-457200">
              <a:buFont typeface="Arial" panose="020B0604020202020204" pitchFamily="34" charset="0"/>
              <a:buChar char="•"/>
            </a:pPr>
            <a:r>
              <a:rPr lang="en-US" dirty="0"/>
              <a:t>Things where the intent is correct, but the current wording is incorrect or incomplete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Persistence of the PAR</a:t>
            </a:r>
          </a:p>
        </p:txBody>
      </p:sp>
      <p:sp>
        <p:nvSpPr>
          <p:cNvPr id="9218" name="Rectangle 2"/>
          <p:cNvSpPr>
            <a:spLocks noGrp="1" noChangeArrowheads="1"/>
          </p:cNvSpPr>
          <p:nvPr>
            <p:ph idx="1"/>
          </p:nvPr>
        </p:nvSpPr>
        <p:spPr>
          <a:xfrm>
            <a:off x="914401" y="1981201"/>
            <a:ext cx="10361084" cy="4494213"/>
          </a:xfrm>
          <a:ln/>
        </p:spPr>
        <p:txBody>
          <a:bodyPr/>
          <a:lstStyle/>
          <a:p>
            <a:pPr>
              <a:buFont typeface="Times New Roman" pitchFamily="16" charset="0"/>
              <a:buChar char="•"/>
            </a:pPr>
            <a:r>
              <a:rPr lang="en-GB" dirty="0"/>
              <a:t>A Study Group exists to generate two documents – a PAR and a CSD</a:t>
            </a:r>
          </a:p>
          <a:p>
            <a:pPr>
              <a:buFont typeface="Times New Roman" pitchFamily="16" charset="0"/>
              <a:buChar char="•"/>
            </a:pPr>
            <a:r>
              <a:rPr lang="en-GB" dirty="0"/>
              <a:t>The CSD is a supporting document, listing the justification for why the Executive Committee </a:t>
            </a:r>
            <a:r>
              <a:rPr lang="en-GB" dirty="0" smtClean="0"/>
              <a:t>should </a:t>
            </a:r>
            <a:r>
              <a:rPr lang="en-GB" dirty="0"/>
              <a:t>approve the PAR</a:t>
            </a:r>
          </a:p>
          <a:p>
            <a:pPr marL="400050">
              <a:buFont typeface="Arial" panose="020B0604020202020204" pitchFamily="34" charset="0"/>
              <a:buChar char="•"/>
            </a:pPr>
            <a:r>
              <a:rPr lang="en-GB" dirty="0" smtClean="0"/>
              <a:t>Th</a:t>
            </a:r>
            <a:r>
              <a:rPr lang="en-GB" dirty="0" smtClean="0"/>
              <a:t>e PAR remains relevant until the standard is published</a:t>
            </a:r>
          </a:p>
          <a:p>
            <a:pPr marL="800100" lvl="1">
              <a:buFont typeface="Wingdings" panose="05000000000000000000" pitchFamily="2" charset="2"/>
              <a:buChar char="Ø"/>
            </a:pPr>
            <a:r>
              <a:rPr lang="en-GB" dirty="0" smtClean="0"/>
              <a:t>The </a:t>
            </a:r>
            <a:r>
              <a:rPr lang="en-GB" dirty="0"/>
              <a:t>PAR not only defines what the Task Group is required to accomplish</a:t>
            </a:r>
          </a:p>
          <a:p>
            <a:pPr marL="800100" lvl="1">
              <a:buFont typeface="Wingdings" panose="05000000000000000000" pitchFamily="2" charset="2"/>
              <a:buChar char="Ø"/>
            </a:pPr>
            <a:r>
              <a:rPr lang="en-GB" dirty="0"/>
              <a:t>The PAR also places limits on what the Task Group is </a:t>
            </a:r>
            <a:r>
              <a:rPr lang="en-GB" i="1" dirty="0"/>
              <a:t>permitted</a:t>
            </a:r>
            <a:r>
              <a:rPr lang="en-GB" dirty="0"/>
              <a:t> to accomplish</a:t>
            </a:r>
          </a:p>
          <a:p>
            <a:pPr marL="800100" lvl="1">
              <a:buFont typeface="Wingdings" panose="05000000000000000000" pitchFamily="2" charset="2"/>
              <a:buChar char="Ø"/>
            </a:pPr>
            <a:r>
              <a:rPr lang="en-GB" dirty="0"/>
              <a:t>If our draft contains features outside the scope of the PAR, we should expect to receive ballot comments calling for removal of those features</a:t>
            </a:r>
          </a:p>
          <a:p>
            <a:pPr marL="1257300" lvl="2" indent="-285750">
              <a:buFont typeface="Wingdings" panose="05000000000000000000" pitchFamily="2" charset="2"/>
              <a:buChar char="§"/>
            </a:pPr>
            <a:r>
              <a:rPr lang="en-GB" dirty="0"/>
              <a:t>Such comments are extremely difficult to overcome, especially in the current political climate</a:t>
            </a:r>
          </a:p>
          <a:p>
            <a:pPr marL="800100" lvl="1">
              <a:buFont typeface="Wingdings" panose="05000000000000000000" pitchFamily="2" charset="2"/>
              <a:buChar char="Ø"/>
            </a:pPr>
            <a:r>
              <a:rPr lang="en-GB" dirty="0"/>
              <a:t>Therefore, we need to ensure that our PAR has sufficient scope</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411070820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Need To Support New Use Cases</a:t>
            </a:r>
          </a:p>
        </p:txBody>
      </p:sp>
      <p:sp>
        <p:nvSpPr>
          <p:cNvPr id="9218" name="Rectangle 2"/>
          <p:cNvSpPr>
            <a:spLocks noGrp="1" noChangeArrowheads="1"/>
          </p:cNvSpPr>
          <p:nvPr>
            <p:ph idx="1"/>
          </p:nvPr>
        </p:nvSpPr>
        <p:spPr>
          <a:xfrm>
            <a:off x="914401" y="1981201"/>
            <a:ext cx="10361084" cy="4343399"/>
          </a:xfrm>
          <a:ln/>
        </p:spPr>
        <p:txBody>
          <a:bodyPr/>
          <a:lstStyle/>
          <a:p>
            <a:pPr>
              <a:buFont typeface="Times New Roman" pitchFamily="16" charset="0"/>
              <a:buChar char="•"/>
            </a:pPr>
            <a:r>
              <a:rPr lang="en-GB" dirty="0"/>
              <a:t>There have been several submissions which propose new use cases</a:t>
            </a:r>
          </a:p>
          <a:p>
            <a:pPr marL="800100" lvl="1" indent="-342900">
              <a:buFont typeface="Wingdings" panose="05000000000000000000" pitchFamily="2" charset="2"/>
              <a:buChar char="Ø"/>
            </a:pPr>
            <a:r>
              <a:rPr lang="en-GB" dirty="0"/>
              <a:t>And even statements that NGV is only justified if it enables use cases which are not feasible under the existing standard</a:t>
            </a:r>
          </a:p>
          <a:p>
            <a:pPr marL="400050">
              <a:buFont typeface="Arial" panose="020B0604020202020204" pitchFamily="34" charset="0"/>
              <a:buChar char="•"/>
            </a:pPr>
            <a:r>
              <a:rPr lang="en-GB" dirty="0"/>
              <a:t>Some of these new use cases, for example map download and sensor sharing, are only practical if there is a mechanism to provide substantially faster transfers, and larger payloads, than the current standard</a:t>
            </a:r>
          </a:p>
          <a:p>
            <a:pPr marL="857250" lvl="1" indent="-342900">
              <a:buFont typeface="Wingdings" panose="05000000000000000000" pitchFamily="2" charset="2"/>
              <a:buChar char="Ø"/>
            </a:pPr>
            <a:r>
              <a:rPr lang="en-GB" dirty="0"/>
              <a:t>The </a:t>
            </a:r>
            <a:r>
              <a:rPr lang="en-GB" dirty="0" smtClean="0"/>
              <a:t>60 GHz </a:t>
            </a:r>
            <a:r>
              <a:rPr lang="en-GB" dirty="0"/>
              <a:t>band is a potential place to add such a mechanism</a:t>
            </a:r>
          </a:p>
          <a:p>
            <a:pPr marL="400050">
              <a:buFont typeface="Arial" panose="020B0604020202020204" pitchFamily="34" charset="0"/>
              <a:buChar char="•"/>
            </a:pPr>
            <a:r>
              <a:rPr lang="en-GB" dirty="0"/>
              <a:t>Several of these new use cases require positioning and/or ranging</a:t>
            </a:r>
          </a:p>
          <a:p>
            <a:pPr marL="400050">
              <a:buFont typeface="Arial" panose="020B0604020202020204" pitchFamily="34" charset="0"/>
              <a:buChar char="•"/>
            </a:pPr>
            <a:r>
              <a:rPr lang="en-GB" dirty="0"/>
              <a:t>It is unclear whether these sorts of new use cases can be met under the current draft PAR</a:t>
            </a:r>
          </a:p>
          <a:p>
            <a:pPr marL="857250" lvl="1" indent="-342900">
              <a:buFont typeface="Wingdings" panose="05000000000000000000" pitchFamily="2" charset="2"/>
              <a:buChar char="Ø"/>
            </a:pPr>
            <a:r>
              <a:rPr lang="en-GB" dirty="0"/>
              <a:t>It is better to modify the PAR now, than to risk being unable to include things later </a:t>
            </a:r>
          </a:p>
          <a:p>
            <a:pPr marL="400050">
              <a:buFont typeface="Arial" panose="020B0604020202020204" pitchFamily="34" charset="0"/>
              <a:buChar char="•"/>
            </a:pPr>
            <a:endParaRPr lang="en-GB" dirty="0"/>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69102735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4DD1B5-1CED-4C1C-BEB7-91C051EE230A}"/>
              </a:ext>
            </a:extLst>
          </p:cNvPr>
          <p:cNvSpPr>
            <a:spLocks noGrp="1"/>
          </p:cNvSpPr>
          <p:nvPr>
            <p:ph type="title"/>
          </p:nvPr>
        </p:nvSpPr>
        <p:spPr/>
        <p:txBody>
          <a:bodyPr/>
          <a:lstStyle/>
          <a:p>
            <a:r>
              <a:rPr lang="en-US" dirty="0"/>
              <a:t>Three Items Missing in the Current Draft PAR</a:t>
            </a:r>
          </a:p>
        </p:txBody>
      </p:sp>
      <p:sp>
        <p:nvSpPr>
          <p:cNvPr id="3" name="Content Placeholder 2">
            <a:extLst>
              <a:ext uri="{FF2B5EF4-FFF2-40B4-BE49-F238E27FC236}">
                <a16:creationId xmlns:a16="http://schemas.microsoft.com/office/drawing/2014/main" xmlns="" id="{9ACB0A1E-9322-4950-A69A-2161BAFE7264}"/>
              </a:ext>
            </a:extLst>
          </p:cNvPr>
          <p:cNvSpPr>
            <a:spLocks noGrp="1"/>
          </p:cNvSpPr>
          <p:nvPr>
            <p:ph idx="1"/>
          </p:nvPr>
        </p:nvSpPr>
        <p:spPr>
          <a:xfrm>
            <a:off x="914401" y="1524000"/>
            <a:ext cx="10361084" cy="4953000"/>
          </a:xfrm>
        </p:spPr>
        <p:txBody>
          <a:bodyPr/>
          <a:lstStyle/>
          <a:p>
            <a:pPr marL="457200" indent="-457200">
              <a:buAutoNum type="arabicParenR"/>
            </a:pPr>
            <a:r>
              <a:rPr lang="en-US" dirty="0">
                <a:solidFill>
                  <a:srgbClr val="FF0000"/>
                </a:solidFill>
                <a:highlight>
                  <a:srgbClr val="FFFF00"/>
                </a:highlight>
              </a:rPr>
              <a:t>The ability to define V2X communication in the </a:t>
            </a:r>
            <a:r>
              <a:rPr lang="en-US" dirty="0" smtClean="0">
                <a:solidFill>
                  <a:srgbClr val="FF0000"/>
                </a:solidFill>
                <a:highlight>
                  <a:srgbClr val="FFFF00"/>
                </a:highlight>
              </a:rPr>
              <a:t>60 GHz </a:t>
            </a:r>
            <a:r>
              <a:rPr lang="en-US" dirty="0">
                <a:solidFill>
                  <a:srgbClr val="FF0000"/>
                </a:solidFill>
                <a:highlight>
                  <a:srgbClr val="FFFF00"/>
                </a:highlight>
              </a:rPr>
              <a:t>band</a:t>
            </a:r>
          </a:p>
          <a:p>
            <a:pPr marL="857250" lvl="1" indent="-457200">
              <a:buFont typeface="+mj-lt"/>
              <a:buAutoNum type="alphaLcParenR"/>
            </a:pPr>
            <a:r>
              <a:rPr lang="en-US" dirty="0"/>
              <a:t>Several of the proposed use cases require much more than doubling of available throughput</a:t>
            </a:r>
          </a:p>
          <a:p>
            <a:pPr marL="857250" lvl="1" indent="-457200">
              <a:buFont typeface="+mj-lt"/>
              <a:buAutoNum type="alphaLcParenR"/>
            </a:pPr>
            <a:r>
              <a:rPr lang="en-US" dirty="0"/>
              <a:t>The </a:t>
            </a:r>
            <a:r>
              <a:rPr lang="en-US" dirty="0" smtClean="0"/>
              <a:t>60 GHz </a:t>
            </a:r>
            <a:r>
              <a:rPr lang="en-US" dirty="0"/>
              <a:t>band has no interoperability constraints for V2X</a:t>
            </a:r>
          </a:p>
          <a:p>
            <a:pPr marL="857250" lvl="1" indent="-457200">
              <a:buFont typeface="+mj-lt"/>
              <a:buAutoNum type="alphaLcParenR"/>
            </a:pPr>
            <a:r>
              <a:rPr lang="en-US" dirty="0"/>
              <a:t>The </a:t>
            </a:r>
            <a:r>
              <a:rPr lang="en-US" i="1" dirty="0"/>
              <a:t>first</a:t>
            </a:r>
            <a:r>
              <a:rPr lang="en-US" dirty="0"/>
              <a:t> </a:t>
            </a:r>
            <a:r>
              <a:rPr lang="en-US" dirty="0" smtClean="0"/>
              <a:t>submission on </a:t>
            </a:r>
            <a:r>
              <a:rPr lang="en-US" dirty="0"/>
              <a:t>using this </a:t>
            </a:r>
            <a:r>
              <a:rPr lang="en-US" dirty="0" smtClean="0"/>
              <a:t>band received a majority in a straw poll (31-25-21)</a:t>
            </a:r>
            <a:endParaRPr lang="en-US" dirty="0"/>
          </a:p>
          <a:p>
            <a:pPr marL="1257300" lvl="2" indent="-457200">
              <a:buFont typeface="Arial" panose="020B0604020202020204" pitchFamily="34" charset="0"/>
              <a:buChar char="•"/>
            </a:pPr>
            <a:r>
              <a:rPr lang="en-US" dirty="0"/>
              <a:t>Meaning there is interest, although not consensus, so further consideration should be allowed</a:t>
            </a:r>
          </a:p>
          <a:p>
            <a:pPr marL="457200" indent="-457200">
              <a:buFont typeface="+mj-lt"/>
              <a:buAutoNum type="arabicParenR"/>
            </a:pPr>
            <a:r>
              <a:rPr lang="en-US" dirty="0">
                <a:solidFill>
                  <a:srgbClr val="008000"/>
                </a:solidFill>
                <a:highlight>
                  <a:srgbClr val="00FF00"/>
                </a:highlight>
              </a:rPr>
              <a:t>The ability to define the use of 802.11 positioning for V2X communication</a:t>
            </a:r>
            <a:r>
              <a:rPr lang="en-US" dirty="0"/>
              <a:t> </a:t>
            </a:r>
          </a:p>
          <a:p>
            <a:pPr marL="857250" lvl="1" indent="-457200">
              <a:buFont typeface="+mj-lt"/>
              <a:buAutoNum type="alphaLcParenR"/>
            </a:pPr>
            <a:r>
              <a:rPr lang="en-US" dirty="0"/>
              <a:t>Several of the proposed use cases require a positioning mechanism</a:t>
            </a:r>
          </a:p>
          <a:p>
            <a:pPr marL="857250" lvl="1" indent="-457200">
              <a:buFont typeface="+mj-lt"/>
              <a:buAutoNum type="alphaLcParenR"/>
            </a:pPr>
            <a:r>
              <a:rPr lang="en-US" dirty="0">
                <a:sym typeface="Wingdings" panose="05000000000000000000" pitchFamily="2" charset="2"/>
              </a:rPr>
              <a:t>Extending 802.11 positioning mechanism(s) for OCB usage needs to be defined</a:t>
            </a:r>
          </a:p>
          <a:p>
            <a:pPr marL="457200" indent="-457200">
              <a:buFont typeface="+mj-lt"/>
              <a:buAutoNum type="arabicParenR"/>
            </a:pPr>
            <a:r>
              <a:rPr lang="en-US" dirty="0">
                <a:solidFill>
                  <a:srgbClr val="0000FF"/>
                </a:solidFill>
                <a:highlight>
                  <a:srgbClr val="00FFFF"/>
                </a:highlight>
                <a:sym typeface="Wingdings" panose="05000000000000000000" pitchFamily="2" charset="2"/>
              </a:rPr>
              <a:t>A full statement of the backward compatibility constraints</a:t>
            </a:r>
          </a:p>
          <a:p>
            <a:pPr marL="857250" lvl="1" indent="-457200">
              <a:buFont typeface="+mj-lt"/>
              <a:buAutoNum type="alphaLcParenR"/>
            </a:pPr>
            <a:r>
              <a:rPr lang="en-US" dirty="0">
                <a:sym typeface="Wingdings" panose="05000000000000000000" pitchFamily="2" charset="2"/>
              </a:rPr>
              <a:t>A set of definitions from document </a:t>
            </a:r>
            <a:r>
              <a:rPr lang="en-US" dirty="0" smtClean="0">
                <a:sym typeface="Wingdings" panose="05000000000000000000" pitchFamily="2" charset="2"/>
              </a:rPr>
              <a:t>11-18/1307r1 </a:t>
            </a:r>
            <a:r>
              <a:rPr lang="en-US" dirty="0">
                <a:sym typeface="Wingdings" panose="05000000000000000000" pitchFamily="2" charset="2"/>
              </a:rPr>
              <a:t>pertaining to compatibility between 802.11p and NGV were </a:t>
            </a:r>
            <a:r>
              <a:rPr lang="en-US" dirty="0" smtClean="0">
                <a:sym typeface="Wingdings" panose="05000000000000000000" pitchFamily="2" charset="2"/>
              </a:rPr>
              <a:t>broadly supported in a straw during </a:t>
            </a:r>
            <a:r>
              <a:rPr lang="en-US" dirty="0">
                <a:sym typeface="Wingdings" panose="05000000000000000000" pitchFamily="2" charset="2"/>
              </a:rPr>
              <a:t>the July meeting </a:t>
            </a:r>
            <a:r>
              <a:rPr lang="en-US" dirty="0" smtClean="0">
                <a:sym typeface="Wingdings" panose="05000000000000000000" pitchFamily="2" charset="2"/>
              </a:rPr>
              <a:t>(26-2)</a:t>
            </a:r>
          </a:p>
          <a:p>
            <a:pPr marL="857250" lvl="1" indent="-457200">
              <a:buFont typeface="+mj-lt"/>
              <a:buAutoNum type="alphaLcParenR"/>
            </a:pPr>
            <a:r>
              <a:rPr lang="en-US" dirty="0" smtClean="0">
                <a:sym typeface="Wingdings" panose="05000000000000000000" pitchFamily="2" charset="2"/>
              </a:rPr>
              <a:t>Only </a:t>
            </a:r>
            <a:r>
              <a:rPr lang="en-US" dirty="0">
                <a:sym typeface="Wingdings" panose="05000000000000000000" pitchFamily="2" charset="2"/>
              </a:rPr>
              <a:t>one of the four defined terms appears in the draft </a:t>
            </a:r>
            <a:r>
              <a:rPr lang="en-US" dirty="0" smtClean="0">
                <a:sym typeface="Wingdings" panose="05000000000000000000" pitchFamily="2" charset="2"/>
              </a:rPr>
              <a:t>PAR</a:t>
            </a:r>
          </a:p>
          <a:p>
            <a:pPr marL="1257300" lvl="2" indent="-457200">
              <a:buFont typeface="Arial"/>
              <a:buChar char="•"/>
            </a:pPr>
            <a:r>
              <a:rPr lang="en-US" dirty="0" smtClean="0">
                <a:sym typeface="Wingdings" panose="05000000000000000000" pitchFamily="2" charset="2"/>
              </a:rPr>
              <a:t>Because 11-18/1307r1 was presented two days after the vote on the draft PAR in July</a:t>
            </a:r>
            <a:endParaRPr lang="en-US" dirty="0">
              <a:sym typeface="Wingdings" panose="05000000000000000000" pitchFamily="2" charset="2"/>
            </a:endParaRPr>
          </a:p>
        </p:txBody>
      </p:sp>
      <p:sp>
        <p:nvSpPr>
          <p:cNvPr id="4" name="Slide Number Placeholder 3">
            <a:extLst>
              <a:ext uri="{FF2B5EF4-FFF2-40B4-BE49-F238E27FC236}">
                <a16:creationId xmlns:a16="http://schemas.microsoft.com/office/drawing/2014/main" xmlns="" id="{51DB56B9-3016-4407-B16C-52AA7A0527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220BFDCC-1A1A-4A2D-88CF-2E88C54E87D3}"/>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557D75A8-C9A0-4748-A81F-BCB200DCFC7D}"/>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35153997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47B57-104D-4908-B935-2F582C1E198F}"/>
              </a:ext>
            </a:extLst>
          </p:cNvPr>
          <p:cNvSpPr>
            <a:spLocks noGrp="1"/>
          </p:cNvSpPr>
          <p:nvPr>
            <p:ph type="title"/>
          </p:nvPr>
        </p:nvSpPr>
        <p:spPr/>
        <p:txBody>
          <a:bodyPr/>
          <a:lstStyle/>
          <a:p>
            <a:r>
              <a:rPr lang="en-US" dirty="0"/>
              <a:t>Proposed Additions to the Project Scope (5.2.b)</a:t>
            </a:r>
          </a:p>
        </p:txBody>
      </p:sp>
      <p:sp>
        <p:nvSpPr>
          <p:cNvPr id="3" name="Content Placeholder 2">
            <a:extLst>
              <a:ext uri="{FF2B5EF4-FFF2-40B4-BE49-F238E27FC236}">
                <a16:creationId xmlns:a16="http://schemas.microsoft.com/office/drawing/2014/main" xmlns="" id="{0760AA7D-DFF7-466D-AC5F-1A9E9D0C7EF5}"/>
              </a:ext>
            </a:extLst>
          </p:cNvPr>
          <p:cNvSpPr>
            <a:spLocks noGrp="1"/>
          </p:cNvSpPr>
          <p:nvPr>
            <p:ph idx="1"/>
          </p:nvPr>
        </p:nvSpPr>
        <p:spPr>
          <a:xfrm>
            <a:off x="914401" y="1600201"/>
            <a:ext cx="10361084" cy="4494214"/>
          </a:xfrm>
        </p:spPr>
        <p:txBody>
          <a:bodyPr/>
          <a:lstStyle/>
          <a:p>
            <a:r>
              <a:rPr lang="en-US" sz="2000" dirty="0"/>
              <a:t>	This amendment defines modifications to both the IEEE 802.11 Medium Access Control layer (MAC) and Physical Layers (PHY) for vehicle to everything (V2X) communications for </a:t>
            </a:r>
            <a:r>
              <a:rPr lang="en-US" sz="2000" dirty="0" smtClean="0"/>
              <a:t>5.9 GHz </a:t>
            </a:r>
            <a:r>
              <a:rPr lang="en-US" sz="2000" dirty="0"/>
              <a:t>band as defined in clauses E.2.3 and E.2.4 of IEEE Std 802.11™-2016</a:t>
            </a:r>
            <a:r>
              <a:rPr lang="en-US" sz="2000" dirty="0">
                <a:solidFill>
                  <a:srgbClr val="FF0000"/>
                </a:solidFill>
                <a:highlight>
                  <a:srgbClr val="FFFF00"/>
                </a:highlight>
              </a:rPr>
              <a:t>; and, optionally, in the 60 GHz frequency band (</a:t>
            </a:r>
            <a:r>
              <a:rPr lang="en-US" sz="2000" dirty="0" smtClean="0">
                <a:solidFill>
                  <a:srgbClr val="FF0000"/>
                </a:solidFill>
                <a:highlight>
                  <a:srgbClr val="FFFF00"/>
                </a:highlight>
              </a:rPr>
              <a:t>57 GHz to 66 </a:t>
            </a:r>
            <a:r>
              <a:rPr lang="en-US" sz="2000" dirty="0">
                <a:solidFill>
                  <a:srgbClr val="FF0000"/>
                </a:solidFill>
                <a:highlight>
                  <a:srgbClr val="FFFF00"/>
                </a:highlight>
              </a:rPr>
              <a:t>GHz) as defined in clause E.1</a:t>
            </a:r>
            <a:r>
              <a:rPr lang="en-US" sz="2000" dirty="0">
                <a:solidFill>
                  <a:srgbClr val="FF0000"/>
                </a:solidFill>
              </a:rPr>
              <a:t>.</a:t>
            </a:r>
            <a:r>
              <a:rPr lang="en-US" sz="2000" dirty="0"/>
              <a:t> </a:t>
            </a:r>
          </a:p>
          <a:p>
            <a:r>
              <a:rPr lang="en-US" sz="2000" dirty="0"/>
              <a:t>	This amendment defines at least one mode that achieves at least 2 times higher throughput (measured at the MAC data service access point) than as in IEEE Std 802.11™-2016 operating at maximum mandatory MCS as defined in the 5.9GHz band (12 Mbps), in high mobility channel environments at speeds up to 250 km/h; this amendment also defines at least one mode that achieves at least 3dB lower sensitivity level (longer range), than that of the lowest rate defined in  IEEE Std 802.11™-2016 operating in 5.9 GHz band</a:t>
            </a:r>
            <a:r>
              <a:rPr lang="en-US" sz="2000" dirty="0">
                <a:solidFill>
                  <a:srgbClr val="0000FF"/>
                </a:solidFill>
                <a:highlight>
                  <a:srgbClr val="00FF00"/>
                </a:highlight>
              </a:rPr>
              <a:t>; and this amendment defines procedures for at least one form of positioning in conjunction with vehicle to everything (V2X) communications</a:t>
            </a:r>
            <a:r>
              <a:rPr lang="en-US" sz="2000" dirty="0">
                <a:solidFill>
                  <a:srgbClr val="0000FF"/>
                </a:solidFill>
              </a:rPr>
              <a:t>.</a:t>
            </a:r>
          </a:p>
          <a:p>
            <a:r>
              <a:rPr lang="en-US" sz="2000" dirty="0"/>
              <a:t>	This amendment shall provide interoperability</a:t>
            </a:r>
            <a:r>
              <a:rPr lang="en-US" sz="2000" dirty="0">
                <a:highlight>
                  <a:srgbClr val="00FFFF"/>
                </a:highlight>
              </a:rPr>
              <a:t>, </a:t>
            </a:r>
            <a:r>
              <a:rPr lang="en-US" sz="2000" dirty="0">
                <a:solidFill>
                  <a:srgbClr val="008000"/>
                </a:solidFill>
                <a:highlight>
                  <a:srgbClr val="00FFFF"/>
                </a:highlight>
              </a:rPr>
              <a:t>coexistence, backward compatibility, and fairness</a:t>
            </a:r>
            <a:r>
              <a:rPr lang="en-US" sz="2000" dirty="0">
                <a:highlight>
                  <a:srgbClr val="00FFFF"/>
                </a:highlight>
              </a:rPr>
              <a:t> </a:t>
            </a:r>
            <a:r>
              <a:rPr lang="en-US" sz="2000" dirty="0"/>
              <a:t>with deployed OCB (Outside the Context of a BSS) devices.</a:t>
            </a:r>
          </a:p>
          <a:p>
            <a:endParaRPr lang="en-US" dirty="0"/>
          </a:p>
          <a:p>
            <a:endParaRPr lang="en-US" dirty="0"/>
          </a:p>
        </p:txBody>
      </p:sp>
      <p:sp>
        <p:nvSpPr>
          <p:cNvPr id="4" name="Slide Number Placeholder 3">
            <a:extLst>
              <a:ext uri="{FF2B5EF4-FFF2-40B4-BE49-F238E27FC236}">
                <a16:creationId xmlns:a16="http://schemas.microsoft.com/office/drawing/2014/main" xmlns="" id="{6860ADE4-B43C-4A81-82E6-6EFE34BA8F9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 id="{9A162114-30E1-4119-9587-2FEC085A48A7}"/>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8A99EBD7-52E9-446C-B987-C91B0C2A8199}"/>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21510008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4DD1B5-1CED-4C1C-BEB7-91C051EE230A}"/>
              </a:ext>
            </a:extLst>
          </p:cNvPr>
          <p:cNvSpPr>
            <a:spLocks noGrp="1"/>
          </p:cNvSpPr>
          <p:nvPr>
            <p:ph type="title"/>
          </p:nvPr>
        </p:nvSpPr>
        <p:spPr/>
        <p:txBody>
          <a:bodyPr/>
          <a:lstStyle/>
          <a:p>
            <a:r>
              <a:rPr lang="en-US" dirty="0"/>
              <a:t>An Ambiguous Item</a:t>
            </a:r>
          </a:p>
        </p:txBody>
      </p:sp>
      <p:sp>
        <p:nvSpPr>
          <p:cNvPr id="3" name="Content Placeholder 2">
            <a:extLst>
              <a:ext uri="{FF2B5EF4-FFF2-40B4-BE49-F238E27FC236}">
                <a16:creationId xmlns:a16="http://schemas.microsoft.com/office/drawing/2014/main" xmlns="" id="{9ACB0A1E-9322-4950-A69A-2161BAFE7264}"/>
              </a:ext>
            </a:extLst>
          </p:cNvPr>
          <p:cNvSpPr>
            <a:spLocks noGrp="1"/>
          </p:cNvSpPr>
          <p:nvPr>
            <p:ph idx="1"/>
          </p:nvPr>
        </p:nvSpPr>
        <p:spPr>
          <a:xfrm>
            <a:off x="1371600" y="1731136"/>
            <a:ext cx="10361084" cy="4645023"/>
          </a:xfrm>
        </p:spPr>
        <p:txBody>
          <a:bodyPr/>
          <a:lstStyle/>
          <a:p>
            <a:pPr marL="0" indent="0"/>
            <a:r>
              <a:rPr lang="en-US" dirty="0"/>
              <a:t>There are two possible interpretations of the phrase “… in high mobility channel environments at speeds up to 250 km/h”</a:t>
            </a:r>
          </a:p>
          <a:p>
            <a:pPr marL="857250" lvl="1" indent="-457200">
              <a:buAutoNum type="arabicParenR"/>
            </a:pPr>
            <a:r>
              <a:rPr lang="en-US" dirty="0"/>
              <a:t>One interpretation is that this refers to the maximum speed which has to be handled.  This interpretation implicitly limits individual vehicle speeds (for V2V) to 125 km/h</a:t>
            </a:r>
          </a:p>
          <a:p>
            <a:pPr marL="857250" lvl="1" indent="-457200">
              <a:buAutoNum type="arabicParenR"/>
            </a:pPr>
            <a:r>
              <a:rPr lang="en-US" dirty="0"/>
              <a:t>The other interpretation is that this refers to the maximum speed of each vehicle, hence requires the PHY to handle closing speeds up to 500 km/h</a:t>
            </a:r>
          </a:p>
          <a:p>
            <a:pPr marL="400050" lvl="1" indent="0"/>
            <a:endParaRPr lang="en-US" dirty="0"/>
          </a:p>
          <a:p>
            <a:pPr marL="0" indent="0"/>
            <a:r>
              <a:rPr lang="en-US" dirty="0"/>
              <a:t>Interpretation (1) is clearly inadequate for an NGV standard, as there are numerous highways where the legal speed limit exceeds 125 km/h</a:t>
            </a:r>
          </a:p>
          <a:p>
            <a:pPr lvl="1">
              <a:buFont typeface="Arial" panose="020B0604020202020204" pitchFamily="34" charset="0"/>
              <a:buChar char="•"/>
            </a:pPr>
            <a:r>
              <a:rPr lang="en-US" dirty="0"/>
              <a:t>For example, the posted speed limit for Texas Highway 130 is 85 miles/h (136.8 km/h) and for all of the interstate highways in west Texas is 80 miles/h (128.7 km/h)</a:t>
            </a:r>
          </a:p>
        </p:txBody>
      </p:sp>
      <p:sp>
        <p:nvSpPr>
          <p:cNvPr id="4" name="Slide Number Placeholder 3">
            <a:extLst>
              <a:ext uri="{FF2B5EF4-FFF2-40B4-BE49-F238E27FC236}">
                <a16:creationId xmlns:a16="http://schemas.microsoft.com/office/drawing/2014/main" xmlns="" id="{51DB56B9-3016-4407-B16C-52AA7A0527F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xmlns="" id="{220BFDCC-1A1A-4A2D-88CF-2E88C54E87D3}"/>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557D75A8-C9A0-4748-A81F-BCB200DCFC7D}"/>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225973064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47B57-104D-4908-B935-2F582C1E198F}"/>
              </a:ext>
            </a:extLst>
          </p:cNvPr>
          <p:cNvSpPr>
            <a:spLocks noGrp="1"/>
          </p:cNvSpPr>
          <p:nvPr>
            <p:ph type="title"/>
          </p:nvPr>
        </p:nvSpPr>
        <p:spPr/>
        <p:txBody>
          <a:bodyPr/>
          <a:lstStyle/>
          <a:p>
            <a:r>
              <a:rPr lang="en-US" dirty="0"/>
              <a:t>Proposed Clarification of the Project Scope (5.2.b)</a:t>
            </a:r>
          </a:p>
        </p:txBody>
      </p:sp>
      <p:sp>
        <p:nvSpPr>
          <p:cNvPr id="3" name="Content Placeholder 2">
            <a:extLst>
              <a:ext uri="{FF2B5EF4-FFF2-40B4-BE49-F238E27FC236}">
                <a16:creationId xmlns:a16="http://schemas.microsoft.com/office/drawing/2014/main" xmlns="" id="{0760AA7D-DFF7-466D-AC5F-1A9E9D0C7EF5}"/>
              </a:ext>
            </a:extLst>
          </p:cNvPr>
          <p:cNvSpPr>
            <a:spLocks noGrp="1"/>
          </p:cNvSpPr>
          <p:nvPr>
            <p:ph idx="1"/>
          </p:nvPr>
        </p:nvSpPr>
        <p:spPr>
          <a:xfrm>
            <a:off x="914401" y="1600201"/>
            <a:ext cx="10361084" cy="4494214"/>
          </a:xfrm>
        </p:spPr>
        <p:txBody>
          <a:bodyPr/>
          <a:lstStyle/>
          <a:p>
            <a:r>
              <a:rPr lang="en-US" sz="2000" dirty="0"/>
              <a:t>	This amendment defines modifications to both the IEEE 802.11 Medium Access Control layer (MAC) and Physical Layers (PHY) for vehicle to everything (V2X) communications for 5.9GHz band as defined in clauses E.2.3 and E.2.4 of IEEE Std 802.11™-2016; and, optionally, in the 60 GHz frequency band (57-66 GHz) as defined in clause E.1. </a:t>
            </a:r>
          </a:p>
          <a:p>
            <a:r>
              <a:rPr lang="en-US" sz="2000" dirty="0"/>
              <a:t>	This amendment defines at least one mode that achieves at least 2 times higher throughput (measured at the MAC data service access point) than as in IEEE Std 802.11™-2016 operating at maximum mandatory MCS as defined in the 5.9GHz band (12 Mbps), in high mobility channel environments at </a:t>
            </a:r>
            <a:r>
              <a:rPr lang="en-US" sz="2000" dirty="0">
                <a:solidFill>
                  <a:srgbClr val="FF0000"/>
                </a:solidFill>
                <a:highlight>
                  <a:srgbClr val="FF0000"/>
                </a:highlight>
              </a:rPr>
              <a:t>vehicle</a:t>
            </a:r>
            <a:r>
              <a:rPr lang="en-US" sz="2000" dirty="0">
                <a:solidFill>
                  <a:srgbClr val="FF0000"/>
                </a:solidFill>
              </a:rPr>
              <a:t> </a:t>
            </a:r>
            <a:r>
              <a:rPr lang="en-US" sz="2000" dirty="0"/>
              <a:t>speeds up to 250 km/h </a:t>
            </a:r>
            <a:r>
              <a:rPr lang="en-US" sz="2000" dirty="0">
                <a:solidFill>
                  <a:srgbClr val="FF0000"/>
                </a:solidFill>
                <a:highlight>
                  <a:srgbClr val="FF0000"/>
                </a:highlight>
              </a:rPr>
              <a:t>(closing speeds up to 500 km/h)</a:t>
            </a:r>
            <a:r>
              <a:rPr lang="en-US" sz="2000" dirty="0"/>
              <a:t>; this amendment also defines at least one mode that achieves at least 3dB lower sensitivity level (longer range), than that of the lowest rate defined in  IEEE Std 802.11™-2016 operating in 5.9 GHz band; and this amendment defines procedures for at least one form of positioning in conjunction with vehicle to everything (V2X) communications.</a:t>
            </a:r>
          </a:p>
          <a:p>
            <a:r>
              <a:rPr lang="en-US" sz="2000" dirty="0"/>
              <a:t>	This amendment shall provide interoperability, coexistence, backward compatibility, and fairness with deployed OCB (Outside the Context of a BSS) devices.</a:t>
            </a:r>
          </a:p>
          <a:p>
            <a:endParaRPr lang="en-US" dirty="0"/>
          </a:p>
          <a:p>
            <a:endParaRPr lang="en-US" dirty="0"/>
          </a:p>
        </p:txBody>
      </p:sp>
      <p:sp>
        <p:nvSpPr>
          <p:cNvPr id="4" name="Slide Number Placeholder 3">
            <a:extLst>
              <a:ext uri="{FF2B5EF4-FFF2-40B4-BE49-F238E27FC236}">
                <a16:creationId xmlns:a16="http://schemas.microsoft.com/office/drawing/2014/main" xmlns="" id="{6860ADE4-B43C-4A81-82E6-6EFE34BA8F9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xmlns="" id="{9A162114-30E1-4119-9587-2FEC085A48A7}"/>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8A99EBD7-52E9-446C-B987-C91B0C2A8199}"/>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8838594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4DD1B5-1CED-4C1C-BEB7-91C051EE230A}"/>
              </a:ext>
            </a:extLst>
          </p:cNvPr>
          <p:cNvSpPr>
            <a:spLocks noGrp="1"/>
          </p:cNvSpPr>
          <p:nvPr>
            <p:ph type="title"/>
          </p:nvPr>
        </p:nvSpPr>
        <p:spPr/>
        <p:txBody>
          <a:bodyPr/>
          <a:lstStyle/>
          <a:p>
            <a:r>
              <a:rPr lang="en-US" dirty="0"/>
              <a:t>Some Editorial Corrections</a:t>
            </a:r>
          </a:p>
        </p:txBody>
      </p:sp>
      <p:sp>
        <p:nvSpPr>
          <p:cNvPr id="3" name="Content Placeholder 2">
            <a:extLst>
              <a:ext uri="{FF2B5EF4-FFF2-40B4-BE49-F238E27FC236}">
                <a16:creationId xmlns:a16="http://schemas.microsoft.com/office/drawing/2014/main" xmlns="" id="{9ACB0A1E-9322-4950-A69A-2161BAFE7264}"/>
              </a:ext>
            </a:extLst>
          </p:cNvPr>
          <p:cNvSpPr>
            <a:spLocks noGrp="1"/>
          </p:cNvSpPr>
          <p:nvPr>
            <p:ph idx="1"/>
          </p:nvPr>
        </p:nvSpPr>
        <p:spPr>
          <a:xfrm>
            <a:off x="914401" y="1524000"/>
            <a:ext cx="10361084" cy="4872037"/>
          </a:xfrm>
        </p:spPr>
        <p:txBody>
          <a:bodyPr/>
          <a:lstStyle/>
          <a:p>
            <a:pPr marL="457200" indent="-457200">
              <a:buAutoNum type="arabicParenR"/>
            </a:pPr>
            <a:r>
              <a:rPr lang="en-US" dirty="0"/>
              <a:t>Incorrect use of “MCS”</a:t>
            </a:r>
          </a:p>
          <a:p>
            <a:pPr marL="857250" lvl="1" indent="-457200">
              <a:buFont typeface="+mj-lt"/>
              <a:buAutoNum type="alphaLcParenR"/>
            </a:pPr>
            <a:r>
              <a:rPr lang="en-US" sz="1800" dirty="0"/>
              <a:t>It is incorrect to say “maximum mandatory MCS” because, for 802.11p, the acronym “MCS” does not apply.</a:t>
            </a:r>
          </a:p>
          <a:p>
            <a:pPr marL="857250" lvl="1" indent="-457200">
              <a:buFont typeface="+mj-lt"/>
              <a:buAutoNum type="alphaLcParenR"/>
            </a:pPr>
            <a:r>
              <a:rPr lang="en-US" sz="1800" dirty="0"/>
              <a:t>While “MCS” has been used in submissions since 2004, and standards since 802.11n-2009, the references in 802.11p-2010, and incorporated into 802.11-2012 and 802.11-2016, are to the OFDM PHY (e.g. 802.11a) in Clause 17, where term is “data rates” rather than “MCS”.  Therefore, the proper phrasing is “maximum mandatory data rate”. </a:t>
            </a:r>
          </a:p>
          <a:p>
            <a:pPr marL="457200" indent="-457200">
              <a:buFont typeface="+mj-lt"/>
              <a:buAutoNum type="arabicParenR"/>
            </a:pPr>
            <a:r>
              <a:rPr lang="en-US" dirty="0"/>
              <a:t>Incorrect use of “Mbps” – the data rates in 802.11-2016 use “Mb/s”</a:t>
            </a:r>
          </a:p>
          <a:p>
            <a:pPr marL="457200" indent="-457200">
              <a:buFont typeface="+mj-lt"/>
              <a:buAutoNum type="arabicParenR"/>
            </a:pPr>
            <a:r>
              <a:rPr lang="en-US" dirty="0"/>
              <a:t>Missing statement of the channel width to which the data rates pertain</a:t>
            </a:r>
          </a:p>
          <a:p>
            <a:pPr marL="857250" lvl="1" indent="-457200">
              <a:buFont typeface="+mj-lt"/>
              <a:buAutoNum type="alphaLcParenR"/>
            </a:pPr>
            <a:r>
              <a:rPr lang="en-US" sz="1800" dirty="0"/>
              <a:t>The 12 Mb/s &amp; 3 Mb/s rates are for </a:t>
            </a:r>
            <a:r>
              <a:rPr lang="en-US" sz="1800" dirty="0" smtClean="0"/>
              <a:t>10 MHz </a:t>
            </a:r>
            <a:r>
              <a:rPr lang="en-US" sz="1800" dirty="0"/>
              <a:t>channels, but there are also </a:t>
            </a:r>
            <a:r>
              <a:rPr lang="en-US" sz="1800" dirty="0" smtClean="0"/>
              <a:t>20 MHz </a:t>
            </a:r>
            <a:r>
              <a:rPr lang="en-US" sz="1800" dirty="0"/>
              <a:t>and </a:t>
            </a:r>
            <a:r>
              <a:rPr lang="en-US" sz="1800" dirty="0" smtClean="0"/>
              <a:t>5 MHz</a:t>
            </a:r>
            <a:endParaRPr lang="en-US" sz="1800" dirty="0"/>
          </a:p>
          <a:p>
            <a:pPr marL="457200" indent="-457200">
              <a:buAutoNum type="arabicParenR"/>
            </a:pPr>
            <a:r>
              <a:rPr lang="en-US" dirty="0"/>
              <a:t>Confusing reference to the origin of vehicular provisions in 802.11</a:t>
            </a:r>
          </a:p>
          <a:p>
            <a:pPr marL="857250" lvl="1" indent="-457200">
              <a:buFont typeface="+mj-lt"/>
              <a:buAutoNum type="alphaLcParenR"/>
            </a:pPr>
            <a:r>
              <a:rPr lang="en-US" sz="1800" dirty="0"/>
              <a:t>Clause 5.5 states that WAVE technology is based on 802.11-2016, derived from 802.11a-1999, but goes on to state that WAVE technology has been available for “almost a decade”.</a:t>
            </a:r>
          </a:p>
          <a:p>
            <a:pPr marL="857250" lvl="1" indent="-457200">
              <a:buFont typeface="+mj-lt"/>
              <a:buAutoNum type="alphaLcParenR"/>
            </a:pPr>
            <a:r>
              <a:rPr lang="en-US" sz="1800" dirty="0"/>
              <a:t>There should be mention of 802.11p-2010, which is what “almost a decade” is referring to.</a:t>
            </a:r>
          </a:p>
        </p:txBody>
      </p:sp>
      <p:sp>
        <p:nvSpPr>
          <p:cNvPr id="4" name="Slide Number Placeholder 3">
            <a:extLst>
              <a:ext uri="{FF2B5EF4-FFF2-40B4-BE49-F238E27FC236}">
                <a16:creationId xmlns:a16="http://schemas.microsoft.com/office/drawing/2014/main" xmlns="" id="{51DB56B9-3016-4407-B16C-52AA7A0527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xmlns="" id="{220BFDCC-1A1A-4A2D-88CF-2E88C54E87D3}"/>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557D75A8-C9A0-4748-A81F-BCB200DCFC7D}"/>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18888088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374</TotalTime>
  <Words>1256</Words>
  <Application>Microsoft Macintosh PowerPoint</Application>
  <PresentationFormat>Custom</PresentationFormat>
  <Paragraphs>175</Paragraphs>
  <Slides>15</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Document</vt:lpstr>
      <vt:lpstr>Items for Completing the PAR</vt:lpstr>
      <vt:lpstr>Abstract</vt:lpstr>
      <vt:lpstr>Persistence of the PAR</vt:lpstr>
      <vt:lpstr>The Need To Support New Use Cases</vt:lpstr>
      <vt:lpstr>Three Items Missing in the Current Draft PAR</vt:lpstr>
      <vt:lpstr>Proposed Additions to the Project Scope (5.2.b)</vt:lpstr>
      <vt:lpstr>An Ambiguous Item</vt:lpstr>
      <vt:lpstr>Proposed Clarification of the Project Scope (5.2.b)</vt:lpstr>
      <vt:lpstr>Some Editorial Corrections</vt:lpstr>
      <vt:lpstr>Editorial Corrections to the Project Scope (5.2.b)</vt:lpstr>
      <vt:lpstr>Editorial Corrections to the Need for the Project (5.5)</vt:lpstr>
      <vt:lpstr>Straw Poll 1</vt:lpstr>
      <vt:lpstr>Straw Poll 2</vt:lpstr>
      <vt:lpstr>Straw Poll 3</vt:lpstr>
      <vt:lpstr>Straw Poll 4</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Items for Completing the PAR</dc:title>
  <dc:creator>Michael Fischer</dc:creator>
  <cp:lastModifiedBy>Michael Fischer</cp:lastModifiedBy>
  <cp:revision>35</cp:revision>
  <cp:lastPrinted>1601-01-01T00:00:00Z</cp:lastPrinted>
  <dcterms:created xsi:type="dcterms:W3CDTF">2018-09-04T13:00:45Z</dcterms:created>
  <dcterms:modified xsi:type="dcterms:W3CDTF">2018-09-11T02:05:52Z</dcterms:modified>
</cp:coreProperties>
</file>