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5" r:id="rId4"/>
    <p:sldId id="296" r:id="rId5"/>
    <p:sldId id="316" r:id="rId6"/>
    <p:sldId id="313"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6"/>
            <p14:sldId id="313"/>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60" d="100"/>
          <a:sy n="60" d="100"/>
        </p:scale>
        <p:origin x="72" y="13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802.11-18/1400r0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September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802.11-18/1400r0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September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802.11-18/1400r0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September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802.11-18/1400r0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September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a:p>
            <a:r>
              <a:rPr lang="en-US" baseline="0" dirty="0"/>
              <a:t>Average Income per attendee: $792.72  ($650/$850/$1050 discounted </a:t>
            </a:r>
            <a:r>
              <a:rPr lang="en-US" baseline="0" dirty="0" err="1"/>
              <a:t>reg</a:t>
            </a:r>
            <a:r>
              <a:rPr lang="en-US" baseline="0" dirty="0"/>
              <a:t> rate)</a:t>
            </a:r>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this Historic Attendance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802.11-18/1400r0</a:t>
            </a:r>
            <a:endParaRPr lang="en-US" dirty="0"/>
          </a:p>
        </p:txBody>
      </p:sp>
      <p:sp>
        <p:nvSpPr>
          <p:cNvPr id="5" name="Date Placeholder 4"/>
          <p:cNvSpPr>
            <a:spLocks noGrp="1"/>
          </p:cNvSpPr>
          <p:nvPr>
            <p:ph type="dt" idx="11"/>
          </p:nvPr>
        </p:nvSpPr>
        <p:spPr/>
        <p:txBody>
          <a:bodyPr/>
          <a:lstStyle/>
          <a:p>
            <a:pPr>
              <a:defRPr/>
            </a:pPr>
            <a:r>
              <a:rPr lang="en-US"/>
              <a:t>September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September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September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September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September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11-18/1400r0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July 2018 – San Diego</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September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47"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8" name="Table 7">
            <a:extLst>
              <a:ext uri="{FF2B5EF4-FFF2-40B4-BE49-F238E27FC236}">
                <a16:creationId xmlns:a16="http://schemas.microsoft.com/office/drawing/2014/main" id="{95E14CCE-E38B-444A-9798-A8E7CF7ECDCD}"/>
              </a:ext>
            </a:extLst>
          </p:cNvPr>
          <p:cNvGraphicFramePr>
            <a:graphicFrameLocks noGrp="1"/>
          </p:cNvGraphicFramePr>
          <p:nvPr>
            <p:extLst>
              <p:ext uri="{D42A27DB-BD31-4B8C-83A1-F6EECF244321}">
                <p14:modId xmlns:p14="http://schemas.microsoft.com/office/powerpoint/2010/main" val="1900117315"/>
              </p:ext>
            </p:extLst>
          </p:nvPr>
        </p:nvGraphicFramePr>
        <p:xfrm>
          <a:off x="1219200" y="716403"/>
          <a:ext cx="9753599" cy="5796079"/>
        </p:xfrm>
        <a:graphic>
          <a:graphicData uri="http://schemas.openxmlformats.org/drawingml/2006/table">
            <a:tbl>
              <a:tblPr/>
              <a:tblGrid>
                <a:gridCol w="3298802">
                  <a:extLst>
                    <a:ext uri="{9D8B030D-6E8A-4147-A177-3AD203B41FA5}">
                      <a16:colId xmlns:a16="http://schemas.microsoft.com/office/drawing/2014/main" val="3820178960"/>
                    </a:ext>
                  </a:extLst>
                </a:gridCol>
                <a:gridCol w="1423177">
                  <a:extLst>
                    <a:ext uri="{9D8B030D-6E8A-4147-A177-3AD203B41FA5}">
                      <a16:colId xmlns:a16="http://schemas.microsoft.com/office/drawing/2014/main" val="2543177370"/>
                    </a:ext>
                  </a:extLst>
                </a:gridCol>
                <a:gridCol w="1315962">
                  <a:extLst>
                    <a:ext uri="{9D8B030D-6E8A-4147-A177-3AD203B41FA5}">
                      <a16:colId xmlns:a16="http://schemas.microsoft.com/office/drawing/2014/main" val="104611299"/>
                    </a:ext>
                  </a:extLst>
                </a:gridCol>
                <a:gridCol w="1201059">
                  <a:extLst>
                    <a:ext uri="{9D8B030D-6E8A-4147-A177-3AD203B41FA5}">
                      <a16:colId xmlns:a16="http://schemas.microsoft.com/office/drawing/2014/main" val="2781978203"/>
                    </a:ext>
                  </a:extLst>
                </a:gridCol>
                <a:gridCol w="1353455">
                  <a:extLst>
                    <a:ext uri="{9D8B030D-6E8A-4147-A177-3AD203B41FA5}">
                      <a16:colId xmlns:a16="http://schemas.microsoft.com/office/drawing/2014/main" val="562178245"/>
                    </a:ext>
                  </a:extLst>
                </a:gridCol>
                <a:gridCol w="1161144">
                  <a:extLst>
                    <a:ext uri="{9D8B030D-6E8A-4147-A177-3AD203B41FA5}">
                      <a16:colId xmlns:a16="http://schemas.microsoft.com/office/drawing/2014/main" val="608257006"/>
                    </a:ext>
                  </a:extLst>
                </a:gridCol>
              </a:tblGrid>
              <a:tr h="240467">
                <a:tc gridSpan="6">
                  <a:txBody>
                    <a:bodyPr/>
                    <a:lstStyle/>
                    <a:p>
                      <a:pPr algn="ctr" fontAlgn="b"/>
                      <a:r>
                        <a:rPr lang="en-US" sz="1800" b="1" i="0" u="none" strike="noStrike" dirty="0">
                          <a:effectLst/>
                          <a:latin typeface="Arial" panose="020B0604020202020204" pitchFamily="34" charset="0"/>
                        </a:rPr>
                        <a:t>Sept 2018 Income Statement</a:t>
                      </a:r>
                    </a:p>
                  </a:txBody>
                  <a:tcPr marL="6348" marR="6348" marT="634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8643783"/>
                  </a:ext>
                </a:extLst>
              </a:tr>
              <a:tr h="709199">
                <a:tc>
                  <a:txBody>
                    <a:bodyPr/>
                    <a:lstStyle/>
                    <a:p>
                      <a:pPr algn="l" fontAlgn="b"/>
                      <a:r>
                        <a:rPr lang="en-US" sz="1400" b="1" i="0" u="none" strike="noStrike" dirty="0">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2018-01 </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Irvine, CA</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2018-05 Warsaw, Poland</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2018-09 Waikoloa, HI</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4088055886"/>
                  </a:ext>
                </a:extLst>
              </a:tr>
              <a:tr h="240467">
                <a:tc>
                  <a:txBody>
                    <a:bodyPr/>
                    <a:lstStyle/>
                    <a:p>
                      <a:pPr algn="l" fontAlgn="b"/>
                      <a:r>
                        <a:rPr lang="en-US" sz="1400" b="1" i="0" u="none" strike="noStrike">
                          <a:effectLst/>
                          <a:latin typeface="Arial" panose="020B0604020202020204" pitchFamily="34" charset="0"/>
                        </a:rPr>
                        <a:t> </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348" marR="6348" marT="6348" marB="0" anchor="b">
                    <a:lnL>
                      <a:noFill/>
                    </a:lnL>
                    <a:lnR>
                      <a:noFill/>
                    </a:lnR>
                    <a:lnT>
                      <a:noFill/>
                    </a:lnT>
                    <a:lnB>
                      <a:noFill/>
                    </a:lnB>
                    <a:solidFill>
                      <a:srgbClr val="D0D0D0"/>
                    </a:solidFill>
                  </a:tcPr>
                </a:tc>
                <a:extLst>
                  <a:ext uri="{0D108BD9-81ED-4DB2-BD59-A6C34878D82A}">
                    <a16:rowId xmlns:a16="http://schemas.microsoft.com/office/drawing/2014/main" val="2983769918"/>
                  </a:ext>
                </a:extLst>
              </a:tr>
              <a:tr h="77238">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3440469112"/>
                  </a:ext>
                </a:extLst>
              </a:tr>
              <a:tr h="240467">
                <a:tc>
                  <a:txBody>
                    <a:bodyPr/>
                    <a:lstStyle/>
                    <a:p>
                      <a:pPr algn="l" fontAlgn="b"/>
                      <a:r>
                        <a:rPr lang="en-US" sz="1400" b="1" i="0" u="none" strike="noStrike" dirty="0">
                          <a:solidFill>
                            <a:srgbClr val="000000"/>
                          </a:solidFill>
                          <a:effectLst/>
                          <a:latin typeface="Arial" panose="020B0604020202020204" pitchFamily="34" charset="0"/>
                        </a:rPr>
                        <a:t>Income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2612745818"/>
                  </a:ext>
                </a:extLst>
              </a:tr>
              <a:tr h="240467">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$189,850.00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$700,918.47 </a:t>
                      </a:r>
                    </a:p>
                  </a:txBody>
                  <a:tcPr marL="6348" marR="6348" marT="6348" marB="0" anchor="ctr">
                    <a:lnL>
                      <a:noFill/>
                    </a:lnL>
                    <a:lnR>
                      <a:noFill/>
                    </a:lnR>
                    <a:lnT>
                      <a:noFill/>
                    </a:lnT>
                    <a:lnB>
                      <a:noFill/>
                    </a:lnB>
                  </a:tcPr>
                </a:tc>
                <a:extLst>
                  <a:ext uri="{0D108BD9-81ED-4DB2-BD59-A6C34878D82A}">
                    <a16:rowId xmlns:a16="http://schemas.microsoft.com/office/drawing/2014/main" val="543700280"/>
                  </a:ext>
                </a:extLst>
              </a:tr>
              <a:tr h="240467">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$45,610.57 </a:t>
                      </a:r>
                    </a:p>
                  </a:txBody>
                  <a:tcPr marL="6348" marR="6348" marT="6348" marB="0" anchor="ctr">
                    <a:lnL>
                      <a:noFill/>
                    </a:lnL>
                    <a:lnR>
                      <a:noFill/>
                    </a:lnR>
                    <a:lnT>
                      <a:noFill/>
                    </a:lnT>
                    <a:lnB>
                      <a:noFill/>
                    </a:lnB>
                  </a:tcPr>
                </a:tc>
                <a:extLst>
                  <a:ext uri="{0D108BD9-81ED-4DB2-BD59-A6C34878D82A}">
                    <a16:rowId xmlns:a16="http://schemas.microsoft.com/office/drawing/2014/main" val="3161958270"/>
                  </a:ext>
                </a:extLst>
              </a:tr>
              <a:tr h="240467">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$3,138.53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$3,138.53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183212138"/>
                  </a:ext>
                </a:extLst>
              </a:tr>
              <a:tr h="240467">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$12,831.00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$189,850.00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$749,667.57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394416811"/>
                  </a:ext>
                </a:extLst>
              </a:tr>
              <a:tr h="240467">
                <a:tc>
                  <a:txBody>
                    <a:bodyPr/>
                    <a:lstStyle/>
                    <a:p>
                      <a:pPr algn="l" fontAlgn="b"/>
                      <a:r>
                        <a:rPr lang="en-US" sz="1400" b="1" i="0" u="none" strike="noStrike" dirty="0">
                          <a:solidFill>
                            <a:srgbClr val="000000"/>
                          </a:solidFill>
                          <a:effectLst/>
                          <a:latin typeface="Arial" panose="020B0604020202020204" pitchFamily="34" charset="0"/>
                        </a:rPr>
                        <a:t>Gross Profit</a:t>
                      </a:r>
                    </a:p>
                  </a:txBody>
                  <a:tcPr marL="57128" marR="6348" marT="634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$12,831.00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$189,850.00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$749,667.57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40973936"/>
                  </a:ext>
                </a:extLst>
              </a:tr>
              <a:tr h="86163">
                <a:tc>
                  <a:txBody>
                    <a:bodyPr/>
                    <a:lstStyle/>
                    <a:p>
                      <a:pPr algn="l" fontAlgn="b"/>
                      <a:r>
                        <a:rPr lang="en-US" sz="1400" b="1" i="0" u="none" strike="noStrike" dirty="0">
                          <a:solidFill>
                            <a:srgbClr val="000000"/>
                          </a:solidFill>
                          <a:effectLst/>
                          <a:latin typeface="Arial" panose="020B0604020202020204" pitchFamily="34" charset="0"/>
                        </a:rPr>
                        <a:t>Expense</a:t>
                      </a:r>
                    </a:p>
                  </a:txBody>
                  <a:tcPr marL="57128" marR="6348" marT="6348"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348" marR="6348" marT="6348" marB="0" anchor="ctr">
                    <a:lnL>
                      <a:noFill/>
                    </a:lnL>
                    <a:lnR>
                      <a:noFill/>
                    </a:lnR>
                    <a:lnT>
                      <a:noFill/>
                    </a:lnT>
                    <a:lnB>
                      <a:noFill/>
                    </a:lnB>
                  </a:tcPr>
                </a:tc>
                <a:extLst>
                  <a:ext uri="{0D108BD9-81ED-4DB2-BD59-A6C34878D82A}">
                    <a16:rowId xmlns:a16="http://schemas.microsoft.com/office/drawing/2014/main" val="582628957"/>
                  </a:ext>
                </a:extLst>
              </a:tr>
              <a:tr h="240467">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$96,373.13 </a:t>
                      </a:r>
                    </a:p>
                  </a:txBody>
                  <a:tcPr marL="6348" marR="6348" marT="6348" marB="0" anchor="ctr">
                    <a:lnL>
                      <a:noFill/>
                    </a:lnL>
                    <a:lnR>
                      <a:noFill/>
                    </a:lnR>
                    <a:lnT>
                      <a:noFill/>
                    </a:lnT>
                    <a:lnB>
                      <a:noFill/>
                    </a:lnB>
                  </a:tcPr>
                </a:tc>
                <a:extLst>
                  <a:ext uri="{0D108BD9-81ED-4DB2-BD59-A6C34878D82A}">
                    <a16:rowId xmlns:a16="http://schemas.microsoft.com/office/drawing/2014/main" val="1069310062"/>
                  </a:ext>
                </a:extLst>
              </a:tr>
              <a:tr h="240467">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$3,197.65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$10,435.72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$8,774.99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$33,223.54 </a:t>
                      </a:r>
                    </a:p>
                  </a:txBody>
                  <a:tcPr marL="6348" marR="6348" marT="6348" marB="0" anchor="ctr">
                    <a:lnL>
                      <a:noFill/>
                    </a:lnL>
                    <a:lnR>
                      <a:noFill/>
                    </a:lnR>
                    <a:lnT>
                      <a:noFill/>
                    </a:lnT>
                    <a:lnB>
                      <a:noFill/>
                    </a:lnB>
                  </a:tcPr>
                </a:tc>
                <a:extLst>
                  <a:ext uri="{0D108BD9-81ED-4DB2-BD59-A6C34878D82A}">
                    <a16:rowId xmlns:a16="http://schemas.microsoft.com/office/drawing/2014/main" val="1928841899"/>
                  </a:ext>
                </a:extLst>
              </a:tr>
              <a:tr h="240467">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$100,581.25 </a:t>
                      </a:r>
                    </a:p>
                  </a:txBody>
                  <a:tcPr marL="6348" marR="6348" marT="6348" marB="0" anchor="ctr">
                    <a:lnL>
                      <a:noFill/>
                    </a:lnL>
                    <a:lnR>
                      <a:noFill/>
                    </a:lnR>
                    <a:lnT>
                      <a:noFill/>
                    </a:lnT>
                    <a:lnB>
                      <a:noFill/>
                    </a:lnB>
                  </a:tcPr>
                </a:tc>
                <a:extLst>
                  <a:ext uri="{0D108BD9-81ED-4DB2-BD59-A6C34878D82A}">
                    <a16:rowId xmlns:a16="http://schemas.microsoft.com/office/drawing/2014/main" val="3526372053"/>
                  </a:ext>
                </a:extLst>
              </a:tr>
              <a:tr h="240467">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$196,004.62 </a:t>
                      </a:r>
                    </a:p>
                  </a:txBody>
                  <a:tcPr marL="6348" marR="6348" marT="6348" marB="0" anchor="ctr">
                    <a:lnL>
                      <a:noFill/>
                    </a:lnL>
                    <a:lnR>
                      <a:noFill/>
                    </a:lnR>
                    <a:lnT>
                      <a:noFill/>
                    </a:lnT>
                    <a:lnB>
                      <a:noFill/>
                    </a:lnB>
                  </a:tcPr>
                </a:tc>
                <a:extLst>
                  <a:ext uri="{0D108BD9-81ED-4DB2-BD59-A6C34878D82A}">
                    <a16:rowId xmlns:a16="http://schemas.microsoft.com/office/drawing/2014/main" val="2272281887"/>
                  </a:ext>
                </a:extLst>
              </a:tr>
              <a:tr h="240467">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$104,649.04 </a:t>
                      </a:r>
                    </a:p>
                  </a:txBody>
                  <a:tcPr marL="6348" marR="6348" marT="6348" marB="0" anchor="ctr">
                    <a:lnL>
                      <a:noFill/>
                    </a:lnL>
                    <a:lnR>
                      <a:noFill/>
                    </a:lnR>
                    <a:lnT>
                      <a:noFill/>
                    </a:lnT>
                    <a:lnB>
                      <a:noFill/>
                    </a:lnB>
                  </a:tcPr>
                </a:tc>
                <a:extLst>
                  <a:ext uri="{0D108BD9-81ED-4DB2-BD59-A6C34878D82A}">
                    <a16:rowId xmlns:a16="http://schemas.microsoft.com/office/drawing/2014/main" val="1958833711"/>
                  </a:ext>
                </a:extLst>
              </a:tr>
              <a:tr h="240467">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$43,939.98 </a:t>
                      </a:r>
                    </a:p>
                  </a:txBody>
                  <a:tcPr marL="6348" marR="6348" marT="6348" marB="0" anchor="ctr">
                    <a:lnL>
                      <a:noFill/>
                    </a:lnL>
                    <a:lnR>
                      <a:noFill/>
                    </a:lnR>
                    <a:lnT>
                      <a:noFill/>
                    </a:lnT>
                    <a:lnB>
                      <a:noFill/>
                    </a:lnB>
                  </a:tcPr>
                </a:tc>
                <a:extLst>
                  <a:ext uri="{0D108BD9-81ED-4DB2-BD59-A6C34878D82A}">
                    <a16:rowId xmlns:a16="http://schemas.microsoft.com/office/drawing/2014/main" val="1918270731"/>
                  </a:ext>
                </a:extLst>
              </a:tr>
              <a:tr h="240467">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4256" marR="6348" marT="6348"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$6,686.11 </a:t>
                      </a:r>
                    </a:p>
                  </a:txBody>
                  <a:tcPr marL="6348" marR="6348" marT="6348" marB="0" anchor="ctr">
                    <a:lnL>
                      <a:noFill/>
                    </a:lnL>
                    <a:lnR>
                      <a:noFill/>
                    </a:lnR>
                    <a:lnT>
                      <a:noFill/>
                    </a:lnT>
                    <a:lnB>
                      <a:noFill/>
                    </a:lnB>
                  </a:tcPr>
                </a:tc>
                <a:extLst>
                  <a:ext uri="{0D108BD9-81ED-4DB2-BD59-A6C34878D82A}">
                    <a16:rowId xmlns:a16="http://schemas.microsoft.com/office/drawing/2014/main" val="3791672286"/>
                  </a:ext>
                </a:extLst>
              </a:tr>
              <a:tr h="240467">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4256" marR="6348" marT="634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$152.10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$14,912.90 </a:t>
                      </a:r>
                    </a:p>
                  </a:txBody>
                  <a:tcPr marL="6348" marR="6348" marT="634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0079598"/>
                  </a:ext>
                </a:extLst>
              </a:tr>
              <a:tr h="240467">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7128" marR="6348" marT="634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$3,359.75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$266,841.20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$49,274.99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$596,370.57 </a:t>
                      </a:r>
                    </a:p>
                  </a:txBody>
                  <a:tcPr marL="6348" marR="6348" marT="634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558891247"/>
                  </a:ext>
                </a:extLst>
              </a:tr>
              <a:tr h="240467">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$9,471.25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$140,575.01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$153,297.00 </a:t>
                      </a:r>
                    </a:p>
                  </a:txBody>
                  <a:tcPr marL="6348" marR="6348" marT="634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18819451"/>
                  </a:ext>
                </a:extLst>
              </a:tr>
              <a:tr h="240467">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$9,471.25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$140,575.01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$153,297.00 </a:t>
                      </a:r>
                    </a:p>
                  </a:txBody>
                  <a:tcPr marL="6348" marR="6348" marT="634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85469577"/>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51932704"/>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September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2018 Treasurer report for the Joint 802.11/.15 Wireless funds</a:t>
            </a:r>
          </a:p>
          <a:p>
            <a:endParaRPr lang="en-GB" dirty="0"/>
          </a:p>
          <a:p>
            <a:r>
              <a:rPr lang="en-GB" dirty="0"/>
              <a:t>Also reported in 802.15 doc: </a:t>
            </a:r>
            <a:r>
              <a:rPr lang="en-US" dirty="0"/>
              <a:t>15-18/0401r0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September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September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a:t>
            </a:r>
            <a:r>
              <a:rPr lang="en-US" sz="1800" b="1" dirty="0">
                <a:solidFill>
                  <a:schemeClr val="tx1"/>
                </a:solidFill>
              </a:rPr>
              <a:t>0401</a:t>
            </a:r>
            <a:r>
              <a:rPr lang="en-US" altLang="ko-KR" sz="1800" b="1" dirty="0">
                <a:solidFill>
                  <a:schemeClr val="tx1"/>
                </a:solidFill>
                <a:ea typeface="굴림" pitchFamily="50" charset="-127"/>
              </a:rPr>
              <a:t>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2018 – Waikoloa</a:t>
            </a:r>
          </a:p>
          <a:p>
            <a:r>
              <a:rPr lang="en-US" altLang="ko-KR" sz="1800" b="1" dirty="0">
                <a:solidFill>
                  <a:schemeClr val="tx1"/>
                </a:solidFill>
                <a:ea typeface="굴림" pitchFamily="50" charset="-127"/>
              </a:rPr>
              <a:t>Date Submitted: 10 September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11-18/1400</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pic>
        <p:nvPicPr>
          <p:cNvPr id="4" name="Picture 3">
            <a:extLst>
              <a:ext uri="{FF2B5EF4-FFF2-40B4-BE49-F238E27FC236}">
                <a16:creationId xmlns:a16="http://schemas.microsoft.com/office/drawing/2014/main" id="{226CF765-6C8B-410A-AC44-DF2ED03C66C8}"/>
              </a:ext>
            </a:extLst>
          </p:cNvPr>
          <p:cNvPicPr>
            <a:picLocks noChangeAspect="1"/>
          </p:cNvPicPr>
          <p:nvPr/>
        </p:nvPicPr>
        <p:blipFill>
          <a:blip r:embed="rId3"/>
          <a:stretch>
            <a:fillRect/>
          </a:stretch>
        </p:blipFill>
        <p:spPr>
          <a:xfrm>
            <a:off x="1946369" y="606425"/>
            <a:ext cx="8299262" cy="5868989"/>
          </a:xfrm>
          <a:prstGeom prst="rect">
            <a:avLst/>
          </a:prstGeom>
        </p:spPr>
      </p:pic>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September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26" name="Content Placeholder 25">
            <a:extLst>
              <a:ext uri="{FF2B5EF4-FFF2-40B4-BE49-F238E27FC236}">
                <a16:creationId xmlns:a16="http://schemas.microsoft.com/office/drawing/2014/main" id="{66C784B7-C2C2-4BB4-B247-18C365374147}"/>
              </a:ext>
            </a:extLst>
          </p:cNvPr>
          <p:cNvGraphicFramePr>
            <a:graphicFrameLocks noGrp="1"/>
          </p:cNvGraphicFramePr>
          <p:nvPr>
            <p:ph idx="1"/>
            <p:extLst>
              <p:ext uri="{D42A27DB-BD31-4B8C-83A1-F6EECF244321}">
                <p14:modId xmlns:p14="http://schemas.microsoft.com/office/powerpoint/2010/main" val="500243411"/>
              </p:ext>
            </p:extLst>
          </p:nvPr>
        </p:nvGraphicFramePr>
        <p:xfrm>
          <a:off x="2286000" y="1298576"/>
          <a:ext cx="8763002" cy="5176835"/>
        </p:xfrm>
        <a:graphic>
          <a:graphicData uri="http://schemas.openxmlformats.org/drawingml/2006/table">
            <a:tbl>
              <a:tblPr/>
              <a:tblGrid>
                <a:gridCol w="302623">
                  <a:extLst>
                    <a:ext uri="{9D8B030D-6E8A-4147-A177-3AD203B41FA5}">
                      <a16:colId xmlns:a16="http://schemas.microsoft.com/office/drawing/2014/main" val="311160190"/>
                    </a:ext>
                  </a:extLst>
                </a:gridCol>
                <a:gridCol w="2954625">
                  <a:extLst>
                    <a:ext uri="{9D8B030D-6E8A-4147-A177-3AD203B41FA5}">
                      <a16:colId xmlns:a16="http://schemas.microsoft.com/office/drawing/2014/main" val="2107516421"/>
                    </a:ext>
                  </a:extLst>
                </a:gridCol>
                <a:gridCol w="1783188">
                  <a:extLst>
                    <a:ext uri="{9D8B030D-6E8A-4147-A177-3AD203B41FA5}">
                      <a16:colId xmlns:a16="http://schemas.microsoft.com/office/drawing/2014/main" val="3831519777"/>
                    </a:ext>
                  </a:extLst>
                </a:gridCol>
                <a:gridCol w="1861283">
                  <a:extLst>
                    <a:ext uri="{9D8B030D-6E8A-4147-A177-3AD203B41FA5}">
                      <a16:colId xmlns:a16="http://schemas.microsoft.com/office/drawing/2014/main" val="2968988584"/>
                    </a:ext>
                  </a:extLst>
                </a:gridCol>
                <a:gridCol w="1861283">
                  <a:extLst>
                    <a:ext uri="{9D8B030D-6E8A-4147-A177-3AD203B41FA5}">
                      <a16:colId xmlns:a16="http://schemas.microsoft.com/office/drawing/2014/main" val="3698127664"/>
                    </a:ext>
                  </a:extLst>
                </a:gridCol>
              </a:tblGrid>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3-Mar</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3-May</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12 June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777394924"/>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INCOME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Actual</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0075855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2.11 Registrations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$290,500.00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$250,550.00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$271,975.00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0224267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2.12 Hotel Commissions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$18,580.73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400840195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$308,500.00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$268,550.00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$290,555.73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622214133"/>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707529330"/>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EXPENSE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endParaRPr lang="en-US" sz="1600" b="0" i="0" u="none" strike="noStrike" dirty="0">
                        <a:solidFill>
                          <a:srgbClr val="000000"/>
                        </a:solidFill>
                        <a:effectLst/>
                        <a:latin typeface="Times New Roman" panose="02020603050405020304" pitchFamily="18" charset="0"/>
                      </a:endParaRP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21362062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4.113 - Venue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$74,375.00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61000834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4.12 - Financial Fees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$6,815.00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$7,265.95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kern="1200" dirty="0">
                          <a:solidFill>
                            <a:srgbClr val="000000"/>
                          </a:solidFill>
                          <a:effectLst/>
                          <a:latin typeface="Times New Roman" panose="02020603050405020304" pitchFamily="18" charset="0"/>
                          <a:ea typeface="+mn-ea"/>
                          <a:cs typeface="+mn-cs"/>
                        </a:rPr>
                        <a:t>$10,795.18</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272178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4.13 - Meeting Planner</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$40,760.00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$38,360.00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$36,309.56</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7631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4.14 - Food &amp; Beverage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$91,470.00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$82,350.00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163251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4.15 - Network Services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$35,148.80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689584467"/>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4.16 - Social</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$24,390.00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454117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4.17 - Shipping</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$5,157.59</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9224252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4.18 Misc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$13,650.00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$8,345.50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$8,348.50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101043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$302,535.00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$280,551.45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$276,874.63</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308070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Net Ordinary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$5,965.00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($12,001.45)</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$13,681.10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754842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Total Attendees</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300</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946153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Cost per attendee</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$837.42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$1,145.95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$1021.60</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38131117"/>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September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5316576"/>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1447798">
                  <a:extLst>
                    <a:ext uri="{9D8B030D-6E8A-4147-A177-3AD203B41FA5}">
                      <a16:colId xmlns:a16="http://schemas.microsoft.com/office/drawing/2014/main" val="1907650667"/>
                    </a:ext>
                  </a:extLst>
                </a:gridCol>
                <a:gridCol w="533402">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7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29 Aug</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184,450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24,500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28,000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212,450</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$23,285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21,1825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8,300.25</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$46,000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43,760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36,600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$23,450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5,000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$7,050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6,050</a:t>
                      </a: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0"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$245,925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247,535.25</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($9,425)</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(35,085.25)</a:t>
                      </a:r>
                    </a:p>
                  </a:txBody>
                  <a:tcPr marL="7944" marR="7944" marT="7944" marB="0" anchor="b">
                    <a:solidFill>
                      <a:schemeClr val="bg1"/>
                    </a:solidFill>
                  </a:tcPr>
                </a:tc>
                <a:tc>
                  <a:txBody>
                    <a:bodyPr/>
                    <a:lstStyle/>
                    <a:p>
                      <a:pPr algn="ct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endParaRPr lang="en-US" sz="1600" b="1" i="0" u="none" strike="noStrike" dirty="0">
                        <a:solidFill>
                          <a:srgbClr val="FF0000"/>
                        </a:solidFill>
                        <a:effectLst/>
                        <a:latin typeface="Arial" panose="020B0604020202020204" pitchFamily="34" charset="0"/>
                      </a:endParaRP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268</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solidFill>
                            <a:srgbClr val="C00000"/>
                          </a:solidFill>
                          <a:effectLst/>
                          <a:latin typeface="+mn-lt"/>
                        </a:rPr>
                        <a:t>$819.75 </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C00000"/>
                          </a:solidFill>
                          <a:effectLst/>
                          <a:latin typeface="+mn-lt"/>
                        </a:rPr>
                        <a:t>$923.64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September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September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34042" y="1066800"/>
            <a:ext cx="4711700" cy="4979954"/>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1800"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t>26,050.00, $5,322)</a:t>
            </a:r>
          </a:p>
          <a:p>
            <a:pPr marL="454025" lvl="1" indent="-112713" defTabSz="914400" eaLnBrk="1" hangingPunct="1">
              <a:lnSpc>
                <a:spcPct val="90000"/>
              </a:lnSpc>
              <a:tabLst>
                <a:tab pos="7372350" algn="r"/>
              </a:tabLst>
            </a:pPr>
            <a:r>
              <a:rPr lang="en-US" sz="1400" dirty="0">
                <a:solidFill>
                  <a:schemeClr val="tx1"/>
                </a:solidFill>
              </a:rPr>
              <a:t>267 - Waikoloa (</a:t>
            </a:r>
            <a:r>
              <a:rPr lang="en-US" sz="1400" b="1" dirty="0">
                <a:solidFill>
                  <a:srgbClr val="C00000"/>
                </a:solidFill>
              </a:rPr>
              <a:t>$17,750 </a:t>
            </a:r>
            <a:r>
              <a:rPr lang="en-US" sz="1400" dirty="0">
                <a:solidFill>
                  <a:srgbClr val="FF0000"/>
                </a:solidFill>
              </a:rPr>
              <a:t>, </a:t>
            </a:r>
            <a:r>
              <a:rPr lang="en-US" sz="1400" b="1" dirty="0">
                <a:solidFill>
                  <a:srgbClr val="C00000"/>
                </a:solidFill>
              </a:rPr>
              <a:t>$20,404.21</a:t>
            </a:r>
            <a:r>
              <a:rPr lang="en-US" sz="1400"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p>
          <a:p>
            <a:pPr marL="454025" lvl="1" indent="-112713" defTabSz="914400" eaLnBrk="1" hangingPunct="1">
              <a:lnSpc>
                <a:spcPct val="90000"/>
              </a:lnSpc>
              <a:tabLst>
                <a:tab pos="7372350" algn="r"/>
              </a:tabLst>
            </a:pPr>
            <a:r>
              <a:rPr lang="en-US" i="1" dirty="0">
                <a:solidFill>
                  <a:schemeClr val="tx1"/>
                </a:solidFill>
              </a:rPr>
              <a:t>271 – Warsaw ($</a:t>
            </a:r>
            <a:r>
              <a:rPr lang="en-US" dirty="0"/>
              <a:t>5,965.00, </a:t>
            </a:r>
            <a:r>
              <a:rPr lang="en-US" dirty="0">
                <a:solidFill>
                  <a:schemeClr val="tx1"/>
                </a:solidFill>
              </a:rPr>
              <a:t>$13,705.11)</a:t>
            </a:r>
          </a:p>
          <a:p>
            <a:pPr marL="454025" lvl="1" indent="-112713" defTabSz="914400" eaLnBrk="1" hangingPunct="1">
              <a:lnSpc>
                <a:spcPct val="90000"/>
              </a:lnSpc>
              <a:tabLst>
                <a:tab pos="7372350" algn="r"/>
              </a:tabLst>
            </a:pPr>
            <a:r>
              <a:rPr lang="en-US" dirty="0">
                <a:solidFill>
                  <a:schemeClr val="tx1"/>
                </a:solidFill>
              </a:rPr>
              <a:t>268-- Waikoloa (</a:t>
            </a:r>
            <a:r>
              <a:rPr lang="en-US" b="1" dirty="0">
                <a:solidFill>
                  <a:srgbClr val="C00000"/>
                </a:solidFill>
              </a:rPr>
              <a:t>$9,425</a:t>
            </a:r>
            <a:r>
              <a:rPr lang="en-US" dirty="0">
                <a:solidFill>
                  <a:schemeClr val="tx1"/>
                </a:solidFill>
              </a:rPr>
              <a:t>, </a:t>
            </a:r>
            <a:r>
              <a:rPr lang="en-US" b="1" dirty="0">
                <a:solidFill>
                  <a:srgbClr val="C00000"/>
                </a:solidFill>
              </a:rPr>
              <a:t>$35,085.25</a:t>
            </a:r>
            <a:r>
              <a:rPr lang="en-US" dirty="0">
                <a:solidFill>
                  <a:schemeClr val="tx1"/>
                </a:solidFill>
              </a:rPr>
              <a:t>)</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872353"/>
            <a:ext cx="4241296" cy="584775"/>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September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pic>
        <p:nvPicPr>
          <p:cNvPr id="5" name="Picture 4">
            <a:extLst>
              <a:ext uri="{FF2B5EF4-FFF2-40B4-BE49-F238E27FC236}">
                <a16:creationId xmlns:a16="http://schemas.microsoft.com/office/drawing/2014/main" id="{24863D26-4BA8-45F1-A8AA-5C5F56948399}"/>
              </a:ext>
            </a:extLst>
          </p:cNvPr>
          <p:cNvPicPr>
            <a:picLocks noChangeAspect="1"/>
          </p:cNvPicPr>
          <p:nvPr/>
        </p:nvPicPr>
        <p:blipFill>
          <a:blip r:embed="rId3"/>
          <a:stretch>
            <a:fillRect/>
          </a:stretch>
        </p:blipFill>
        <p:spPr>
          <a:xfrm>
            <a:off x="1219200" y="716951"/>
            <a:ext cx="9829800" cy="5455249"/>
          </a:xfrm>
          <a:prstGeom prst="rect">
            <a:avLst/>
          </a:prstGeom>
        </p:spPr>
      </p:pic>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109339</TotalTime>
  <Words>2970</Words>
  <Application>Microsoft Office PowerPoint</Application>
  <PresentationFormat>Widescreen</PresentationFormat>
  <Paragraphs>979</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July 2018 – San Diego</vt:lpstr>
      <vt:lpstr>Abstract</vt:lpstr>
      <vt:lpstr>PowerPoint Presentation</vt:lpstr>
      <vt:lpstr>PowerPoint Presentation</vt:lpstr>
      <vt:lpstr>Warsaw, Poland May 2018 Budget Report</vt:lpstr>
      <vt:lpstr>Waikoloa, September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2018 - Waikoloa</dc:title>
  <dc:creator>Jon Rosdahl</dc:creator>
  <cp:keywords>September 2018</cp:keywords>
  <dc:description>Ben Rolfe (BCA); Jon Rosdahl (Qualcomm)</dc:description>
  <cp:lastModifiedBy>Jon Rosdahl</cp:lastModifiedBy>
  <cp:revision>476</cp:revision>
  <cp:lastPrinted>1601-01-01T00:00:00Z</cp:lastPrinted>
  <dcterms:created xsi:type="dcterms:W3CDTF">2012-05-13T15:07:35Z</dcterms:created>
  <dcterms:modified xsi:type="dcterms:W3CDTF">2018-09-10T16:46:13Z</dcterms:modified>
</cp:coreProperties>
</file>