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8" r:id="rId21"/>
    <p:sldId id="279" r:id="rId22"/>
    <p:sldId id="280" r:id="rId23"/>
    <p:sldId id="281" r:id="rId24"/>
    <p:sldId id="282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90" d="100"/>
          <a:sy n="90" d="100"/>
        </p:scale>
        <p:origin x="184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802.11-18/1388r0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46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2" indent="-339642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4430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728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60143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2999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585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9" y="9004703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B8C34512-B62F-43E4-AA0B-6094D03FFCD9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6013" cy="34861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317131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50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xmlns="" id="{F2F6DC76-6D8C-44D8-9368-5AC0C6F55EA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2CF45C-94C2-41E2-B532-24F5EE61C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10FF9C-06CF-45BE-A009-FF12254910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69C0E6BA-A1A5-4A36-B03E-79582C52EB12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3719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802.11-yy/xxxxr0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Month Year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John Doe, Some Company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24B126C4-4014-433B-98D0-FDC4E90D302D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655740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176000"/>
          </a:xfrm>
          <a:prstGeom prst="rect">
            <a:avLst/>
          </a:prstGeom>
        </p:spPr>
        <p:txBody>
          <a:bodyPr lIns="93600" tIns="46080" rIns="93600" bIns="46080"/>
          <a:lstStyle/>
          <a:p>
            <a:endParaRPr/>
          </a:p>
        </p:txBody>
      </p:sp>
      <p:sp>
        <p:nvSpPr>
          <p:cNvPr id="51" name="CustomShape 2"/>
          <p:cNvSpPr/>
          <p:nvPr/>
        </p:nvSpPr>
        <p:spPr>
          <a:xfrm>
            <a:off x="654120" y="98280"/>
            <a:ext cx="826200" cy="212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+mn-ea"/>
              </a:rPr>
              <a:t>March 2018</a:t>
            </a:r>
            <a:endParaRPr/>
          </a:p>
        </p:txBody>
      </p:sp>
      <p:sp>
        <p:nvSpPr>
          <p:cNvPr id="52" name="CustomShape 3"/>
          <p:cNvSpPr/>
          <p:nvPr/>
        </p:nvSpPr>
        <p:spPr>
          <a:xfrm>
            <a:off x="5357880" y="8985240"/>
            <a:ext cx="923040" cy="18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+mn-ea"/>
              </a:rPr>
              <a:t>Donald Eastlake, Huawei Technologies</a:t>
            </a:r>
            <a:endParaRPr/>
          </a:p>
        </p:txBody>
      </p:sp>
      <p:sp>
        <p:nvSpPr>
          <p:cNvPr id="53" name="CustomShape 4"/>
          <p:cNvSpPr/>
          <p:nvPr/>
        </p:nvSpPr>
        <p:spPr>
          <a:xfrm>
            <a:off x="3222720" y="8985240"/>
            <a:ext cx="511920" cy="18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Times New Roman"/>
                <a:ea typeface="+mn-ea"/>
              </a:rPr>
              <a:t>Page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648039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639496CD-CED2-4249-93D3-CB03E6875AB9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9517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426413F0-6ABC-40ED-8A87-B44F65FC5918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221463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4250EA8B-B820-4E61-8855-173D42B26E7C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74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774209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10306" y="9004702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 dirty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46115" y="96051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 dirty="0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758224" y="9001047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278938" y="9001046"/>
            <a:ext cx="4151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dirty="0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88207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802.11-08/1455r0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BBBDB62C-9E91-4CD1-A4DC-40D7D536E270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0697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802.11-07/0547r0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4D7C3B9-6827-4697-922F-EFE4BB42303E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962366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802.11-18/1395r0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372-04-00ax-tgax-september-2018-ad-hoc-meeting-agenda-mac-mu-sr.ppt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8/11-18-1532-00-00ax-tgax-coexistence-assurance-document-comments.docx" TargetMode="External"/><Relationship Id="rId4" Type="http://schemas.openxmlformats.org/officeDocument/2006/relationships/hyperlink" Target="https://mentor.ieee.org/802.11/dcn/18/11-18-1478-02-00ax-tgax-sep-2018-ad-hoc-meeting-agenda-phy.ppt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387-01-AANI-aani-sc-agenda-september-2018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8/11-18-1020-00-0arc-discussion-on-wur-802-11ba-states.pptx" TargetMode="External"/><Relationship Id="rId3" Type="http://schemas.openxmlformats.org/officeDocument/2006/relationships/hyperlink" Target="https://mentor.ieee.org/802.11/dcn/18/11-18-1051-02-0arc-what-is-an-ess.pptx" TargetMode="External"/><Relationship Id="rId7" Type="http://schemas.openxmlformats.org/officeDocument/2006/relationships/hyperlink" Target="https://mentor.ieee.org/802.11/dcn/18/11-18-1017-00-0arc-wur-multi-ap-reference-model.vs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1016-00-0arc-wur-state-diagram-proposal-hamilton.vsdx" TargetMode="External"/><Relationship Id="rId5" Type="http://schemas.openxmlformats.org/officeDocument/2006/relationships/hyperlink" Target="https://mentor.ieee.org/802.11/dcn/18/11-18-0884-01-0arc-802-11ba-architecture-discussion.pptx" TargetMode="External"/><Relationship Id="rId4" Type="http://schemas.openxmlformats.org/officeDocument/2006/relationships/hyperlink" Target="https://mentor.ieee.org/802.11/dcn/17/11-17-1025-00-0arc-11ba-arch-discussion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WG11 Opening Report Snapshot slides </a:t>
            </a:r>
            <a:r>
              <a:rPr lang="en-US" dirty="0" smtClean="0"/>
              <a:t>2018-09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3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802.11 WNG – September 2018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7056D5F8-4388-4426-867B-2A6DDB4823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2203452"/>
            <a:ext cx="8382000" cy="3587749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 smtClean="0"/>
              <a:t>No submissions; WNG is cancelled this session</a:t>
            </a:r>
            <a:endParaRPr lang="en-US" altLang="en-US" dirty="0"/>
          </a:p>
        </p:txBody>
      </p:sp>
      <p:sp>
        <p:nvSpPr>
          <p:cNvPr id="15367" name="Rectangle 1"/>
          <p:cNvSpPr>
            <a:spLocks noChangeArrowheads="1"/>
          </p:cNvSpPr>
          <p:nvPr/>
        </p:nvSpPr>
        <p:spPr bwMode="auto">
          <a:xfrm>
            <a:off x="1524000" y="1174751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Tuesday 11 September AM1 (08:00-10:00)</a:t>
            </a:r>
            <a:endParaRPr lang="en-US" altLang="en-US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 idx="4294967295"/>
          </p:nvPr>
        </p:nvSpPr>
        <p:spPr>
          <a:xfrm>
            <a:off x="2274888" y="687388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IEEE 802 JTC1 SC – Sept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143000" y="1524000"/>
            <a:ext cx="9906000" cy="4191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(11-18-1343) addressed this week (in Tue PM1) will include “the usual”:</a:t>
            </a:r>
          </a:p>
          <a:p>
            <a:pPr>
              <a:defRPr/>
            </a:pPr>
            <a:r>
              <a:rPr lang="en-AU" dirty="0" smtClean="0"/>
              <a:t>Review extended goals</a:t>
            </a:r>
          </a:p>
          <a:p>
            <a:pPr>
              <a:defRPr/>
            </a:pPr>
            <a:r>
              <a:rPr lang="en-AU" dirty="0" smtClean="0"/>
              <a:t>Review status of SC6 interactions</a:t>
            </a:r>
          </a:p>
          <a:p>
            <a:pPr lvl="1">
              <a:defRPr/>
            </a:pPr>
            <a:r>
              <a:rPr lang="en-AU" dirty="0" smtClean="0"/>
              <a:t>Review liaisons of drafts to SC6 </a:t>
            </a:r>
          </a:p>
          <a:p>
            <a:pPr lvl="1">
              <a:defRPr/>
            </a:pPr>
            <a:r>
              <a:rPr lang="en-AU" dirty="0" smtClean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</a:t>
            </a:r>
            <a:r>
              <a:rPr lang="en-AU" dirty="0" smtClean="0"/>
              <a:t>60 day/FDIS ballots</a:t>
            </a:r>
          </a:p>
          <a:p>
            <a:pPr lvl="1">
              <a:defRPr/>
            </a:pPr>
            <a:r>
              <a:rPr lang="en-AU" dirty="0" smtClean="0"/>
              <a:t>802.1AEcg, 802.3bn, 802.3bv, 802.3bu, 802.16</a:t>
            </a:r>
          </a:p>
          <a:p>
            <a:pPr>
              <a:defRPr/>
            </a:pPr>
            <a:r>
              <a:rPr lang="en-AU" dirty="0" smtClean="0"/>
              <a:t>Review SC6 activities</a:t>
            </a:r>
          </a:p>
          <a:p>
            <a:pPr lvl="1">
              <a:defRPr/>
            </a:pPr>
            <a:r>
              <a:rPr lang="en-AU" dirty="0" smtClean="0"/>
              <a:t>Discuss results of SC6 meeting in late August 2018 </a:t>
            </a:r>
          </a:p>
          <a:p>
            <a:pPr lvl="2">
              <a:defRPr/>
            </a:pPr>
            <a:r>
              <a:rPr lang="en-AU" dirty="0" smtClean="0"/>
              <a:t>Outcome of AHGS work</a:t>
            </a:r>
          </a:p>
          <a:p>
            <a:pPr lvl="2">
              <a:defRPr/>
            </a:pPr>
            <a:r>
              <a:rPr lang="en-AU" dirty="0" smtClean="0"/>
              <a:t>Status of requested withdrawals</a:t>
            </a:r>
          </a:p>
          <a:p>
            <a:pPr lvl="2">
              <a:defRPr/>
            </a:pPr>
            <a:r>
              <a:rPr lang="en-AU" dirty="0" smtClean="0"/>
              <a:t>Response to Workshop invitation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IEEE 802 has 82 standards in or through the PSDO pipeline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8458200" y="2819400"/>
            <a:ext cx="2286000" cy="1295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FDIS </a:t>
            </a: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ballots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802.11ah starts soon</a:t>
            </a:r>
          </a:p>
          <a:p>
            <a:pPr marL="182563" indent="-182563"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802.11ai starts soon</a:t>
            </a:r>
          </a:p>
        </p:txBody>
      </p:sp>
      <p:cxnSp>
        <p:nvCxnSpPr>
          <p:cNvPr id="17413" name="Straight Arrow Connector 3"/>
          <p:cNvCxnSpPr>
            <a:cxnSpLocks noChangeShapeType="1"/>
            <a:endCxn id="2" idx="1"/>
          </p:cNvCxnSpPr>
          <p:nvPr/>
        </p:nvCxnSpPr>
        <p:spPr bwMode="auto">
          <a:xfrm>
            <a:off x="8001000" y="3429000"/>
            <a:ext cx="457200" cy="381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</p:nvPr>
        </p:nvGraphicFramePr>
        <p:xfrm>
          <a:off x="2209800" y="2133601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xmlns="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xmlns="" val="3686578755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WG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Competed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In-process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21862381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16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54187023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9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10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61643755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7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9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394314654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218770993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802.16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93031579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802.21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</a:t>
                      </a:r>
                      <a:endParaRPr lang="en-AU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1</a:t>
                      </a:r>
                      <a:endParaRPr lang="en-AU" sz="18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3179030079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802.22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3</a:t>
                      </a:r>
                      <a:endParaRPr lang="en-AU" sz="1800" dirty="0"/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636025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All</a:t>
                      </a:r>
                      <a:endParaRPr lang="en-AU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44</a:t>
                      </a:r>
                      <a:endParaRPr lang="en-AU" sz="1800" b="1" dirty="0"/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/>
                        <a:t>38</a:t>
                      </a:r>
                      <a:endParaRPr lang="en-AU" sz="1800" b="1" dirty="0"/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024263602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– Snapshot </a:t>
            </a:r>
            <a:r>
              <a:rPr lang="en-US" altLang="en-US" dirty="0" smtClean="0"/>
              <a:t>slide</a:t>
            </a:r>
            <a:br>
              <a:rPr lang="en-US" altLang="en-US" dirty="0" smtClean="0"/>
            </a:br>
            <a:r>
              <a:rPr lang="en-US" altLang="en-US" dirty="0" smtClean="0"/>
              <a:t>Chair: </a:t>
            </a:r>
            <a:r>
              <a:rPr lang="en-US" altLang="en-US" dirty="0" smtClean="0"/>
              <a:t>Dorothy Stanley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Overall Status: LB232 on P802.11REVmd D1.0 Passed with 85% approval, 623 comments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D1.3 incorporates </a:t>
            </a:r>
            <a:r>
              <a:rPr lang="en-US" altLang="zh-CN" dirty="0"/>
              <a:t>11ai, </a:t>
            </a:r>
            <a:r>
              <a:rPr lang="en-US" altLang="zh-CN" dirty="0" smtClean="0"/>
              <a:t>11ah, 11aj amendments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11ak amendment scheduled for roll-in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Since July </a:t>
            </a:r>
            <a:r>
              <a:rPr lang="en-US" altLang="zh-CN" dirty="0"/>
              <a:t>2018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Continued comment resolution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Held 3 teleconferences, Portland Ad-hoc meeting 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September </a:t>
            </a:r>
            <a:r>
              <a:rPr lang="en-US" altLang="zh-CN" dirty="0"/>
              <a:t>2018 meeting </a:t>
            </a:r>
            <a:r>
              <a:rPr lang="en-US" altLang="zh-CN" dirty="0" smtClean="0"/>
              <a:t>goals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Complete LB232 comment resolution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for Sept – Nov: Recirculation WGLB, comment resolution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Agenda: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11-18-1388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TGax High Efficiency WLAN – </a:t>
            </a:r>
            <a:r>
              <a:rPr lang="en-US" dirty="0" smtClean="0"/>
              <a:t>September </a:t>
            </a:r>
            <a:r>
              <a:rPr lang="en-US" dirty="0" smtClean="0"/>
              <a:t>2018</a:t>
            </a:r>
            <a:br>
              <a:rPr lang="en-US" dirty="0" smtClean="0"/>
            </a:br>
            <a:r>
              <a:rPr lang="en-US" dirty="0" smtClean="0"/>
              <a:t>Chair: Osama </a:t>
            </a:r>
            <a:r>
              <a:rPr lang="en-US" dirty="0" err="1" smtClean="0"/>
              <a:t>Aboul-Magd</a:t>
            </a:r>
            <a:endParaRPr 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000" dirty="0"/>
              <a:t>Held a TGax ad hoc meeting during the period September 5-7</a:t>
            </a:r>
            <a:r>
              <a:rPr lang="en-CA" sz="2000" dirty="0"/>
              <a:t> </a:t>
            </a:r>
            <a:r>
              <a:rPr lang="en-CA" sz="2000" dirty="0"/>
              <a:t>in the Bay area to make progress on draft D3.0 comment resolution.</a:t>
            </a:r>
          </a:p>
          <a:p>
            <a:pPr lvl="1"/>
            <a:r>
              <a:rPr lang="en-CA" sz="1600" dirty="0"/>
              <a:t>The ad hoc was hosted by Samsung</a:t>
            </a:r>
          </a:p>
          <a:p>
            <a:pPr lvl="1"/>
            <a:r>
              <a:rPr lang="en-CA" sz="1600" dirty="0"/>
              <a:t>Resolutions of 200 CIDs (MAC, MU, and SR) are ready for motion.</a:t>
            </a:r>
          </a:p>
          <a:p>
            <a:pPr lvl="1"/>
            <a:r>
              <a:rPr lang="en-CA" sz="1600" dirty="0"/>
              <a:t>Resolutions of 75 PHY CIDs are ready for motion.</a:t>
            </a:r>
          </a:p>
          <a:p>
            <a:pPr lvl="1"/>
            <a:r>
              <a:rPr lang="en-CA" sz="1600" dirty="0"/>
              <a:t>Ad hoc agenda is available </a:t>
            </a:r>
            <a:r>
              <a:rPr lang="en-CA" sz="1600" dirty="0">
                <a:hlinkClick r:id="rId3"/>
              </a:rPr>
              <a:t>https</a:t>
            </a:r>
            <a:r>
              <a:rPr lang="en-CA" sz="1600" dirty="0">
                <a:hlinkClick r:id="rId3"/>
              </a:rPr>
              <a:t>://mentor.ieee.org/802.11/dcn/18/11-18-1372-04-00ax-tgax-september-2018-ad-hoc-meeting-agenda-mac-mu-</a:t>
            </a:r>
            <a:r>
              <a:rPr lang="en-CA" sz="1600" dirty="0">
                <a:hlinkClick r:id="rId3"/>
              </a:rPr>
              <a:t>sr.pptx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4"/>
              </a:rPr>
              <a:t>https://mentor.ieee.org/802.11/dcn/18/11-18-1478-02-00ax-tgax-sep-2018-ad-hoc-meeting-agenda-</a:t>
            </a:r>
            <a:r>
              <a:rPr lang="en-CA" sz="1600" dirty="0">
                <a:hlinkClick r:id="rId4"/>
              </a:rPr>
              <a:t>phy.pptx</a:t>
            </a:r>
            <a:r>
              <a:rPr lang="en-CA" sz="1600" dirty="0"/>
              <a:t> </a:t>
            </a:r>
          </a:p>
          <a:p>
            <a:r>
              <a:rPr lang="en-CA" sz="2000" dirty="0"/>
              <a:t>Discussed possible resolutions for coexistence comments (802.19 comments. Resolutions </a:t>
            </a:r>
            <a:r>
              <a:rPr lang="en-CA" sz="2000" dirty="0"/>
              <a:t>are available at: </a:t>
            </a:r>
            <a:r>
              <a:rPr lang="en-CA" sz="2000" dirty="0">
                <a:hlinkClick r:id="rId5"/>
              </a:rPr>
              <a:t>https://mentor.ieee.org/802.11/dcn/18/11-18-1532-00-00ax-tgax-coexistence-assurance-document-</a:t>
            </a:r>
            <a:r>
              <a:rPr lang="en-CA" sz="2000" dirty="0">
                <a:hlinkClick r:id="rId5"/>
              </a:rPr>
              <a:t>comments.docx</a:t>
            </a:r>
            <a:r>
              <a:rPr lang="en-CA" sz="2000" dirty="0"/>
              <a:t>  </a:t>
            </a:r>
            <a:endParaRPr lang="en-CA" sz="2000" dirty="0"/>
          </a:p>
          <a:p>
            <a:r>
              <a:rPr lang="en-CA" sz="2000" dirty="0"/>
              <a:t>Continue with the comment resolution during this meeting.</a:t>
            </a:r>
          </a:p>
          <a:p>
            <a:r>
              <a:rPr lang="en-US" sz="1800" dirty="0"/>
              <a:t>Agenda for this meeting is available  in document 11-17/1373r0.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TGay</a:t>
            </a:r>
            <a:r>
              <a:rPr lang="en-US" dirty="0" smtClean="0"/>
              <a:t> Next Gen 60 GHz – </a:t>
            </a:r>
            <a:r>
              <a:rPr lang="en-US" dirty="0" smtClean="0"/>
              <a:t>September </a:t>
            </a:r>
            <a:r>
              <a:rPr lang="en-US" dirty="0" smtClean="0"/>
              <a:t>2018</a:t>
            </a:r>
            <a:br>
              <a:rPr lang="en-US" dirty="0" smtClean="0"/>
            </a:br>
            <a:r>
              <a:rPr lang="en-US" dirty="0" smtClean="0"/>
              <a:t>Chair: Edward Au</a:t>
            </a:r>
            <a:endParaRPr 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CA" dirty="0"/>
              <a:t>Since the July 2018 plenary</a:t>
            </a:r>
          </a:p>
          <a:p>
            <a:pPr lvl="1" algn="just"/>
            <a:r>
              <a:rPr lang="en-CA" sz="1800" dirty="0"/>
              <a:t>2 teleconference calls were held</a:t>
            </a:r>
          </a:p>
          <a:p>
            <a:pPr lvl="2" algn="just"/>
            <a:r>
              <a:rPr lang="en-CA" sz="1600" dirty="0"/>
              <a:t>Technical presentation</a:t>
            </a:r>
          </a:p>
          <a:p>
            <a:pPr lvl="2" algn="just"/>
            <a:r>
              <a:rPr lang="en-CA" sz="1600" dirty="0"/>
              <a:t>Comment assignment</a:t>
            </a:r>
          </a:p>
          <a:p>
            <a:r>
              <a:rPr lang="en-US" dirty="0"/>
              <a:t>Goals this week</a:t>
            </a:r>
          </a:p>
          <a:p>
            <a:pPr lvl="1"/>
            <a:r>
              <a:rPr lang="en-US" sz="1800" dirty="0"/>
              <a:t>Comment resolution against </a:t>
            </a:r>
            <a:r>
              <a:rPr lang="en-US" sz="1800" dirty="0"/>
              <a:t>LB234 (D2.0)</a:t>
            </a:r>
          </a:p>
          <a:p>
            <a:pPr lvl="2"/>
            <a:r>
              <a:rPr lang="en-US" sz="1600" dirty="0"/>
              <a:t>Motion passed with 92.8% approval</a:t>
            </a:r>
            <a:endParaRPr lang="en-US" sz="1600" dirty="0"/>
          </a:p>
          <a:p>
            <a:pPr lvl="2"/>
            <a:r>
              <a:rPr lang="en-US" sz="1600" dirty="0"/>
              <a:t>742 comments:  431 technical, 282 </a:t>
            </a:r>
            <a:r>
              <a:rPr lang="en-US" sz="1600" dirty="0"/>
              <a:t>editorial, </a:t>
            </a:r>
            <a:r>
              <a:rPr lang="en-US" sz="1600" dirty="0"/>
              <a:t>29 </a:t>
            </a:r>
            <a:r>
              <a:rPr lang="en-US" sz="1600" dirty="0"/>
              <a:t>general</a:t>
            </a:r>
          </a:p>
          <a:p>
            <a:pPr lvl="1"/>
            <a:r>
              <a:rPr lang="en-CA" sz="1800" dirty="0"/>
              <a:t>Technical presentations</a:t>
            </a:r>
          </a:p>
          <a:p>
            <a:r>
              <a:rPr lang="en-US" dirty="0"/>
              <a:t>Agenda for this meeting is available in document 11-18/1345r1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8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TGaz</a:t>
            </a:r>
            <a:r>
              <a:rPr lang="en-US" dirty="0"/>
              <a:t> Next Gen Positioning – September </a:t>
            </a:r>
            <a:r>
              <a:rPr lang="en-US" dirty="0" smtClean="0"/>
              <a:t>2018</a:t>
            </a:r>
            <a:br>
              <a:rPr lang="en-US" dirty="0" smtClean="0"/>
            </a:br>
            <a:r>
              <a:rPr lang="en-US" dirty="0" smtClean="0"/>
              <a:t>Chair: Jonathan Segev</a:t>
            </a:r>
            <a:endParaRPr lang="en-US" sz="2000" b="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endParaRPr lang="en-US" sz="300" dirty="0"/>
          </a:p>
          <a:p>
            <a:r>
              <a:rPr lang="en-US" dirty="0" smtClean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Conducted internal comment collection (completed Sep. 2</a:t>
            </a:r>
            <a:r>
              <a:rPr lang="en-US" baseline="30000" dirty="0" smtClean="0"/>
              <a:t>nd</a:t>
            </a:r>
            <a:r>
              <a:rPr lang="en-US" dirty="0" smtClean="0"/>
              <a:t> ).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Received 546 comments: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360 technical comments.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167 editorial.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19 general. 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Open call volunteers for comment resolution.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D0.4.1 </a:t>
            </a:r>
            <a:r>
              <a:rPr lang="en-US" dirty="0" smtClean="0"/>
              <a:t>is focused on received editorial feedback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Upcoming milestones: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Internal comment resolution during Sep. and Nov. meetings.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Initial WG ballot coming out of the Nov. meeting.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TGaz</a:t>
            </a:r>
            <a:r>
              <a:rPr lang="en-US" dirty="0"/>
              <a:t> Next Gen Positioning – September 2018</a:t>
            </a:r>
            <a:br>
              <a:rPr lang="en-US" dirty="0"/>
            </a:br>
            <a:r>
              <a:rPr lang="en-US" dirty="0"/>
              <a:t>Chair: Jonathan Segev</a:t>
            </a:r>
            <a:endParaRPr lang="en-US" sz="2000" b="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endParaRPr lang="en-US" sz="400" dirty="0"/>
          </a:p>
          <a:p>
            <a:r>
              <a:rPr lang="en-US" dirty="0" smtClean="0"/>
              <a:t>Sep.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Initiate comment resolution.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Consider </a:t>
            </a:r>
            <a:r>
              <a:rPr lang="en-US" altLang="en-US" dirty="0" smtClean="0"/>
              <a:t>D0.4.1 </a:t>
            </a:r>
            <a:r>
              <a:rPr lang="en-US" altLang="en-US" dirty="0" smtClean="0"/>
              <a:t>addressing editorial and style clean up.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Review technical submissions </a:t>
            </a:r>
            <a:r>
              <a:rPr lang="en-US" altLang="en-US" dirty="0"/>
              <a:t>to inform the TG.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 smtClean="0"/>
              <a:t>Review and consider program status</a:t>
            </a:r>
            <a:r>
              <a:rPr lang="en-US" altLang="en-US" dirty="0"/>
              <a:t>, progress, </a:t>
            </a:r>
            <a:r>
              <a:rPr lang="en-US" altLang="en-US" dirty="0" smtClean="0"/>
              <a:t>timelines </a:t>
            </a:r>
            <a:r>
              <a:rPr lang="en-US" altLang="en-US" dirty="0"/>
              <a:t>and upcoming milestones.  </a:t>
            </a:r>
            <a:endParaRPr lang="en-US" altLang="en-US" dirty="0" smtClean="0"/>
          </a:p>
          <a:p>
            <a:pPr lvl="1">
              <a:buFont typeface="Times New Roman" pitchFamily="16" charset="0"/>
              <a:buChar char="•"/>
            </a:pP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Agenda</a:t>
            </a:r>
            <a:r>
              <a:rPr lang="en-US" dirty="0"/>
              <a:t>: 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refer </a:t>
            </a:r>
            <a:r>
              <a:rPr lang="en-US" dirty="0"/>
              <a:t>to submission </a:t>
            </a:r>
            <a:r>
              <a:rPr lang="en-US" dirty="0" smtClean="0"/>
              <a:t>11-18/1384</a:t>
            </a:r>
            <a:endParaRPr lang="en-US" dirty="0"/>
          </a:p>
          <a:p>
            <a:pPr marL="457200" lvl="1" indent="0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497783"/>
              </p:ext>
            </p:extLst>
          </p:nvPr>
        </p:nvGraphicFramePr>
        <p:xfrm>
          <a:off x="6248401" y="4267200"/>
          <a:ext cx="4191001" cy="20119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0294"/>
                <a:gridCol w="756707"/>
                <a:gridCol w="698500"/>
                <a:gridCol w="698500"/>
                <a:gridCol w="698500"/>
                <a:gridCol w="698500"/>
              </a:tblGrid>
              <a:tr h="259063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MON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TUE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WED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THU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FRI</a:t>
                      </a:r>
                      <a:endParaRPr lang="en-US" sz="1600" dirty="0"/>
                    </a:p>
                  </a:txBody>
                  <a:tcPr marT="45746" marB="45746"/>
                </a:tc>
              </a:tr>
              <a:tr h="2590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AM1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AZ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  <a:tr h="2590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AM2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AZ</a:t>
                      </a:r>
                      <a:endParaRPr lang="en-US" sz="16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AZ</a:t>
                      </a:r>
                      <a:endParaRPr lang="en-US" sz="16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  <a:tr h="29379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PM1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  <a:tr h="2590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PM2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AZ</a:t>
                      </a:r>
                      <a:endParaRPr lang="en-US" sz="16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45746" marB="45746"/>
                </a:tc>
              </a:tr>
              <a:tr h="2590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Eve</a:t>
                      </a:r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6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Wake Up Radio </a:t>
            </a:r>
            <a:r>
              <a:rPr lang="en-US" altLang="ja-JP" dirty="0" smtClean="0"/>
              <a:t>– </a:t>
            </a:r>
            <a:r>
              <a:rPr lang="en-US" altLang="ja-JP" dirty="0" smtClean="0"/>
              <a:t>September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dirty="0" smtClean="0"/>
              <a:t>Chair</a:t>
            </a:r>
            <a:r>
              <a:rPr lang="en-GB" dirty="0" smtClean="0"/>
              <a:t>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From the last F2F meeting</a:t>
            </a:r>
          </a:p>
          <a:p>
            <a:pPr lvl="1"/>
            <a:r>
              <a:rPr lang="en-US" altLang="en-US" dirty="0">
                <a:ea typeface="MS PGothic" charset="-128"/>
              </a:rPr>
              <a:t>Approved </a:t>
            </a:r>
            <a:r>
              <a:rPr lang="en-US" altLang="en-US" dirty="0" err="1">
                <a:ea typeface="MS PGothic" charset="-128"/>
              </a:rPr>
              <a:t>TGba</a:t>
            </a:r>
            <a:r>
              <a:rPr lang="en-US" altLang="en-US" dirty="0">
                <a:ea typeface="MS PGothic" charset="-128"/>
              </a:rPr>
              <a:t> D0.3</a:t>
            </a:r>
          </a:p>
          <a:p>
            <a:pPr lvl="1"/>
            <a:r>
              <a:rPr lang="en-US" altLang="en-US" dirty="0" smtClean="0">
                <a:ea typeface="MS PGothic" charset="-128"/>
              </a:rPr>
              <a:t>Reviewed </a:t>
            </a:r>
            <a:r>
              <a:rPr lang="en-US" altLang="en-US" dirty="0">
                <a:ea typeface="MS PGothic" charset="-128"/>
              </a:rPr>
              <a:t>and approved spec text documents </a:t>
            </a:r>
            <a:r>
              <a:rPr lang="en-US" altLang="en-US" dirty="0" smtClean="0">
                <a:ea typeface="MS PGothic" charset="-128"/>
              </a:rPr>
              <a:t>for </a:t>
            </a:r>
            <a:r>
              <a:rPr lang="en-US" altLang="en-US" dirty="0" err="1" smtClean="0">
                <a:ea typeface="MS PGothic" charset="-128"/>
              </a:rPr>
              <a:t>TGba</a:t>
            </a:r>
            <a:r>
              <a:rPr lang="en-US" altLang="en-US" dirty="0" smtClean="0">
                <a:ea typeface="MS PGothic" charset="-128"/>
              </a:rPr>
              <a:t> </a:t>
            </a:r>
            <a:r>
              <a:rPr lang="en-US" altLang="en-US" dirty="0">
                <a:ea typeface="MS PGothic" charset="-128"/>
              </a:rPr>
              <a:t>D0.4</a:t>
            </a:r>
          </a:p>
          <a:p>
            <a:pPr lvl="1"/>
            <a:r>
              <a:rPr lang="en-US" altLang="en-US" dirty="0" err="1" smtClean="0">
                <a:ea typeface="MS PGothic" charset="-128"/>
              </a:rPr>
              <a:t>TGba</a:t>
            </a:r>
            <a:r>
              <a:rPr lang="en-US" altLang="en-US" dirty="0" smtClean="0">
                <a:ea typeface="MS PGothic" charset="-128"/>
              </a:rPr>
              <a:t>/ARC </a:t>
            </a:r>
            <a:r>
              <a:rPr lang="en-US" altLang="en-US" dirty="0">
                <a:ea typeface="MS PGothic" charset="-128"/>
              </a:rPr>
              <a:t>joint session – </a:t>
            </a:r>
            <a:r>
              <a:rPr lang="en-US" altLang="en-US" dirty="0" err="1">
                <a:ea typeface="MS PGothic" charset="-128"/>
              </a:rPr>
              <a:t>TGba</a:t>
            </a:r>
            <a:r>
              <a:rPr lang="en-US" altLang="en-US" dirty="0">
                <a:ea typeface="MS PGothic" charset="-128"/>
              </a:rPr>
              <a:t> architecture discussion</a:t>
            </a:r>
          </a:p>
          <a:p>
            <a:pPr lvl="1"/>
            <a:r>
              <a:rPr lang="en-US" altLang="en-US" dirty="0">
                <a:ea typeface="MS PGothic" charset="-128"/>
              </a:rPr>
              <a:t>Reviewed and changed TG timeline</a:t>
            </a:r>
          </a:p>
          <a:p>
            <a:r>
              <a:rPr lang="en-US" altLang="en-US" dirty="0" smtClean="0"/>
              <a:t>Plan </a:t>
            </a:r>
            <a:r>
              <a:rPr lang="en-US" altLang="en-US" dirty="0"/>
              <a:t>for this meeting</a:t>
            </a:r>
          </a:p>
          <a:p>
            <a:pPr lvl="1"/>
            <a:r>
              <a:rPr lang="en-US" altLang="en-US" dirty="0"/>
              <a:t>Approve </a:t>
            </a:r>
            <a:r>
              <a:rPr lang="en-US" altLang="en-US" dirty="0" err="1"/>
              <a:t>TGba</a:t>
            </a:r>
            <a:r>
              <a:rPr lang="en-US" altLang="en-US" dirty="0"/>
              <a:t> </a:t>
            </a:r>
            <a:r>
              <a:rPr lang="en-US" altLang="en-US" dirty="0" smtClean="0"/>
              <a:t>D0.4</a:t>
            </a:r>
            <a:endParaRPr lang="en-US" altLang="en-US" dirty="0"/>
          </a:p>
          <a:p>
            <a:pPr lvl="1"/>
            <a:r>
              <a:rPr lang="en-US" altLang="en-US" dirty="0"/>
              <a:t>Review </a:t>
            </a:r>
            <a:r>
              <a:rPr lang="en-US" altLang="en-US" dirty="0" smtClean="0"/>
              <a:t>and approve spec </a:t>
            </a:r>
            <a:r>
              <a:rPr lang="en-US" altLang="en-US" dirty="0"/>
              <a:t>text documents </a:t>
            </a:r>
            <a:r>
              <a:rPr lang="en-US" altLang="en-US" dirty="0" smtClean="0"/>
              <a:t>to generate </a:t>
            </a:r>
            <a:r>
              <a:rPr lang="en-US" altLang="en-US" dirty="0" err="1" smtClean="0"/>
              <a:t>TGba</a:t>
            </a:r>
            <a:r>
              <a:rPr lang="en-US" altLang="en-US" dirty="0" smtClean="0"/>
              <a:t> D1.0</a:t>
            </a:r>
            <a:endParaRPr lang="en-US" altLang="en-US" dirty="0"/>
          </a:p>
          <a:p>
            <a:pPr lvl="1"/>
            <a:r>
              <a:rPr lang="en-US" altLang="en-US" dirty="0" smtClean="0"/>
              <a:t>Approve </a:t>
            </a:r>
            <a:r>
              <a:rPr lang="en-US" altLang="en-US" dirty="0"/>
              <a:t>Working Group Technical Letter Ballot</a:t>
            </a:r>
          </a:p>
          <a:p>
            <a:pPr lvl="1"/>
            <a:r>
              <a:rPr lang="en-US" altLang="en-US" dirty="0" smtClean="0"/>
              <a:t>Review </a:t>
            </a:r>
            <a:r>
              <a:rPr lang="en-US" altLang="en-US" dirty="0"/>
              <a:t>TG timeline</a:t>
            </a:r>
          </a:p>
          <a:p>
            <a:r>
              <a:rPr lang="en-US" altLang="en-US" dirty="0" smtClean="0"/>
              <a:t>Agenda </a:t>
            </a:r>
            <a:r>
              <a:rPr lang="en-US" altLang="en-US" dirty="0"/>
              <a:t>can be found in doc: IEEE </a:t>
            </a:r>
            <a:r>
              <a:rPr lang="en-US" altLang="en-US" dirty="0" smtClean="0"/>
              <a:t>802.11-18/1381</a:t>
            </a:r>
            <a:endParaRPr lang="en-US" sz="28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1295400" y="533400"/>
            <a:ext cx="960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chemeClr val="tx2"/>
                </a:solidFill>
              </a:rPr>
              <a:t>TGbb</a:t>
            </a:r>
            <a:r>
              <a:rPr lang="en-US" altLang="en-US" sz="3200" dirty="0" smtClean="0">
                <a:solidFill>
                  <a:schemeClr val="tx2"/>
                </a:solidFill>
              </a:rPr>
              <a:t> Light Communications – September 2018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1295400" y="1447800"/>
            <a:ext cx="9525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GB" altLang="en-US" dirty="0" err="1"/>
              <a:t>TGbb</a:t>
            </a:r>
            <a:r>
              <a:rPr lang="en-GB" altLang="en-US" dirty="0"/>
              <a:t> will discuss :</a:t>
            </a:r>
          </a:p>
          <a:p>
            <a:pPr lvl="1" algn="just"/>
            <a:r>
              <a:rPr lang="en-GB" altLang="en-US" dirty="0"/>
              <a:t>Approve minutes from the teleconferences</a:t>
            </a:r>
          </a:p>
          <a:p>
            <a:pPr lvl="1" algn="just"/>
            <a:r>
              <a:rPr lang="en-GB" altLang="en-US" dirty="0"/>
              <a:t>Evaluation framework document</a:t>
            </a:r>
          </a:p>
          <a:p>
            <a:pPr lvl="1" algn="just"/>
            <a:r>
              <a:rPr lang="en-GB" altLang="en-US" dirty="0"/>
              <a:t>Simulation scenario document</a:t>
            </a:r>
          </a:p>
          <a:p>
            <a:pPr lvl="1" algn="just"/>
            <a:r>
              <a:rPr lang="en-GB" altLang="en-US" dirty="0"/>
              <a:t>Channel model document</a:t>
            </a:r>
          </a:p>
          <a:p>
            <a:pPr algn="just"/>
            <a:endParaRPr lang="en-GB" altLang="en-US" dirty="0"/>
          </a:p>
          <a:p>
            <a:pPr algn="just"/>
            <a:r>
              <a:rPr lang="en-GB" altLang="en-US" dirty="0"/>
              <a:t>Four (4) meeting slots for the Sept. 2018 session</a:t>
            </a:r>
          </a:p>
          <a:p>
            <a:pPr lvl="1" algn="just"/>
            <a:r>
              <a:rPr lang="en-GB" altLang="en-US" b="1" dirty="0"/>
              <a:t>Mon – </a:t>
            </a:r>
            <a:r>
              <a:rPr lang="en-GB" altLang="en-US" dirty="0"/>
              <a:t>AM2; </a:t>
            </a:r>
            <a:r>
              <a:rPr lang="en-GB" altLang="en-US" b="1" dirty="0"/>
              <a:t>Tue – </a:t>
            </a:r>
            <a:r>
              <a:rPr lang="en-GB" altLang="en-US" dirty="0"/>
              <a:t>PM2 ; </a:t>
            </a:r>
            <a:r>
              <a:rPr lang="en-GB" altLang="en-US" b="1" dirty="0"/>
              <a:t>Wed – </a:t>
            </a:r>
            <a:r>
              <a:rPr lang="en-GB" altLang="en-US" dirty="0"/>
              <a:t>AM1; </a:t>
            </a:r>
            <a:r>
              <a:rPr lang="en-GB" altLang="en-US" b="1" dirty="0"/>
              <a:t>Wed – </a:t>
            </a:r>
            <a:r>
              <a:rPr lang="en-GB" altLang="en-US" dirty="0"/>
              <a:t>PM2; </a:t>
            </a:r>
            <a:br>
              <a:rPr lang="en-GB" altLang="en-US" dirty="0"/>
            </a:br>
            <a:r>
              <a:rPr lang="en-GB" altLang="en-US" b="1" dirty="0" err="1"/>
              <a:t>Thur</a:t>
            </a:r>
            <a:r>
              <a:rPr lang="en-GB" altLang="en-US" b="1" dirty="0"/>
              <a:t> – </a:t>
            </a:r>
            <a:r>
              <a:rPr lang="en-GB" altLang="en-US" dirty="0"/>
              <a:t>AM2</a:t>
            </a:r>
          </a:p>
          <a:p>
            <a:pPr lvl="1" algn="just"/>
            <a:endParaRPr lang="en-GB" altLang="en-US" dirty="0"/>
          </a:p>
          <a:p>
            <a:pPr algn="just"/>
            <a:r>
              <a:rPr lang="en-GB" altLang="en-US" dirty="0"/>
              <a:t>Proposed Agenda in doc. 11-18/1379r0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ARC SC (Architecture)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Coex</a:t>
            </a:r>
            <a:r>
              <a:rPr lang="en-US" altLang="en-US" dirty="0" smtClean="0"/>
              <a:t> </a:t>
            </a:r>
            <a:r>
              <a:rPr lang="en-US" altLang="en-US" dirty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PAR Review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WNG SC (Wireless Next Generation)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TGmd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TGax </a:t>
            </a:r>
            <a:r>
              <a:rPr lang="en-US" altLang="en-US" dirty="0"/>
              <a:t>(High Efficiency WLAN</a:t>
            </a:r>
            <a:r>
              <a:rPr lang="en-US" altLang="en-US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TGay</a:t>
            </a:r>
            <a:r>
              <a:rPr lang="en-US" altLang="en-US" dirty="0"/>
              <a:t> (Next Generation </a:t>
            </a:r>
            <a:r>
              <a:rPr lang="en-US" altLang="en-US" dirty="0" smtClean="0"/>
              <a:t>60 GHz</a:t>
            </a:r>
            <a:r>
              <a:rPr lang="en-US" alt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TGaz</a:t>
            </a:r>
            <a:r>
              <a:rPr lang="en-US" altLang="en-US" dirty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TGba</a:t>
            </a:r>
            <a:r>
              <a:rPr lang="en-US" altLang="en-US" dirty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TGbb</a:t>
            </a:r>
            <a:r>
              <a:rPr lang="en-US" altLang="en-US" dirty="0" smtClean="0"/>
              <a:t> </a:t>
            </a:r>
            <a:r>
              <a:rPr lang="en-US" altLang="en-US" dirty="0"/>
              <a:t>(Light Communications)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BCS </a:t>
            </a:r>
            <a:r>
              <a:rPr lang="en-US" altLang="en-US" dirty="0" smtClean="0"/>
              <a:t>SG (Broadcast </a:t>
            </a:r>
            <a:r>
              <a:rPr lang="en-US" altLang="en-US" dirty="0"/>
              <a:t>Services)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EHT TIG (Extremely High Throughput)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FD </a:t>
            </a:r>
            <a:r>
              <a:rPr lang="en-US" altLang="en-US" dirty="0"/>
              <a:t>TIG (Full Duplex</a:t>
            </a:r>
            <a:r>
              <a:rPr lang="en-US" alt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NGV SG (Next Gen V2X</a:t>
            </a:r>
            <a:r>
              <a:rPr lang="en-US" alt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RTA TIG (Real Time Applications)</a:t>
            </a:r>
            <a:endParaRPr lang="en-US" alt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 smtClean="0"/>
              <a:t>	This presentation contains the IEEE 802.11 WG snapshot slides for the </a:t>
            </a:r>
            <a:r>
              <a:rPr lang="en-US" altLang="en-US" kern="0" dirty="0" smtClean="0"/>
              <a:t>September 2018 </a:t>
            </a:r>
            <a:r>
              <a:rPr lang="en-US" altLang="en-US" kern="0" dirty="0" smtClean="0"/>
              <a:t>session:</a:t>
            </a:r>
          </a:p>
          <a:p>
            <a:pPr>
              <a:buFontTx/>
              <a:buNone/>
            </a:pPr>
            <a:endParaRPr lang="en-US" altLang="en-US" kern="0" dirty="0" smtClean="0"/>
          </a:p>
          <a:p>
            <a:pPr>
              <a:buFontTx/>
              <a:buNone/>
            </a:pPr>
            <a:endParaRPr lang="en-US" altLang="en-US" kern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Robert Stacey,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Broadcas</a:t>
            </a:r>
            <a:r>
              <a:rPr lang="en-US" dirty="0" smtClean="0"/>
              <a:t>t Services (</a:t>
            </a:r>
            <a:r>
              <a:rPr lang="en-US" dirty="0" smtClean="0"/>
              <a:t>BCS) SG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Progress since July 2018 (last) meeting:</a:t>
            </a:r>
          </a:p>
          <a:p>
            <a:pPr lvl="1">
              <a:buFont typeface="Arial"/>
              <a:buChar char="•"/>
            </a:pPr>
            <a:r>
              <a:rPr lang="en-US" dirty="0"/>
              <a:t>Announced PAR and CSD as “stable and ready for external comments” -- no comments received</a:t>
            </a:r>
          </a:p>
          <a:p>
            <a:pPr lvl="1">
              <a:buFont typeface="Arial"/>
              <a:buChar char="•"/>
            </a:pPr>
            <a:r>
              <a:rPr lang="en-US" dirty="0"/>
              <a:t>Received feedback from non-802 members (BBC R&amp;D department)</a:t>
            </a:r>
          </a:p>
          <a:p>
            <a:pPr lvl="2">
              <a:buFont typeface="Arial"/>
              <a:buChar char="•"/>
            </a:pPr>
            <a:r>
              <a:rPr lang="en-US" dirty="0"/>
              <a:t>BCS / addressed problem highly relevant for their market</a:t>
            </a:r>
          </a:p>
          <a:p>
            <a:pPr lvl="2">
              <a:buFont typeface="Arial"/>
              <a:buChar char="•"/>
            </a:pPr>
            <a:r>
              <a:rPr lang="en-US" dirty="0"/>
              <a:t>Summary presentation discussed during one telephone conference</a:t>
            </a:r>
          </a:p>
          <a:p>
            <a:pPr>
              <a:buFont typeface="Arial"/>
              <a:buChar char="•"/>
            </a:pPr>
            <a:r>
              <a:rPr lang="en-US" dirty="0"/>
              <a:t>September Goals: Approve PAR and CSD	</a:t>
            </a:r>
          </a:p>
          <a:p>
            <a:pPr>
              <a:buFont typeface="Arial"/>
              <a:buChar char="•"/>
            </a:pPr>
            <a:r>
              <a:rPr lang="en-US" dirty="0"/>
              <a:t>2 Meeting slots:  Tues AM1;  Thurs PM2</a:t>
            </a:r>
          </a:p>
          <a:p>
            <a:pPr>
              <a:buFont typeface="Arial"/>
              <a:buChar char="•"/>
            </a:pPr>
            <a:r>
              <a:rPr lang="en-US" dirty="0"/>
              <a:t>Agenda: 11-18/1404</a:t>
            </a:r>
          </a:p>
          <a:p>
            <a:pPr>
              <a:buFont typeface="Arial"/>
              <a:buChar char="•"/>
            </a:pPr>
            <a:r>
              <a:rPr lang="en-US" dirty="0"/>
              <a:t>Meeting / Chairs slides: 11-18/1405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EHT </a:t>
            </a:r>
            <a:r>
              <a:rPr lang="en-US" altLang="en-US" dirty="0" smtClean="0"/>
              <a:t>SG</a:t>
            </a:r>
            <a:endParaRPr lang="en-US" altLang="en-US" dirty="0" smtClean="0"/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xmlns="" id="{D53D31C7-F2B7-F74E-A077-04B585104F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90678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Status: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Formation approved at the end of the July 2018 session.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Work to begin at this meeting.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Objectives: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Progress toward consensus on project scope and timeline.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Discuss contributions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Sessions: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Monday PM2, Thursday AM2, Thursday PM2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2209800" y="685800"/>
            <a:ext cx="7771680" cy="121860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ctr"/>
          <a:lstStyle/>
          <a:p>
            <a:pPr algn="ctr"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Full Duplex (FD) TIG – 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September 2018</a:t>
            </a:r>
            <a:endParaRPr/>
          </a:p>
        </p:txBody>
      </p:sp>
      <p:sp>
        <p:nvSpPr>
          <p:cNvPr id="46" name="CustomShape 2"/>
          <p:cNvSpPr/>
          <p:nvPr/>
        </p:nvSpPr>
        <p:spPr>
          <a:xfrm>
            <a:off x="2209800" y="1905120"/>
            <a:ext cx="7771680" cy="449496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Times New Roman"/>
              </a:rPr>
              <a:t>  September Goals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:</a:t>
            </a:r>
            <a:endParaRPr dirty="0"/>
          </a:p>
          <a:p>
            <a:pPr lvl="1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  Resolve comments and finalize report framework</a:t>
            </a:r>
            <a:endParaRPr dirty="0"/>
          </a:p>
          <a:p>
            <a:pPr lvl="1">
              <a:lnSpc>
                <a:spcPct val="100000"/>
              </a:lnSpc>
              <a:buFont typeface="Times New Roman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  Report framework document #11-18/498</a:t>
            </a:r>
            <a:endParaRPr dirty="0"/>
          </a:p>
          <a:p>
            <a:pPr lvl="1">
              <a:lnSpc>
                <a:spcPct val="100000"/>
              </a:lnSpc>
              <a:buFont typeface="Times New Roman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  Develop WG recommendations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Times New Roman"/>
              </a:rPr>
              <a:t>  September Agenda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: See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11-18/1383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802.11 </a:t>
            </a:r>
            <a:r>
              <a:rPr lang="en-US" dirty="0" smtClean="0"/>
              <a:t>NGV SG – </a:t>
            </a:r>
            <a:r>
              <a:rPr lang="en-US" dirty="0" smtClean="0"/>
              <a:t>September </a:t>
            </a:r>
            <a:r>
              <a:rPr lang="en-US" dirty="0" smtClean="0"/>
              <a:t>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algn="just"/>
            <a:r>
              <a:rPr lang="en-GB" altLang="en-US" dirty="0" smtClean="0"/>
              <a:t>Since the Jul Plenary meeting</a:t>
            </a:r>
          </a:p>
          <a:p>
            <a:pPr lvl="1" algn="just"/>
            <a:r>
              <a:rPr lang="en-GB" altLang="en-US" dirty="0" smtClean="0"/>
              <a:t>1 teleconference call was held on Aug 21</a:t>
            </a:r>
            <a:r>
              <a:rPr lang="en-GB" altLang="en-US" baseline="30000" dirty="0" smtClean="0"/>
              <a:t>st</a:t>
            </a:r>
            <a:r>
              <a:rPr lang="en-GB" altLang="en-US" dirty="0" smtClean="0"/>
              <a:t> to review CSD proposal</a:t>
            </a:r>
          </a:p>
          <a:p>
            <a:pPr lvl="2" algn="just"/>
            <a:r>
              <a:rPr lang="en-GB" altLang="en-US" sz="1900" dirty="0"/>
              <a:t>Current CSD proposal is 11-16/0862r1</a:t>
            </a:r>
          </a:p>
          <a:p>
            <a:pPr lvl="1" algn="just"/>
            <a:r>
              <a:rPr lang="en-GB" altLang="en-US" dirty="0" smtClean="0"/>
              <a:t>PAR draft reviewed and updated based on comments from Jon and Dorothy</a:t>
            </a:r>
          </a:p>
          <a:p>
            <a:pPr lvl="2" algn="just"/>
            <a:r>
              <a:rPr lang="en-GB" altLang="en-US" sz="1900" dirty="0"/>
              <a:t>Current PAR proposal is 11-16/0861r6</a:t>
            </a:r>
          </a:p>
          <a:p>
            <a:pPr algn="just"/>
            <a:r>
              <a:rPr lang="en-GB" altLang="en-US" dirty="0" smtClean="0"/>
              <a:t>Goal of Sep meeting</a:t>
            </a:r>
          </a:p>
          <a:p>
            <a:pPr lvl="1" algn="just"/>
            <a:r>
              <a:rPr lang="en-US" altLang="en-US" dirty="0" smtClean="0"/>
              <a:t>4 sessions scheduled for NGV SG during Sep meeting</a:t>
            </a:r>
          </a:p>
          <a:p>
            <a:pPr lvl="1" algn="just"/>
            <a:r>
              <a:rPr lang="en-US" altLang="en-US" dirty="0" smtClean="0"/>
              <a:t>Review updated PAR proposal</a:t>
            </a:r>
          </a:p>
          <a:p>
            <a:pPr lvl="1" algn="just"/>
            <a:r>
              <a:rPr lang="en-US" altLang="en-US" dirty="0" smtClean="0"/>
              <a:t>Discuss and approve CSD proposal in SG</a:t>
            </a:r>
          </a:p>
          <a:p>
            <a:pPr lvl="1" algn="just"/>
            <a:r>
              <a:rPr lang="en-US" altLang="en-US" dirty="0" smtClean="0"/>
              <a:t>Submit PAR/CSD to WG for approval</a:t>
            </a:r>
          </a:p>
          <a:p>
            <a:pPr lvl="1" algn="just"/>
            <a:r>
              <a:rPr lang="en-US" altLang="en-US" dirty="0" smtClean="0"/>
              <a:t>Complete presentations for use case, channel model and functional requirements. </a:t>
            </a:r>
          </a:p>
          <a:p>
            <a:pPr algn="just"/>
            <a:r>
              <a:rPr lang="en-US" altLang="en-US" dirty="0" smtClean="0"/>
              <a:t>Agenda for NGV SG Sep meeting is available as in 11-18/1392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Time Applications (RTA) TIG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Agenda Items for the Week</a:t>
            </a:r>
          </a:p>
          <a:p>
            <a:r>
              <a:rPr lang="en-US" dirty="0"/>
              <a:t>•	Approve teleconference minutes since July 2018</a:t>
            </a:r>
          </a:p>
          <a:p>
            <a:r>
              <a:rPr lang="en-US" dirty="0"/>
              <a:t>•	Presentations and Discussions </a:t>
            </a:r>
          </a:p>
          <a:p>
            <a:pPr lvl="1"/>
            <a:r>
              <a:rPr lang="en-US" dirty="0"/>
              <a:t>•	3 presentations to review (Intel, </a:t>
            </a:r>
            <a:r>
              <a:rPr lang="en-US" dirty="0" err="1"/>
              <a:t>Tencent</a:t>
            </a:r>
            <a:r>
              <a:rPr lang="en-US" dirty="0"/>
              <a:t>, Activision)</a:t>
            </a:r>
          </a:p>
          <a:p>
            <a:pPr lvl="1"/>
            <a:r>
              <a:rPr lang="en-US" dirty="0"/>
              <a:t>•	Discuss report due in November</a:t>
            </a:r>
          </a:p>
          <a:p>
            <a:pPr lvl="1"/>
            <a:r>
              <a:rPr lang="en-US" dirty="0"/>
              <a:t>•	Assemble a team to develop the report</a:t>
            </a:r>
          </a:p>
          <a:p>
            <a:r>
              <a:rPr lang="en-US" dirty="0"/>
              <a:t>•	Schedule TIG teleconference times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5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 Meeting Agenda for 2018-09-11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</a:t>
            </a:r>
            <a:r>
              <a:rPr lang="en-US" dirty="0" smtClean="0"/>
              <a:t>report</a:t>
            </a:r>
          </a:p>
          <a:p>
            <a:r>
              <a:rPr lang="en-US" dirty="0" smtClean="0"/>
              <a:t>Draft Numbering</a:t>
            </a:r>
          </a:p>
          <a:p>
            <a:r>
              <a:rPr lang="en-US" dirty="0"/>
              <a:t>11ax Baseline of </a:t>
            </a:r>
            <a:r>
              <a:rPr lang="en-US" dirty="0" err="1" smtClean="0"/>
              <a:t>REVmd</a:t>
            </a:r>
            <a:endParaRPr lang="en-US" dirty="0"/>
          </a:p>
          <a:p>
            <a:r>
              <a:rPr lang="en-US" dirty="0" smtClean="0"/>
              <a:t>802.11 </a:t>
            </a:r>
            <a:r>
              <a:rPr lang="en-US" dirty="0"/>
              <a:t>Mandatory Draft Review before SB</a:t>
            </a:r>
          </a:p>
          <a:p>
            <a:r>
              <a:rPr lang="en-US" dirty="0"/>
              <a:t>WG Style Guide for 802.11 </a:t>
            </a:r>
            <a:r>
              <a:rPr lang="en-US" dirty="0" smtClean="0"/>
              <a:t>09/1034r12</a:t>
            </a:r>
            <a:endParaRPr lang="en-US" dirty="0"/>
          </a:p>
          <a:p>
            <a:r>
              <a:rPr lang="en-US" dirty="0"/>
              <a:t>Review WG Style </a:t>
            </a:r>
            <a:r>
              <a:rPr lang="en-US" dirty="0" smtClean="0"/>
              <a:t>Guide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</a:t>
            </a:r>
            <a:r>
              <a:rPr lang="en-US" altLang="en-US" dirty="0" smtClean="0"/>
              <a:t>11-11/0270r42 (September 2018)</a:t>
            </a:r>
            <a:endParaRPr lang="en-US" altLang="en-US" dirty="0"/>
          </a:p>
          <a:p>
            <a:pPr eaLnBrk="1" hangingPunct="1"/>
            <a:r>
              <a:rPr lang="en-US" altLang="en-US" dirty="0"/>
              <a:t>Changes since last meeting</a:t>
            </a:r>
            <a:r>
              <a:rPr lang="en-US" altLang="en-US" dirty="0" smtClean="0"/>
              <a:t>:</a:t>
            </a:r>
          </a:p>
          <a:p>
            <a:pPr lvl="1" eaLnBrk="1" hangingPunct="1"/>
            <a:r>
              <a:rPr lang="en-US" altLang="en-US" dirty="0" smtClean="0"/>
              <a:t>Corrected an error where </a:t>
            </a:r>
            <a:r>
              <a:rPr lang="en-US" altLang="en-US" dirty="0" err="1" smtClean="0"/>
              <a:t>TGaq</a:t>
            </a:r>
            <a:r>
              <a:rPr lang="en-US" altLang="en-US" dirty="0" smtClean="0"/>
              <a:t> incorrectly released a number</a:t>
            </a:r>
          </a:p>
          <a:p>
            <a:pPr lvl="1" eaLnBrk="1" hangingPunct="1"/>
            <a:r>
              <a:rPr lang="en-US" altLang="en-US" dirty="0" smtClean="0"/>
              <a:t>Allocations for </a:t>
            </a:r>
            <a:r>
              <a:rPr lang="en-US" altLang="en-US" dirty="0" err="1" smtClean="0"/>
              <a:t>TGba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TGmd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Pending changes:</a:t>
            </a:r>
          </a:p>
          <a:p>
            <a:pPr lvl="1" eaLnBrk="1" hangingPunct="1"/>
            <a:r>
              <a:rPr lang="en-US" altLang="en-US" dirty="0" smtClean="0"/>
              <a:t>None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802.11 AANI SC – September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14427"/>
            <a:ext cx="9029702" cy="5209499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the AANI SC status and activity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NENDICA activity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802.11 technical performance relative to IMT-2020 requirements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en-US" dirty="0"/>
              <a:t>11-18/0517r1 “</a:t>
            </a:r>
            <a:r>
              <a:rPr lang="en-US" dirty="0"/>
              <a:t>802.11ax for IMT-2020 </a:t>
            </a:r>
            <a:r>
              <a:rPr lang="en-US" dirty="0" err="1"/>
              <a:t>eMBB</a:t>
            </a:r>
            <a:r>
              <a:rPr lang="en-US" dirty="0"/>
              <a:t> Indoor Hotspot and Dense Urban”</a:t>
            </a:r>
            <a:endParaRPr lang="en-US" altLang="en-US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en-US" dirty="0"/>
              <a:t>11-18/1573r0 “</a:t>
            </a:r>
            <a:r>
              <a:rPr lang="en-US" dirty="0"/>
              <a:t>Summary of 802.11ax Self Evaluation for IMT-2020 EMBB Indoor Hotspot and Dense Urban Test Environments</a:t>
            </a:r>
            <a:r>
              <a:rPr lang="en-US" altLang="en-US" dirty="0"/>
              <a:t>”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Liaison Statement: 802.11ax benchmarking to IMT-2020 requirement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en-US" dirty="0"/>
              <a:t>11-18/1340r0 “</a:t>
            </a:r>
            <a:r>
              <a:rPr lang="en-US" dirty="0"/>
              <a:t>Proposed LS to 3GPP/WFA/WBA/</a:t>
            </a:r>
            <a:r>
              <a:rPr lang="en-US" dirty="0" err="1"/>
              <a:t>WifiForward</a:t>
            </a:r>
            <a:r>
              <a:rPr lang="en-US" dirty="0"/>
              <a:t> on the studies done regarding benchmarking of 802.11ax capabilities”</a:t>
            </a:r>
            <a:r>
              <a:rPr lang="en-US" altLang="en-US" dirty="0"/>
              <a:t>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Call for AANI Vice Chair – this position is currently open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2"/>
              </a:rPr>
              <a:t>11-18/1387r1</a:t>
            </a:r>
            <a:r>
              <a:rPr lang="en-US" altLang="en-US" sz="2000" b="0" dirty="0"/>
              <a:t> for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AANI SC will meet for 1 session: </a:t>
            </a:r>
            <a:r>
              <a:rPr lang="en-US" altLang="en-US" b="1" dirty="0"/>
              <a:t>Mon: </a:t>
            </a:r>
            <a:r>
              <a:rPr lang="en-US" altLang="en-US" dirty="0"/>
              <a:t>PM2 – Chaired by Stephen McCann</a:t>
            </a:r>
          </a:p>
          <a:p>
            <a:pPr marL="114300" indent="0" algn="ctr"/>
            <a:endParaRPr lang="en-US" altLang="en-US" sz="100" i="1" dirty="0"/>
          </a:p>
          <a:p>
            <a:pPr marL="114300" indent="0" algn="ctr"/>
            <a:r>
              <a:rPr lang="en-US" altLang="en-US" sz="2000" i="1" dirty="0"/>
              <a:t>Note: NENDICA: </a:t>
            </a:r>
            <a:r>
              <a:rPr lang="en-US" sz="2000" i="1" dirty="0"/>
              <a:t>“IEEE 802 network enhancements for the next decade” Industry Connections Activity</a:t>
            </a:r>
            <a:r>
              <a:rPr lang="en-US" altLang="en-US" sz="2000" i="1" dirty="0"/>
              <a:t> is scheduled to meet this week.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802.11 ARC – September 2018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8B4D7243-E4CF-4CFA-856F-543096BC05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143000"/>
            <a:ext cx="7772400" cy="4953000"/>
          </a:xfrm>
          <a:extLst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Meeting slots: Tuesday PM2, Wednesday AM1, Thursday AM2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>
                <a:cs typeface="+mn-cs"/>
              </a:rPr>
              <a:t>Updates: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/>
              <a:t>IEEE 802 activities relevant to 802.11/ARC: </a:t>
            </a:r>
            <a:r>
              <a:rPr lang="en-US" altLang="en-US" sz="1800" b="1" dirty="0"/>
              <a:t>802.1CQ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b="1" dirty="0"/>
              <a:t>IETF/802 coordination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1800" b="1" dirty="0"/>
              <a:t>IEEE 1588, 802.1AS (802.1ASrev) and use of 802.11 FTM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Continued review of </a:t>
            </a:r>
            <a:r>
              <a:rPr lang="en-US" b="1" dirty="0" err="1"/>
              <a:t>TGax</a:t>
            </a:r>
            <a:r>
              <a:rPr lang="en-US" b="1" dirty="0"/>
              <a:t> approach to subclause 10.2 and Figure 10-1</a:t>
            </a:r>
            <a:endParaRPr lang="en-US" dirty="0"/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/>
              <a:t>“What is an ESS?”: </a:t>
            </a:r>
            <a:r>
              <a:rPr lang="en-US" sz="1800" dirty="0">
                <a:hlinkClick r:id="rId3"/>
              </a:rPr>
              <a:t>11-18/1051r2</a:t>
            </a:r>
            <a:r>
              <a:rPr lang="en-US" sz="1800" dirty="0"/>
              <a:t>  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 err="1"/>
              <a:t>TGba</a:t>
            </a:r>
            <a:r>
              <a:rPr lang="en-US" sz="1800" b="1" dirty="0"/>
              <a:t> (WUR) continued discussion: </a:t>
            </a:r>
            <a:r>
              <a:rPr lang="en-US" sz="1800" dirty="0">
                <a:hlinkClick r:id="rId4"/>
              </a:rPr>
              <a:t>11-17/1025r0</a:t>
            </a:r>
            <a:r>
              <a:rPr lang="en-US" sz="1800" dirty="0"/>
              <a:t>, </a:t>
            </a:r>
            <a:r>
              <a:rPr lang="en-US" sz="1800" dirty="0">
                <a:hlinkClick r:id="rId5"/>
              </a:rPr>
              <a:t>11-18/0884r1</a:t>
            </a:r>
            <a:r>
              <a:rPr lang="en-US" sz="1800" dirty="0"/>
              <a:t>, </a:t>
            </a:r>
            <a:r>
              <a:rPr lang="en-US" sz="1800" dirty="0">
                <a:hlinkClick r:id="rId6"/>
              </a:rPr>
              <a:t>11-18/1016r0</a:t>
            </a:r>
            <a:r>
              <a:rPr lang="en-US" sz="1800" dirty="0"/>
              <a:t>, </a:t>
            </a:r>
            <a:r>
              <a:rPr lang="en-US" sz="1800" dirty="0">
                <a:hlinkClick r:id="rId7"/>
              </a:rPr>
              <a:t>11-18/1017r0</a:t>
            </a:r>
            <a:r>
              <a:rPr lang="en-US" sz="1800" dirty="0"/>
              <a:t>, </a:t>
            </a:r>
            <a:r>
              <a:rPr lang="en-US" sz="1800" dirty="0">
                <a:hlinkClick r:id="rId8"/>
              </a:rPr>
              <a:t>11-18/1020r0</a:t>
            </a:r>
            <a:r>
              <a:rPr lang="en-US" sz="1800" dirty="0"/>
              <a:t> 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/>
              <a:t>Does </a:t>
            </a:r>
            <a:r>
              <a:rPr lang="en-US" sz="1800" b="1" dirty="0" err="1"/>
              <a:t>TGba</a:t>
            </a:r>
            <a:r>
              <a:rPr lang="en-US" sz="1800" b="1" dirty="0"/>
              <a:t> discussion lead into other “split” PHYs (LC, 28 GHz (</a:t>
            </a:r>
            <a:r>
              <a:rPr lang="en-US" sz="1800" b="1" dirty="0" err="1"/>
              <a:t>Phazr</a:t>
            </a:r>
            <a:r>
              <a:rPr lang="en-US" sz="1800" b="1" dirty="0"/>
              <a:t>))?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/>
              <a:t>Consider IETF </a:t>
            </a:r>
            <a:r>
              <a:rPr lang="en-US" sz="1800" b="1" dirty="0" err="1"/>
              <a:t>DetNet</a:t>
            </a:r>
            <a:r>
              <a:rPr lang="en-US" sz="1800" b="1" dirty="0"/>
              <a:t>/time-sensitive networking input (potential relationship to RTA TIG?)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 and MLME-START</a:t>
            </a:r>
          </a:p>
          <a:p>
            <a:pPr marL="342900" lvl="1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AP/DS/Portal architecture and 802 concepts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2220913" y="609600"/>
            <a:ext cx="7772400" cy="609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IEEE 802.11 Coexistence SC – Sept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1" y="1752600"/>
            <a:ext cx="7783513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The </a:t>
            </a:r>
            <a:r>
              <a:rPr lang="en-AU" altLang="en-US" dirty="0" err="1" smtClean="0"/>
              <a:t>Coex</a:t>
            </a:r>
            <a:r>
              <a:rPr lang="en-AU" altLang="en-US" dirty="0" smtClean="0"/>
              <a:t> SC is working based on agreed goals</a:t>
            </a:r>
          </a:p>
          <a:p>
            <a:pPr>
              <a:defRPr/>
            </a:pPr>
            <a:r>
              <a:rPr lang="en-AU" dirty="0"/>
              <a:t>Discuss the use of PD, ED or other 802.11 coexistence mechanisms with the goal of promoting “fair” use of unlicensed </a:t>
            </a:r>
            <a:r>
              <a:rPr lang="en-AU" dirty="0" smtClean="0"/>
              <a:t>spectrum</a:t>
            </a:r>
          </a:p>
          <a:p>
            <a:pPr>
              <a:defRPr/>
            </a:pPr>
            <a:r>
              <a:rPr lang="en-AU" dirty="0"/>
              <a:t>Promote an environment that allow IEEE 802.11ax “fair access” to global unlicensed spectrum </a:t>
            </a:r>
            <a:endParaRPr lang="en-AU" dirty="0" smtClean="0"/>
          </a:p>
          <a:p>
            <a:pPr marL="0" indent="0">
              <a:defRPr/>
            </a:pPr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</a:t>
            </a:r>
            <a:r>
              <a:rPr lang="en-AU" altLang="en-US" dirty="0" smtClean="0"/>
              <a:t>is m</a:t>
            </a:r>
            <a:r>
              <a:rPr lang="en-AU" dirty="0" smtClean="0"/>
              <a:t>eeting twice this week</a:t>
            </a:r>
          </a:p>
          <a:p>
            <a:pPr>
              <a:defRPr/>
            </a:pPr>
            <a:r>
              <a:rPr lang="en-AU" dirty="0" smtClean="0"/>
              <a:t>Wed PM1</a:t>
            </a:r>
          </a:p>
          <a:p>
            <a:pPr>
              <a:defRPr/>
            </a:pPr>
            <a:r>
              <a:rPr lang="en-AU" dirty="0" smtClean="0"/>
              <a:t>Thu PM1 (any motions)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itle 1"/>
          <p:cNvSpPr>
            <a:spLocks noGrp="1"/>
          </p:cNvSpPr>
          <p:nvPr>
            <p:ph type="title" idx="4294967295"/>
          </p:nvPr>
        </p:nvSpPr>
        <p:spPr>
          <a:xfrm>
            <a:off x="2220913" y="609600"/>
            <a:ext cx="7772400" cy="609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IEEE 802.11 Coexistence SC – Sept 2018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09801" y="1524000"/>
            <a:ext cx="7783513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 smtClean="0"/>
              <a:t>Agenda items (</a:t>
            </a:r>
            <a:r>
              <a:rPr lang="en-AU" altLang="en-US" dirty="0" smtClean="0"/>
              <a:t>11-18-1378) </a:t>
            </a:r>
            <a:r>
              <a:rPr lang="en-AU" altLang="en-US" dirty="0" smtClean="0"/>
              <a:t>to be addressed include:</a:t>
            </a:r>
          </a:p>
          <a:p>
            <a:pPr>
              <a:defRPr/>
            </a:pPr>
            <a:r>
              <a:rPr lang="en-AU" dirty="0" smtClean="0"/>
              <a:t>Relationships</a:t>
            </a:r>
          </a:p>
          <a:p>
            <a:pPr lvl="1">
              <a:defRPr/>
            </a:pPr>
            <a:r>
              <a:rPr lang="en-AU" dirty="0" smtClean="0"/>
              <a:t>Review upcoming ETSI </a:t>
            </a:r>
            <a:r>
              <a:rPr lang="en-AU" dirty="0"/>
              <a:t>BRAN </a:t>
            </a:r>
            <a:r>
              <a:rPr lang="en-AU" dirty="0" smtClean="0"/>
              <a:t>meeting agenda &amp; submissions</a:t>
            </a:r>
            <a:endParaRPr lang="en-AU" dirty="0"/>
          </a:p>
          <a:p>
            <a:pPr lvl="1">
              <a:defRPr/>
            </a:pPr>
            <a:r>
              <a:rPr lang="en-AU" dirty="0" smtClean="0"/>
              <a:t>Discuss response from 3GPP RAN to workshop invitation</a:t>
            </a:r>
          </a:p>
          <a:p>
            <a:pPr lvl="1">
              <a:defRPr/>
            </a:pPr>
            <a:r>
              <a:rPr lang="en-AU" dirty="0"/>
              <a:t>Discuss response from 3GPP </a:t>
            </a:r>
            <a:r>
              <a:rPr lang="en-AU" dirty="0" smtClean="0"/>
              <a:t>RAN4 </a:t>
            </a:r>
            <a:r>
              <a:rPr lang="en-AU" dirty="0"/>
              <a:t>to </a:t>
            </a:r>
            <a:r>
              <a:rPr lang="en-AU" dirty="0" smtClean="0"/>
              <a:t>LS</a:t>
            </a:r>
            <a:endParaRPr lang="en-AU" dirty="0"/>
          </a:p>
          <a:p>
            <a:pPr>
              <a:defRPr/>
            </a:pPr>
            <a:r>
              <a:rPr lang="en-AU" dirty="0" smtClean="0"/>
              <a:t>Technical issues</a:t>
            </a:r>
          </a:p>
          <a:p>
            <a:pPr lvl="1">
              <a:defRPr/>
            </a:pPr>
            <a:r>
              <a:rPr lang="en-AU" dirty="0" smtClean="0"/>
              <a:t>Adaptivity in EN 301 893</a:t>
            </a:r>
          </a:p>
          <a:p>
            <a:pPr lvl="1">
              <a:defRPr/>
            </a:pPr>
            <a:r>
              <a:rPr lang="en-AU" dirty="0" smtClean="0"/>
              <a:t>Blocking energy in Europe</a:t>
            </a:r>
          </a:p>
          <a:p>
            <a:pPr lvl="1">
              <a:defRPr/>
            </a:pPr>
            <a:r>
              <a:rPr lang="en-AU" dirty="0" smtClean="0"/>
              <a:t>“Paused COT” in EN 301 893</a:t>
            </a:r>
          </a:p>
          <a:p>
            <a:pPr lvl="1">
              <a:defRPr/>
            </a:pPr>
            <a:r>
              <a:rPr lang="en-AU" dirty="0"/>
              <a:t>G</a:t>
            </a:r>
            <a:r>
              <a:rPr lang="en-AU" dirty="0" smtClean="0"/>
              <a:t>reenfield coexistence, </a:t>
            </a:r>
            <a:r>
              <a:rPr lang="en-AU" dirty="0" err="1" smtClean="0"/>
              <a:t>eg</a:t>
            </a:r>
            <a:r>
              <a:rPr lang="en-AU" dirty="0" smtClean="0"/>
              <a:t> 6GHz</a:t>
            </a:r>
          </a:p>
          <a:p>
            <a:pPr>
              <a:defRPr/>
            </a:pPr>
            <a:r>
              <a:rPr lang="en-AU" dirty="0" smtClean="0"/>
              <a:t>Motions (Thu PM1 only, if required)</a:t>
            </a:r>
          </a:p>
          <a:p>
            <a:pPr lvl="1">
              <a:defRPr/>
            </a:pPr>
            <a:r>
              <a:rPr lang="en-AU" dirty="0" smtClean="0"/>
              <a:t>Possible LS motions to ETSI BRAN &amp; 3GPP RAN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Robert Stacey, Intel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2209801" y="685799"/>
            <a:ext cx="7856537" cy="1443038"/>
          </a:xfrm>
        </p:spPr>
        <p:txBody>
          <a:bodyPr/>
          <a:lstStyle/>
          <a:p>
            <a:r>
              <a:rPr lang="en-US" altLang="en-US" dirty="0"/>
              <a:t>PAR SC – Sept 2018</a:t>
            </a:r>
            <a:br>
              <a:rPr lang="en-US" altLang="en-US" dirty="0"/>
            </a:br>
            <a:r>
              <a:rPr lang="en-US" altLang="en-US" dirty="0"/>
              <a:t>PAR Review SC</a:t>
            </a:r>
            <a:br>
              <a:rPr lang="en-US" altLang="en-US" dirty="0"/>
            </a:br>
            <a:r>
              <a:rPr lang="en-US" altLang="en-US" dirty="0"/>
              <a:t>Chair: Jon Rosdahl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66106" y="2203682"/>
            <a:ext cx="8534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b="1" dirty="0">
              <a:solidFill>
                <a:schemeClr val="tx1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Will meet in November 2018 to review proposed PAR documents.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b="1" dirty="0">
              <a:solidFill>
                <a:schemeClr val="tx1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chemeClr val="tx1"/>
                </a:solidFill>
              </a:rPr>
              <a:t>Upcoming Submission deadlines 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WG PAR submission to 802 EC:     12 October 2018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WG PAR Submission to NesCom: 15 October 2018 </a:t>
            </a:r>
            <a:r>
              <a:rPr lang="en-US" sz="1600" dirty="0">
                <a:solidFill>
                  <a:schemeClr val="tx1"/>
                </a:solidFill>
              </a:rPr>
              <a:t>(for </a:t>
            </a:r>
            <a:r>
              <a:rPr lang="en-US" sz="1600" dirty="0" err="1">
                <a:solidFill>
                  <a:schemeClr val="tx1"/>
                </a:solidFill>
              </a:rPr>
              <a:t>NesCom</a:t>
            </a:r>
            <a:r>
              <a:rPr lang="en-US" sz="1600" dirty="0">
                <a:solidFill>
                  <a:schemeClr val="tx1"/>
                </a:solidFill>
              </a:rPr>
              <a:t> Dec </a:t>
            </a:r>
            <a:r>
              <a:rPr lang="en-US" sz="1600" dirty="0" err="1">
                <a:solidFill>
                  <a:schemeClr val="tx1"/>
                </a:solidFill>
              </a:rPr>
              <a:t>mtg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  <a:endParaRPr lang="en-US" altLang="en-US" sz="1600" dirty="0">
              <a:solidFill>
                <a:schemeClr val="tx1"/>
              </a:solidFill>
            </a:endParaRPr>
          </a:p>
          <a:p>
            <a:pPr lvl="1"/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Robert Stacey, Intel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271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6134</TotalTime>
  <Words>1978</Words>
  <Application>Microsoft Office PowerPoint</Application>
  <PresentationFormat>Widescreen</PresentationFormat>
  <Paragraphs>432</Paragraphs>
  <Slides>24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 Unicode MS</vt:lpstr>
      <vt:lpstr>MS Gothic</vt:lpstr>
      <vt:lpstr>MS PGothic</vt:lpstr>
      <vt:lpstr>MS PGothic</vt:lpstr>
      <vt:lpstr>Arial</vt:lpstr>
      <vt:lpstr>Times New Roman</vt:lpstr>
      <vt:lpstr>Wingdings</vt:lpstr>
      <vt:lpstr>Office Theme</vt:lpstr>
      <vt:lpstr>Document</vt:lpstr>
      <vt:lpstr>WG11 Opening Report Snapshot slides 2018-09</vt:lpstr>
      <vt:lpstr>Abstract</vt:lpstr>
      <vt:lpstr>Editors Meeting Agenda for 2018-09-11</vt:lpstr>
      <vt:lpstr>ANA Status</vt:lpstr>
      <vt:lpstr>802.11 AANI SC – September 2018</vt:lpstr>
      <vt:lpstr>802.11 ARC – September 2018</vt:lpstr>
      <vt:lpstr>IEEE 802.11 Coexistence SC – Sept 2018</vt:lpstr>
      <vt:lpstr>IEEE 802.11 Coexistence SC – Sept 2018</vt:lpstr>
      <vt:lpstr>PAR SC – Sept 2018 PAR Review SC Chair: Jon Rosdahl</vt:lpstr>
      <vt:lpstr>802.11 WNG – September 2018</vt:lpstr>
      <vt:lpstr>IEEE 802 JTC1 SC – Sept 2018</vt:lpstr>
      <vt:lpstr>IEEE 802 has 82 standards in or through the PSDO pipeline</vt:lpstr>
      <vt:lpstr>TGmd – Snapshot slide Chair: Dorothy Stanley</vt:lpstr>
      <vt:lpstr>TGax High Efficiency WLAN – September 2018 Chair: Osama Aboul-Magd</vt:lpstr>
      <vt:lpstr>TGay Next Gen 60 GHz – September 2018 Chair: Edward Au</vt:lpstr>
      <vt:lpstr>TGaz Next Gen Positioning – September 2018 Chair: Jonathan Segev</vt:lpstr>
      <vt:lpstr>TGaz Next Gen Positioning – September 2018 Chair: Jonathan Segev</vt:lpstr>
      <vt:lpstr>TGba Wake Up Radio – September 2018 Chair: Minyoung Park</vt:lpstr>
      <vt:lpstr>PowerPoint Presentation</vt:lpstr>
      <vt:lpstr>802.11 Broadcast Services (BCS) SG Chair: Marc Emmelmann</vt:lpstr>
      <vt:lpstr>EHT SG</vt:lpstr>
      <vt:lpstr>PowerPoint Presentation</vt:lpstr>
      <vt:lpstr>802.11 NGV SG – September 2018</vt:lpstr>
      <vt:lpstr>Real Time Applications (RTA) TIG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158</cp:revision>
  <cp:lastPrinted>1601-01-01T00:00:00Z</cp:lastPrinted>
  <dcterms:created xsi:type="dcterms:W3CDTF">2018-05-02T19:26:26Z</dcterms:created>
  <dcterms:modified xsi:type="dcterms:W3CDTF">2018-09-10T16:08:20Z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2018-09-10 16:08:20Z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