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702" r:id="rId14"/>
    <p:sldId id="647" r:id="rId15"/>
    <p:sldId id="677" r:id="rId16"/>
    <p:sldId id="674" r:id="rId17"/>
    <p:sldId id="696" r:id="rId18"/>
    <p:sldId id="697" r:id="rId19"/>
    <p:sldId id="698" r:id="rId20"/>
    <p:sldId id="700" r:id="rId21"/>
    <p:sldId id="699" r:id="rId22"/>
    <p:sldId id="701" r:id="rId23"/>
    <p:sldId id="695" r:id="rId24"/>
    <p:sldId id="693" r:id="rId25"/>
    <p:sldId id="684" r:id="rId26"/>
    <p:sldId id="590" r:id="rId27"/>
    <p:sldId id="692" r:id="rId28"/>
    <p:sldId id="516" r:id="rId2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51121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75734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4201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29229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5577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99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4512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802.11-18/1388r7</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24</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5-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24-05-000m-fixes-to-multi-band-operations.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177-02-000m-802-11ah-txop-limits.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479-01-000m-parsing-a-commit-message.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657-06-000m-revmd-wg-lb232-comments-for-editor-ad-hoc.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hyperlink" Target="https://mentor.ieee.org/802.11/dcn/18/11-18-0670-10-000m-lb232-revmd-phy-sec-comments.xls" TargetMode="External"/><Relationship Id="rId4" Type="http://schemas.openxmlformats.org/officeDocument/2006/relationships/hyperlink" Target="https://mentor.ieee.org/802.11/dcn/18/11-18-0619-08-000m-revmd-editor2-lb232-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4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51913813"/>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a:t>
                      </a:r>
                      <a:r>
                        <a:rPr lang="en-US" sz="1400" b="1" dirty="0" smtClean="0"/>
                        <a:t>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endParaRPr lang="en-US" altLang="en-US" sz="1400" b="1" dirty="0" smtClean="0"/>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a:t>
                      </a:r>
                      <a:r>
                        <a:rPr lang="en-US" altLang="en-US" sz="1400" b="1" dirty="0" smtClean="0"/>
                        <a:t>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a:t>
                      </a:r>
                      <a:r>
                        <a:rPr lang="en-US" sz="1400" b="1" dirty="0" smtClean="0"/>
                        <a:t>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a:t>
                      </a:r>
                      <a:r>
                        <a:rPr lang="en-US" sz="1400" b="1" dirty="0" smtClean="0"/>
                        <a:t>Ballot (D5.0)</a:t>
                      </a:r>
                      <a:endParaRPr lang="en-GB" sz="1400" b="1" dirty="0"/>
                    </a:p>
                  </a:txBody>
                  <a:tcPr/>
                </a:tc>
                <a:tc>
                  <a:txBody>
                    <a:bodyPr/>
                    <a:lstStyle/>
                    <a:p>
                      <a:r>
                        <a:rPr lang="en-US" sz="1400" b="1" dirty="0" smtClean="0"/>
                        <a:t>Sept/November </a:t>
                      </a:r>
                      <a:r>
                        <a:rPr lang="en-US" sz="1400" b="1" dirty="0" smtClean="0"/>
                        <a:t>2019</a:t>
                      </a:r>
                      <a:endParaRPr lang="en-GB" sz="1400" b="1" dirty="0"/>
                    </a:p>
                  </a:txBody>
                  <a:tcPr/>
                </a:tc>
              </a:tr>
              <a:tr h="517232">
                <a:tc>
                  <a:txBody>
                    <a:bodyPr/>
                    <a:lstStyle/>
                    <a:p>
                      <a:r>
                        <a:rPr lang="en-US" sz="1400" b="1" dirty="0" smtClean="0"/>
                        <a:t>Recirculation Sponsor </a:t>
                      </a:r>
                      <a:r>
                        <a:rPr lang="en-US" sz="1400" b="1" dirty="0" smtClean="0"/>
                        <a:t>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 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68 </a:t>
            </a:r>
            <a:r>
              <a:rPr lang="en-US" altLang="en-US" dirty="0" smtClean="0"/>
              <a:t>–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a:t>
            </a:r>
            <a:r>
              <a:rPr lang="en-US" altLang="en-US" sz="1800" dirty="0"/>
              <a:t>E” tab in </a:t>
            </a:r>
            <a:r>
              <a:rPr lang="en-US" altLang="en-US" sz="1800" dirty="0" smtClean="0">
                <a:hlinkClick r:id="rId3"/>
              </a:rPr>
              <a:t>https://mentor.ieee.org/802.11/dcn/18/11-18-0657-05-000m-revmd-wg-lb232-comments-for-editor-ad-hoc.xls</a:t>
            </a:r>
            <a:r>
              <a:rPr lang="en-US" altLang="en-US" sz="1800" dirty="0" smtClean="0"/>
              <a:t> </a:t>
            </a:r>
            <a:endParaRPr lang="en-US" altLang="en-US" sz="1800" dirty="0"/>
          </a:p>
          <a:p>
            <a:pPr lvl="1">
              <a:lnSpc>
                <a:spcPct val="80000"/>
              </a:lnSpc>
            </a:pPr>
            <a:r>
              <a:rPr lang="en-US" altLang="en-US" sz="1800" dirty="0"/>
              <a:t>“</a:t>
            </a:r>
            <a:r>
              <a:rPr lang="en-US" altLang="en-US" sz="1800" dirty="0" smtClean="0"/>
              <a:t>Motion-EDITOR2-D” 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MAC-S” and “Motion MAC-T” tabs </a:t>
            </a:r>
            <a:r>
              <a:rPr lang="en-US" altLang="en-US" sz="1800" dirty="0"/>
              <a:t>in </a:t>
            </a:r>
            <a:r>
              <a:rPr lang="en-US" altLang="en-US" sz="1800" dirty="0" smtClean="0">
                <a:hlinkClick r:id="rId5"/>
              </a:rPr>
              <a:t>https://</a:t>
            </a:r>
            <a:r>
              <a:rPr lang="en-US" altLang="en-US" sz="1800" dirty="0" smtClean="0">
                <a:hlinkClick r:id="rId6"/>
              </a:rPr>
              <a:t>mentor.ieee.org/802.11/dcn/17/11-17-0927-19-000m-revmd-mac-comments.xls </a:t>
            </a:r>
            <a:endParaRPr lang="en-US" altLang="en-US" sz="1800" dirty="0" smtClean="0"/>
          </a:p>
          <a:p>
            <a:pPr lvl="1">
              <a:lnSpc>
                <a:spcPct val="80000"/>
              </a:lnSpc>
            </a:pPr>
            <a:r>
              <a:rPr lang="en-US" altLang="en-US" sz="1800" dirty="0" smtClean="0"/>
              <a:t>“PHY Motion F” 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err="1" smtClean="0"/>
              <a:t>AdHoc</a:t>
            </a:r>
            <a:r>
              <a:rPr lang="en-US" altLang="en-US" sz="1800" dirty="0" smtClean="0"/>
              <a:t>” and “Gen Motion Aug </a:t>
            </a:r>
            <a:r>
              <a:rPr lang="en-US" altLang="en-US" sz="1800" dirty="0" err="1" smtClean="0"/>
              <a:t>Telcon</a:t>
            </a:r>
            <a:r>
              <a:rPr lang="en-US" altLang="en-US" sz="1800" dirty="0" smtClean="0"/>
              <a:t>” </a:t>
            </a:r>
            <a:r>
              <a:rPr lang="en-US" altLang="en-US" sz="1800" dirty="0" smtClean="0"/>
              <a:t>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DMG Editorial clarification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r>
              <a:rPr lang="en-US" sz="2800" i="1" dirty="0" smtClean="0"/>
              <a:t>Change </a:t>
            </a:r>
            <a:r>
              <a:rPr lang="en-US" sz="2800" i="1" dirty="0"/>
              <a:t>the second paragraph in 10.37.6.2 </a:t>
            </a:r>
            <a:r>
              <a:rPr lang="en-US" sz="2800" i="1" dirty="0" smtClean="0"/>
              <a:t>(D1.4) as </a:t>
            </a:r>
            <a:r>
              <a:rPr lang="en-US" sz="2800" i="1" dirty="0"/>
              <a:t>follows</a:t>
            </a:r>
            <a:endParaRPr lang="en-GB" sz="2800" dirty="0"/>
          </a:p>
          <a:p>
            <a:endParaRPr lang="en-GB" sz="2800" dirty="0"/>
          </a:p>
          <a:p>
            <a:r>
              <a:rPr lang="en-US" sz="2800" dirty="0"/>
              <a:t>An SP </a:t>
            </a:r>
            <a:r>
              <a:rPr lang="en-US" sz="2800" u="sng" dirty="0"/>
              <a:t>allocation that is not an obsolete allocation </a:t>
            </a:r>
            <a:r>
              <a:rPr lang="en-US" sz="2800" dirty="0"/>
              <a:t>is assigned to the source DMG STA identified in the Source AID subfield in an Allocation field </a:t>
            </a:r>
            <a:r>
              <a:rPr lang="en-US" sz="2800" strike="sngStrike" dirty="0"/>
              <a:t>that is not an obsolete allocation</a:t>
            </a:r>
            <a:r>
              <a:rPr lang="en-US" sz="2800" dirty="0"/>
              <a:t> within the Extended Schedule element.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2163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Multiband Operation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mentor.ieee.org/802.11/dcn/18/11-18-1324-05-000m-fixes-to-multi-band-operations.docx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63762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11-18-1447 edits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a:t>
            </a:r>
            <a:r>
              <a:rPr lang="en-US" altLang="en-US" sz="2800" dirty="0" smtClean="0"/>
              <a:t>following changes into the </a:t>
            </a:r>
            <a:r>
              <a:rPr lang="en-US" altLang="en-US" sz="2800" dirty="0" err="1" smtClean="0"/>
              <a:t>TGmd</a:t>
            </a:r>
            <a:r>
              <a:rPr lang="en-US" altLang="en-US" sz="2800" dirty="0" smtClean="0"/>
              <a:t> draft:</a:t>
            </a:r>
          </a:p>
          <a:p>
            <a:pPr lvl="1">
              <a:lnSpc>
                <a:spcPct val="80000"/>
              </a:lnSpc>
            </a:pPr>
            <a:r>
              <a:rPr lang="en-US" altLang="en-US" dirty="0" smtClean="0"/>
              <a:t>(D1.4) At  1105.50 At the end of the paragraph, insert “</a:t>
            </a:r>
            <a:r>
              <a:rPr lang="en-US" dirty="0"/>
              <a:t>Classifier Type 2 is </a:t>
            </a:r>
            <a:r>
              <a:rPr lang="en-US" dirty="0" smtClean="0"/>
              <a:t>deprecated”</a:t>
            </a:r>
          </a:p>
          <a:p>
            <a:pPr lvl="1">
              <a:lnSpc>
                <a:spcPct val="80000"/>
              </a:lnSpc>
            </a:pPr>
            <a:r>
              <a:rPr lang="en-US" altLang="en-US" dirty="0" smtClean="0"/>
              <a:t>(D1.4) At 1667.52 Change from “</a:t>
            </a:r>
            <a:r>
              <a:rPr lang="en-US" dirty="0"/>
              <a:t>IEEE </a:t>
            </a:r>
            <a:r>
              <a:rPr lang="en-US" dirty="0" err="1"/>
              <a:t>Std</a:t>
            </a:r>
            <a:r>
              <a:rPr lang="en-US" dirty="0"/>
              <a:t> </a:t>
            </a:r>
            <a:r>
              <a:rPr lang="en-US" dirty="0" smtClean="0"/>
              <a:t>802.1Q-2011“ to “</a:t>
            </a:r>
            <a:r>
              <a:rPr lang="en-US" dirty="0"/>
              <a:t>IEEE </a:t>
            </a:r>
            <a:r>
              <a:rPr lang="en-US" dirty="0" err="1"/>
              <a:t>Std</a:t>
            </a:r>
            <a:r>
              <a:rPr lang="en-US" dirty="0"/>
              <a:t> </a:t>
            </a:r>
            <a:r>
              <a:rPr lang="en-US" dirty="0" smtClean="0"/>
              <a:t>802.1Q “</a:t>
            </a:r>
          </a:p>
          <a:p>
            <a:pPr lvl="1">
              <a:lnSpc>
                <a:spcPct val="80000"/>
              </a:lnSpc>
            </a:pPr>
            <a:r>
              <a:rPr lang="en-US" altLang="en-US" dirty="0" smtClean="0"/>
              <a:t>(D1.4) In the notes beginning at 2196.58, delete “Clause 35 of” (2x), “C.3 of” (1x) and delete “-2011” (3x)</a:t>
            </a:r>
          </a:p>
          <a:p>
            <a:pPr lvl="1">
              <a:lnSpc>
                <a:spcPct val="80000"/>
              </a:lnSpc>
            </a:pPr>
            <a:r>
              <a:rPr lang="en-US" altLang="en-US" dirty="0" smtClean="0"/>
              <a:t/>
            </a:r>
            <a:br>
              <a:rPr lang="en-US" altLang="en-US"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7225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11ah TXOP limits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mentor.ieee.org/802.11/dcn/18/11-18-1177-02-000m-802-11ah-txop-limits.docx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72575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Parse Commit message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mentor.ieee.org/802.11/dcn/18/11-18-1479-01-000m-parsing-a-commit-message.docx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84701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Resolve CID 1006 as “</a:t>
            </a:r>
            <a:r>
              <a:rPr lang="en-US" altLang="en-US" sz="2800" dirty="0" smtClean="0"/>
              <a:t>Revised” with a resolution of</a:t>
            </a:r>
          </a:p>
          <a:p>
            <a:pPr lvl="1">
              <a:lnSpc>
                <a:spcPct val="80000"/>
              </a:lnSpc>
            </a:pPr>
            <a:r>
              <a:rPr lang="en-US" altLang="en-US" dirty="0" smtClean="0"/>
              <a:t>“Incorporate </a:t>
            </a:r>
            <a:r>
              <a:rPr lang="en-US" altLang="en-US" dirty="0" smtClean="0"/>
              <a:t>the changes in </a:t>
            </a:r>
            <a:r>
              <a:rPr lang="en-US" altLang="en-US" dirty="0" smtClean="0">
                <a:hlinkClick r:id="rId3"/>
              </a:rPr>
              <a:t>https://mentor.ieee.org/802.11/dcn/18/11-18-1364-04-000m-proposed-resolution-for-cid-1066.doc</a:t>
            </a:r>
            <a:r>
              <a:rPr lang="en-US" altLang="en-US" dirty="0" smtClean="0"/>
              <a:t> </a:t>
            </a:r>
            <a:r>
              <a:rPr lang="en-US" altLang="en-US" dirty="0" smtClean="0"/>
              <a:t>into </a:t>
            </a:r>
            <a:r>
              <a:rPr lang="en-US" altLang="en-US" dirty="0" smtClean="0"/>
              <a:t>the </a:t>
            </a:r>
            <a:r>
              <a:rPr lang="en-US" altLang="en-US" dirty="0" err="1" smtClean="0"/>
              <a:t>TGmd</a:t>
            </a:r>
            <a:r>
              <a:rPr lang="en-US" altLang="en-US" dirty="0" smtClean="0"/>
              <a:t> draft</a:t>
            </a:r>
            <a:r>
              <a:rPr lang="en-US" altLang="en-US" dirty="0" smtClean="0"/>
              <a:t>. These changes define a new Beacon frame protection capability.”</a:t>
            </a:r>
          </a:p>
          <a:p>
            <a:pPr lvl="1">
              <a:lnSpc>
                <a:spcPct val="80000"/>
              </a:lnSpc>
            </a:pP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Nehru Bhandaru</a:t>
            </a:r>
            <a:endParaRPr lang="en-US" altLang="en-US" sz="2800" dirty="0" smtClean="0"/>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46721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F</a:t>
            </a:r>
            <a:r>
              <a:rPr lang="en-US" altLang="en-US" dirty="0" smtClean="0"/>
              <a:t>” </a:t>
            </a:r>
            <a:r>
              <a:rPr lang="en-US" altLang="en-US" dirty="0"/>
              <a:t>tab in </a:t>
            </a:r>
            <a:r>
              <a:rPr lang="en-US" altLang="en-US" dirty="0" smtClean="0">
                <a:hlinkClick r:id="rId3"/>
              </a:rPr>
              <a:t>https://mentor.ieee.org/802.11/dcn/18/11-18-0657-06-000m-revmd-wg-lb232-comments-for-editor-ad-hoc.xls</a:t>
            </a:r>
            <a:r>
              <a:rPr lang="en-US" altLang="en-US" dirty="0" smtClean="0"/>
              <a:t> </a:t>
            </a:r>
            <a:endParaRPr lang="en-US" altLang="en-US" dirty="0"/>
          </a:p>
          <a:p>
            <a:pPr lvl="1">
              <a:lnSpc>
                <a:spcPct val="80000"/>
              </a:lnSpc>
            </a:pPr>
            <a:r>
              <a:rPr lang="en-US" altLang="en-US" dirty="0"/>
              <a:t>“</a:t>
            </a:r>
            <a:r>
              <a:rPr lang="en-US" altLang="en-US" dirty="0" smtClean="0"/>
              <a:t>Motion-EDITOR2-D” tab </a:t>
            </a:r>
            <a:r>
              <a:rPr lang="en-US" altLang="en-US" dirty="0"/>
              <a:t>in </a:t>
            </a:r>
            <a:r>
              <a:rPr lang="en-US" altLang="en-US" dirty="0">
                <a:hlinkClick r:id="rId4"/>
              </a:rPr>
              <a:t>https://</a:t>
            </a:r>
            <a:r>
              <a:rPr lang="en-US" altLang="en-US" dirty="0" smtClean="0">
                <a:hlinkClick r:id="rId4"/>
              </a:rPr>
              <a:t>mentor.ieee.org/802.11/dcn/18/11-18-0619-08-000m-revmd-editor2-lb232-comments.xlsx</a:t>
            </a:r>
            <a:r>
              <a:rPr lang="en-US" altLang="en-US" dirty="0" smtClean="0"/>
              <a:t> </a:t>
            </a:r>
          </a:p>
          <a:p>
            <a:pPr lvl="1">
              <a:lnSpc>
                <a:spcPct val="80000"/>
              </a:lnSpc>
            </a:pPr>
            <a:r>
              <a:rPr lang="en-US" altLang="en-US" dirty="0" smtClean="0"/>
              <a:t>“PHY Motion G” tab </a:t>
            </a:r>
            <a:r>
              <a:rPr lang="en-US" altLang="en-US" dirty="0"/>
              <a:t>in </a:t>
            </a:r>
            <a:r>
              <a:rPr lang="en-US" altLang="en-US" dirty="0" smtClean="0">
                <a:hlinkClick r:id="rId5"/>
              </a:rPr>
              <a:t>https://mentor.ieee.org/802.11/dcn/18/11-18-0670-10-000m-lb232-revmd-phy-sec-comments.xls</a:t>
            </a:r>
            <a:r>
              <a:rPr lang="en-US" altLang="en-US" dirty="0" smtClean="0"/>
              <a:t> </a:t>
            </a:r>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3249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&lt;date&gt; </a:t>
            </a:r>
            <a:r>
              <a:rPr lang="en-US" altLang="en-US" sz="2800" dirty="0" smtClean="0"/>
              <a:t>in &lt;place&gt; </a:t>
            </a:r>
            <a:r>
              <a:rPr lang="en-US" altLang="en-US" sz="2800" dirty="0" smtClean="0"/>
              <a:t>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September 28, Oct 5, 12, 19, Nov 2 10am Eastern, 2 hours</a:t>
            </a:r>
            <a:endParaRPr lang="en-GB" sz="1800" dirty="0"/>
          </a:p>
          <a:p>
            <a:r>
              <a:rPr lang="en-US" altLang="en-US" sz="2000" dirty="0" smtClean="0"/>
              <a:t>Next ad-hoc: </a:t>
            </a:r>
            <a:r>
              <a:rPr lang="en-US" altLang="en-US" sz="2000" dirty="0" smtClean="0"/>
              <a:t> TBD</a:t>
            </a:r>
            <a:endParaRPr lang="en-US" altLang="en-US" sz="2000" dirty="0" smtClean="0"/>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 Mandatory Protection change</a:t>
            </a:r>
            <a:endParaRPr lang="en-GB" dirty="0"/>
          </a:p>
        </p:txBody>
      </p:sp>
      <p:sp>
        <p:nvSpPr>
          <p:cNvPr id="9223" name="Rectangle 3"/>
          <p:cNvSpPr>
            <a:spLocks noGrp="1" noChangeArrowheads="1"/>
          </p:cNvSpPr>
          <p:nvPr>
            <p:ph type="body" idx="4294967295"/>
          </p:nvPr>
        </p:nvSpPr>
        <p:spPr>
          <a:xfrm>
            <a:off x="1407161" y="1691641"/>
            <a:ext cx="9479280" cy="4572001"/>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1737.7, delete “If one or more </a:t>
            </a:r>
            <a:r>
              <a:rPr lang="en-GB" sz="1600" dirty="0" err="1"/>
              <a:t>NonERP</a:t>
            </a:r>
            <a:r>
              <a:rPr lang="en-GB" sz="1600" dirty="0"/>
              <a:t> STAs are associated in the BSS, the </a:t>
            </a:r>
            <a:r>
              <a:rPr lang="en-GB" sz="1600" dirty="0" err="1"/>
              <a:t>Use_Protection</a:t>
            </a:r>
            <a:r>
              <a:rPr lang="en-GB" sz="1600" dirty="0"/>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1735.5, change “Protection frames shall be sent” to “When the </a:t>
            </a:r>
            <a:r>
              <a:rPr lang="en-GB" sz="1600" dirty="0" err="1"/>
              <a:t>Use_Protection</a:t>
            </a:r>
            <a:r>
              <a:rPr lang="en-GB" sz="1600" dirty="0"/>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1736.22, delete “Additionally, if any of the rates in the </a:t>
            </a:r>
            <a:r>
              <a:rPr lang="en-GB" sz="1600" dirty="0" err="1"/>
              <a:t>BSSBasicRateSet</a:t>
            </a:r>
            <a:r>
              <a:rPr lang="en-GB" sz="1600" dirty="0"/>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1736.4, add at end of paragraph “An AP may set the </a:t>
            </a:r>
            <a:r>
              <a:rPr lang="en-GB" sz="1600" dirty="0" err="1"/>
              <a:t>Use_Protection</a:t>
            </a:r>
            <a:r>
              <a:rPr lang="en-GB" sz="1600" dirty="0"/>
              <a:t> bit to 0, based on its internal policies, which are beyond the scope of the standard.”</a:t>
            </a:r>
          </a:p>
          <a:p>
            <a:pPr>
              <a:lnSpc>
                <a:spcPct val="80000"/>
              </a:lnSpc>
            </a:pPr>
            <a:endParaRPr lang="en-US" altLang="en-US" sz="1800" dirty="0">
              <a:solidFill>
                <a:srgbClr val="006600"/>
              </a:solidFill>
            </a:endParaRPr>
          </a:p>
          <a:p>
            <a:pPr>
              <a:lnSpc>
                <a:spcPct val="80000"/>
              </a:lnSpc>
            </a:pPr>
            <a:r>
              <a:rPr lang="en-US" altLang="en-US" sz="1800" dirty="0" smtClean="0"/>
              <a:t>Moved: </a:t>
            </a:r>
            <a:r>
              <a:rPr lang="en-US" altLang="en-US" sz="1800" dirty="0" smtClean="0"/>
              <a:t>Sean Coffey</a:t>
            </a:r>
            <a:endParaRPr lang="en-US" altLang="en-US" sz="1800" dirty="0" smtClean="0"/>
          </a:p>
          <a:p>
            <a:pPr>
              <a:lnSpc>
                <a:spcPct val="80000"/>
              </a:lnSpc>
            </a:pPr>
            <a:r>
              <a:rPr lang="en-US" altLang="en-US" sz="1800" dirty="0" smtClean="0"/>
              <a:t>Seconded: </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a:t>
            </a:r>
            <a:r>
              <a:rPr lang="en-US" altLang="en-US" sz="1600" dirty="0" smtClean="0"/>
              <a:t>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1343, 1349</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a:t>
            </a:r>
            <a:r>
              <a:rPr lang="en-US" altLang="en-US" sz="1600" dirty="0" smtClean="0"/>
              <a:t>Wentink– </a:t>
            </a:r>
            <a:r>
              <a:rPr lang="en-US" altLang="en-US" sz="1600" dirty="0" smtClean="0"/>
              <a:t>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a:t>
            </a:r>
            <a:r>
              <a:rPr lang="en-US" sz="1600" dirty="0" smtClean="0"/>
              <a:t>CIDs</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a:t>
            </a:r>
            <a:r>
              <a:rPr lang="en-US" altLang="en-US" sz="1600" dirty="0" smtClean="0"/>
              <a:t>– Guido </a:t>
            </a:r>
            <a:r>
              <a:rPr lang="en-US" altLang="en-US" sz="1600" dirty="0"/>
              <a:t>11-18-1260, </a:t>
            </a:r>
            <a:r>
              <a:rPr lang="en-US" altLang="en-US" sz="1600" dirty="0" smtClean="0"/>
              <a:t>Jerome Henry 11-18-1368</a:t>
            </a:r>
            <a:endParaRPr lang="en-US" altLang="en-US" sz="1600" dirty="0"/>
          </a:p>
          <a:p>
            <a:pPr lvl="1">
              <a:lnSpc>
                <a:spcPct val="80000"/>
              </a:lnSpc>
            </a:pPr>
            <a:r>
              <a:rPr lang="en-US" sz="1600" dirty="0"/>
              <a:t>Sean Coffey </a:t>
            </a:r>
            <a:r>
              <a:rPr lang="en-US" sz="1600" dirty="0" smtClean="0"/>
              <a:t>11-18-1583</a:t>
            </a:r>
            <a:endParaRPr lang="en-US" sz="1600" dirty="0"/>
          </a:p>
          <a:p>
            <a:pPr lvl="1">
              <a:lnSpc>
                <a:spcPct val="80000"/>
              </a:lnSpc>
            </a:pPr>
            <a:r>
              <a:rPr lang="en-US" sz="1600" dirty="0"/>
              <a:t>Emily Qi – CID 1006 11-18-1364 – Beacon </a:t>
            </a:r>
            <a:r>
              <a:rPr lang="en-US" sz="1600" dirty="0" smtClean="0"/>
              <a:t>Protection</a:t>
            </a:r>
          </a:p>
          <a:p>
            <a:pPr lvl="1">
              <a:lnSpc>
                <a:spcPct val="80000"/>
              </a:lnSpc>
            </a:pPr>
            <a:r>
              <a:rPr lang="en-US" sz="1600" dirty="0" err="1" smtClean="0"/>
              <a:t>Youhan</a:t>
            </a:r>
            <a:r>
              <a:rPr lang="en-US" sz="1600" dirty="0" smtClean="0"/>
              <a:t> KIM CID 1309 in 11-18-1597</a:t>
            </a:r>
            <a:endParaRPr lang="en-US" sz="1600"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944982"/>
            <a:ext cx="5087359" cy="156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Hamilton – 11-18-1369 CIDs 1100, 1102, 1104</a:t>
            </a:r>
          </a:p>
          <a:p>
            <a:pPr lvl="1">
              <a:lnSpc>
                <a:spcPct val="80000"/>
              </a:lnSpc>
            </a:pPr>
            <a:r>
              <a:rPr lang="en-US" altLang="en-US" sz="1600" dirty="0" smtClean="0"/>
              <a:t>Mark </a:t>
            </a:r>
            <a:r>
              <a:rPr lang="en-US" altLang="en-US" sz="1600" dirty="0"/>
              <a:t>Hamilton – CIDs </a:t>
            </a:r>
            <a:r>
              <a:rPr lang="en-US" altLang="en-US" sz="1600" dirty="0" smtClean="0"/>
              <a:t>1241 (McCann)</a:t>
            </a:r>
          </a:p>
          <a:p>
            <a:pPr lvl="1">
              <a:lnSpc>
                <a:spcPct val="80000"/>
              </a:lnSpc>
            </a:pPr>
            <a:r>
              <a:rPr lang="en-US" sz="1600" dirty="0" err="1"/>
              <a:t>Yongho</a:t>
            </a:r>
            <a:r>
              <a:rPr lang="en-US" sz="1600" dirty="0"/>
              <a:t> </a:t>
            </a:r>
            <a:r>
              <a:rPr lang="en-US" sz="1600" dirty="0" err="1"/>
              <a:t>Seok</a:t>
            </a:r>
            <a:r>
              <a:rPr lang="en-US" sz="1600" dirty="0"/>
              <a:t> – 11-18-1300 S1G </a:t>
            </a:r>
            <a:r>
              <a:rPr lang="en-US" sz="1600" dirty="0" smtClean="0"/>
              <a:t>comments</a:t>
            </a:r>
          </a:p>
          <a:p>
            <a:pPr lvl="1">
              <a:lnSpc>
                <a:spcPct val="80000"/>
              </a:lnSpc>
            </a:pPr>
            <a:r>
              <a:rPr lang="en-US" sz="1600" dirty="0" err="1" smtClean="0"/>
              <a:t>Xiaofei</a:t>
            </a:r>
            <a:r>
              <a:rPr lang="en-US" sz="1600" dirty="0" smtClean="0"/>
              <a:t> Wang – CID 1263 (S1G)</a:t>
            </a:r>
            <a:endParaRPr lang="en-US" sz="1600" dirty="0"/>
          </a:p>
          <a:p>
            <a:pPr lvl="1">
              <a:lnSpc>
                <a:spcPct val="80000"/>
              </a:lnSpc>
            </a:pPr>
            <a:r>
              <a:rPr lang="en-US" sz="1600" dirty="0" smtClean="0"/>
              <a:t>Mark </a:t>
            </a:r>
            <a:r>
              <a:rPr lang="en-US" sz="1600" dirty="0"/>
              <a:t>Rison CIDs in 11-18-1306r3</a:t>
            </a:r>
            <a:endParaRPr lang="en-GB" sz="1600" dirty="0"/>
          </a:p>
          <a:p>
            <a:pPr lvl="1">
              <a:lnSpc>
                <a:spcPct val="80000"/>
              </a:lnSpc>
            </a:pPr>
            <a:endParaRPr lang="en-US" altLang="en-US" sz="1600" dirty="0"/>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Michael Fischer – CID 1548</a:t>
            </a:r>
          </a:p>
          <a:p>
            <a:pPr lvl="1">
              <a:lnSpc>
                <a:spcPct val="80000"/>
              </a:lnSpc>
            </a:pPr>
            <a:r>
              <a:rPr lang="en-US" sz="1600" dirty="0" smtClean="0"/>
              <a:t>Jerome Henry 11-18-1448</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987035"/>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 11ai CIDs</a:t>
            </a:r>
          </a:p>
          <a:p>
            <a:pPr lvl="1">
              <a:lnSpc>
                <a:spcPct val="80000"/>
              </a:lnSpc>
            </a:pPr>
            <a:r>
              <a:rPr lang="en-US" sz="1600" dirty="0" smtClean="0"/>
              <a:t>Mike </a:t>
            </a:r>
            <a:r>
              <a:rPr lang="en-US" sz="1600" dirty="0" err="1" smtClean="0"/>
              <a:t>Montemurro</a:t>
            </a:r>
            <a:r>
              <a:rPr lang="en-US" sz="1600" dirty="0" smtClean="0"/>
              <a:t> – CID 1284, 1600, 1601, 1602</a:t>
            </a:r>
          </a:p>
          <a:p>
            <a:pPr lvl="1">
              <a:lnSpc>
                <a:spcPct val="80000"/>
              </a:lnSpc>
            </a:pPr>
            <a:r>
              <a:rPr lang="en-US" sz="1600" dirty="0" smtClean="0"/>
              <a:t>Mark Hamilton 11-18-1669 MAC CIDs</a:t>
            </a:r>
          </a:p>
          <a:p>
            <a:pPr lvl="1">
              <a:lnSpc>
                <a:spcPct val="80000"/>
              </a:lnSpc>
            </a:pPr>
            <a:r>
              <a:rPr lang="en-US" sz="1600" dirty="0" smtClean="0"/>
              <a:t>Comment </a:t>
            </a:r>
            <a:r>
              <a:rPr lang="en-US" sz="1600" dirty="0" smtClean="0"/>
              <a:t>Resolution</a:t>
            </a:r>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520416</TotalTime>
  <Words>2820</Words>
  <Application>Microsoft Office PowerPoint</Application>
  <PresentationFormat>Widescreen</PresentationFormat>
  <Paragraphs>584</Paragraphs>
  <Slides>28</Slides>
  <Notes>25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 Snapshot slide</vt:lpstr>
      <vt:lpstr>Approve prior TGmd minutes</vt:lpstr>
      <vt:lpstr>Motion 68 – San Diego, Teleconference, ad-hoc CIDs </vt:lpstr>
      <vt:lpstr>Motion – DMG Editorial clarification</vt:lpstr>
      <vt:lpstr>Motion - Multiband Operation edits</vt:lpstr>
      <vt:lpstr>Motion – 11-18-1447 edits  </vt:lpstr>
      <vt:lpstr>Motion – 11ah TXOP limits </vt:lpstr>
      <vt:lpstr>Motion – Parse Commit message edits</vt:lpstr>
      <vt:lpstr>Motion – Beacon Frame protection</vt:lpstr>
      <vt:lpstr>Motion  – Waikoloa CIDs</vt:lpstr>
      <vt:lpstr>PowerPoint Presentation</vt:lpstr>
      <vt:lpstr>Motion: Ad-hoc</vt:lpstr>
      <vt:lpstr>Sept 2018 – Nov 2018 Meeting Planning</vt:lpstr>
      <vt:lpstr>Motion  – Mandatory Protection change</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3330</cp:revision>
  <cp:lastPrinted>1998-02-10T13:28:06Z</cp:lastPrinted>
  <dcterms:created xsi:type="dcterms:W3CDTF">2005-01-04T21:26:55Z</dcterms:created>
  <dcterms:modified xsi:type="dcterms:W3CDTF">2018-09-13T01:38:10Z</dcterms:modified>
</cp:coreProperties>
</file>