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702" r:id="rId14"/>
    <p:sldId id="647" r:id="rId15"/>
    <p:sldId id="677" r:id="rId16"/>
    <p:sldId id="674" r:id="rId17"/>
    <p:sldId id="696" r:id="rId18"/>
    <p:sldId id="697" r:id="rId19"/>
    <p:sldId id="698" r:id="rId20"/>
    <p:sldId id="700" r:id="rId21"/>
    <p:sldId id="699" r:id="rId22"/>
    <p:sldId id="701" r:id="rId23"/>
    <p:sldId id="695" r:id="rId24"/>
    <p:sldId id="693" r:id="rId25"/>
    <p:sldId id="684" r:id="rId26"/>
    <p:sldId id="590" r:id="rId27"/>
    <p:sldId id="692" r:id="rId28"/>
    <p:sldId id="516" r:id="rId2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51121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75734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4201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29229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5577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997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24512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802.11-18/1388r7</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24</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802.11-18/1388r7</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5-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24-05-000m-fixes-to-multi-band-operations.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177-02-000m-802-11ah-txop-limits.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479-01-000m-parsing-a-commit-message.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364-04-000m-proposed-resolution-for-cid-1066.doc"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0657-06-000m-revmd-wg-lb232-comments-for-editor-ad-hoc.xls"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hyperlink" Target="https://mentor.ieee.org/802.11/dcn/18/11-18-0670-10-000m-lb232-revmd-phy-sec-comments.xls" TargetMode="External"/><Relationship Id="rId4" Type="http://schemas.openxmlformats.org/officeDocument/2006/relationships/hyperlink" Target="https://mentor.ieee.org/802.11/dcn/18/11-18-0619-08-000m-revmd-editor2-lb232-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4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51913813"/>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a:t>
                      </a:r>
                      <a:r>
                        <a:rPr lang="en-US" sz="1400" b="1" dirty="0" smtClean="0"/>
                        <a:t>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endParaRPr lang="en-US" altLang="en-US" sz="1400" b="1" dirty="0" smtClean="0"/>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a:t>
                      </a:r>
                      <a:r>
                        <a:rPr lang="en-US" altLang="en-US" sz="1400" b="1" dirty="0" smtClean="0"/>
                        <a:t>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a:t>
                      </a:r>
                      <a:r>
                        <a:rPr lang="en-US" sz="1400" b="1" dirty="0" smtClean="0"/>
                        <a:t>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a:t>
                      </a:r>
                      <a:r>
                        <a:rPr lang="en-US" sz="1400" b="1" dirty="0" smtClean="0"/>
                        <a:t>Ballot (D5.0)</a:t>
                      </a:r>
                      <a:endParaRPr lang="en-GB" sz="1400" b="1" dirty="0"/>
                    </a:p>
                  </a:txBody>
                  <a:tcPr/>
                </a:tc>
                <a:tc>
                  <a:txBody>
                    <a:bodyPr/>
                    <a:lstStyle/>
                    <a:p>
                      <a:r>
                        <a:rPr lang="en-US" sz="1400" b="1" dirty="0" smtClean="0"/>
                        <a:t>Sept/November </a:t>
                      </a:r>
                      <a:r>
                        <a:rPr lang="en-US" sz="1400" b="1" dirty="0" smtClean="0"/>
                        <a:t>2019</a:t>
                      </a:r>
                      <a:endParaRPr lang="en-GB" sz="1400" b="1" dirty="0"/>
                    </a:p>
                  </a:txBody>
                  <a:tcPr/>
                </a:tc>
              </a:tr>
              <a:tr h="517232">
                <a:tc>
                  <a:txBody>
                    <a:bodyPr/>
                    <a:lstStyle/>
                    <a:p>
                      <a:r>
                        <a:rPr lang="en-US" sz="1400" b="1" dirty="0" smtClean="0"/>
                        <a:t>Recirculation Sponsor </a:t>
                      </a:r>
                      <a:r>
                        <a:rPr lang="en-US" sz="1400" b="1" dirty="0" smtClean="0"/>
                        <a:t>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 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(7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68 </a:t>
            </a:r>
            <a:r>
              <a:rPr lang="en-US" altLang="en-US" dirty="0" smtClean="0"/>
              <a:t>–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EDITOR </a:t>
            </a:r>
            <a:r>
              <a:rPr lang="en-US" altLang="en-US" sz="1800" dirty="0"/>
              <a:t>E” tab in </a:t>
            </a:r>
            <a:r>
              <a:rPr lang="en-US" altLang="en-US" sz="1800" dirty="0" smtClean="0">
                <a:hlinkClick r:id="rId3"/>
              </a:rPr>
              <a:t>https://mentor.ieee.org/802.11/dcn/18/11-18-0657-05-000m-revmd-wg-lb232-comments-for-editor-ad-hoc.xls</a:t>
            </a:r>
            <a:r>
              <a:rPr lang="en-US" altLang="en-US" sz="1800" dirty="0" smtClean="0"/>
              <a:t> </a:t>
            </a:r>
            <a:endParaRPr lang="en-US" altLang="en-US" sz="1800" dirty="0"/>
          </a:p>
          <a:p>
            <a:pPr lvl="1">
              <a:lnSpc>
                <a:spcPct val="80000"/>
              </a:lnSpc>
            </a:pPr>
            <a:r>
              <a:rPr lang="en-US" altLang="en-US" sz="1800" dirty="0"/>
              <a:t>“</a:t>
            </a:r>
            <a:r>
              <a:rPr lang="en-US" altLang="en-US" sz="1800" dirty="0" smtClean="0"/>
              <a:t>Motion-EDITOR2-D” tab </a:t>
            </a:r>
            <a:r>
              <a:rPr lang="en-US" altLang="en-US" sz="1800" dirty="0"/>
              <a:t>in </a:t>
            </a:r>
            <a:r>
              <a:rPr lang="en-US" altLang="en-US" sz="1800" dirty="0">
                <a:hlinkClick r:id="rId4"/>
              </a:rPr>
              <a:t>https://</a:t>
            </a:r>
            <a:r>
              <a:rPr lang="en-US" altLang="en-US" sz="1800" dirty="0" smtClean="0">
                <a:hlinkClick r:id="rId4"/>
              </a:rPr>
              <a:t>mentor.ieee.org/802.11/dcn/18/11-18-0619-08-000m-revmd-editor2-lb232-comments.xlsx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MAC-S” and “Motion MAC-T” tabs </a:t>
            </a:r>
            <a:r>
              <a:rPr lang="en-US" altLang="en-US" sz="1800" dirty="0"/>
              <a:t>in </a:t>
            </a:r>
            <a:r>
              <a:rPr lang="en-US" altLang="en-US" sz="1800" dirty="0" smtClean="0">
                <a:hlinkClick r:id="rId5"/>
              </a:rPr>
              <a:t>https://</a:t>
            </a:r>
            <a:r>
              <a:rPr lang="en-US" altLang="en-US" sz="1800" dirty="0" smtClean="0">
                <a:hlinkClick r:id="rId6"/>
              </a:rPr>
              <a:t>mentor.ieee.org/802.11/dcn/17/11-17-0927-19-000m-revmd-mac-comments.xls </a:t>
            </a:r>
            <a:endParaRPr lang="en-US" altLang="en-US" sz="1800" dirty="0" smtClean="0"/>
          </a:p>
          <a:p>
            <a:pPr lvl="1">
              <a:lnSpc>
                <a:spcPct val="80000"/>
              </a:lnSpc>
            </a:pPr>
            <a:r>
              <a:rPr lang="en-US" altLang="en-US" sz="1800" dirty="0" smtClean="0"/>
              <a:t>“PHY Motion F” tab </a:t>
            </a:r>
            <a:r>
              <a:rPr lang="en-US" altLang="en-US" sz="1800" dirty="0"/>
              <a:t>in </a:t>
            </a:r>
            <a:r>
              <a:rPr lang="en-US" altLang="en-US" sz="1800" dirty="0">
                <a:hlinkClick r:id="rId7"/>
              </a:rPr>
              <a:t>https://</a:t>
            </a:r>
            <a:r>
              <a:rPr lang="en-US" altLang="en-US" sz="1800" dirty="0" smtClean="0">
                <a:hlinkClick r:id="rId7"/>
              </a:rPr>
              <a:t>mentor.ieee.org/802.11/dcn/18/11-18-0670-09-000m-lb232-revmd-phy-sec-comments.xls</a:t>
            </a:r>
            <a:r>
              <a:rPr lang="en-US" altLang="en-US" sz="1800" dirty="0" smtClean="0"/>
              <a:t> </a:t>
            </a:r>
          </a:p>
          <a:p>
            <a:pPr lvl="1">
              <a:lnSpc>
                <a:spcPct val="80000"/>
              </a:lnSpc>
            </a:pPr>
            <a:r>
              <a:rPr lang="en-US" altLang="en-US" sz="1800" dirty="0" smtClean="0"/>
              <a:t>“Gen Motion </a:t>
            </a:r>
            <a:r>
              <a:rPr lang="en-US" altLang="en-US" sz="1800" dirty="0" err="1" smtClean="0"/>
              <a:t>AdHoc</a:t>
            </a:r>
            <a:r>
              <a:rPr lang="en-US" altLang="en-US" sz="1800" dirty="0" smtClean="0"/>
              <a:t>” and “Gen Motion Aug </a:t>
            </a:r>
            <a:r>
              <a:rPr lang="en-US" altLang="en-US" sz="1800" dirty="0" err="1" smtClean="0"/>
              <a:t>Telcon</a:t>
            </a:r>
            <a:r>
              <a:rPr lang="en-US" altLang="en-US" sz="1800" dirty="0" smtClean="0"/>
              <a:t>” </a:t>
            </a:r>
            <a:r>
              <a:rPr lang="en-US" altLang="en-US" sz="1800" dirty="0" smtClean="0"/>
              <a:t>tabs </a:t>
            </a:r>
            <a:r>
              <a:rPr lang="en-US" altLang="en-US" sz="1800" dirty="0"/>
              <a:t>in </a:t>
            </a:r>
            <a:r>
              <a:rPr lang="en-US" altLang="en-US" sz="1800" dirty="0">
                <a:hlinkClick r:id="rId8"/>
              </a:rPr>
              <a:t>https://</a:t>
            </a:r>
            <a:r>
              <a:rPr lang="en-US" altLang="en-US" sz="1800" dirty="0" smtClean="0">
                <a:hlinkClick r:id="rId8"/>
              </a:rPr>
              <a:t>mentor.ieee.org/802.11/dcn/18/11-18-0614-02-000m-revmd-lb232-gen-comments.xls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DMG Editorial clarification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r>
              <a:rPr lang="en-US" sz="2800" i="1" dirty="0" smtClean="0"/>
              <a:t>Change </a:t>
            </a:r>
            <a:r>
              <a:rPr lang="en-US" sz="2800" i="1" dirty="0"/>
              <a:t>the second paragraph in 10.37.6.2 </a:t>
            </a:r>
            <a:r>
              <a:rPr lang="en-US" sz="2800" i="1" dirty="0" smtClean="0"/>
              <a:t>(D1.4) as </a:t>
            </a:r>
            <a:r>
              <a:rPr lang="en-US" sz="2800" i="1" dirty="0"/>
              <a:t>follows</a:t>
            </a:r>
            <a:endParaRPr lang="en-GB" sz="2800" dirty="0"/>
          </a:p>
          <a:p>
            <a:endParaRPr lang="en-GB" sz="2800" dirty="0"/>
          </a:p>
          <a:p>
            <a:r>
              <a:rPr lang="en-US" sz="2800" dirty="0"/>
              <a:t>An SP </a:t>
            </a:r>
            <a:r>
              <a:rPr lang="en-US" sz="2800" u="sng" dirty="0"/>
              <a:t>allocation that is not an obsolete allocation </a:t>
            </a:r>
            <a:r>
              <a:rPr lang="en-US" sz="2800" dirty="0"/>
              <a:t>is assigned to the source DMG STA identified in the Source AID subfield in an Allocation field </a:t>
            </a:r>
            <a:r>
              <a:rPr lang="en-US" sz="2800" strike="sngStrike" dirty="0"/>
              <a:t>that is not an obsolete allocation</a:t>
            </a:r>
            <a:r>
              <a:rPr lang="en-US" sz="2800" dirty="0"/>
              <a:t> within the Extended Schedule element.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92163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Multiband Operation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mentor.ieee.org/802.11/dcn/18/11-18-1324-05-000m-fixes-to-multi-band-operations.docx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63762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11-18-1447 edits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a:t>
            </a:r>
            <a:r>
              <a:rPr lang="en-US" altLang="en-US" sz="2800" dirty="0" smtClean="0"/>
              <a:t>following changes into the </a:t>
            </a:r>
            <a:r>
              <a:rPr lang="en-US" altLang="en-US" sz="2800" dirty="0" err="1" smtClean="0"/>
              <a:t>TGmd</a:t>
            </a:r>
            <a:r>
              <a:rPr lang="en-US" altLang="en-US" sz="2800" dirty="0" smtClean="0"/>
              <a:t> draft:</a:t>
            </a:r>
          </a:p>
          <a:p>
            <a:pPr lvl="1">
              <a:lnSpc>
                <a:spcPct val="80000"/>
              </a:lnSpc>
            </a:pPr>
            <a:r>
              <a:rPr lang="en-US" altLang="en-US" dirty="0" smtClean="0"/>
              <a:t>(D1.4) At  1105.50 At the end of the paragraph, insert “</a:t>
            </a:r>
            <a:r>
              <a:rPr lang="en-US" dirty="0"/>
              <a:t>Classifier Type 2 is </a:t>
            </a:r>
            <a:r>
              <a:rPr lang="en-US" dirty="0" smtClean="0"/>
              <a:t>deprecated”</a:t>
            </a:r>
          </a:p>
          <a:p>
            <a:pPr lvl="1">
              <a:lnSpc>
                <a:spcPct val="80000"/>
              </a:lnSpc>
            </a:pPr>
            <a:r>
              <a:rPr lang="en-US" altLang="en-US" dirty="0" smtClean="0"/>
              <a:t>(D1.4) At 1667.52 Change from “</a:t>
            </a:r>
            <a:r>
              <a:rPr lang="en-US" dirty="0"/>
              <a:t>IEEE </a:t>
            </a:r>
            <a:r>
              <a:rPr lang="en-US" dirty="0" err="1"/>
              <a:t>Std</a:t>
            </a:r>
            <a:r>
              <a:rPr lang="en-US" dirty="0"/>
              <a:t> </a:t>
            </a:r>
            <a:r>
              <a:rPr lang="en-US" dirty="0" smtClean="0"/>
              <a:t>802.1Q-2011“ to “</a:t>
            </a:r>
            <a:r>
              <a:rPr lang="en-US" dirty="0"/>
              <a:t>IEEE </a:t>
            </a:r>
            <a:r>
              <a:rPr lang="en-US" dirty="0" err="1"/>
              <a:t>Std</a:t>
            </a:r>
            <a:r>
              <a:rPr lang="en-US" dirty="0"/>
              <a:t> </a:t>
            </a:r>
            <a:r>
              <a:rPr lang="en-US" dirty="0" smtClean="0"/>
              <a:t>802.1Q “</a:t>
            </a:r>
          </a:p>
          <a:p>
            <a:pPr lvl="1">
              <a:lnSpc>
                <a:spcPct val="80000"/>
              </a:lnSpc>
            </a:pPr>
            <a:r>
              <a:rPr lang="en-US" altLang="en-US" dirty="0" smtClean="0"/>
              <a:t>(D1.4) In the notes beginning at 2196.58, delete “Clause 35 of” (2x), “C.3 of” (1x) and delete “-2011” (3x)</a:t>
            </a:r>
          </a:p>
          <a:p>
            <a:pPr lvl="1">
              <a:lnSpc>
                <a:spcPct val="80000"/>
              </a:lnSpc>
            </a:pPr>
            <a:r>
              <a:rPr lang="en-US" altLang="en-US" dirty="0" smtClean="0"/>
              <a:t/>
            </a:r>
            <a:br>
              <a:rPr lang="en-US" altLang="en-US" dirty="0" smtClean="0"/>
            </a:br>
            <a:endParaRPr lang="en-US" altLang="en-US"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72251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11ah TXOP limits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mentor.ieee.org/802.11/dcn/18/11-18-1177-02-000m-802-11ah-txop-limits.docx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72575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Parse Commit message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mentor.ieee.org/802.11/dcn/18/11-18-1479-01-000m-parsing-a-commit-message.docx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84701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Beacon Frame protection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Resolve CID 1006 as “</a:t>
            </a:r>
            <a:r>
              <a:rPr lang="en-US" altLang="en-US" sz="2800" dirty="0" smtClean="0"/>
              <a:t>Revised” with a resolution of</a:t>
            </a:r>
          </a:p>
          <a:p>
            <a:pPr lvl="1">
              <a:lnSpc>
                <a:spcPct val="80000"/>
              </a:lnSpc>
            </a:pPr>
            <a:r>
              <a:rPr lang="en-US" altLang="en-US" dirty="0" smtClean="0"/>
              <a:t>“Incorporate </a:t>
            </a:r>
            <a:r>
              <a:rPr lang="en-US" altLang="en-US" dirty="0" smtClean="0"/>
              <a:t>the changes in </a:t>
            </a:r>
            <a:r>
              <a:rPr lang="en-US" altLang="en-US" dirty="0" smtClean="0">
                <a:hlinkClick r:id="rId3"/>
              </a:rPr>
              <a:t>https://mentor.ieee.org/802.11/dcn/18/11-18-1364-04-000m-proposed-resolution-for-cid-1066.doc</a:t>
            </a:r>
            <a:r>
              <a:rPr lang="en-US" altLang="en-US" dirty="0" smtClean="0"/>
              <a:t> </a:t>
            </a:r>
            <a:r>
              <a:rPr lang="en-US" altLang="en-US" dirty="0" smtClean="0"/>
              <a:t>into </a:t>
            </a:r>
            <a:r>
              <a:rPr lang="en-US" altLang="en-US" dirty="0" smtClean="0"/>
              <a:t>the </a:t>
            </a:r>
            <a:r>
              <a:rPr lang="en-US" altLang="en-US" dirty="0" err="1" smtClean="0"/>
              <a:t>TGmd</a:t>
            </a:r>
            <a:r>
              <a:rPr lang="en-US" altLang="en-US" dirty="0" smtClean="0"/>
              <a:t> draft</a:t>
            </a:r>
            <a:r>
              <a:rPr lang="en-US" altLang="en-US" dirty="0" smtClean="0"/>
              <a:t>. These changes define a new Beacon frame protection capability.”</a:t>
            </a:r>
          </a:p>
          <a:p>
            <a:pPr lvl="1">
              <a:lnSpc>
                <a:spcPct val="80000"/>
              </a:lnSpc>
            </a:pPr>
            <a:endParaRPr lang="en-US" altLang="en-US" dirty="0">
              <a:solidFill>
                <a:srgbClr val="006600"/>
              </a:solidFill>
            </a:endParaRPr>
          </a:p>
          <a:p>
            <a:pPr>
              <a:lnSpc>
                <a:spcPct val="80000"/>
              </a:lnSpc>
            </a:pPr>
            <a:r>
              <a:rPr lang="en-US" altLang="en-US" sz="2800" dirty="0" smtClean="0"/>
              <a:t>Moved: </a:t>
            </a:r>
            <a:r>
              <a:rPr lang="en-US" altLang="en-US" sz="2800" dirty="0" smtClean="0"/>
              <a:t>Emily Qi</a:t>
            </a:r>
            <a:endParaRPr lang="en-US" altLang="en-US" sz="2800" dirty="0" smtClean="0"/>
          </a:p>
          <a:p>
            <a:pPr>
              <a:lnSpc>
                <a:spcPct val="80000"/>
              </a:lnSpc>
            </a:pPr>
            <a:r>
              <a:rPr lang="en-US" altLang="en-US" sz="2800" dirty="0" smtClean="0"/>
              <a:t>Seconded: </a:t>
            </a:r>
            <a:r>
              <a:rPr lang="en-US" altLang="en-US" sz="2800" dirty="0" smtClean="0"/>
              <a:t>Nehru Bhandaru</a:t>
            </a:r>
            <a:endParaRPr lang="en-US" altLang="en-US" sz="2800" dirty="0" smtClean="0"/>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46721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Waikoloa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F</a:t>
            </a:r>
            <a:r>
              <a:rPr lang="en-US" altLang="en-US" dirty="0" smtClean="0"/>
              <a:t>” </a:t>
            </a:r>
            <a:r>
              <a:rPr lang="en-US" altLang="en-US" dirty="0"/>
              <a:t>tab in </a:t>
            </a:r>
            <a:r>
              <a:rPr lang="en-US" altLang="en-US" dirty="0" smtClean="0">
                <a:hlinkClick r:id="rId3"/>
              </a:rPr>
              <a:t>https://mentor.ieee.org/802.11/dcn/18/11-18-0657-06-000m-revmd-wg-lb232-comments-for-editor-ad-hoc.xls</a:t>
            </a:r>
            <a:r>
              <a:rPr lang="en-US" altLang="en-US" dirty="0" smtClean="0"/>
              <a:t> </a:t>
            </a:r>
            <a:endParaRPr lang="en-US" altLang="en-US" dirty="0"/>
          </a:p>
          <a:p>
            <a:pPr lvl="1">
              <a:lnSpc>
                <a:spcPct val="80000"/>
              </a:lnSpc>
            </a:pPr>
            <a:r>
              <a:rPr lang="en-US" altLang="en-US" dirty="0"/>
              <a:t>“</a:t>
            </a:r>
            <a:r>
              <a:rPr lang="en-US" altLang="en-US" dirty="0" smtClean="0"/>
              <a:t>Motion-EDITOR2-D” tab </a:t>
            </a:r>
            <a:r>
              <a:rPr lang="en-US" altLang="en-US" dirty="0"/>
              <a:t>in </a:t>
            </a:r>
            <a:r>
              <a:rPr lang="en-US" altLang="en-US" dirty="0">
                <a:hlinkClick r:id="rId4"/>
              </a:rPr>
              <a:t>https://</a:t>
            </a:r>
            <a:r>
              <a:rPr lang="en-US" altLang="en-US" dirty="0" smtClean="0">
                <a:hlinkClick r:id="rId4"/>
              </a:rPr>
              <a:t>mentor.ieee.org/802.11/dcn/18/11-18-0619-08-000m-revmd-editor2-lb232-comments.xlsx</a:t>
            </a:r>
            <a:r>
              <a:rPr lang="en-US" altLang="en-US" dirty="0" smtClean="0"/>
              <a:t> </a:t>
            </a:r>
          </a:p>
          <a:p>
            <a:pPr lvl="1">
              <a:lnSpc>
                <a:spcPct val="80000"/>
              </a:lnSpc>
            </a:pPr>
            <a:r>
              <a:rPr lang="en-US" altLang="en-US" dirty="0" smtClean="0"/>
              <a:t>“PHY Motion G” tab </a:t>
            </a:r>
            <a:r>
              <a:rPr lang="en-US" altLang="en-US" dirty="0"/>
              <a:t>in </a:t>
            </a:r>
            <a:r>
              <a:rPr lang="en-US" altLang="en-US" dirty="0" smtClean="0">
                <a:hlinkClick r:id="rId5"/>
              </a:rPr>
              <a:t>https://mentor.ieee.org/802.11/dcn/18/11-18-0670-10-000m-lb232-revmd-phy-sec-comments.xls</a:t>
            </a:r>
            <a:r>
              <a:rPr lang="en-US" altLang="en-US" dirty="0" smtClean="0"/>
              <a:t> </a:t>
            </a:r>
          </a:p>
          <a:p>
            <a:pPr>
              <a:lnSpc>
                <a:spcPct val="80000"/>
              </a:lnSpc>
            </a:pPr>
            <a:r>
              <a:rPr lang="en-US" altLang="en-US" dirty="0" smtClean="0"/>
              <a:t>and </a:t>
            </a:r>
            <a:r>
              <a:rPr lang="en-US" altLang="en-US" dirty="0" smtClean="0"/>
              <a:t>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324971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a:t>
            </a:r>
            <a:r>
              <a:rPr lang="en-US" altLang="en-US" sz="2800" dirty="0" smtClean="0"/>
              <a:t>&lt;date&gt; </a:t>
            </a:r>
            <a:r>
              <a:rPr lang="en-US" altLang="en-US" sz="2800" dirty="0" smtClean="0"/>
              <a:t>in &lt;place&gt; </a:t>
            </a:r>
            <a:r>
              <a:rPr lang="en-US" altLang="en-US" sz="2800" dirty="0" smtClean="0"/>
              <a:t>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September 28, Oct 5, 12, 19, Nov 2 10am Eastern, 2 hours</a:t>
            </a:r>
            <a:endParaRPr lang="en-GB" sz="1800" dirty="0"/>
          </a:p>
          <a:p>
            <a:r>
              <a:rPr lang="en-US" altLang="en-US" sz="2000" dirty="0" smtClean="0"/>
              <a:t>Next ad-hoc: </a:t>
            </a:r>
            <a:r>
              <a:rPr lang="en-US" altLang="en-US" sz="2000" dirty="0" smtClean="0"/>
              <a:t> TBD</a:t>
            </a:r>
            <a:endParaRPr lang="en-US" altLang="en-US" sz="2000" dirty="0" smtClean="0"/>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 Mandatory Protection change</a:t>
            </a:r>
            <a:endParaRPr lang="en-GB" dirty="0"/>
          </a:p>
        </p:txBody>
      </p:sp>
      <p:sp>
        <p:nvSpPr>
          <p:cNvPr id="9223" name="Rectangle 3"/>
          <p:cNvSpPr>
            <a:spLocks noGrp="1" noChangeArrowheads="1"/>
          </p:cNvSpPr>
          <p:nvPr>
            <p:ph type="body" idx="4294967295"/>
          </p:nvPr>
        </p:nvSpPr>
        <p:spPr>
          <a:xfrm>
            <a:off x="1407161" y="1691641"/>
            <a:ext cx="9479280" cy="4572001"/>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Make the following changes, relative to P802.11md D1.0: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1737.7, delete “If one or more </a:t>
            </a:r>
            <a:r>
              <a:rPr lang="en-GB" sz="1600" dirty="0" err="1"/>
              <a:t>NonERP</a:t>
            </a:r>
            <a:r>
              <a:rPr lang="en-GB" sz="1600" dirty="0"/>
              <a:t> STAs are associated in the BSS, the </a:t>
            </a:r>
            <a:r>
              <a:rPr lang="en-GB" sz="1600" dirty="0" err="1"/>
              <a:t>Use_Protection</a:t>
            </a:r>
            <a:r>
              <a:rPr lang="en-GB" sz="1600" dirty="0"/>
              <a:t> bit shall be set to 1 in transmitted ERP elements.”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1735.5, change “Protection frames shall be sent” to “When the </a:t>
            </a:r>
            <a:r>
              <a:rPr lang="en-GB" sz="1600" dirty="0" err="1"/>
              <a:t>Use_Protection</a:t>
            </a:r>
            <a:r>
              <a:rPr lang="en-GB" sz="1600" dirty="0"/>
              <a:t> field of the ERP element is equal to 1, protection frames shall be sent”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1736.22, delete “Additionally, if any of the rates in the </a:t>
            </a:r>
            <a:r>
              <a:rPr lang="en-GB" sz="1600" dirty="0" err="1"/>
              <a:t>BSSBasicRateSet</a:t>
            </a:r>
            <a:r>
              <a:rPr lang="en-GB" sz="1600" dirty="0"/>
              <a:t> parameter of the protection frame transmitting STA’s BSS are Clause 15 (DSSS PHY specification for the 2.4 GHz band designated for ISM applications) or Clause 16 (High rate direct sequence spread spectrum (HR/DSSS) PHY specification) rates, then the protection mechanism frames shall be sent at one of those Clause 15 (DSSS PHY specification for the 2.4 GHz band designated for ISM applications) or Clause 16 (High rate direct sequence spread spectrum (HR/DSSS) PHY specification) basic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1736.4, add at end of paragraph “An AP may set the </a:t>
            </a:r>
            <a:r>
              <a:rPr lang="en-GB" sz="1600" dirty="0" err="1"/>
              <a:t>Use_Protection</a:t>
            </a:r>
            <a:r>
              <a:rPr lang="en-GB" sz="1600" dirty="0"/>
              <a:t> bit to 0, based on its internal policies, which are beyond the scope of the standard.”</a:t>
            </a:r>
          </a:p>
          <a:p>
            <a:pPr>
              <a:lnSpc>
                <a:spcPct val="80000"/>
              </a:lnSpc>
            </a:pPr>
            <a:endParaRPr lang="en-US" altLang="en-US" sz="1800" dirty="0">
              <a:solidFill>
                <a:srgbClr val="006600"/>
              </a:solidFill>
            </a:endParaRPr>
          </a:p>
          <a:p>
            <a:pPr>
              <a:lnSpc>
                <a:spcPct val="80000"/>
              </a:lnSpc>
            </a:pPr>
            <a:r>
              <a:rPr lang="en-US" altLang="en-US" sz="1800" dirty="0" smtClean="0"/>
              <a:t>Moved: </a:t>
            </a:r>
            <a:r>
              <a:rPr lang="en-US" altLang="en-US" sz="1800" dirty="0" smtClean="0"/>
              <a:t>Sean Coffey</a:t>
            </a:r>
            <a:endParaRPr lang="en-US" altLang="en-US" sz="1800" dirty="0" smtClean="0"/>
          </a:p>
          <a:p>
            <a:pPr>
              <a:lnSpc>
                <a:spcPct val="80000"/>
              </a:lnSpc>
            </a:pPr>
            <a:r>
              <a:rPr lang="en-US" altLang="en-US" sz="1800" dirty="0" smtClean="0"/>
              <a:t>Seconded: </a:t>
            </a:r>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3999"/>
            <a:ext cx="5562600" cy="335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a:t>
            </a:r>
            <a:r>
              <a:rPr lang="en-US" altLang="en-US" sz="1600" dirty="0" smtClean="0"/>
              <a:t>11-18-1350 and </a:t>
            </a:r>
            <a:r>
              <a:rPr lang="en-GB" altLang="en-US" sz="1600" dirty="0" smtClean="0"/>
              <a:t>CID 1298 in 11-18-</a:t>
            </a:r>
            <a:r>
              <a:rPr lang="en-GB" sz="1600" dirty="0" smtClean="0"/>
              <a:t>1296</a:t>
            </a:r>
          </a:p>
          <a:p>
            <a:pPr lvl="1"/>
            <a:r>
              <a:rPr lang="en-US" sz="1600" dirty="0" smtClean="0"/>
              <a:t>Mike </a:t>
            </a:r>
            <a:r>
              <a:rPr lang="en-US" sz="1600" dirty="0" err="1" smtClean="0"/>
              <a:t>Montemurro</a:t>
            </a:r>
            <a:r>
              <a:rPr lang="en-US" sz="1600" dirty="0" smtClean="0"/>
              <a:t> – CIDs 1027, 1028</a:t>
            </a:r>
          </a:p>
          <a:p>
            <a:pPr lvl="1"/>
            <a:r>
              <a:rPr lang="en-US" sz="1600" dirty="0" smtClean="0"/>
              <a:t>Mark Hamilton – CID 1286, 1338, 1343, 1349</a:t>
            </a:r>
            <a:endParaRPr lang="en-GB" sz="1600" dirty="0" smtClean="0"/>
          </a:p>
          <a:p>
            <a:pPr lvl="1"/>
            <a:endParaRPr lang="en-US" altLang="en-US" sz="1600" dirty="0" smtClean="0"/>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523999"/>
            <a:ext cx="5030861"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AM1 </a:t>
            </a:r>
          </a:p>
          <a:p>
            <a:pPr lvl="1">
              <a:lnSpc>
                <a:spcPct val="80000"/>
              </a:lnSpc>
            </a:pPr>
            <a:r>
              <a:rPr lang="en-US" sz="1600" dirty="0" smtClean="0"/>
              <a:t>Jerome Henry – CID 1014, 11-18-1446, also 11-18-1447, 11-18-1448</a:t>
            </a:r>
          </a:p>
          <a:p>
            <a:pPr lvl="1">
              <a:lnSpc>
                <a:spcPct val="80000"/>
              </a:lnSpc>
            </a:pPr>
            <a:r>
              <a:rPr lang="en-US" sz="1600" dirty="0" smtClean="0"/>
              <a:t>Menzo Wentink - 11-18-1177 – 11ah TXOP</a:t>
            </a:r>
          </a:p>
          <a:p>
            <a:pPr lvl="1">
              <a:lnSpc>
                <a:spcPct val="80000"/>
              </a:lnSpc>
            </a:pPr>
            <a:r>
              <a:rPr lang="en-US" sz="1600" dirty="0"/>
              <a:t>Dan Harkins – 11-18-1479 Parse Commit message</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878387"/>
            <a:ext cx="5334000"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a:t>
            </a:r>
            <a:r>
              <a:rPr lang="en-US" altLang="en-US" sz="1600" dirty="0" smtClean="0"/>
              <a:t>Wentink– </a:t>
            </a:r>
            <a:r>
              <a:rPr lang="en-US" altLang="en-US" sz="1600" dirty="0" smtClean="0"/>
              <a:t>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a:t>
            </a:r>
            <a:r>
              <a:rPr lang="en-US" sz="1600" dirty="0" smtClean="0"/>
              <a:t>CIDs</a:t>
            </a: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p>
          <a:p>
            <a:pPr lvl="1">
              <a:lnSpc>
                <a:spcPct val="80000"/>
              </a:lnSpc>
            </a:pPr>
            <a:r>
              <a:rPr lang="en-US" altLang="en-US" sz="1600" dirty="0"/>
              <a:t>EDCA TXOP AC rules CID 1195 </a:t>
            </a:r>
            <a:r>
              <a:rPr lang="en-US" altLang="en-US" sz="1600" dirty="0" smtClean="0"/>
              <a:t>– Guido </a:t>
            </a:r>
            <a:r>
              <a:rPr lang="en-US" altLang="en-US" sz="1600" dirty="0"/>
              <a:t>11-18-1260, </a:t>
            </a:r>
            <a:r>
              <a:rPr lang="en-US" altLang="en-US" sz="1600" dirty="0" smtClean="0"/>
              <a:t>Jerome Henry 11-18-1368</a:t>
            </a:r>
            <a:endParaRPr lang="en-US" altLang="en-US" sz="1600" dirty="0"/>
          </a:p>
          <a:p>
            <a:pPr lvl="1">
              <a:lnSpc>
                <a:spcPct val="80000"/>
              </a:lnSpc>
            </a:pPr>
            <a:r>
              <a:rPr lang="en-US" sz="1600" dirty="0"/>
              <a:t>Sean Coffey </a:t>
            </a:r>
            <a:r>
              <a:rPr lang="en-US" sz="1600" dirty="0" smtClean="0"/>
              <a:t>11-18-1583</a:t>
            </a:r>
            <a:endParaRPr lang="en-US" sz="1600" dirty="0"/>
          </a:p>
          <a:p>
            <a:pPr lvl="1">
              <a:lnSpc>
                <a:spcPct val="80000"/>
              </a:lnSpc>
            </a:pPr>
            <a:r>
              <a:rPr lang="en-US" sz="1600" dirty="0"/>
              <a:t>Emily Qi – CID 1006 11-18-1364 – Beacon </a:t>
            </a:r>
            <a:r>
              <a:rPr lang="en-US" sz="1600" dirty="0" smtClean="0"/>
              <a:t>Protection</a:t>
            </a:r>
          </a:p>
          <a:p>
            <a:pPr lvl="1">
              <a:lnSpc>
                <a:spcPct val="80000"/>
              </a:lnSpc>
            </a:pPr>
            <a:r>
              <a:rPr lang="en-US" sz="1600" dirty="0" err="1" smtClean="0"/>
              <a:t>Youhan</a:t>
            </a:r>
            <a:r>
              <a:rPr lang="en-US" sz="1600" dirty="0" smtClean="0"/>
              <a:t> KIM CID 1309 in 11-18-1597</a:t>
            </a:r>
            <a:endParaRPr lang="en-US" sz="1600" dirty="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6" name="Rectangle 35"/>
          <p:cNvSpPr>
            <a:spLocks noChangeArrowheads="1"/>
          </p:cNvSpPr>
          <p:nvPr/>
        </p:nvSpPr>
        <p:spPr bwMode="auto">
          <a:xfrm>
            <a:off x="1275848" y="1944982"/>
            <a:ext cx="5087359" cy="1560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600" dirty="0" smtClean="0"/>
              <a:t>Mark Hamilton – 11-18-1369 CIDs 1100, 1102, 1104</a:t>
            </a:r>
          </a:p>
          <a:p>
            <a:pPr lvl="1">
              <a:lnSpc>
                <a:spcPct val="80000"/>
              </a:lnSpc>
            </a:pPr>
            <a:r>
              <a:rPr lang="en-US" altLang="en-US" sz="1600" dirty="0" smtClean="0"/>
              <a:t>Mark </a:t>
            </a:r>
            <a:r>
              <a:rPr lang="en-US" altLang="en-US" sz="1600" dirty="0"/>
              <a:t>Hamilton – CIDs </a:t>
            </a:r>
            <a:r>
              <a:rPr lang="en-US" altLang="en-US" sz="1600" dirty="0" smtClean="0"/>
              <a:t>1241 (McCann)</a:t>
            </a:r>
          </a:p>
          <a:p>
            <a:pPr lvl="1">
              <a:lnSpc>
                <a:spcPct val="80000"/>
              </a:lnSpc>
            </a:pPr>
            <a:r>
              <a:rPr lang="en-US" sz="1600" dirty="0" err="1"/>
              <a:t>Yongho</a:t>
            </a:r>
            <a:r>
              <a:rPr lang="en-US" sz="1600" dirty="0"/>
              <a:t> </a:t>
            </a:r>
            <a:r>
              <a:rPr lang="en-US" sz="1600" dirty="0" err="1"/>
              <a:t>Seok</a:t>
            </a:r>
            <a:r>
              <a:rPr lang="en-US" sz="1600" dirty="0"/>
              <a:t> – 11-18-1300 S1G </a:t>
            </a:r>
            <a:r>
              <a:rPr lang="en-US" sz="1600" dirty="0" smtClean="0"/>
              <a:t>comments</a:t>
            </a:r>
          </a:p>
          <a:p>
            <a:pPr lvl="1">
              <a:lnSpc>
                <a:spcPct val="80000"/>
              </a:lnSpc>
            </a:pPr>
            <a:r>
              <a:rPr lang="en-US" sz="1600" dirty="0" err="1" smtClean="0"/>
              <a:t>Xiaofei</a:t>
            </a:r>
            <a:r>
              <a:rPr lang="en-US" sz="1600" dirty="0" smtClean="0"/>
              <a:t> Wang – CID 1263 (S1G)</a:t>
            </a:r>
            <a:endParaRPr lang="en-US" sz="1600" dirty="0"/>
          </a:p>
          <a:p>
            <a:pPr lvl="1">
              <a:lnSpc>
                <a:spcPct val="80000"/>
              </a:lnSpc>
            </a:pPr>
            <a:r>
              <a:rPr lang="en-US" sz="1600" dirty="0" smtClean="0"/>
              <a:t>Mark </a:t>
            </a:r>
            <a:r>
              <a:rPr lang="en-US" sz="1600" dirty="0"/>
              <a:t>Rison CIDs in 11-18-1306r3</a:t>
            </a:r>
            <a:endParaRPr lang="en-GB" sz="1600" dirty="0"/>
          </a:p>
          <a:p>
            <a:pPr lvl="1">
              <a:lnSpc>
                <a:spcPct val="80000"/>
              </a:lnSpc>
            </a:pPr>
            <a:endParaRPr lang="en-US" altLang="en-US" sz="1600" dirty="0"/>
          </a:p>
          <a:p>
            <a:pPr lvl="1">
              <a:lnSpc>
                <a:spcPct val="80000"/>
              </a:lnSpc>
            </a:pP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Michael Fischer – CID 1548</a:t>
            </a:r>
          </a:p>
          <a:p>
            <a:pPr lvl="1">
              <a:lnSpc>
                <a:spcPct val="80000"/>
              </a:lnSpc>
            </a:pPr>
            <a:r>
              <a:rPr lang="en-US" sz="1600" dirty="0" smtClean="0"/>
              <a:t>Jerome Henry 11-18-1448</a:t>
            </a:r>
            <a:endParaRPr lang="en-US" sz="1600" dirty="0"/>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987035"/>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Edward Au –11-18-1000, CIDs 1129, 1130</a:t>
            </a:r>
          </a:p>
          <a:p>
            <a:pPr lvl="1">
              <a:lnSpc>
                <a:spcPct val="80000"/>
              </a:lnSpc>
            </a:pPr>
            <a:r>
              <a:rPr lang="en-US" sz="1600" dirty="0" smtClean="0"/>
              <a:t>Marc Emmelmann –11-18-1609 through 11-18-1615 11ai CIDs</a:t>
            </a:r>
          </a:p>
          <a:p>
            <a:pPr lvl="1">
              <a:lnSpc>
                <a:spcPct val="80000"/>
              </a:lnSpc>
            </a:pPr>
            <a:r>
              <a:rPr lang="en-US" sz="1600" dirty="0" smtClean="0"/>
              <a:t>Mike </a:t>
            </a:r>
            <a:r>
              <a:rPr lang="en-US" sz="1600" dirty="0" err="1" smtClean="0"/>
              <a:t>Montemurro</a:t>
            </a:r>
            <a:r>
              <a:rPr lang="en-US" sz="1600" dirty="0" smtClean="0"/>
              <a:t> – CID 1284, 1600, 1601, 1602</a:t>
            </a:r>
          </a:p>
          <a:p>
            <a:pPr lvl="1">
              <a:lnSpc>
                <a:spcPct val="80000"/>
              </a:lnSpc>
            </a:pPr>
            <a:r>
              <a:rPr lang="en-US" sz="1600" dirty="0" smtClean="0"/>
              <a:t>Mark Hamilton 11-18-1669 MAC CIDs</a:t>
            </a:r>
          </a:p>
          <a:p>
            <a:pPr lvl="1">
              <a:lnSpc>
                <a:spcPct val="80000"/>
              </a:lnSpc>
            </a:pPr>
            <a:r>
              <a:rPr lang="en-US" sz="1600" dirty="0" smtClean="0"/>
              <a:t>Comment </a:t>
            </a:r>
            <a:r>
              <a:rPr lang="en-US" sz="1600" dirty="0" smtClean="0"/>
              <a:t>Resolution</a:t>
            </a:r>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520416</TotalTime>
  <Words>2820</Words>
  <Application>Microsoft Office PowerPoint</Application>
  <PresentationFormat>Widescreen</PresentationFormat>
  <Paragraphs>584</Paragraphs>
  <Slides>28</Slides>
  <Notes>25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8"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 Snapshot slide</vt:lpstr>
      <vt:lpstr>Approve prior TGmd minutes</vt:lpstr>
      <vt:lpstr>Motion 68 – San Diego, Teleconference, ad-hoc CIDs </vt:lpstr>
      <vt:lpstr>Motion – DMG Editorial clarification</vt:lpstr>
      <vt:lpstr>Motion - Multiband Operation edits</vt:lpstr>
      <vt:lpstr>Motion – 11-18-1447 edits  </vt:lpstr>
      <vt:lpstr>Motion – 11ah TXOP limits </vt:lpstr>
      <vt:lpstr>Motion – Parse Commit message edits</vt:lpstr>
      <vt:lpstr>Motion – Beacon Frame protection</vt:lpstr>
      <vt:lpstr>Motion  – Waikoloa CIDs</vt:lpstr>
      <vt:lpstr>PowerPoint Presentation</vt:lpstr>
      <vt:lpstr>Motion: Ad-hoc</vt:lpstr>
      <vt:lpstr>Sept 2018 – Nov 2018 Meeting Planning</vt:lpstr>
      <vt:lpstr>Motion  – Mandatory Protection change</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3330</cp:revision>
  <cp:lastPrinted>1998-02-10T13:28:06Z</cp:lastPrinted>
  <dcterms:created xsi:type="dcterms:W3CDTF">2005-01-04T21:26:55Z</dcterms:created>
  <dcterms:modified xsi:type="dcterms:W3CDTF">2018-09-13T01:38:10Z</dcterms:modified>
</cp:coreProperties>
</file>