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69" r:id="rId2"/>
    <p:sldId id="278" r:id="rId3"/>
    <p:sldId id="632" r:id="rId4"/>
    <p:sldId id="694" r:id="rId5"/>
    <p:sldId id="675" r:id="rId6"/>
    <p:sldId id="665" r:id="rId7"/>
    <p:sldId id="666" r:id="rId8"/>
    <p:sldId id="667" r:id="rId9"/>
    <p:sldId id="668" r:id="rId10"/>
    <p:sldId id="669" r:id="rId11"/>
    <p:sldId id="670" r:id="rId12"/>
    <p:sldId id="629" r:id="rId13"/>
    <p:sldId id="702" r:id="rId14"/>
    <p:sldId id="647" r:id="rId15"/>
    <p:sldId id="677" r:id="rId16"/>
    <p:sldId id="674" r:id="rId17"/>
    <p:sldId id="696" r:id="rId18"/>
    <p:sldId id="697" r:id="rId19"/>
    <p:sldId id="698" r:id="rId20"/>
    <p:sldId id="700" r:id="rId21"/>
    <p:sldId id="699" r:id="rId22"/>
    <p:sldId id="701" r:id="rId23"/>
    <p:sldId id="695" r:id="rId24"/>
    <p:sldId id="693" r:id="rId25"/>
    <p:sldId id="684" r:id="rId26"/>
    <p:sldId id="590" r:id="rId27"/>
    <p:sldId id="692" r:id="rId28"/>
    <p:sldId id="516" r:id="rId29"/>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00CC00"/>
    <a:srgbClr val="0080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p:scale>
          <a:sx n="70" d="100"/>
          <a:sy n="70" d="100"/>
        </p:scale>
        <p:origin x="800" y="4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802.11-18/1388r6</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802.11-18/1388r6</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2018</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21027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754152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4511214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7573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4201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292298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557721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7997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245120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802.11-18/1388r6</a:t>
            </a:r>
            <a:endParaRPr lang="en-US"/>
          </a:p>
        </p:txBody>
      </p:sp>
      <p:sp>
        <p:nvSpPr>
          <p:cNvPr id="5" name="Date Placeholder 4"/>
          <p:cNvSpPr>
            <a:spLocks noGrp="1"/>
          </p:cNvSpPr>
          <p:nvPr>
            <p:ph type="dt" idx="11"/>
          </p:nvPr>
        </p:nvSpPr>
        <p:spPr/>
        <p:txBody>
          <a:bodyPr/>
          <a:lstStyle/>
          <a:p>
            <a:pPr>
              <a:defRPr/>
            </a:pPr>
            <a:r>
              <a:rPr lang="en-US" smtClean="0"/>
              <a:t>March 2018</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24</a:t>
            </a:fld>
            <a:endParaRPr lang="en-US"/>
          </a:p>
        </p:txBody>
      </p:sp>
    </p:spTree>
    <p:extLst>
      <p:ext uri="{BB962C8B-B14F-4D97-AF65-F5344CB8AC3E}">
        <p14:creationId xmlns:p14="http://schemas.microsoft.com/office/powerpoint/2010/main" val="22490262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26</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73422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28</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103518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5</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42207698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6</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11</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11</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802.11-18/1388r6</a:t>
            </a:r>
            <a:endParaRPr lang="en-US" sz="1400" smtClean="0"/>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2018</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2018</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802.11-18/1388r6</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8/11-18-1066-00-000m-minutes-for-revmd-july-2018-san-diego.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8/11-18-1361-00-000m-minutes-revmd-adhoc-july-august-2018-portland-or.docx" TargetMode="External"/><Relationship Id="rId5" Type="http://schemas.openxmlformats.org/officeDocument/2006/relationships/hyperlink" Target="https://mentor.ieee.org/802.11/dcn/18/11-18-1401-01-000m-minutes-revmd-august-telecon.docx" TargetMode="External"/><Relationship Id="rId4" Type="http://schemas.openxmlformats.org/officeDocument/2006/relationships/hyperlink" Target="https://mentor.ieee.org/802.11/dcn/18/11-18-1360-00-000m-minutes-revmd-july-telecon.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5-000m-revmd-wg-lb232-comments-for-editor-ad-hoc.xls" TargetMode="External"/><Relationship Id="rId7" Type="http://schemas.openxmlformats.org/officeDocument/2006/relationships/hyperlink" Target="https://mentor.ieee.org/802.11/dcn/18/11-18-0670-09-000m-lb232-revmd-phy-sec-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24-05-000m-fixes-to-multi-band-operations.docx"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8/11-18-1177-02-000m-802-11ah-txop-limits.docx"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8/11-18-1479-01-000m-parsing-a-commit-message.docx"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8/11-18-1364-04-000m-proposed-resolution-for-cid-1066.doc"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18/11-18-0614-02-000m-revmd-lb232-gen-comments.xls" TargetMode="External"/><Relationship Id="rId3" Type="http://schemas.openxmlformats.org/officeDocument/2006/relationships/hyperlink" Target="https://mentor.ieee.org/802.11/dcn/18/11-18-0657-06-000m-revmd-wg-lb232-comments-for-editor-ad-hoc.xls" TargetMode="External"/><Relationship Id="rId7" Type="http://schemas.openxmlformats.org/officeDocument/2006/relationships/hyperlink" Target="https://mentor.ieee.org/802.11/dcn/18/11-18-0670-10-000m-lb232-revmd-phy-sec-comments.xl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 Id="rId6" Type="http://schemas.openxmlformats.org/officeDocument/2006/relationships/hyperlink" Target="https://mentor.ieee.org/802.11/dcn/17/11-17-0927-22-000m-revmd-mac-comments.xls" TargetMode="External"/><Relationship Id="rId5" Type="http://schemas.openxmlformats.org/officeDocument/2006/relationships/hyperlink" Target="https://mentor.ieee.org/802.11/dcn/17/11-17-0927-19-000m-revmd-mac-comments.xls" TargetMode="External"/><Relationship Id="rId4" Type="http://schemas.openxmlformats.org/officeDocument/2006/relationships/hyperlink" Target="https://mentor.ieee.org/802.11/dcn/18/11-18-0619-08-000m-revmd-editor2-lb232-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standards.ieee.org/develop/project/802.11.html" TargetMode="External"/><Relationship Id="rId5" Type="http://schemas.openxmlformats.org/officeDocument/2006/relationships/hyperlink" Target="https://mentor.ieee.org/802.11/dcn/18/11-18-0611-06-000m-revmd-wg-ballot-comments.xls" TargetMode="External"/><Relationship Id="rId4" Type="http://schemas.openxmlformats.org/officeDocument/2006/relationships/hyperlink" Target="https://mentor.ieee.org/802.11/dcn/17/11-17-0914-06-000m-revmd-wg-cc-comments.xl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2018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b="0" dirty="0"/>
              <a:t> </a:t>
            </a:r>
            <a:r>
              <a:rPr lang="en-US" altLang="en-US" sz="2000" b="0" dirty="0" smtClean="0"/>
              <a:t>2018-09-11</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3835"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11</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dirty="0"/>
              <a:t>– Jul 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3851913813"/>
              </p:ext>
            </p:extLst>
          </p:nvPr>
        </p:nvGraphicFramePr>
        <p:xfrm>
          <a:off x="496962" y="1517057"/>
          <a:ext cx="7542138" cy="4577567"/>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a:t>
                      </a:r>
                      <a:r>
                        <a:rPr lang="en-US" sz="1400" b="1" dirty="0" smtClean="0"/>
                        <a:t>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endParaRPr lang="en-US" altLang="en-US" sz="1400" b="1" dirty="0" smtClean="0"/>
                    </a:p>
                  </a:txBody>
                  <a:tcPr/>
                </a:tc>
                <a:tc>
                  <a:txBody>
                    <a:bodyPr/>
                    <a:lstStyle/>
                    <a:p>
                      <a:r>
                        <a:rPr lang="en-US" sz="1400" b="1" dirty="0" smtClean="0"/>
                        <a:t>March/May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dirty="0" smtClean="0"/>
                        <a:t>March</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March </a:t>
                      </a:r>
                      <a:r>
                        <a:rPr lang="en-US" altLang="en-US" sz="1400" b="1" dirty="0" smtClean="0"/>
                        <a:t>2019 </a:t>
                      </a:r>
                      <a:endParaRPr lang="en-GB" sz="1400" b="1" dirty="0"/>
                    </a:p>
                  </a:txBody>
                  <a:tcPr/>
                </a:tc>
              </a:tr>
              <a:tr h="304254">
                <a:tc>
                  <a:txBody>
                    <a:bodyPr/>
                    <a:lstStyle/>
                    <a:p>
                      <a:r>
                        <a:rPr lang="en-US" sz="1400" b="1" dirty="0" smtClean="0"/>
                        <a:t>D4.0 WGLB Recirculation</a:t>
                      </a:r>
                      <a:endParaRPr lang="en-GB" sz="1400" b="1" dirty="0"/>
                    </a:p>
                  </a:txBody>
                  <a:tcPr/>
                </a:tc>
                <a:tc>
                  <a:txBody>
                    <a:bodyPr/>
                    <a:lstStyle/>
                    <a:p>
                      <a:r>
                        <a:rPr lang="en-US" sz="1400" b="1" dirty="0" smtClean="0"/>
                        <a:t>June/July 2019, EC approval to SB</a:t>
                      </a:r>
                      <a:endParaRPr lang="en-GB" sz="1400" b="1" dirty="0"/>
                    </a:p>
                  </a:txBody>
                  <a:tcPr/>
                </a:tc>
              </a:tr>
              <a:tr h="304254">
                <a:tc>
                  <a:txBody>
                    <a:bodyPr/>
                    <a:lstStyle/>
                    <a:p>
                      <a:r>
                        <a:rPr lang="en-US" sz="1400" b="1" dirty="0" smtClean="0"/>
                        <a:t>D 4.0 Unchanged Recirculation</a:t>
                      </a:r>
                      <a:endParaRPr lang="en-GB" sz="1400" b="1" dirty="0"/>
                    </a:p>
                  </a:txBody>
                  <a:tcPr/>
                </a:tc>
                <a:tc>
                  <a:txBody>
                    <a:bodyPr/>
                    <a:lstStyle/>
                    <a:p>
                      <a:r>
                        <a:rPr lang="en-US" sz="1400" b="1" baseline="0" dirty="0" smtClean="0"/>
                        <a:t>May/July 2019</a:t>
                      </a:r>
                      <a:endParaRPr lang="en-GB" sz="1400" b="1" dirty="0"/>
                    </a:p>
                  </a:txBody>
                  <a:tcPr/>
                </a:tc>
              </a:tr>
              <a:tr h="304254">
                <a:tc>
                  <a:txBody>
                    <a:bodyPr/>
                    <a:lstStyle/>
                    <a:p>
                      <a:r>
                        <a:rPr lang="en-US" sz="1400" b="1" dirty="0" smtClean="0"/>
                        <a:t>Initial Sponsor </a:t>
                      </a:r>
                      <a:r>
                        <a:rPr lang="en-US" sz="1400" b="1" dirty="0" smtClean="0"/>
                        <a:t>Ballot (D4.0)</a:t>
                      </a:r>
                      <a:endParaRPr lang="en-GB" sz="1400" b="1" dirty="0"/>
                    </a:p>
                  </a:txBody>
                  <a:tcPr/>
                </a:tc>
                <a:tc>
                  <a:txBody>
                    <a:bodyPr/>
                    <a:lstStyle/>
                    <a:p>
                      <a:r>
                        <a:rPr lang="en-US" sz="1400" b="1" dirty="0" smtClean="0"/>
                        <a:t>June/August 2019</a:t>
                      </a:r>
                      <a:endParaRPr lang="en-GB" sz="1400" b="1" dirty="0"/>
                    </a:p>
                  </a:txBody>
                  <a:tcPr/>
                </a:tc>
              </a:tr>
              <a:tr h="380318">
                <a:tc>
                  <a:txBody>
                    <a:bodyPr/>
                    <a:lstStyle/>
                    <a:p>
                      <a:r>
                        <a:rPr lang="en-US" sz="1400" b="1" dirty="0" smtClean="0"/>
                        <a:t>Recirculation Sponsor </a:t>
                      </a:r>
                      <a:r>
                        <a:rPr lang="en-US" sz="1400" b="1" dirty="0" smtClean="0"/>
                        <a:t>Ballot (D5.0)</a:t>
                      </a:r>
                      <a:endParaRPr lang="en-GB" sz="1400" b="1" dirty="0"/>
                    </a:p>
                  </a:txBody>
                  <a:tcPr/>
                </a:tc>
                <a:tc>
                  <a:txBody>
                    <a:bodyPr/>
                    <a:lstStyle/>
                    <a:p>
                      <a:r>
                        <a:rPr lang="en-US" sz="1400" b="1" dirty="0" smtClean="0"/>
                        <a:t>Sept/November </a:t>
                      </a:r>
                      <a:r>
                        <a:rPr lang="en-US" sz="1400" b="1" dirty="0" smtClean="0"/>
                        <a:t>2019</a:t>
                      </a:r>
                      <a:endParaRPr lang="en-GB" sz="1400" b="1" dirty="0"/>
                    </a:p>
                  </a:txBody>
                  <a:tcPr/>
                </a:tc>
              </a:tr>
              <a:tr h="517232">
                <a:tc>
                  <a:txBody>
                    <a:bodyPr/>
                    <a:lstStyle/>
                    <a:p>
                      <a:r>
                        <a:rPr lang="en-US" sz="1400" b="1" dirty="0" smtClean="0"/>
                        <a:t>Recirculation Sponsor </a:t>
                      </a:r>
                      <a:r>
                        <a:rPr lang="en-US" sz="1400" b="1" dirty="0" smtClean="0"/>
                        <a:t>Ballot (D6.0) (D6.0) unchanged Potential need for D7.0?</a:t>
                      </a:r>
                      <a:endParaRPr lang="en-GB" sz="1400" b="1" dirty="0"/>
                    </a:p>
                  </a:txBody>
                  <a:tcPr/>
                </a:tc>
                <a:tc>
                  <a:txBody>
                    <a:bodyPr/>
                    <a:lstStyle/>
                    <a:p>
                      <a:r>
                        <a:rPr lang="en-US" sz="1400" b="1" dirty="0" smtClean="0"/>
                        <a:t>Nov 19/January/Feb 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Nov 19/Feb 2020/March (EC </a:t>
                      </a:r>
                      <a:r>
                        <a:rPr lang="en-US" sz="1400" b="1" dirty="0" err="1" smtClean="0"/>
                        <a:t>telecon</a:t>
                      </a:r>
                      <a:r>
                        <a:rPr lang="en-US" sz="1400" b="1" dirty="0" smtClean="0"/>
                        <a:t> ok?</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Jan-March; May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13</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3-5</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7" name="Rectangle 16"/>
          <p:cNvSpPr/>
          <p:nvPr/>
        </p:nvSpPr>
        <p:spPr bwMode="auto">
          <a:xfrm>
            <a:off x="7162800" y="3549682"/>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8" name="Rectangle 17"/>
          <p:cNvSpPr/>
          <p:nvPr/>
        </p:nvSpPr>
        <p:spPr bwMode="auto">
          <a:xfrm>
            <a:off x="7162800" y="4332057"/>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3</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9" name="Rectangle 18"/>
          <p:cNvSpPr/>
          <p:nvPr/>
        </p:nvSpPr>
        <p:spPr bwMode="auto">
          <a:xfrm>
            <a:off x="7176378" y="490854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176378" y="5544313"/>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Need 2020 SASB dates to refine</a:t>
            </a:r>
            <a:endParaRPr kumimoji="0" lang="en-GB" sz="1200" b="0" i="0" u="none" strike="noStrike" cap="none" normalizeH="0" baseline="0" dirty="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80515202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LB232 on P802.11REVmd D1.0 Passed with 85% approval, 623 comments</a:t>
            </a:r>
          </a:p>
          <a:p>
            <a:pPr lvl="1">
              <a:lnSpc>
                <a:spcPct val="90000"/>
              </a:lnSpc>
            </a:pPr>
            <a:r>
              <a:rPr lang="en-US" altLang="zh-CN" dirty="0" smtClean="0"/>
              <a:t>D1.3 incorporates </a:t>
            </a:r>
            <a:r>
              <a:rPr lang="en-US" altLang="zh-CN" dirty="0"/>
              <a:t>11ai, </a:t>
            </a:r>
            <a:r>
              <a:rPr lang="en-US" altLang="zh-CN" dirty="0" smtClean="0"/>
              <a:t>11ah, 11aj amendments</a:t>
            </a:r>
          </a:p>
          <a:p>
            <a:pPr lvl="1">
              <a:lnSpc>
                <a:spcPct val="90000"/>
              </a:lnSpc>
            </a:pPr>
            <a:r>
              <a:rPr lang="en-US" altLang="zh-CN" dirty="0" smtClean="0"/>
              <a:t>D1.4 incorporates 11ak amendment </a:t>
            </a:r>
          </a:p>
          <a:p>
            <a:pPr>
              <a:lnSpc>
                <a:spcPct val="90000"/>
              </a:lnSpc>
            </a:pPr>
            <a:r>
              <a:rPr lang="en-US" altLang="zh-CN" dirty="0" smtClean="0"/>
              <a:t>Since July </a:t>
            </a:r>
            <a:r>
              <a:rPr lang="en-US" altLang="zh-CN" dirty="0"/>
              <a:t>2018 meeting</a:t>
            </a:r>
          </a:p>
          <a:p>
            <a:pPr lvl="1">
              <a:lnSpc>
                <a:spcPct val="90000"/>
              </a:lnSpc>
            </a:pPr>
            <a:r>
              <a:rPr lang="en-US" altLang="zh-CN" dirty="0" smtClean="0"/>
              <a:t>Continued comment resolution</a:t>
            </a:r>
          </a:p>
          <a:p>
            <a:pPr lvl="1">
              <a:lnSpc>
                <a:spcPct val="90000"/>
              </a:lnSpc>
            </a:pPr>
            <a:r>
              <a:rPr lang="en-US" altLang="zh-CN" dirty="0" smtClean="0"/>
              <a:t>Held 3 teleconferences, Portland </a:t>
            </a:r>
            <a:r>
              <a:rPr lang="en-US" altLang="zh-CN" dirty="0" err="1" smtClean="0"/>
              <a:t>Adhoc</a:t>
            </a:r>
            <a:r>
              <a:rPr lang="en-US" altLang="zh-CN" dirty="0" smtClean="0"/>
              <a:t> meeting </a:t>
            </a:r>
            <a:endParaRPr lang="en-US" altLang="zh-CN" dirty="0"/>
          </a:p>
          <a:p>
            <a:pPr>
              <a:lnSpc>
                <a:spcPct val="90000"/>
              </a:lnSpc>
            </a:pPr>
            <a:r>
              <a:rPr lang="en-US" altLang="zh-CN" dirty="0" smtClean="0"/>
              <a:t>September </a:t>
            </a:r>
            <a:r>
              <a:rPr lang="en-US" altLang="zh-CN" dirty="0"/>
              <a:t>2018 meeting goals </a:t>
            </a:r>
            <a:r>
              <a:rPr lang="en-US" altLang="zh-CN" dirty="0" smtClean="0"/>
              <a:t>(7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LB232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smtClean="0">
                <a:cs typeface="Arial" panose="020B0604020202020204" pitchFamily="34" charset="0"/>
                <a:sym typeface="Wingdings" panose="05000000000000000000" pitchFamily="2" charset="2"/>
              </a:rPr>
              <a:t>Plans for Sept – Nov: Recirculation WGLB, comment resolution</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11-18-1388</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15</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2018 </a:t>
            </a:r>
            <a:r>
              <a:rPr lang="en-US" altLang="en-US" dirty="0"/>
              <a:t>meeting: </a:t>
            </a:r>
            <a:r>
              <a:rPr lang="en-US" altLang="en-US" dirty="0">
                <a:hlinkClick r:id="rId3"/>
              </a:rPr>
              <a:t>https://</a:t>
            </a:r>
            <a:r>
              <a:rPr lang="en-US" altLang="en-US" dirty="0" smtClean="0">
                <a:hlinkClick r:id="rId3"/>
              </a:rPr>
              <a:t>mentor.ieee.org/802.11/dcn/18/11-18-1066-00-000m-minutes-for-revmd-july-2018-san-diego.docx</a:t>
            </a:r>
            <a:r>
              <a:rPr lang="en-US" altLang="en-US" dirty="0" smtClean="0"/>
              <a:t> </a:t>
            </a:r>
          </a:p>
          <a:p>
            <a:pPr lvl="1">
              <a:lnSpc>
                <a:spcPct val="80000"/>
              </a:lnSpc>
            </a:pPr>
            <a:r>
              <a:rPr lang="en-US" altLang="en-US" dirty="0" smtClean="0"/>
              <a:t>July-August </a:t>
            </a:r>
            <a:r>
              <a:rPr lang="en-US" altLang="en-US" dirty="0"/>
              <a:t>teleconferences: </a:t>
            </a:r>
            <a:r>
              <a:rPr lang="en-US" altLang="en-US" dirty="0">
                <a:hlinkClick r:id="rId4"/>
              </a:rPr>
              <a:t>https://</a:t>
            </a:r>
            <a:r>
              <a:rPr lang="en-US" altLang="en-US" dirty="0" smtClean="0">
                <a:hlinkClick r:id="rId4"/>
              </a:rPr>
              <a:t>mentor.ieee.org/802.11/dcn/18/11-18-1360-00-000m-minutes-revmd-july-telecon.docx</a:t>
            </a:r>
            <a:r>
              <a:rPr lang="en-US" altLang="en-US" dirty="0" smtClean="0"/>
              <a:t>  and </a:t>
            </a:r>
            <a:r>
              <a:rPr lang="en-US" altLang="en-US" dirty="0">
                <a:hlinkClick r:id="rId5"/>
              </a:rPr>
              <a:t>https://</a:t>
            </a:r>
            <a:r>
              <a:rPr lang="en-US" altLang="en-US" dirty="0" smtClean="0">
                <a:hlinkClick r:id="rId5"/>
              </a:rPr>
              <a:t>mentor.ieee.org/802.11/dcn/18/11-18-1401-01-000m-minutes-revmd-august-telecon.docx</a:t>
            </a:r>
            <a:r>
              <a:rPr lang="en-US" altLang="en-US" dirty="0" smtClean="0"/>
              <a:t> </a:t>
            </a:r>
          </a:p>
          <a:p>
            <a:pPr lvl="1">
              <a:lnSpc>
                <a:spcPct val="80000"/>
              </a:lnSpc>
            </a:pPr>
            <a:r>
              <a:rPr lang="en-US" altLang="en-US" dirty="0" smtClean="0"/>
              <a:t>Portland ad-hoc meeting: </a:t>
            </a:r>
            <a:r>
              <a:rPr lang="en-US" altLang="en-US" dirty="0">
                <a:hlinkClick r:id="rId6"/>
              </a:rPr>
              <a:t>https://</a:t>
            </a:r>
            <a:r>
              <a:rPr lang="en-US" altLang="en-US" dirty="0" smtClean="0">
                <a:hlinkClick r:id="rId6"/>
              </a:rPr>
              <a:t>mentor.ieee.org/802.11/dcn/18/11-18-1361-00-000m-minutes-revmd-adhoc-july-august-2018-portland-or.docx</a:t>
            </a:r>
            <a:r>
              <a:rPr lang="en-US" altLang="en-US" dirty="0" smtClean="0"/>
              <a:t> </a:t>
            </a:r>
            <a:br>
              <a:rPr lang="en-US" altLang="en-US" dirty="0" smtClean="0"/>
            </a:br>
            <a:endParaRPr lang="en-US" altLang="en-US" sz="2400" dirty="0">
              <a:solidFill>
                <a:srgbClr val="006600"/>
              </a:solidFill>
            </a:endParaRPr>
          </a:p>
          <a:p>
            <a:pPr>
              <a:lnSpc>
                <a:spcPct val="80000"/>
              </a:lnSpc>
            </a:pPr>
            <a:r>
              <a:rPr lang="en-US" altLang="en-US" dirty="0" smtClean="0"/>
              <a:t>Moved: </a:t>
            </a:r>
          </a:p>
          <a:p>
            <a:pPr>
              <a:lnSpc>
                <a:spcPct val="80000"/>
              </a:lnSpc>
            </a:pPr>
            <a:r>
              <a:rPr lang="en-US" altLang="en-US" dirty="0" smtClean="0"/>
              <a:t>Seconded: </a:t>
            </a:r>
          </a:p>
          <a:p>
            <a:pPr>
              <a:lnSpc>
                <a:spcPct val="80000"/>
              </a:lnSpc>
            </a:pPr>
            <a:r>
              <a:rPr lang="en-US" altLang="en-US"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68 </a:t>
            </a:r>
            <a:r>
              <a:rPr lang="en-US" altLang="en-US" dirty="0" smtClean="0"/>
              <a:t>– San Diego, Teleconference, ad-hoc CIDs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“Motion EDITOR </a:t>
            </a:r>
            <a:r>
              <a:rPr lang="en-US" altLang="en-US" sz="1800" dirty="0"/>
              <a:t>E” tab in </a:t>
            </a:r>
            <a:r>
              <a:rPr lang="en-US" altLang="en-US" sz="1800" dirty="0" smtClean="0">
                <a:hlinkClick r:id="rId3"/>
              </a:rPr>
              <a:t>https://mentor.ieee.org/802.11/dcn/18/11-18-0657-05-000m-revmd-wg-lb232-comments-for-editor-ad-hoc.xls</a:t>
            </a:r>
            <a:r>
              <a:rPr lang="en-US" altLang="en-US" sz="1800" dirty="0" smtClean="0"/>
              <a:t> </a:t>
            </a:r>
            <a:endParaRPr lang="en-US" altLang="en-US" sz="1800" dirty="0"/>
          </a:p>
          <a:p>
            <a:pPr lvl="1">
              <a:lnSpc>
                <a:spcPct val="80000"/>
              </a:lnSpc>
            </a:pPr>
            <a:r>
              <a:rPr lang="en-US" altLang="en-US" sz="1800" dirty="0"/>
              <a:t>“</a:t>
            </a:r>
            <a:r>
              <a:rPr lang="en-US" altLang="en-US" sz="1800" dirty="0" smtClean="0"/>
              <a:t>Motion-EDITOR2-D” tab </a:t>
            </a:r>
            <a:r>
              <a:rPr lang="en-US" altLang="en-US" sz="1800" dirty="0"/>
              <a:t>in </a:t>
            </a:r>
            <a:r>
              <a:rPr lang="en-US" altLang="en-US" sz="1800" dirty="0">
                <a:hlinkClick r:id="rId4"/>
              </a:rPr>
              <a:t>https://</a:t>
            </a:r>
            <a:r>
              <a:rPr lang="en-US" altLang="en-US" sz="1800" dirty="0" smtClean="0">
                <a:hlinkClick r:id="rId4"/>
              </a:rPr>
              <a:t>mentor.ieee.org/802.11/dcn/18/11-18-0619-08-000m-revmd-editor2-lb232-comments.xlsx</a:t>
            </a:r>
            <a:r>
              <a:rPr lang="en-US" altLang="en-US" sz="1800" dirty="0" smtClean="0"/>
              <a:t> </a:t>
            </a:r>
          </a:p>
          <a:p>
            <a:pPr lvl="1">
              <a:lnSpc>
                <a:spcPct val="80000"/>
              </a:lnSpc>
            </a:pPr>
            <a:r>
              <a:rPr lang="en-US" altLang="en-US" sz="1800" dirty="0" smtClean="0"/>
              <a:t>“</a:t>
            </a:r>
            <a:r>
              <a:rPr lang="en-US" altLang="en-US" sz="1800" dirty="0"/>
              <a:t>Motion </a:t>
            </a:r>
            <a:r>
              <a:rPr lang="en-US" altLang="en-US" sz="1800" dirty="0" smtClean="0"/>
              <a:t>MAC-S” and “Motion MAC-T” tabs </a:t>
            </a:r>
            <a:r>
              <a:rPr lang="en-US" altLang="en-US" sz="1800" dirty="0"/>
              <a:t>in </a:t>
            </a:r>
            <a:r>
              <a:rPr lang="en-US" altLang="en-US" sz="1800" dirty="0" smtClean="0">
                <a:hlinkClick r:id="rId5"/>
              </a:rPr>
              <a:t>https://</a:t>
            </a:r>
            <a:r>
              <a:rPr lang="en-US" altLang="en-US" sz="1800" dirty="0" smtClean="0">
                <a:hlinkClick r:id="rId6"/>
              </a:rPr>
              <a:t>mentor.ieee.org/802.11/dcn/17/11-17-0927-19-000m-revmd-mac-comments.xls </a:t>
            </a:r>
            <a:endParaRPr lang="en-US" altLang="en-US" sz="1800" dirty="0" smtClean="0"/>
          </a:p>
          <a:p>
            <a:pPr lvl="1">
              <a:lnSpc>
                <a:spcPct val="80000"/>
              </a:lnSpc>
            </a:pPr>
            <a:r>
              <a:rPr lang="en-US" altLang="en-US" sz="1800" dirty="0" smtClean="0"/>
              <a:t>“PHY Motion F” tab </a:t>
            </a:r>
            <a:r>
              <a:rPr lang="en-US" altLang="en-US" sz="1800" dirty="0"/>
              <a:t>in </a:t>
            </a:r>
            <a:r>
              <a:rPr lang="en-US" altLang="en-US" sz="1800" dirty="0">
                <a:hlinkClick r:id="rId7"/>
              </a:rPr>
              <a:t>https://</a:t>
            </a:r>
            <a:r>
              <a:rPr lang="en-US" altLang="en-US" sz="1800" dirty="0" smtClean="0">
                <a:hlinkClick r:id="rId7"/>
              </a:rPr>
              <a:t>mentor.ieee.org/802.11/dcn/18/11-18-0670-09-000m-lb232-revmd-phy-sec-comments.xls</a:t>
            </a:r>
            <a:r>
              <a:rPr lang="en-US" altLang="en-US" sz="1800" dirty="0" smtClean="0"/>
              <a:t> </a:t>
            </a:r>
          </a:p>
          <a:p>
            <a:pPr lvl="1">
              <a:lnSpc>
                <a:spcPct val="80000"/>
              </a:lnSpc>
            </a:pPr>
            <a:r>
              <a:rPr lang="en-US" altLang="en-US" sz="1800" dirty="0" smtClean="0"/>
              <a:t>“Gen Motion </a:t>
            </a:r>
            <a:r>
              <a:rPr lang="en-US" altLang="en-US" sz="1800" dirty="0" err="1" smtClean="0"/>
              <a:t>AdHoc</a:t>
            </a:r>
            <a:r>
              <a:rPr lang="en-US" altLang="en-US" sz="1800" dirty="0" smtClean="0"/>
              <a:t>” and “Gen Motion Aug </a:t>
            </a:r>
            <a:r>
              <a:rPr lang="en-US" altLang="en-US" sz="1800" dirty="0" err="1" smtClean="0"/>
              <a:t>Telcon</a:t>
            </a:r>
            <a:r>
              <a:rPr lang="en-US" altLang="en-US" sz="1800" dirty="0" smtClean="0"/>
              <a:t>” </a:t>
            </a:r>
            <a:r>
              <a:rPr lang="en-US" altLang="en-US" sz="1800" dirty="0" smtClean="0"/>
              <a:t>tabs </a:t>
            </a:r>
            <a:r>
              <a:rPr lang="en-US" altLang="en-US" sz="1800" dirty="0"/>
              <a:t>in </a:t>
            </a:r>
            <a:r>
              <a:rPr lang="en-US" altLang="en-US" sz="1800" dirty="0">
                <a:hlinkClick r:id="rId8"/>
              </a:rPr>
              <a:t>https://</a:t>
            </a:r>
            <a:r>
              <a:rPr lang="en-US" altLang="en-US" sz="1800" dirty="0" smtClean="0">
                <a:hlinkClick r:id="rId8"/>
              </a:rPr>
              <a:t>mentor.ieee.org/802.11/dcn/18/11-18-0614-02-000m-revmd-lb232-gen-comments.xls</a:t>
            </a:r>
            <a:r>
              <a:rPr lang="en-US" altLang="en-US" sz="1800" dirty="0" smtClean="0"/>
              <a:t> </a:t>
            </a: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35428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DMG Editorial clarification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r>
              <a:rPr lang="en-US" sz="2800" i="1" dirty="0" smtClean="0"/>
              <a:t>Change </a:t>
            </a:r>
            <a:r>
              <a:rPr lang="en-US" sz="2800" i="1" dirty="0"/>
              <a:t>the second paragraph in 10.37.6.2 </a:t>
            </a:r>
            <a:r>
              <a:rPr lang="en-US" sz="2800" i="1" dirty="0" smtClean="0"/>
              <a:t>(D1.4) as </a:t>
            </a:r>
            <a:r>
              <a:rPr lang="en-US" sz="2800" i="1" dirty="0"/>
              <a:t>follows</a:t>
            </a:r>
            <a:endParaRPr lang="en-GB" sz="2800" dirty="0"/>
          </a:p>
          <a:p>
            <a:endParaRPr lang="en-GB" sz="2800" dirty="0"/>
          </a:p>
          <a:p>
            <a:r>
              <a:rPr lang="en-US" sz="2800" dirty="0"/>
              <a:t>An SP </a:t>
            </a:r>
            <a:r>
              <a:rPr lang="en-US" sz="2800" u="sng" dirty="0"/>
              <a:t>allocation that is not an obsolete allocation </a:t>
            </a:r>
            <a:r>
              <a:rPr lang="en-US" sz="2800" dirty="0"/>
              <a:t>is assigned to the source DMG STA identified in the Source AID subfield in an Allocation field </a:t>
            </a:r>
            <a:r>
              <a:rPr lang="en-US" sz="2800" strike="sngStrike" dirty="0"/>
              <a:t>that is not an obsolete allocation</a:t>
            </a:r>
            <a:r>
              <a:rPr lang="en-US" sz="2800" dirty="0"/>
              <a:t> within the Extended Schedule element. </a:t>
            </a:r>
            <a:r>
              <a:rPr lang="en-US" altLang="en-US" sz="2800" dirty="0" smtClean="0"/>
              <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921632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Multiband Operation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mentor.ieee.org/802.11/dcn/18/11-18-1324-05-000m-fixes-to-multi-band-operations.docx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637626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11-18-1447 edits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a:t>
            </a:r>
            <a:r>
              <a:rPr lang="en-US" altLang="en-US" sz="2800" dirty="0" smtClean="0"/>
              <a:t>following changes into the </a:t>
            </a:r>
            <a:r>
              <a:rPr lang="en-US" altLang="en-US" sz="2800" dirty="0" err="1" smtClean="0"/>
              <a:t>TGmd</a:t>
            </a:r>
            <a:r>
              <a:rPr lang="en-US" altLang="en-US" sz="2800" dirty="0" smtClean="0"/>
              <a:t> draft:</a:t>
            </a:r>
          </a:p>
          <a:p>
            <a:pPr lvl="1">
              <a:lnSpc>
                <a:spcPct val="80000"/>
              </a:lnSpc>
            </a:pPr>
            <a:r>
              <a:rPr lang="en-US" altLang="en-US" dirty="0" smtClean="0"/>
              <a:t>(D1.4) At  1105.50 At the end of the paragraph, insert “</a:t>
            </a:r>
            <a:r>
              <a:rPr lang="en-US" dirty="0"/>
              <a:t>Classifier Type 2 is </a:t>
            </a:r>
            <a:r>
              <a:rPr lang="en-US" dirty="0" smtClean="0"/>
              <a:t>deprecated”</a:t>
            </a:r>
          </a:p>
          <a:p>
            <a:pPr lvl="1">
              <a:lnSpc>
                <a:spcPct val="80000"/>
              </a:lnSpc>
            </a:pPr>
            <a:r>
              <a:rPr lang="en-US" altLang="en-US" dirty="0" smtClean="0"/>
              <a:t>(D1.4) At 1667.52 Change from “</a:t>
            </a:r>
            <a:r>
              <a:rPr lang="en-US" dirty="0"/>
              <a:t>IEEE </a:t>
            </a:r>
            <a:r>
              <a:rPr lang="en-US" dirty="0" err="1"/>
              <a:t>Std</a:t>
            </a:r>
            <a:r>
              <a:rPr lang="en-US" dirty="0"/>
              <a:t> </a:t>
            </a:r>
            <a:r>
              <a:rPr lang="en-US" dirty="0" smtClean="0"/>
              <a:t>802.1Q-2011“ to “</a:t>
            </a:r>
            <a:r>
              <a:rPr lang="en-US" dirty="0"/>
              <a:t>IEEE </a:t>
            </a:r>
            <a:r>
              <a:rPr lang="en-US" dirty="0" err="1"/>
              <a:t>Std</a:t>
            </a:r>
            <a:r>
              <a:rPr lang="en-US" dirty="0"/>
              <a:t> </a:t>
            </a:r>
            <a:r>
              <a:rPr lang="en-US" dirty="0" smtClean="0"/>
              <a:t>802.1Q “</a:t>
            </a:r>
          </a:p>
          <a:p>
            <a:pPr lvl="1">
              <a:lnSpc>
                <a:spcPct val="80000"/>
              </a:lnSpc>
            </a:pPr>
            <a:r>
              <a:rPr lang="en-US" altLang="en-US" dirty="0" smtClean="0"/>
              <a:t>(D1.4) In the notes beginning at 2196.58, delete “Clause 35 of” (2x), “C.3 of” (1x) and delete “-2011” (3x)</a:t>
            </a:r>
          </a:p>
          <a:p>
            <a:pPr lvl="1">
              <a:lnSpc>
                <a:spcPct val="80000"/>
              </a:lnSpc>
            </a:pPr>
            <a:r>
              <a:rPr lang="en-US" altLang="en-US" dirty="0" smtClean="0"/>
              <a:t/>
            </a:r>
            <a:br>
              <a:rPr lang="en-US" altLang="en-US" dirty="0" smtClean="0"/>
            </a:br>
            <a:endParaRPr lang="en-US" altLang="en-US"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72251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2018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11ah TXOP limits </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mentor.ieee.org/802.11/dcn/18/11-18-1177-02-000m-802-11ah-txop-limits.docx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7257525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Parse Commit message edits</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Incorporate the changes in </a:t>
            </a:r>
            <a:r>
              <a:rPr lang="en-US" altLang="en-US" sz="2800" dirty="0">
                <a:hlinkClick r:id="rId3"/>
              </a:rPr>
              <a:t>https://</a:t>
            </a:r>
            <a:r>
              <a:rPr lang="en-US" altLang="en-US" sz="2800" dirty="0" smtClean="0">
                <a:hlinkClick r:id="rId3"/>
              </a:rPr>
              <a:t>mentor.ieee.org/802.11/dcn/18/11-18-1479-01-000m-parsing-a-commit-message.docx</a:t>
            </a:r>
            <a:r>
              <a:rPr lang="en-US" altLang="en-US" sz="2800" dirty="0" smtClean="0"/>
              <a:t> </a:t>
            </a:r>
            <a:r>
              <a:rPr lang="en-US" altLang="en-US" sz="2800" dirty="0" smtClean="0"/>
              <a:t>into </a:t>
            </a:r>
            <a:r>
              <a:rPr lang="en-US" altLang="en-US" sz="2800" dirty="0" smtClean="0"/>
              <a:t>the </a:t>
            </a:r>
            <a:r>
              <a:rPr lang="en-US" altLang="en-US" sz="2800" dirty="0" err="1" smtClean="0"/>
              <a:t>TGmd</a:t>
            </a:r>
            <a:r>
              <a:rPr lang="en-US" altLang="en-US" sz="2800" dirty="0" smtClean="0"/>
              <a:t> draft.</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847017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a:t>
            </a:r>
            <a:r>
              <a:rPr lang="en-US" altLang="en-US" dirty="0" smtClean="0"/>
              <a:t>– Beacon Frame protection</a:t>
            </a:r>
            <a:endParaRPr lang="en-GB" dirty="0"/>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Resolve CID 1006 as “</a:t>
            </a:r>
            <a:r>
              <a:rPr lang="en-US" altLang="en-US" sz="2800" dirty="0" smtClean="0"/>
              <a:t>Revised” with a resolution of</a:t>
            </a:r>
          </a:p>
          <a:p>
            <a:pPr lvl="1">
              <a:lnSpc>
                <a:spcPct val="80000"/>
              </a:lnSpc>
            </a:pPr>
            <a:r>
              <a:rPr lang="en-US" altLang="en-US" dirty="0" smtClean="0"/>
              <a:t>“Incorporate </a:t>
            </a:r>
            <a:r>
              <a:rPr lang="en-US" altLang="en-US" dirty="0" smtClean="0"/>
              <a:t>the changes in </a:t>
            </a:r>
            <a:r>
              <a:rPr lang="en-US" altLang="en-US" dirty="0" smtClean="0">
                <a:hlinkClick r:id="rId3"/>
              </a:rPr>
              <a:t>https://mentor.ieee.org/802.11/dcn/18/11-18-1364-04-000m-proposed-resolution-for-cid-1066.doc</a:t>
            </a:r>
            <a:r>
              <a:rPr lang="en-US" altLang="en-US" dirty="0" smtClean="0"/>
              <a:t> </a:t>
            </a:r>
            <a:r>
              <a:rPr lang="en-US" altLang="en-US" dirty="0" smtClean="0"/>
              <a:t>into </a:t>
            </a:r>
            <a:r>
              <a:rPr lang="en-US" altLang="en-US" dirty="0" smtClean="0"/>
              <a:t>the </a:t>
            </a:r>
            <a:r>
              <a:rPr lang="en-US" altLang="en-US" dirty="0" err="1" smtClean="0"/>
              <a:t>TGmd</a:t>
            </a:r>
            <a:r>
              <a:rPr lang="en-US" altLang="en-US" dirty="0" smtClean="0"/>
              <a:t> draft</a:t>
            </a:r>
            <a:r>
              <a:rPr lang="en-US" altLang="en-US" dirty="0" smtClean="0"/>
              <a:t>. These changes define a new Beacon frame protection capability.”</a:t>
            </a:r>
          </a:p>
          <a:p>
            <a:pPr lvl="1">
              <a:lnSpc>
                <a:spcPct val="80000"/>
              </a:lnSpc>
            </a:pPr>
            <a:endParaRPr lang="en-US" altLang="en-US" dirty="0">
              <a:solidFill>
                <a:srgbClr val="006600"/>
              </a:solidFill>
            </a:endParaRPr>
          </a:p>
          <a:p>
            <a:pPr>
              <a:lnSpc>
                <a:spcPct val="80000"/>
              </a:lnSpc>
            </a:pPr>
            <a:r>
              <a:rPr lang="en-US" altLang="en-US" sz="2800" dirty="0" smtClean="0"/>
              <a:t>Moved: </a:t>
            </a:r>
            <a:r>
              <a:rPr lang="en-US" altLang="en-US" sz="2800" dirty="0" smtClean="0"/>
              <a:t>Emily Qi</a:t>
            </a:r>
            <a:endParaRPr lang="en-US" altLang="en-US" sz="2800" dirty="0" smtClean="0"/>
          </a:p>
          <a:p>
            <a:pPr>
              <a:lnSpc>
                <a:spcPct val="80000"/>
              </a:lnSpc>
            </a:pPr>
            <a:r>
              <a:rPr lang="en-US" altLang="en-US" sz="2800" dirty="0" smtClean="0"/>
              <a:t>Seconded: </a:t>
            </a:r>
            <a:r>
              <a:rPr lang="en-US" altLang="en-US" sz="2800" dirty="0" smtClean="0"/>
              <a:t>Nehru Bhandaru</a:t>
            </a:r>
            <a:endParaRPr lang="en-US" altLang="en-US" sz="2800" dirty="0" smtClean="0"/>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467212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dirty="0" smtClean="0"/>
              <a:t> </a:t>
            </a:r>
            <a:r>
              <a:rPr lang="en-US" altLang="en-US" dirty="0" smtClean="0"/>
              <a:t>– </a:t>
            </a:r>
            <a:r>
              <a:rPr lang="en-US" altLang="en-US" dirty="0" smtClean="0"/>
              <a:t>Waikoloa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comment resolutions in the </a:t>
            </a:r>
          </a:p>
          <a:p>
            <a:pPr lvl="1">
              <a:lnSpc>
                <a:spcPct val="80000"/>
              </a:lnSpc>
            </a:pPr>
            <a:r>
              <a:rPr lang="en-US" altLang="en-US" dirty="0" smtClean="0"/>
              <a:t>“Motion EDITOR </a:t>
            </a:r>
            <a:r>
              <a:rPr lang="en-US" altLang="en-US" dirty="0"/>
              <a:t>F</a:t>
            </a:r>
            <a:r>
              <a:rPr lang="en-US" altLang="en-US" dirty="0" smtClean="0"/>
              <a:t>” </a:t>
            </a:r>
            <a:r>
              <a:rPr lang="en-US" altLang="en-US" dirty="0"/>
              <a:t>tab in </a:t>
            </a:r>
            <a:r>
              <a:rPr lang="en-US" altLang="en-US" dirty="0" smtClean="0">
                <a:hlinkClick r:id="rId3"/>
              </a:rPr>
              <a:t>https://mentor.ieee.org/802.11/dcn/18/11-18-0657-06-000m-revmd-wg-lb232-comments-for-editor-ad-hoc.xls</a:t>
            </a:r>
            <a:r>
              <a:rPr lang="en-US" altLang="en-US" dirty="0" smtClean="0"/>
              <a:t> </a:t>
            </a:r>
            <a:endParaRPr lang="en-US" altLang="en-US" dirty="0"/>
          </a:p>
          <a:p>
            <a:pPr lvl="1">
              <a:lnSpc>
                <a:spcPct val="80000"/>
              </a:lnSpc>
            </a:pPr>
            <a:r>
              <a:rPr lang="en-US" altLang="en-US" dirty="0"/>
              <a:t>“</a:t>
            </a:r>
            <a:r>
              <a:rPr lang="en-US" altLang="en-US" dirty="0" smtClean="0"/>
              <a:t>Motion-EDITOR2-D” tab </a:t>
            </a:r>
            <a:r>
              <a:rPr lang="en-US" altLang="en-US" dirty="0"/>
              <a:t>in </a:t>
            </a:r>
            <a:r>
              <a:rPr lang="en-US" altLang="en-US" dirty="0">
                <a:hlinkClick r:id="rId4"/>
              </a:rPr>
              <a:t>https://</a:t>
            </a:r>
            <a:r>
              <a:rPr lang="en-US" altLang="en-US" dirty="0" smtClean="0">
                <a:hlinkClick r:id="rId4"/>
              </a:rPr>
              <a:t>mentor.ieee.org/802.11/dcn/18/11-18-0619-08-000m-revmd-editor2-lb232-comments.xlsx</a:t>
            </a:r>
            <a:r>
              <a:rPr lang="en-US" altLang="en-US" dirty="0" smtClean="0"/>
              <a:t> </a:t>
            </a:r>
          </a:p>
          <a:p>
            <a:pPr lvl="1">
              <a:lnSpc>
                <a:spcPct val="80000"/>
              </a:lnSpc>
            </a:pPr>
            <a:r>
              <a:rPr lang="en-US" altLang="en-US" dirty="0" smtClean="0"/>
              <a:t>“</a:t>
            </a:r>
            <a:r>
              <a:rPr lang="en-US" altLang="en-US" dirty="0"/>
              <a:t>Motion </a:t>
            </a:r>
            <a:r>
              <a:rPr lang="en-US" altLang="en-US" dirty="0" smtClean="0"/>
              <a:t>MAC-U” tab </a:t>
            </a:r>
            <a:r>
              <a:rPr lang="en-US" altLang="en-US" dirty="0"/>
              <a:t>in </a:t>
            </a:r>
            <a:r>
              <a:rPr lang="en-US" altLang="en-US" dirty="0" smtClean="0">
                <a:hlinkClick r:id="rId5"/>
              </a:rPr>
              <a:t>https://</a:t>
            </a:r>
            <a:r>
              <a:rPr lang="en-US" altLang="en-US" dirty="0" smtClean="0">
                <a:hlinkClick r:id="rId6"/>
              </a:rPr>
              <a:t>mentor.ieee.org/802.11/dcn/17/11-17-0927-19-000m-revmd-mac-comments.xls </a:t>
            </a:r>
            <a:endParaRPr lang="en-US" altLang="en-US" dirty="0" smtClean="0"/>
          </a:p>
          <a:p>
            <a:pPr lvl="1">
              <a:lnSpc>
                <a:spcPct val="80000"/>
              </a:lnSpc>
            </a:pPr>
            <a:r>
              <a:rPr lang="en-US" altLang="en-US" dirty="0" smtClean="0"/>
              <a:t>“PHY Motion G” tab </a:t>
            </a:r>
            <a:r>
              <a:rPr lang="en-US" altLang="en-US" dirty="0"/>
              <a:t>in </a:t>
            </a:r>
            <a:r>
              <a:rPr lang="en-US" altLang="en-US" dirty="0" smtClean="0">
                <a:hlinkClick r:id="rId7"/>
              </a:rPr>
              <a:t>https://mentor.ieee.org/802.11/dcn/18/11-18-0670-10-000m-lb232-revmd-phy-sec-comments.xls</a:t>
            </a:r>
            <a:r>
              <a:rPr lang="en-US" altLang="en-US" dirty="0" smtClean="0"/>
              <a:t> </a:t>
            </a:r>
          </a:p>
          <a:p>
            <a:pPr lvl="1">
              <a:lnSpc>
                <a:spcPct val="80000"/>
              </a:lnSpc>
            </a:pPr>
            <a:r>
              <a:rPr lang="en-US" altLang="en-US" dirty="0" smtClean="0"/>
              <a:t>“Gen Motion” </a:t>
            </a:r>
            <a:r>
              <a:rPr lang="en-US" altLang="en-US" dirty="0" smtClean="0"/>
              <a:t>tab </a:t>
            </a:r>
            <a:r>
              <a:rPr lang="en-US" altLang="en-US" dirty="0"/>
              <a:t>in </a:t>
            </a:r>
            <a:r>
              <a:rPr lang="en-US" altLang="en-US" dirty="0">
                <a:hlinkClick r:id="rId8"/>
              </a:rPr>
              <a:t>https://</a:t>
            </a:r>
            <a:r>
              <a:rPr lang="en-US" altLang="en-US" dirty="0" smtClean="0">
                <a:hlinkClick r:id="rId8"/>
              </a:rPr>
              <a:t>mentor.ieee.org/802.11/dcn/18/11-18-0614-02-000m-revmd-lb232-gen-comments.xls</a:t>
            </a:r>
            <a:r>
              <a:rPr lang="en-US" altLang="en-US" dirty="0" smtClean="0"/>
              <a:t> </a:t>
            </a:r>
            <a:endParaRPr lang="en-US" altLang="en-US" dirty="0"/>
          </a:p>
          <a:p>
            <a:pPr>
              <a:lnSpc>
                <a:spcPct val="80000"/>
              </a:lnSpc>
            </a:pPr>
            <a:r>
              <a:rPr lang="en-US" altLang="en-US" dirty="0" smtClean="0"/>
              <a:t>and incorporate the indicated changes into the </a:t>
            </a:r>
            <a:r>
              <a:rPr lang="en-US" altLang="en-US" dirty="0" err="1" smtClean="0"/>
              <a:t>TGmd</a:t>
            </a:r>
            <a:r>
              <a:rPr lang="en-US" altLang="en-US" dirty="0" smtClean="0"/>
              <a:t> draft.</a:t>
            </a:r>
            <a:br>
              <a:rPr lang="en-US" altLang="en-US" dirty="0" smtClean="0"/>
            </a:br>
            <a:endParaRPr lang="en-US" altLang="en-US" sz="2000" dirty="0">
              <a:solidFill>
                <a:srgbClr val="006600"/>
              </a:solidFill>
            </a:endParaRPr>
          </a:p>
          <a:p>
            <a:pPr>
              <a:lnSpc>
                <a:spcPct val="80000"/>
              </a:lnSpc>
            </a:pPr>
            <a:r>
              <a:rPr lang="en-US" altLang="en-US" dirty="0" smtClean="0"/>
              <a:t>Moved:</a:t>
            </a:r>
          </a:p>
          <a:p>
            <a:pPr>
              <a:lnSpc>
                <a:spcPct val="80000"/>
              </a:lnSpc>
            </a:pPr>
            <a:r>
              <a:rPr lang="en-US" altLang="en-US" dirty="0" smtClean="0"/>
              <a:t>Seconded: </a:t>
            </a:r>
          </a:p>
          <a:p>
            <a:pPr>
              <a:lnSpc>
                <a:spcPct val="80000"/>
              </a:lnSpc>
            </a:pPr>
            <a:r>
              <a:rPr lang="en-US" altLang="en-US" dirty="0" smtClean="0"/>
              <a:t>Result: </a:t>
            </a:r>
            <a:endParaRPr lang="en-US" altLang="en-US" sz="14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323765">
            <a:off x="5905038" y="1628795"/>
            <a:ext cx="4532011" cy="923330"/>
          </a:xfrm>
          <a:prstGeom prst="rect">
            <a:avLst/>
          </a:prstGeom>
          <a:noFill/>
        </p:spPr>
        <p:txBody>
          <a:bodyPr wrap="none" lIns="91440" tIns="45720" rIns="91440" bIns="45720">
            <a:spAutoFit/>
          </a:bodyPr>
          <a:lstStyle/>
          <a:p>
            <a:pPr algn="ctr"/>
            <a:r>
              <a:rPr lang="en-US" sz="5400" b="0" cap="none" spc="0" dirty="0" smtClean="0">
                <a:ln w="0"/>
                <a:gradFill>
                  <a:gsLst>
                    <a:gs pos="21000">
                      <a:srgbClr val="53575C"/>
                    </a:gs>
                    <a:gs pos="88000">
                      <a:srgbClr val="C5C7CA"/>
                    </a:gs>
                  </a:gsLst>
                  <a:lin ang="5400000"/>
                </a:gradFill>
                <a:effectLst/>
              </a:rPr>
              <a:t>Need to Update</a:t>
            </a:r>
            <a:endParaRPr lang="en-US" sz="5400" b="0" cap="none" spc="0" dirty="0">
              <a:ln w="0"/>
              <a:gradFill>
                <a:gsLst>
                  <a:gs pos="21000">
                    <a:srgbClr val="53575C"/>
                  </a:gs>
                  <a:gs pos="88000">
                    <a:srgbClr val="C5C7CA"/>
                  </a:gs>
                </a:gsLst>
                <a:lin ang="5400000"/>
              </a:gradFill>
              <a:effectLst/>
            </a:endParaRPr>
          </a:p>
        </p:txBody>
      </p:sp>
    </p:spTree>
    <p:extLst>
      <p:ext uri="{BB962C8B-B14F-4D97-AF65-F5344CB8AC3E}">
        <p14:creationId xmlns:p14="http://schemas.microsoft.com/office/powerpoint/2010/main" val="25324971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March 2018</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24</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t>
            </a:r>
            <a:r>
              <a:rPr lang="en-US" sz="2800" dirty="0"/>
              <a:t>approved changes to </a:t>
            </a:r>
            <a:r>
              <a:rPr lang="en-US" sz="2800" dirty="0" smtClean="0"/>
              <a:t>P802.11REVmd D1.x, </a:t>
            </a:r>
            <a:r>
              <a:rPr lang="en-US" sz="2800" dirty="0"/>
              <a:t>as defined in </a:t>
            </a:r>
            <a:r>
              <a:rPr lang="en-US" sz="2800" dirty="0" smtClean="0"/>
              <a:t>11-18-0611r7, 11-17-927rxx,  and 11-18-xxxxrxx,</a:t>
            </a:r>
            <a:endParaRPr lang="en-GB" sz="2800" dirty="0"/>
          </a:p>
          <a:p>
            <a:pPr lvl="0"/>
            <a:r>
              <a:rPr lang="en-US" sz="2800" dirty="0" smtClean="0"/>
              <a:t>Instruct </a:t>
            </a:r>
            <a:r>
              <a:rPr lang="en-US" sz="2800" dirty="0"/>
              <a:t>the editor to prepare </a:t>
            </a:r>
            <a:r>
              <a:rPr lang="en-US" sz="2800" dirty="0" smtClean="0"/>
              <a:t>P802.11REVmd D2.0 and</a:t>
            </a:r>
            <a:endParaRPr lang="en-GB" sz="2800" dirty="0"/>
          </a:p>
          <a:p>
            <a:pPr lvl="0"/>
            <a:r>
              <a:rPr lang="en-US" sz="2800" dirty="0"/>
              <a:t>Approve a </a:t>
            </a:r>
            <a:r>
              <a:rPr lang="en-US" sz="2800" dirty="0" smtClean="0"/>
              <a:t>20 </a:t>
            </a:r>
            <a:r>
              <a:rPr lang="en-US" sz="2800" dirty="0"/>
              <a:t>day Working Group Technical Letter Ballot asking the question “Should </a:t>
            </a:r>
            <a:r>
              <a:rPr lang="en-US" sz="2800" dirty="0" smtClean="0"/>
              <a:t>P802.11REVmd D2.0 </a:t>
            </a:r>
            <a:r>
              <a:rPr lang="en-US" sz="2800" dirty="0"/>
              <a:t>be forwarded to Sponsor Ballot?”</a:t>
            </a:r>
            <a:endParaRPr lang="en-GB" sz="2800" dirty="0"/>
          </a:p>
          <a:p>
            <a:r>
              <a:rPr lang="en-GB" sz="2800" dirty="0" smtClean="0"/>
              <a:t>Moved:</a:t>
            </a:r>
          </a:p>
          <a:p>
            <a:r>
              <a:rPr lang="en-US" altLang="en-US" sz="2800" kern="0" dirty="0" smtClean="0"/>
              <a:t>Seconded: </a:t>
            </a:r>
          </a:p>
          <a:p>
            <a:r>
              <a:rPr lang="en-US" altLang="en-US" sz="2800" kern="0" dirty="0" smtClean="0"/>
              <a:t>Result: </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799463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t>
            </a:r>
            <a:r>
              <a:rPr lang="en-US" altLang="en-US" dirty="0" smtClean="0"/>
              <a:t>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a:t>
            </a:r>
            <a:r>
              <a:rPr lang="en-US" altLang="en-US" sz="2800" dirty="0" smtClean="0"/>
              <a:t>&lt;date&gt; </a:t>
            </a:r>
            <a:r>
              <a:rPr lang="en-US" altLang="en-US" sz="2800" dirty="0" smtClean="0"/>
              <a:t>in &lt;place&gt; </a:t>
            </a:r>
            <a:r>
              <a:rPr lang="en-US" altLang="en-US" sz="2800" dirty="0" smtClean="0"/>
              <a:t>for the purposes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26</a:t>
            </a:fld>
            <a:endParaRPr lang="en-US" smtClean="0"/>
          </a:p>
        </p:txBody>
      </p:sp>
      <p:sp>
        <p:nvSpPr>
          <p:cNvPr id="25605" name="Rectangle 2"/>
          <p:cNvSpPr>
            <a:spLocks noGrp="1" noChangeArrowheads="1"/>
          </p:cNvSpPr>
          <p:nvPr>
            <p:ph type="title"/>
          </p:nvPr>
        </p:nvSpPr>
        <p:spPr/>
        <p:txBody>
          <a:bodyPr/>
          <a:lstStyle/>
          <a:p>
            <a:r>
              <a:rPr lang="en-US" altLang="en-US" dirty="0" smtClean="0"/>
              <a:t>Sept 2018 – Nov 2018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p>
          <a:p>
            <a:pPr lvl="1"/>
            <a:r>
              <a:rPr lang="en-US" altLang="en-US" sz="1800" dirty="0" smtClean="0"/>
              <a:t>September 28, Oct 5, 12, 19, Nov 2 10am Eastern, 2 hours</a:t>
            </a:r>
            <a:endParaRPr lang="en-GB" sz="1800" dirty="0"/>
          </a:p>
          <a:p>
            <a:r>
              <a:rPr lang="en-US" altLang="en-US" sz="2000" dirty="0" smtClean="0"/>
              <a:t>Next ad-hoc: </a:t>
            </a:r>
            <a:r>
              <a:rPr lang="en-US" altLang="en-US" sz="2000" dirty="0" smtClean="0"/>
              <a:t> TBD</a:t>
            </a:r>
            <a:endParaRPr lang="en-US" altLang="en-US" sz="2000" dirty="0" smtClean="0"/>
          </a:p>
          <a:p>
            <a:r>
              <a:rPr lang="en-US" altLang="en-US" sz="2000" dirty="0" smtClean="0"/>
              <a:t>Schedule </a:t>
            </a:r>
            <a:r>
              <a:rPr lang="en-US" altLang="en-US" sz="2000" dirty="0"/>
              <a:t>review</a:t>
            </a:r>
          </a:p>
          <a:p>
            <a:r>
              <a:rPr lang="en-US" altLang="en-US" sz="2000" dirty="0"/>
              <a:t>Availability of 11md D1.0 in the IEEE store</a:t>
            </a:r>
          </a:p>
          <a:p>
            <a:pPr lvl="1"/>
            <a:r>
              <a:rPr lang="en-US" altLang="en-US" sz="1800" dirty="0" smtClean="0"/>
              <a:t>Draft 1.0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endParaRPr lang="en-US" altLang="en-US" sz="1800" dirty="0"/>
          </a:p>
          <a:p>
            <a:r>
              <a:rPr lang="en-US" altLang="en-US" sz="2000" dirty="0"/>
              <a:t>Forward to ISO JTC1/SC6 WG1</a:t>
            </a:r>
          </a:p>
          <a:p>
            <a:pPr lvl="1"/>
            <a:r>
              <a:rPr lang="en-US" altLang="en-US" sz="1800" dirty="0"/>
              <a:t>TBD</a:t>
            </a:r>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pPr lvl="1">
              <a:lnSpc>
                <a:spcPct val="80000"/>
              </a:lnSpc>
            </a:pPr>
            <a:r>
              <a:rPr lang="en-US" altLang="en-US" dirty="0" smtClean="0"/>
              <a:t>Motion  – Mandatory Protection change</a:t>
            </a:r>
            <a:endParaRPr lang="en-GB" dirty="0"/>
          </a:p>
        </p:txBody>
      </p:sp>
      <p:sp>
        <p:nvSpPr>
          <p:cNvPr id="9223" name="Rectangle 3"/>
          <p:cNvSpPr>
            <a:spLocks noGrp="1" noChangeArrowheads="1"/>
          </p:cNvSpPr>
          <p:nvPr>
            <p:ph type="body" idx="4294967295"/>
          </p:nvPr>
        </p:nvSpPr>
        <p:spPr>
          <a:xfrm>
            <a:off x="1407161" y="1691641"/>
            <a:ext cx="9479280" cy="4572001"/>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1737.7, delete “If one or more </a:t>
            </a:r>
            <a:r>
              <a:rPr lang="en-GB" sz="1600" dirty="0" err="1"/>
              <a:t>NonERP</a:t>
            </a:r>
            <a:r>
              <a:rPr lang="en-GB" sz="1600" dirty="0"/>
              <a:t> STAs are associated in the BSS, the </a:t>
            </a:r>
            <a:r>
              <a:rPr lang="en-GB" sz="1600" dirty="0" err="1"/>
              <a:t>Use_Protection</a:t>
            </a:r>
            <a:r>
              <a:rPr lang="en-GB" sz="1600" dirty="0"/>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1735.5, change “Protection frames shall be sent” to “When the </a:t>
            </a:r>
            <a:r>
              <a:rPr lang="en-GB" sz="1600" dirty="0" err="1"/>
              <a:t>Use_Protection</a:t>
            </a:r>
            <a:r>
              <a:rPr lang="en-GB" sz="1600" dirty="0"/>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1736.22, delete “Additionally, if any of the rates in the </a:t>
            </a:r>
            <a:r>
              <a:rPr lang="en-GB" sz="1600" dirty="0" err="1"/>
              <a:t>BSSBasicRateSet</a:t>
            </a:r>
            <a:r>
              <a:rPr lang="en-GB" sz="1600" dirty="0"/>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At 1736.4, add at end of paragraph “An AP may set the </a:t>
            </a:r>
            <a:r>
              <a:rPr lang="en-GB" sz="1600" dirty="0" err="1"/>
              <a:t>Use_Protection</a:t>
            </a:r>
            <a:r>
              <a:rPr lang="en-GB" sz="1600" dirty="0"/>
              <a:t> bit to 0, based on its internal policies, which are beyond the scope of the standard.”</a:t>
            </a:r>
          </a:p>
          <a:p>
            <a:pPr>
              <a:lnSpc>
                <a:spcPct val="80000"/>
              </a:lnSpc>
            </a:pPr>
            <a:endParaRPr lang="en-US" altLang="en-US" sz="1800" dirty="0">
              <a:solidFill>
                <a:srgbClr val="006600"/>
              </a:solidFill>
            </a:endParaRPr>
          </a:p>
          <a:p>
            <a:pPr>
              <a:lnSpc>
                <a:spcPct val="80000"/>
              </a:lnSpc>
            </a:pPr>
            <a:r>
              <a:rPr lang="en-US" altLang="en-US" sz="1800" dirty="0" smtClean="0"/>
              <a:t>Moved: </a:t>
            </a:r>
            <a:r>
              <a:rPr lang="en-US" altLang="en-US" sz="1800" dirty="0" smtClean="0"/>
              <a:t>Sean Coffey</a:t>
            </a:r>
            <a:endParaRPr lang="en-US" altLang="en-US" sz="1800" dirty="0" smtClean="0"/>
          </a:p>
          <a:p>
            <a:pPr>
              <a:lnSpc>
                <a:spcPct val="80000"/>
              </a:lnSpc>
            </a:pPr>
            <a:r>
              <a:rPr lang="en-US" altLang="en-US" sz="1800" dirty="0" smtClean="0"/>
              <a:t>Seconded: </a:t>
            </a:r>
          </a:p>
          <a:p>
            <a:pPr>
              <a:lnSpc>
                <a:spcPct val="80000"/>
              </a:lnSpc>
            </a:pPr>
            <a:r>
              <a:rPr lang="en-US" altLang="en-US" sz="1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182629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28</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4"/>
              </a:rPr>
              <a:t>mentor.ieee.org/802.11/dcn/17/11-17-0914-06-000m-revmd-wg-cc-comments.xls</a:t>
            </a:r>
            <a:r>
              <a:rPr lang="en-US" altLang="en-US" sz="2000" dirty="0" smtClean="0"/>
              <a:t> </a:t>
            </a:r>
          </a:p>
          <a:p>
            <a:r>
              <a:rPr lang="en-US" altLang="en-US" sz="2000" dirty="0"/>
              <a:t>LB232 comments </a:t>
            </a:r>
            <a:r>
              <a:rPr lang="en-US" altLang="en-US" sz="2000" dirty="0">
                <a:hlinkClick r:id="rId5"/>
              </a:rPr>
              <a:t>https://</a:t>
            </a:r>
            <a:r>
              <a:rPr lang="en-US" altLang="en-US" sz="2000" dirty="0" smtClean="0">
                <a:hlinkClick r:id="rId5"/>
              </a:rPr>
              <a:t>mentor.ieee.org/802.11/dcn/18/11-18-0611-06-000m-revmd-wg-ballot-comments.xls</a:t>
            </a:r>
            <a:r>
              <a:rPr lang="en-US" altLang="en-US" sz="2000" dirty="0" smtClean="0"/>
              <a:t> </a:t>
            </a:r>
          </a:p>
          <a:p>
            <a:r>
              <a:rPr lang="en-US" altLang="en-US" sz="2000" dirty="0" smtClean="0"/>
              <a:t>Approved PAR: </a:t>
            </a:r>
            <a:r>
              <a:rPr lang="en-US" altLang="en-US" sz="2000" dirty="0">
                <a:hlinkClick r:id="rId6"/>
              </a:rPr>
              <a:t>https://</a:t>
            </a:r>
            <a:r>
              <a:rPr lang="en-US" altLang="en-US" sz="2000" dirty="0" smtClean="0">
                <a:hlinkClick r:id="rId6"/>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- 1</a:t>
            </a:r>
            <a:endParaRPr lang="en-US" altLang="en-US" dirty="0"/>
          </a:p>
        </p:txBody>
      </p:sp>
      <p:sp>
        <p:nvSpPr>
          <p:cNvPr id="4103" name="Rectangle 19"/>
          <p:cNvSpPr>
            <a:spLocks noChangeArrowheads="1"/>
          </p:cNvSpPr>
          <p:nvPr/>
        </p:nvSpPr>
        <p:spPr bwMode="auto">
          <a:xfrm>
            <a:off x="1231392" y="1523999"/>
            <a:ext cx="5562600" cy="3354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reminder</a:t>
            </a:r>
          </a:p>
          <a:p>
            <a:pPr lvl="1"/>
            <a:r>
              <a:rPr lang="en-US" altLang="en-US" sz="1600" dirty="0"/>
              <a:t>Approve </a:t>
            </a:r>
            <a:r>
              <a:rPr lang="en-US" altLang="en-US" sz="1600" dirty="0" smtClean="0"/>
              <a:t>agenda</a:t>
            </a:r>
            <a:endParaRPr lang="en-US" altLang="en-US" sz="1600" dirty="0"/>
          </a:p>
          <a:p>
            <a:pPr lvl="1"/>
            <a:r>
              <a:rPr lang="en-US" altLang="en-US" sz="1600" dirty="0"/>
              <a:t>Status, Review of Objectives</a:t>
            </a:r>
          </a:p>
          <a:p>
            <a:pPr lvl="1"/>
            <a:r>
              <a:rPr lang="en-US" sz="1600" dirty="0" smtClean="0"/>
              <a:t>Editor Report</a:t>
            </a:r>
          </a:p>
          <a:p>
            <a:pPr lvl="1"/>
            <a:r>
              <a:rPr lang="en-US" sz="1600" dirty="0" smtClean="0"/>
              <a:t>Emily Qi – CID 1306 11-18-1421</a:t>
            </a:r>
          </a:p>
          <a:p>
            <a:pPr lvl="1"/>
            <a:r>
              <a:rPr lang="en-US" sz="1600" dirty="0" smtClean="0"/>
              <a:t>Menzo CID 1007 11-18-0930</a:t>
            </a:r>
          </a:p>
          <a:p>
            <a:pPr lvl="1"/>
            <a:r>
              <a:rPr lang="en-US" altLang="en-US" sz="1600" dirty="0" err="1" smtClean="0"/>
              <a:t>Abhi</a:t>
            </a:r>
            <a:r>
              <a:rPr lang="en-US" altLang="en-US" sz="1600" dirty="0" smtClean="0"/>
              <a:t> </a:t>
            </a:r>
            <a:r>
              <a:rPr lang="en-US" altLang="en-US" sz="1600" dirty="0" err="1" smtClean="0"/>
              <a:t>Patil</a:t>
            </a:r>
            <a:r>
              <a:rPr lang="en-US" altLang="en-US" sz="1600" dirty="0" smtClean="0"/>
              <a:t>/Menzo CIDs 1278, 1288, 1300 </a:t>
            </a:r>
            <a:r>
              <a:rPr lang="en-US" altLang="en-US" sz="1600" dirty="0" smtClean="0"/>
              <a:t>11-18-1350 and </a:t>
            </a:r>
            <a:r>
              <a:rPr lang="en-GB" altLang="en-US" sz="1600" dirty="0" smtClean="0"/>
              <a:t>CID 1298 in 11-18-</a:t>
            </a:r>
            <a:r>
              <a:rPr lang="en-GB" sz="1600" dirty="0" smtClean="0"/>
              <a:t>1296</a:t>
            </a:r>
          </a:p>
          <a:p>
            <a:pPr lvl="1"/>
            <a:r>
              <a:rPr lang="en-US" sz="1600" dirty="0" smtClean="0"/>
              <a:t>Mike </a:t>
            </a:r>
            <a:r>
              <a:rPr lang="en-US" sz="1600" dirty="0" err="1" smtClean="0"/>
              <a:t>Montemurro</a:t>
            </a:r>
            <a:r>
              <a:rPr lang="en-US" sz="1600" dirty="0" smtClean="0"/>
              <a:t> – CIDs 1027, 1028</a:t>
            </a:r>
          </a:p>
          <a:p>
            <a:pPr lvl="1"/>
            <a:r>
              <a:rPr lang="en-US" sz="1600" dirty="0" smtClean="0"/>
              <a:t>Mark Hamilton – CID 1286, 1338, 1343, 1349</a:t>
            </a:r>
            <a:endParaRPr lang="en-GB" sz="1600" dirty="0" smtClean="0"/>
          </a:p>
          <a:p>
            <a:pPr lvl="1"/>
            <a:endParaRPr lang="en-US" altLang="en-US" sz="1600" dirty="0" smtClean="0"/>
          </a:p>
          <a:p>
            <a:pPr lvl="1"/>
            <a:endParaRPr lang="en-US" altLang="en-US" sz="1600" dirty="0"/>
          </a:p>
          <a:p>
            <a:pPr lvl="1"/>
            <a:endParaRPr lang="en-US" altLang="en-US" sz="1600" dirty="0" smtClean="0"/>
          </a:p>
          <a:p>
            <a:pPr lvl="1"/>
            <a:endParaRPr lang="en-US" altLang="en-US" sz="1800" dirty="0"/>
          </a:p>
        </p:txBody>
      </p:sp>
      <p:sp>
        <p:nvSpPr>
          <p:cNvPr id="16" name="Rectangle 35"/>
          <p:cNvSpPr>
            <a:spLocks noChangeArrowheads="1"/>
          </p:cNvSpPr>
          <p:nvPr/>
        </p:nvSpPr>
        <p:spPr bwMode="auto">
          <a:xfrm>
            <a:off x="7008738" y="1523999"/>
            <a:ext cx="5030861" cy="19050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AM1 </a:t>
            </a:r>
          </a:p>
          <a:p>
            <a:pPr lvl="1">
              <a:lnSpc>
                <a:spcPct val="80000"/>
              </a:lnSpc>
            </a:pPr>
            <a:r>
              <a:rPr lang="en-US" sz="1600" dirty="0" smtClean="0"/>
              <a:t>Jerome Henry – CID 1014, 11-18-1446, also 11-18-1447, 11-18-1448</a:t>
            </a:r>
          </a:p>
          <a:p>
            <a:pPr lvl="1">
              <a:lnSpc>
                <a:spcPct val="80000"/>
              </a:lnSpc>
            </a:pPr>
            <a:r>
              <a:rPr lang="en-US" sz="1600" dirty="0" smtClean="0"/>
              <a:t>Menzo Wentink - 11-18-1177 – 11ah TXOP</a:t>
            </a:r>
          </a:p>
          <a:p>
            <a:pPr lvl="1">
              <a:lnSpc>
                <a:spcPct val="80000"/>
              </a:lnSpc>
            </a:pPr>
            <a:r>
              <a:rPr lang="en-US" sz="1600" dirty="0"/>
              <a:t>Dan Harkins – 11-18-1479 Parse Commit message</a:t>
            </a:r>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8" name="Rectangle 19"/>
          <p:cNvSpPr>
            <a:spLocks noChangeArrowheads="1"/>
          </p:cNvSpPr>
          <p:nvPr/>
        </p:nvSpPr>
        <p:spPr bwMode="auto">
          <a:xfrm>
            <a:off x="1231392" y="4878387"/>
            <a:ext cx="5334000" cy="1293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Monday PM2</a:t>
            </a:r>
            <a:endParaRPr lang="en-US" altLang="en-US" sz="2400" b="1" dirty="0"/>
          </a:p>
          <a:p>
            <a:pPr lvl="1">
              <a:lnSpc>
                <a:spcPct val="80000"/>
              </a:lnSpc>
            </a:pPr>
            <a:r>
              <a:rPr lang="en-US" altLang="en-US" sz="1600" dirty="0" smtClean="0"/>
              <a:t>Menzo </a:t>
            </a:r>
            <a:r>
              <a:rPr lang="en-US" altLang="en-US" sz="1600" dirty="0" smtClean="0"/>
              <a:t>Wentink– </a:t>
            </a:r>
            <a:r>
              <a:rPr lang="en-US" altLang="en-US" sz="1600" dirty="0" smtClean="0"/>
              <a:t>CID 1505 11-18-1426</a:t>
            </a:r>
          </a:p>
          <a:p>
            <a:pPr lvl="1">
              <a:lnSpc>
                <a:spcPct val="80000"/>
              </a:lnSpc>
            </a:pPr>
            <a:r>
              <a:rPr lang="en-US" sz="1600" dirty="0"/>
              <a:t>Carlos </a:t>
            </a:r>
            <a:r>
              <a:rPr lang="en-US" sz="1600" dirty="0" err="1"/>
              <a:t>Cordeiro</a:t>
            </a:r>
            <a:r>
              <a:rPr lang="en-US" sz="1600" dirty="0"/>
              <a:t> 11-18-1324</a:t>
            </a:r>
          </a:p>
          <a:p>
            <a:pPr lvl="1">
              <a:lnSpc>
                <a:spcPct val="80000"/>
              </a:lnSpc>
            </a:pPr>
            <a:r>
              <a:rPr lang="en-US" sz="1600" dirty="0" smtClean="0"/>
              <a:t>Carlos </a:t>
            </a:r>
            <a:r>
              <a:rPr lang="en-US" sz="1600" dirty="0" err="1" smtClean="0"/>
              <a:t>Cordeiro</a:t>
            </a:r>
            <a:r>
              <a:rPr lang="en-US" sz="1600" dirty="0" smtClean="0"/>
              <a:t> 11-18-1580 DMG </a:t>
            </a:r>
            <a:r>
              <a:rPr lang="en-US" sz="1600" dirty="0" smtClean="0"/>
              <a:t>CIDs</a:t>
            </a:r>
            <a:endParaRPr lang="en-GB" sz="1600" dirty="0"/>
          </a:p>
          <a:p>
            <a:pPr lvl="1">
              <a:lnSpc>
                <a:spcPct val="80000"/>
              </a:lnSpc>
            </a:pPr>
            <a:endParaRPr lang="en-US" altLang="en-US" sz="1800" dirty="0"/>
          </a:p>
          <a:p>
            <a:pPr lvl="1">
              <a:lnSpc>
                <a:spcPct val="80000"/>
              </a:lnSpc>
            </a:pPr>
            <a:endParaRPr lang="en-GB" sz="1800" dirty="0"/>
          </a:p>
          <a:p>
            <a:pPr lvl="1"/>
            <a:endParaRPr lang="en-US" altLang="en-US" sz="1800" dirty="0"/>
          </a:p>
          <a:p>
            <a:pPr lvl="1"/>
            <a:endParaRPr lang="en-US" altLang="en-US" sz="1600" dirty="0" smtClean="0"/>
          </a:p>
          <a:p>
            <a:pPr lvl="1"/>
            <a:endParaRPr lang="en-US" altLang="en-US" sz="1800" dirty="0"/>
          </a:p>
        </p:txBody>
      </p:sp>
      <p:sp>
        <p:nvSpPr>
          <p:cNvPr id="10" name="Rectangle 35"/>
          <p:cNvSpPr>
            <a:spLocks noChangeArrowheads="1"/>
          </p:cNvSpPr>
          <p:nvPr/>
        </p:nvSpPr>
        <p:spPr bwMode="auto">
          <a:xfrm>
            <a:off x="7008738" y="3594806"/>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Tuesday PM1</a:t>
            </a:r>
          </a:p>
          <a:p>
            <a:pPr lvl="1">
              <a:lnSpc>
                <a:spcPct val="80000"/>
              </a:lnSpc>
            </a:pPr>
            <a:r>
              <a:rPr lang="en-US" altLang="en-US" sz="1600" dirty="0"/>
              <a:t>EDCA TXOP AC rules CID 1195 </a:t>
            </a:r>
            <a:r>
              <a:rPr lang="en-US" altLang="en-US" sz="1600" dirty="0" smtClean="0"/>
              <a:t>– Guido </a:t>
            </a:r>
            <a:r>
              <a:rPr lang="en-US" altLang="en-US" sz="1600" dirty="0"/>
              <a:t>11-18-1260, </a:t>
            </a:r>
            <a:r>
              <a:rPr lang="en-US" altLang="en-US" sz="1600" dirty="0" smtClean="0"/>
              <a:t>Jerome Henry 11-18-1368</a:t>
            </a:r>
            <a:endParaRPr lang="en-US" altLang="en-US" sz="1600" dirty="0"/>
          </a:p>
          <a:p>
            <a:pPr lvl="1">
              <a:lnSpc>
                <a:spcPct val="80000"/>
              </a:lnSpc>
            </a:pPr>
            <a:r>
              <a:rPr lang="en-US" sz="1600" dirty="0"/>
              <a:t>Sean Coffey </a:t>
            </a:r>
            <a:r>
              <a:rPr lang="en-US" sz="1600" dirty="0" smtClean="0"/>
              <a:t>11-18-1583</a:t>
            </a:r>
            <a:endParaRPr lang="en-US" sz="1600" dirty="0"/>
          </a:p>
          <a:p>
            <a:pPr lvl="1">
              <a:lnSpc>
                <a:spcPct val="80000"/>
              </a:lnSpc>
            </a:pPr>
            <a:r>
              <a:rPr lang="en-US" sz="1600" dirty="0"/>
              <a:t>Emily Qi – CID 1006 11-18-1364 – Beacon </a:t>
            </a:r>
            <a:r>
              <a:rPr lang="en-US" sz="1600" dirty="0" smtClean="0"/>
              <a:t>Protection</a:t>
            </a:r>
          </a:p>
          <a:p>
            <a:pPr lvl="1">
              <a:lnSpc>
                <a:spcPct val="80000"/>
              </a:lnSpc>
            </a:pPr>
            <a:r>
              <a:rPr lang="en-US" sz="1600" dirty="0" err="1" smtClean="0"/>
              <a:t>Youhan</a:t>
            </a:r>
            <a:r>
              <a:rPr lang="en-US" sz="1600" dirty="0" smtClean="0"/>
              <a:t> KIM CID 1309 in 11-18-1597</a:t>
            </a:r>
            <a:endParaRPr lang="en-US" sz="1600" dirty="0"/>
          </a:p>
          <a:p>
            <a:pPr lvl="1">
              <a:lnSpc>
                <a:spcPct val="80000"/>
              </a:lnSpc>
            </a:pPr>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a:t>
            </a:r>
            <a:endParaRPr lang="en-US" altLang="en-US" dirty="0"/>
          </a:p>
        </p:txBody>
      </p:sp>
      <p:sp>
        <p:nvSpPr>
          <p:cNvPr id="16" name="Rectangle 35"/>
          <p:cNvSpPr>
            <a:spLocks noChangeArrowheads="1"/>
          </p:cNvSpPr>
          <p:nvPr/>
        </p:nvSpPr>
        <p:spPr bwMode="auto">
          <a:xfrm>
            <a:off x="1275848" y="1944982"/>
            <a:ext cx="5087359" cy="1560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PM1 </a:t>
            </a:r>
          </a:p>
          <a:p>
            <a:pPr lvl="1">
              <a:lnSpc>
                <a:spcPct val="80000"/>
              </a:lnSpc>
            </a:pPr>
            <a:r>
              <a:rPr lang="en-US" altLang="en-US" sz="1600" dirty="0" smtClean="0"/>
              <a:t>Mark Hamilton – 11-18-1369 CIDs 1100, 1102, 1104</a:t>
            </a:r>
          </a:p>
          <a:p>
            <a:pPr lvl="1">
              <a:lnSpc>
                <a:spcPct val="80000"/>
              </a:lnSpc>
            </a:pPr>
            <a:r>
              <a:rPr lang="en-US" altLang="en-US" sz="1600" dirty="0" smtClean="0"/>
              <a:t>Mark </a:t>
            </a:r>
            <a:r>
              <a:rPr lang="en-US" altLang="en-US" sz="1600" dirty="0"/>
              <a:t>Hamilton – CIDs </a:t>
            </a:r>
            <a:r>
              <a:rPr lang="en-US" altLang="en-US" sz="1600" dirty="0" smtClean="0"/>
              <a:t>1241 (McCann)</a:t>
            </a:r>
          </a:p>
          <a:p>
            <a:pPr lvl="1">
              <a:lnSpc>
                <a:spcPct val="80000"/>
              </a:lnSpc>
            </a:pPr>
            <a:r>
              <a:rPr lang="en-US" sz="1600" dirty="0"/>
              <a:t>Mark Rison CIDs in 11-18-1306r3</a:t>
            </a:r>
            <a:endParaRPr lang="en-GB" sz="1600" dirty="0"/>
          </a:p>
          <a:p>
            <a:pPr lvl="1">
              <a:lnSpc>
                <a:spcPct val="80000"/>
              </a:lnSpc>
            </a:pPr>
            <a:endParaRPr lang="en-US" altLang="en-US" sz="1600" dirty="0"/>
          </a:p>
          <a:p>
            <a:pPr lvl="1">
              <a:lnSpc>
                <a:spcPct val="80000"/>
              </a:lnSpc>
            </a:pPr>
            <a:endParaRPr lang="en-US"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9" name="Rectangle 35"/>
          <p:cNvSpPr>
            <a:spLocks noChangeArrowheads="1"/>
          </p:cNvSpPr>
          <p:nvPr/>
        </p:nvSpPr>
        <p:spPr bwMode="auto">
          <a:xfrm>
            <a:off x="6629400" y="1921436"/>
            <a:ext cx="5129201" cy="2078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Thursday </a:t>
            </a:r>
            <a:r>
              <a:rPr lang="en-US" altLang="en-US" dirty="0" smtClean="0"/>
              <a:t>PM1</a:t>
            </a:r>
            <a:endParaRPr lang="en-US" altLang="en-US" sz="1600" dirty="0" smtClean="0"/>
          </a:p>
          <a:p>
            <a:pPr lvl="1">
              <a:lnSpc>
                <a:spcPct val="80000"/>
              </a:lnSpc>
            </a:pPr>
            <a:r>
              <a:rPr lang="en-US" altLang="en-US" sz="1600" dirty="0"/>
              <a:t>Motions</a:t>
            </a:r>
          </a:p>
          <a:p>
            <a:pPr lvl="1">
              <a:lnSpc>
                <a:spcPct val="80000"/>
              </a:lnSpc>
            </a:pPr>
            <a:r>
              <a:rPr lang="en-US" altLang="en-US" sz="1600" dirty="0" smtClean="0"/>
              <a:t>Comment </a:t>
            </a:r>
            <a:r>
              <a:rPr lang="en-US" altLang="en-US" sz="1600" dirty="0" smtClean="0"/>
              <a:t>resolution</a:t>
            </a:r>
          </a:p>
          <a:p>
            <a:pPr lvl="1">
              <a:lnSpc>
                <a:spcPct val="80000"/>
              </a:lnSpc>
            </a:pPr>
            <a:r>
              <a:rPr lang="en-US" sz="1600" dirty="0" smtClean="0"/>
              <a:t>Jerome Henry 11-18-1448</a:t>
            </a:r>
            <a:endParaRPr lang="en-US" sz="1600" dirty="0"/>
          </a:p>
          <a:p>
            <a:pPr lvl="1">
              <a:lnSpc>
                <a:spcPct val="80000"/>
              </a:lnSpc>
            </a:pPr>
            <a:r>
              <a:rPr lang="en-US" altLang="en-US" sz="1600" dirty="0" smtClean="0"/>
              <a:t>Plans </a:t>
            </a:r>
            <a:r>
              <a:rPr lang="en-US" altLang="en-US" sz="1600" dirty="0"/>
              <a:t>for </a:t>
            </a:r>
            <a:r>
              <a:rPr lang="en-US" altLang="en-US" sz="1600" dirty="0" smtClean="0"/>
              <a:t>September </a:t>
            </a:r>
            <a:r>
              <a:rPr lang="en-US" altLang="en-US" sz="1600" dirty="0"/>
              <a:t>2018 – </a:t>
            </a:r>
            <a:r>
              <a:rPr lang="en-US" altLang="en-US" sz="1600" dirty="0" smtClean="0"/>
              <a:t>November 2018, Adjourn</a:t>
            </a:r>
            <a:endParaRPr lang="en-US" altLang="en-US" sz="1600" dirty="0"/>
          </a:p>
        </p:txBody>
      </p:sp>
      <p:sp>
        <p:nvSpPr>
          <p:cNvPr id="10" name="Rectangle 35"/>
          <p:cNvSpPr>
            <a:spLocks noChangeArrowheads="1"/>
          </p:cNvSpPr>
          <p:nvPr/>
        </p:nvSpPr>
        <p:spPr bwMode="auto">
          <a:xfrm>
            <a:off x="1284315" y="3578370"/>
            <a:ext cx="4876800" cy="1880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Wednesday PM2 </a:t>
            </a:r>
          </a:p>
          <a:p>
            <a:pPr lvl="1">
              <a:lnSpc>
                <a:spcPct val="80000"/>
              </a:lnSpc>
            </a:pPr>
            <a:r>
              <a:rPr lang="en-US" altLang="en-US" sz="1600" dirty="0" smtClean="0"/>
              <a:t>Motions</a:t>
            </a:r>
          </a:p>
          <a:p>
            <a:pPr lvl="1">
              <a:lnSpc>
                <a:spcPct val="80000"/>
              </a:lnSpc>
            </a:pPr>
            <a:r>
              <a:rPr lang="en-US" sz="1600" dirty="0" smtClean="0"/>
              <a:t>Edward Au –11-18-1000, CIDs 1129, 1130</a:t>
            </a:r>
          </a:p>
          <a:p>
            <a:pPr lvl="1">
              <a:lnSpc>
                <a:spcPct val="80000"/>
              </a:lnSpc>
            </a:pPr>
            <a:r>
              <a:rPr lang="en-US" sz="1600" dirty="0" smtClean="0"/>
              <a:t>Marc Emmelmann –11-18-1609 through 11-18-1615 11ai CIDs</a:t>
            </a:r>
          </a:p>
          <a:p>
            <a:pPr lvl="1">
              <a:lnSpc>
                <a:spcPct val="80000"/>
              </a:lnSpc>
            </a:pPr>
            <a:r>
              <a:rPr lang="en-US" sz="1600" dirty="0" err="1" smtClean="0"/>
              <a:t>Yongho</a:t>
            </a:r>
            <a:r>
              <a:rPr lang="en-US" sz="1600" dirty="0" smtClean="0"/>
              <a:t> </a:t>
            </a:r>
            <a:r>
              <a:rPr lang="en-US" sz="1600" dirty="0" err="1" smtClean="0"/>
              <a:t>Seok</a:t>
            </a:r>
            <a:r>
              <a:rPr lang="en-US" sz="1600" dirty="0" smtClean="0"/>
              <a:t> – 11-18-1300 S1G comments</a:t>
            </a:r>
            <a:endParaRPr lang="en-US" sz="1600" dirty="0" smtClean="0"/>
          </a:p>
          <a:p>
            <a:pPr lvl="1">
              <a:lnSpc>
                <a:spcPct val="80000"/>
              </a:lnSpc>
            </a:pPr>
            <a:r>
              <a:rPr lang="en-US" sz="1600" dirty="0" smtClean="0"/>
              <a:t>Comment </a:t>
            </a:r>
            <a:r>
              <a:rPr lang="en-US" sz="1600" dirty="0" smtClean="0"/>
              <a:t>Resolution</a:t>
            </a:r>
          </a:p>
          <a:p>
            <a:pPr lvl="1">
              <a:lnSpc>
                <a:spcPct val="80000"/>
              </a:lnSpc>
            </a:pPr>
            <a:endParaRPr lang="en-GB" sz="1600" dirty="0"/>
          </a:p>
        </p:txBody>
      </p:sp>
    </p:spTree>
    <p:extLst>
      <p:ext uri="{BB962C8B-B14F-4D97-AF65-F5344CB8AC3E}">
        <p14:creationId xmlns:p14="http://schemas.microsoft.com/office/powerpoint/2010/main" val="3270404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2018</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5</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 2: Obsolete CIDs completed</a:t>
            </a:r>
            <a:endParaRPr lang="en-US" altLang="en-US" dirty="0"/>
          </a:p>
        </p:txBody>
      </p:sp>
      <p:graphicFrame>
        <p:nvGraphicFramePr>
          <p:cNvPr id="2" name="Table 1"/>
          <p:cNvGraphicFramePr>
            <a:graphicFrameLocks noGrp="1"/>
          </p:cNvGraphicFramePr>
          <p:nvPr>
            <p:extLst>
              <p:ext uri="{D42A27DB-BD31-4B8C-83A1-F6EECF244321}">
                <p14:modId xmlns:p14="http://schemas.microsoft.com/office/powerpoint/2010/main" val="3393381948"/>
              </p:ext>
            </p:extLst>
          </p:nvPr>
        </p:nvGraphicFramePr>
        <p:xfrm>
          <a:off x="1028700" y="1950720"/>
          <a:ext cx="10134600" cy="3383280"/>
        </p:xfrm>
        <a:graphic>
          <a:graphicData uri="http://schemas.openxmlformats.org/drawingml/2006/table">
            <a:tbl>
              <a:tblPr firstRow="1" bandRow="1">
                <a:tableStyleId>{5C22544A-7EE6-4342-B048-85BDC9FD1C3A}</a:tableStyleId>
              </a:tblPr>
              <a:tblGrid>
                <a:gridCol w="2032000"/>
                <a:gridCol w="2032000"/>
                <a:gridCol w="1384300"/>
                <a:gridCol w="4686300"/>
              </a:tblGrid>
              <a:tr h="370840">
                <a:tc>
                  <a:txBody>
                    <a:bodyPr/>
                    <a:lstStyle/>
                    <a:p>
                      <a:r>
                        <a:rPr lang="en-US" dirty="0" smtClean="0"/>
                        <a:t>CID</a:t>
                      </a:r>
                      <a:endParaRPr lang="en-GB" dirty="0"/>
                    </a:p>
                  </a:txBody>
                  <a:tcPr/>
                </a:tc>
                <a:tc>
                  <a:txBody>
                    <a:bodyPr/>
                    <a:lstStyle/>
                    <a:p>
                      <a:r>
                        <a:rPr lang="en-US" dirty="0" smtClean="0"/>
                        <a:t>Topic</a:t>
                      </a:r>
                      <a:endParaRPr lang="en-GB" dirty="0"/>
                    </a:p>
                  </a:txBody>
                  <a:tcPr/>
                </a:tc>
                <a:tc>
                  <a:txBody>
                    <a:bodyPr/>
                    <a:lstStyle/>
                    <a:p>
                      <a:r>
                        <a:rPr lang="en-US" dirty="0" smtClean="0"/>
                        <a:t>Document</a:t>
                      </a:r>
                      <a:endParaRPr lang="en-GB" dirty="0"/>
                    </a:p>
                  </a:txBody>
                  <a:tcPr/>
                </a:tc>
                <a:tc>
                  <a:txBody>
                    <a:bodyPr/>
                    <a:lstStyle/>
                    <a:p>
                      <a:r>
                        <a:rPr lang="en-US" dirty="0" smtClean="0"/>
                        <a:t>Status</a:t>
                      </a:r>
                      <a:endParaRPr lang="en-GB" dirty="0"/>
                    </a:p>
                  </a:txBody>
                  <a:tcPr/>
                </a:tc>
              </a:tr>
              <a:tr h="370840">
                <a:tc>
                  <a:txBody>
                    <a:bodyPr/>
                    <a:lstStyle/>
                    <a:p>
                      <a:r>
                        <a:rPr lang="en-US" dirty="0" smtClean="0"/>
                        <a:t>1377</a:t>
                      </a:r>
                      <a:endParaRPr lang="en-GB" dirty="0"/>
                    </a:p>
                  </a:txBody>
                  <a:tcPr/>
                </a:tc>
                <a:tc>
                  <a:txBody>
                    <a:bodyPr/>
                    <a:lstStyle/>
                    <a:p>
                      <a:r>
                        <a:rPr lang="en-US" dirty="0" smtClean="0"/>
                        <a:t>HT-delayed BA</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Was </a:t>
                      </a:r>
                      <a:r>
                        <a:rPr lang="en-GB" sz="1400" kern="1200" dirty="0" smtClean="0">
                          <a:solidFill>
                            <a:schemeClr val="dk1"/>
                          </a:solidFill>
                          <a:effectLst/>
                          <a:latin typeface="+mn-lt"/>
                          <a:ea typeface="+mn-ea"/>
                          <a:cs typeface="+mn-cs"/>
                        </a:rPr>
                        <a:t>obsolete in 802.11-2016, </a:t>
                      </a:r>
                      <a:r>
                        <a:rPr lang="en-US" sz="1400" dirty="0" smtClean="0"/>
                        <a:t>Portland ad-hoc:</a:t>
                      </a:r>
                      <a:r>
                        <a:rPr lang="en-US" sz="1400" baseline="0" dirty="0" smtClean="0"/>
                        <a:t> </a:t>
                      </a:r>
                      <a:r>
                        <a:rPr lang="en-US" sz="1400" dirty="0" smtClean="0"/>
                        <a:t>No change to current status</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1378</a:t>
                      </a:r>
                      <a:endParaRPr lang="en-GB" dirty="0"/>
                    </a:p>
                  </a:txBody>
                  <a:tcPr/>
                </a:tc>
                <a:tc>
                  <a:txBody>
                    <a:bodyPr/>
                    <a:lstStyle/>
                    <a:p>
                      <a:r>
                        <a:rPr lang="en-US" dirty="0" smtClean="0"/>
                        <a:t>PSMP</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smtClean="0"/>
                        <a:t>Portland ad-hoc – Change to deprecated</a:t>
                      </a:r>
                      <a:endParaRPr lang="en-GB" sz="1400" kern="1200" dirty="0" smtClean="0">
                        <a:solidFill>
                          <a:schemeClr val="dk1"/>
                        </a:solidFill>
                        <a:effectLst/>
                        <a:latin typeface="+mn-lt"/>
                        <a:ea typeface="+mn-ea"/>
                        <a:cs typeface="+mn-cs"/>
                      </a:endParaRPr>
                    </a:p>
                  </a:txBody>
                  <a:tcPr/>
                </a:tc>
              </a:tr>
              <a:tr h="370840">
                <a:tc>
                  <a:txBody>
                    <a:bodyPr/>
                    <a:lstStyle/>
                    <a:p>
                      <a:r>
                        <a:rPr lang="en-US" dirty="0" smtClean="0"/>
                        <a:t>1006, 1410, 1411</a:t>
                      </a:r>
                      <a:endParaRPr lang="en-GB" dirty="0"/>
                    </a:p>
                  </a:txBody>
                  <a:tcPr>
                    <a:solidFill>
                      <a:srgbClr val="92D050"/>
                    </a:solidFill>
                  </a:tcPr>
                </a:tc>
                <a:tc>
                  <a:txBody>
                    <a:bodyPr/>
                    <a:lstStyle/>
                    <a:p>
                      <a:r>
                        <a:rPr lang="en-US" dirty="0" smtClean="0"/>
                        <a:t>WEP</a:t>
                      </a:r>
                      <a:endParaRPr lang="en-GB" dirty="0"/>
                    </a:p>
                  </a:txBody>
                  <a:tcPr>
                    <a:solidFill>
                      <a:srgbClr val="92D050"/>
                    </a:solidFill>
                  </a:tcPr>
                </a:tc>
                <a:tc>
                  <a:txBody>
                    <a:bodyPr/>
                    <a:lstStyle/>
                    <a:p>
                      <a:r>
                        <a:rPr lang="en-US" dirty="0" smtClean="0"/>
                        <a:t>11-18-652</a:t>
                      </a:r>
                      <a:endParaRPr lang="en-GB" dirty="0"/>
                    </a:p>
                  </a:txBody>
                  <a:tcPr>
                    <a:solidFill>
                      <a:srgbClr val="92D050"/>
                    </a:solidFill>
                  </a:tcPr>
                </a:tc>
                <a:tc>
                  <a:txBody>
                    <a:bodyPr/>
                    <a:lstStyle/>
                    <a:p>
                      <a:r>
                        <a:rPr lang="en-US" sz="1400" dirty="0" err="1" smtClean="0"/>
                        <a:t>TGmd</a:t>
                      </a:r>
                      <a:r>
                        <a:rPr lang="en-US" sz="1400" dirty="0" smtClean="0"/>
                        <a:t> FLL </a:t>
                      </a:r>
                      <a:r>
                        <a:rPr lang="en-US" sz="1400" dirty="0" err="1" smtClean="0"/>
                        <a:t>adhoc</a:t>
                      </a:r>
                      <a:r>
                        <a:rPr lang="en-US" sz="1400" dirty="0" smtClean="0"/>
                        <a:t>: Motion</a:t>
                      </a:r>
                      <a:r>
                        <a:rPr lang="en-US" sz="1400" baseline="0" dirty="0" smtClean="0"/>
                        <a:t> in July</a:t>
                      </a:r>
                      <a:endParaRPr lang="en-GB" sz="1400" dirty="0"/>
                    </a:p>
                  </a:txBody>
                  <a:tcPr>
                    <a:solidFill>
                      <a:srgbClr val="92D050"/>
                    </a:solidFill>
                  </a:tcPr>
                </a:tc>
              </a:tr>
              <a:tr h="370840">
                <a:tc>
                  <a:txBody>
                    <a:bodyPr/>
                    <a:lstStyle/>
                    <a:p>
                      <a:r>
                        <a:rPr lang="en-US" dirty="0" smtClean="0"/>
                        <a:t>1412</a:t>
                      </a:r>
                      <a:endParaRPr lang="en-GB" dirty="0"/>
                    </a:p>
                  </a:txBody>
                  <a:tcPr>
                    <a:solidFill>
                      <a:srgbClr val="92D050"/>
                    </a:solidFill>
                  </a:tcPr>
                </a:tc>
                <a:tc>
                  <a:txBody>
                    <a:bodyPr/>
                    <a:lstStyle/>
                    <a:p>
                      <a:r>
                        <a:rPr lang="en-US" dirty="0" smtClean="0"/>
                        <a:t>Dual Beacon and Dual CTS</a:t>
                      </a:r>
                      <a:endParaRPr lang="en-GB" dirty="0"/>
                    </a:p>
                  </a:txBody>
                  <a:tcPr>
                    <a:solidFill>
                      <a:srgbClr val="92D050"/>
                    </a:solidFill>
                  </a:tcPr>
                </a:tc>
                <a:tc>
                  <a:txBody>
                    <a:bodyPr/>
                    <a:lstStyle/>
                    <a:p>
                      <a:endParaRPr lang="en-GB"/>
                    </a:p>
                  </a:txBody>
                  <a:tcPr>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smtClean="0"/>
                        <a:t>TGmd</a:t>
                      </a:r>
                      <a:r>
                        <a:rPr lang="en-US" sz="1400" dirty="0" smtClean="0"/>
                        <a:t> FLL </a:t>
                      </a:r>
                      <a:r>
                        <a:rPr lang="en-US" sz="1400" dirty="0" err="1" smtClean="0"/>
                        <a:t>adhoc</a:t>
                      </a:r>
                      <a:r>
                        <a:rPr lang="en-US" sz="1400" dirty="0" smtClean="0"/>
                        <a:t>: </a:t>
                      </a:r>
                      <a:r>
                        <a:rPr lang="en-GB" sz="1400" kern="1200" dirty="0" smtClean="0">
                          <a:solidFill>
                            <a:schemeClr val="dk1"/>
                          </a:solidFill>
                          <a:effectLst/>
                          <a:latin typeface="+mn-lt"/>
                          <a:ea typeface="+mn-ea"/>
                          <a:cs typeface="+mn-cs"/>
                        </a:rPr>
                        <a:t>Dorothy to email reflector; currently deprecated, comment proposes to make obsolete, not delete</a:t>
                      </a:r>
                    </a:p>
                  </a:txBody>
                  <a:tcPr>
                    <a:solidFill>
                      <a:srgbClr val="92D050"/>
                    </a:solidFill>
                  </a:tcPr>
                </a:tc>
              </a:tr>
              <a:tr h="370840">
                <a:tc>
                  <a:txBody>
                    <a:bodyPr/>
                    <a:lstStyle/>
                    <a:p>
                      <a:r>
                        <a:rPr lang="en-US" dirty="0" smtClean="0"/>
                        <a:t>1504</a:t>
                      </a:r>
                      <a:endParaRPr lang="en-GB" dirty="0"/>
                    </a:p>
                  </a:txBody>
                  <a:tcPr>
                    <a:solidFill>
                      <a:srgbClr val="92D050"/>
                    </a:solidFill>
                  </a:tcPr>
                </a:tc>
                <a:tc>
                  <a:txBody>
                    <a:bodyPr/>
                    <a:lstStyle/>
                    <a:p>
                      <a:r>
                        <a:rPr lang="en-US" dirty="0" smtClean="0"/>
                        <a:t>STKSA</a:t>
                      </a:r>
                      <a:endParaRPr lang="en-GB" dirty="0"/>
                    </a:p>
                  </a:txBody>
                  <a:tcPr>
                    <a:solidFill>
                      <a:srgbClr val="92D050"/>
                    </a:solidFill>
                  </a:tcPr>
                </a:tc>
                <a:tc>
                  <a:txBody>
                    <a:bodyPr/>
                    <a:lstStyle/>
                    <a:p>
                      <a:r>
                        <a:rPr lang="en-US" dirty="0" smtClean="0"/>
                        <a:t>11-18-480</a:t>
                      </a:r>
                      <a:endParaRPr lang="en-GB" dirty="0"/>
                    </a:p>
                  </a:txBody>
                  <a:tcPr>
                    <a:solidFill>
                      <a:srgbClr val="92D050"/>
                    </a:solidFill>
                  </a:tcPr>
                </a:tc>
                <a:tc>
                  <a:txBody>
                    <a:bodyPr/>
                    <a:lstStyle/>
                    <a:p>
                      <a:r>
                        <a:rPr lang="en-US" dirty="0" smtClean="0"/>
                        <a:t>Direction: Accept, Assignee:</a:t>
                      </a:r>
                      <a:r>
                        <a:rPr lang="en-US" baseline="0" dirty="0" smtClean="0"/>
                        <a:t> Menzo Wentink</a:t>
                      </a:r>
                      <a:endParaRPr lang="en-GB" dirty="0"/>
                    </a:p>
                  </a:txBody>
                  <a:tcPr>
                    <a:solidFill>
                      <a:srgbClr val="92D050"/>
                    </a:solidFill>
                  </a:tcPr>
                </a:tc>
              </a:tr>
              <a:tr h="370840">
                <a:tc>
                  <a:txBody>
                    <a:bodyPr/>
                    <a:lstStyle/>
                    <a:p>
                      <a:r>
                        <a:rPr lang="en-US" dirty="0" smtClean="0"/>
                        <a:t>1445</a:t>
                      </a:r>
                      <a:endParaRPr lang="en-GB" dirty="0"/>
                    </a:p>
                  </a:txBody>
                  <a:tcPr/>
                </a:tc>
                <a:tc>
                  <a:txBody>
                    <a:bodyPr/>
                    <a:lstStyle/>
                    <a:p>
                      <a:r>
                        <a:rPr lang="en-US" dirty="0" smtClean="0"/>
                        <a:t>Operating Classes</a:t>
                      </a:r>
                      <a:endParaRPr lang="en-GB" dirty="0"/>
                    </a:p>
                  </a:txBody>
                  <a:tcPr/>
                </a:tc>
                <a:tc>
                  <a:txBody>
                    <a:bodyPr/>
                    <a:lstStyle/>
                    <a:p>
                      <a:endParaRPr lang="en-GB"/>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Revised resolution agreed Portland Ad-hoc</a:t>
                      </a:r>
                      <a:endParaRPr lang="en-GB" dirty="0"/>
                    </a:p>
                  </a:txBody>
                  <a:tcPr/>
                </a:tc>
              </a:tr>
              <a:tr h="370840">
                <a:tc>
                  <a:txBody>
                    <a:bodyPr/>
                    <a:lstStyle/>
                    <a:p>
                      <a:r>
                        <a:rPr lang="en-US" dirty="0" smtClean="0"/>
                        <a:t>1183</a:t>
                      </a:r>
                      <a:endParaRPr lang="en-GB" dirty="0"/>
                    </a:p>
                  </a:txBody>
                  <a:tcPr>
                    <a:solidFill>
                      <a:srgbClr val="92D050"/>
                    </a:solidFill>
                  </a:tcPr>
                </a:tc>
                <a:tc>
                  <a:txBody>
                    <a:bodyPr/>
                    <a:lstStyle/>
                    <a:p>
                      <a:r>
                        <a:rPr lang="en-US" dirty="0" smtClean="0"/>
                        <a:t>DMG Mode</a:t>
                      </a:r>
                      <a:endParaRPr lang="en-GB" dirty="0"/>
                    </a:p>
                  </a:txBody>
                  <a:tcPr>
                    <a:solidFill>
                      <a:srgbClr val="92D050"/>
                    </a:solidFill>
                  </a:tcPr>
                </a:tc>
                <a:tc>
                  <a:txBody>
                    <a:bodyPr/>
                    <a:lstStyle/>
                    <a:p>
                      <a:r>
                        <a:rPr lang="en-US" dirty="0" smtClean="0"/>
                        <a:t>11-18-1174</a:t>
                      </a:r>
                      <a:endParaRPr lang="en-GB" dirty="0"/>
                    </a:p>
                  </a:txBody>
                  <a:tcPr>
                    <a:solidFill>
                      <a:srgbClr val="92D050"/>
                    </a:solidFill>
                  </a:tcPr>
                </a:tc>
                <a:tc>
                  <a:txBody>
                    <a:bodyPr/>
                    <a:lstStyle/>
                    <a:p>
                      <a:r>
                        <a:rPr lang="en-US" dirty="0" err="1" smtClean="0"/>
                        <a:t>Assaf</a:t>
                      </a:r>
                      <a:r>
                        <a:rPr lang="en-US" dirty="0" smtClean="0"/>
                        <a:t> Kasher</a:t>
                      </a:r>
                      <a:endParaRPr lang="en-GB" dirty="0"/>
                    </a:p>
                  </a:txBody>
                  <a:tcPr>
                    <a:solidFill>
                      <a:srgbClr val="92D050"/>
                    </a:solidFill>
                  </a:tcPr>
                </a:tc>
              </a:tr>
            </a:tbl>
          </a:graphicData>
        </a:graphic>
      </p:graphicFrame>
    </p:spTree>
    <p:extLst>
      <p:ext uri="{BB962C8B-B14F-4D97-AF65-F5344CB8AC3E}">
        <p14:creationId xmlns:p14="http://schemas.microsoft.com/office/powerpoint/2010/main" val="678277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2018</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519428</TotalTime>
  <Words>2814</Words>
  <Application>Microsoft Office PowerPoint</Application>
  <PresentationFormat>Widescreen</PresentationFormat>
  <Paragraphs>584</Paragraphs>
  <Slides>28</Slides>
  <Notes>25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8" baseType="lpstr">
      <vt:lpstr>MS Gothic</vt:lpstr>
      <vt:lpstr>MS PGothic</vt:lpstr>
      <vt:lpstr>Arial</vt:lpstr>
      <vt:lpstr>Calibri</vt:lpstr>
      <vt:lpstr>Helvetica</vt:lpstr>
      <vt:lpstr>Monotype Sorts</vt:lpstr>
      <vt:lpstr>Times New Roman</vt:lpstr>
      <vt:lpstr>Wingdings</vt:lpstr>
      <vt:lpstr>802-11-Submission</vt:lpstr>
      <vt:lpstr>Document</vt:lpstr>
      <vt:lpstr>IEEE 802.11 TGmd September 2018 Agenda</vt:lpstr>
      <vt:lpstr>Abstract</vt:lpstr>
      <vt:lpstr>TGmd Agenda - 1</vt:lpstr>
      <vt:lpstr>TGmd Agenda - 2</vt:lpstr>
      <vt:lpstr>TGmd Agenda – 2: Obsolete CIDs completed</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 Snapshot slide</vt:lpstr>
      <vt:lpstr>Approve prior TGmd minutes</vt:lpstr>
      <vt:lpstr>Motion 68 – San Diego, Teleconference, ad-hoc CIDs </vt:lpstr>
      <vt:lpstr>Motion – DMG Editorial clarification</vt:lpstr>
      <vt:lpstr>Motion - Multiband Operation edits</vt:lpstr>
      <vt:lpstr>Motion – 11-18-1447 edits  </vt:lpstr>
      <vt:lpstr>Motion – 11ah TXOP limits </vt:lpstr>
      <vt:lpstr>Motion – Parse Commit message edits</vt:lpstr>
      <vt:lpstr>Motion – Beacon Frame protection</vt:lpstr>
      <vt:lpstr>Motion  – Waikoloa CIDs</vt:lpstr>
      <vt:lpstr>PowerPoint Presentation</vt:lpstr>
      <vt:lpstr>Motion: Ad-hoc</vt:lpstr>
      <vt:lpstr>Sept 2018 – Nov 2018 Meeting Planning</vt:lpstr>
      <vt:lpstr>Motion  – Mandatory Protection change</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2018</cp:keywords>
  <cp:lastModifiedBy>Stanley, Dorothy</cp:lastModifiedBy>
  <cp:revision>3325</cp:revision>
  <cp:lastPrinted>1998-02-10T13:28:06Z</cp:lastPrinted>
  <dcterms:created xsi:type="dcterms:W3CDTF">2005-01-04T21:26:55Z</dcterms:created>
  <dcterms:modified xsi:type="dcterms:W3CDTF">2018-09-12T09:10:24Z</dcterms:modified>
</cp:coreProperties>
</file>