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806" r:id="rId28"/>
    <p:sldId id="726" r:id="rId29"/>
    <p:sldId id="776" r:id="rId30"/>
    <p:sldId id="819" r:id="rId31"/>
    <p:sldId id="820" r:id="rId32"/>
    <p:sldId id="800" r:id="rId33"/>
    <p:sldId id="694" r:id="rId34"/>
    <p:sldId id="695" r:id="rId35"/>
    <p:sldId id="740" r:id="rId36"/>
    <p:sldId id="741"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5" autoAdjust="0"/>
  </p:normalViewPr>
  <p:slideViewPr>
    <p:cSldViewPr>
      <p:cViewPr varScale="1">
        <p:scale>
          <a:sx n="66" d="100"/>
          <a:sy n="66" d="100"/>
        </p:scale>
        <p:origin x="1176" y="4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369"/>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32</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34</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4669343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46652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802.11-18/1381r4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259"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dirty="0" smtClean="0"/>
              <a:t>September 2018</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a:t>
            </a:r>
            <a:r>
              <a:rPr lang="en-GB" sz="2000" b="0" kern="0" dirty="0" smtClean="0"/>
              <a:t>2018-9-10</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August 31: </a:t>
            </a:r>
          </a:p>
          <a:p>
            <a:pPr lvl="1">
              <a:defRPr/>
            </a:pPr>
            <a:r>
              <a:rPr lang="en-US" b="0" dirty="0" smtClean="0"/>
              <a:t>Received </a:t>
            </a:r>
            <a:r>
              <a:rPr lang="en-US" dirty="0" smtClean="0"/>
              <a:t>31 s</a:t>
            </a:r>
            <a:r>
              <a:rPr lang="en-US" b="0" dirty="0" smtClean="0"/>
              <a:t>ubmissions (updated on </a:t>
            </a:r>
            <a:r>
              <a:rPr lang="en-US" dirty="0" smtClean="0"/>
              <a:t>September 10</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D0.4 (</a:t>
            </a:r>
            <a:r>
              <a:rPr lang="en-US" b="1" dirty="0" smtClean="0"/>
              <a:t>Highest priority</a:t>
            </a:r>
            <a:r>
              <a:rPr lang="en-US" dirty="0" smtClean="0"/>
              <a:t>)</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–TBD resolution</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3" name="Table 2"/>
          <p:cNvGraphicFramePr>
            <a:graphicFrameLocks noGrp="1"/>
          </p:cNvGraphicFramePr>
          <p:nvPr>
            <p:extLst>
              <p:ext uri="{D42A27DB-BD31-4B8C-83A1-F6EECF244321}">
                <p14:modId xmlns:p14="http://schemas.microsoft.com/office/powerpoint/2010/main" val="3376881728"/>
              </p:ext>
            </p:extLst>
          </p:nvPr>
        </p:nvGraphicFramePr>
        <p:xfrm>
          <a:off x="609600" y="2438400"/>
          <a:ext cx="8229600" cy="2426382"/>
        </p:xfrm>
        <a:graphic>
          <a:graphicData uri="http://schemas.openxmlformats.org/drawingml/2006/table">
            <a:tbl>
              <a:tblPr/>
              <a:tblGrid>
                <a:gridCol w="672785"/>
                <a:gridCol w="3856499"/>
                <a:gridCol w="1117303"/>
                <a:gridCol w="1033205"/>
                <a:gridCol w="672785"/>
                <a:gridCol w="877023"/>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a:solidFill>
                            <a:srgbClr val="000000"/>
                          </a:solidFill>
                          <a:effectLst/>
                          <a:latin typeface="Calibri" panose="020F0502020204030204" pitchFamily="34" charset="0"/>
                        </a:rPr>
                        <a:t>11-18-1463</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WUR-FDMA-padding-content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18/1476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Proposed Spec Text for Phase Rotation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18/1475</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 PAPR Investigation on FDMA Transmission Follow-up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18-1477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Proposed-Spec-Text –for-WUR-FDMA-Transmission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smtClean="0">
                          <a:solidFill>
                            <a:srgbClr val="000000"/>
                          </a:solidFill>
                          <a:effectLst/>
                          <a:latin typeface="Calibri" panose="020F0502020204030204" pitchFamily="34" charset="0"/>
                        </a:rPr>
                        <a:t>TBD resolution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18-1529</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Tuning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Miguel Lopez</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18/1545r0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TX Requirement – Spectral flatness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Leif Wilhelmsson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1196r1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Spec Text on Recommended CSD</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164525">
                <a:tc>
                  <a:txBody>
                    <a:bodyPr/>
                    <a:lstStyle/>
                    <a:p>
                      <a:pPr algn="l" fontAlgn="b"/>
                      <a:r>
                        <a:rPr lang="en-US" sz="1100" b="0" i="0" u="none" strike="noStrike">
                          <a:solidFill>
                            <a:srgbClr val="000000"/>
                          </a:solidFill>
                          <a:effectLst/>
                          <a:latin typeface="Calibri" panose="020F0502020204030204" pitchFamily="34" charset="0"/>
                        </a:rPr>
                        <a:t>1567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on MC-OOK Symbol Randomization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1557</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Padding Design for FDMA</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1558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Symbol Randomization Simulations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Steve Shellhammer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18-1562</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CSD recommendations for example sequences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18-1564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Further Discussions on Content of BPSK Mark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Minyoung Park</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Intel Corp.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1709617694"/>
              </p:ext>
            </p:extLst>
          </p:nvPr>
        </p:nvGraphicFramePr>
        <p:xfrm>
          <a:off x="723899" y="2788294"/>
          <a:ext cx="7772401" cy="519939"/>
        </p:xfrm>
        <a:graphic>
          <a:graphicData uri="http://schemas.openxmlformats.org/drawingml/2006/table">
            <a:tbl>
              <a:tblPr/>
              <a:tblGrid>
                <a:gridCol w="635408"/>
                <a:gridCol w="3642249"/>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18-1528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Annex Update for MC-OOK Symbol Examples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Dennis Sundman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Ericsson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18-1551</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An Investigation on SYNC Detector False Alarms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PHY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TBD Resolution</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9034812"/>
              </p:ext>
            </p:extLst>
          </p:nvPr>
        </p:nvGraphicFramePr>
        <p:xfrm>
          <a:off x="1182527" y="2304327"/>
          <a:ext cx="6855145" cy="346626"/>
        </p:xfrm>
        <a:graphic>
          <a:graphicData uri="http://schemas.openxmlformats.org/drawingml/2006/table">
            <a:tbl>
              <a:tblPr/>
              <a:tblGrid>
                <a:gridCol w="635408"/>
                <a:gridCol w="2673584"/>
                <a:gridCol w="1055231"/>
                <a:gridCol w="975805"/>
                <a:gridCol w="635408"/>
                <a:gridCol w="879709"/>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18-1599</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Draft-text-for-Secure WUR frame format-TBDs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Alfred Asterjadhi</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Qualcomm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TBD resolution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702703760"/>
              </p:ext>
            </p:extLst>
          </p:nvPr>
        </p:nvGraphicFramePr>
        <p:xfrm>
          <a:off x="242238" y="2633649"/>
          <a:ext cx="8735723" cy="3096386"/>
        </p:xfrm>
        <a:graphic>
          <a:graphicData uri="http://schemas.openxmlformats.org/drawingml/2006/table">
            <a:tbl>
              <a:tblPr/>
              <a:tblGrid>
                <a:gridCol w="635408"/>
                <a:gridCol w="4605571"/>
                <a:gridCol w="1055231"/>
                <a:gridCol w="975805"/>
                <a:gridCol w="635408"/>
                <a:gridCol w="828300"/>
              </a:tblGrid>
              <a:tr h="164525">
                <a:tc>
                  <a:txBody>
                    <a:bodyPr/>
                    <a:lstStyle/>
                    <a:p>
                      <a:pPr algn="l" fontAlgn="b"/>
                      <a:r>
                        <a:rPr lang="en-US" sz="1100" b="1" i="0" u="none" strike="noStrike" dirty="0">
                          <a:solidFill>
                            <a:srgbClr val="FFFFFF"/>
                          </a:solidFill>
                          <a:effectLst/>
                          <a:latin typeface="Calibri" panose="020F0502020204030204" pitchFamily="34" charset="0"/>
                        </a:rPr>
                        <a:t>DCN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Title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Presenter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Affiliation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PHY/MAC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c>
                  <a:txBody>
                    <a:bodyPr/>
                    <a:lstStyle/>
                    <a:p>
                      <a:pPr algn="l" fontAlgn="b"/>
                      <a:r>
                        <a:rPr lang="en-US" sz="1100" b="1" i="0" u="none" strike="noStrike">
                          <a:solidFill>
                            <a:srgbClr val="FFFFFF"/>
                          </a:solidFill>
                          <a:effectLst/>
                          <a:latin typeface="Calibri" panose="020F0502020204030204" pitchFamily="34" charset="0"/>
                        </a:rPr>
                        <a:t>Subcategory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808080"/>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Response frame in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a:solidFill>
                            <a:srgbClr val="000000"/>
                          </a:solidFill>
                          <a:effectLst/>
                          <a:latin typeface="Calibri" panose="020F0502020204030204" pitchFamily="34" charset="0"/>
                        </a:rPr>
                        <a:t>1491r0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for WUR Mode Setup</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Suhwook Kim</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a:solidFill>
                            <a:srgbClr val="000000"/>
                          </a:solidFill>
                          <a:effectLst/>
                          <a:latin typeface="Calibri" panose="020F0502020204030204" pitchFamily="34" charset="0"/>
                        </a:rPr>
                        <a:t>1494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Overview of 802.11 </a:t>
                      </a:r>
                      <a:r>
                        <a:rPr lang="en-US" sz="1100" b="0" i="0" u="none" strike="noStrike" dirty="0" err="1">
                          <a:solidFill>
                            <a:srgbClr val="000000"/>
                          </a:solidFill>
                          <a:effectLst/>
                          <a:latin typeface="Calibri" panose="020F0502020204030204" pitchFamily="34" charset="0"/>
                        </a:rPr>
                        <a:t>ba</a:t>
                      </a:r>
                      <a:r>
                        <a:rPr lang="en-US" sz="1100" b="0" i="0" u="none" strike="noStrike" dirty="0">
                          <a:solidFill>
                            <a:srgbClr val="000000"/>
                          </a:solidFill>
                          <a:effectLst/>
                          <a:latin typeface="Calibri" panose="020F0502020204030204" pitchFamily="34" charset="0"/>
                        </a:rPr>
                        <a:t> Power Management in D0.4</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Po-Kai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Intel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18/1376</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change on WUR Capabilities element (SP only)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Lei Huang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18-1520r0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Duty Cycle Operation Clarifications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18-1521r0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Duty Cycle Operation clarification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18-1523r0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18-1524r0 </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WUR FDMA transmission in Duty Cycle mode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a:solidFill>
                            <a:srgbClr val="000000"/>
                          </a:solidFill>
                          <a:effectLst/>
                          <a:latin typeface="Calibri" panose="020F0502020204030204" pitchFamily="34" charset="0"/>
                        </a:rPr>
                        <a:t>18-1538</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Multi_WID_addressed_WUR_frame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a:solidFill>
                            <a:srgbClr val="000000"/>
                          </a:solidFill>
                          <a:effectLst/>
                          <a:latin typeface="Calibri" panose="020F0502020204030204" pitchFamily="34" charset="0"/>
                        </a:rPr>
                        <a:t>Kaiying</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Lv</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ZTE</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18-1552</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WUR-Only Discovery Mode for WUR STAs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18-1554</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29051">
                <a:tc>
                  <a:txBody>
                    <a:bodyPr/>
                    <a:lstStyle/>
                    <a:p>
                      <a:pPr algn="l" fontAlgn="b"/>
                      <a:r>
                        <a:rPr lang="en-US" sz="1100" b="0" i="0" u="none" strike="noStrike" dirty="0" smtClean="0">
                          <a:solidFill>
                            <a:srgbClr val="000000"/>
                          </a:solidFill>
                          <a:effectLst/>
                          <a:latin typeface="Calibri" panose="020F0502020204030204" pitchFamily="34" charset="0"/>
                        </a:rPr>
                        <a:t>18-1555</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Proposed Spec Text for Indicating Neighboring BSS’ WUR Discovery Frame Offset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64525">
                <a:tc>
                  <a:txBody>
                    <a:bodyPr/>
                    <a:lstStyle/>
                    <a:p>
                      <a:pPr algn="l" fontAlgn="b"/>
                      <a:r>
                        <a:rPr lang="en-US" sz="1100" b="0" i="0" u="none" strike="noStrike">
                          <a:solidFill>
                            <a:srgbClr val="000000"/>
                          </a:solidFill>
                          <a:effectLst/>
                          <a:latin typeface="Calibri" panose="020F0502020204030204" pitchFamily="34" charset="0"/>
                        </a:rPr>
                        <a:t>18-1570</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Multiple WID WUR Frame Format</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Jinsoo Ahn</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Yonsei University</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Others</a:t>
                      </a: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18/0895r3</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 only)</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4525">
                <a:tc>
                  <a:txBody>
                    <a:bodyPr/>
                    <a:lstStyle/>
                    <a:p>
                      <a:pPr algn="l" fontAlgn="b"/>
                      <a:r>
                        <a:rPr lang="en-US" sz="1100" b="0" i="0" u="none" strike="noStrike" dirty="0" smtClean="0">
                          <a:solidFill>
                            <a:srgbClr val="000000"/>
                          </a:solidFill>
                          <a:effectLst/>
                          <a:latin typeface="Calibri" panose="020F0502020204030204" pitchFamily="34" charset="0"/>
                        </a:rPr>
                        <a:t>18/1594r0</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Discussion on the Frame Body in VL Wake-up frame</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l" fontAlgn="b"/>
                      <a:r>
                        <a:rPr lang="en-US" sz="1100" b="0" i="0" u="none" strike="noStrike" dirty="0" smtClean="0">
                          <a:solidFill>
                            <a:srgbClr val="000000"/>
                          </a:solidFill>
                          <a:effectLst/>
                          <a:latin typeface="Calibri" panose="020F0502020204030204" pitchFamily="34" charset="0"/>
                        </a:rPr>
                        <a:t>Others</a:t>
                      </a:r>
                      <a:endParaRPr lang="en-US" sz="1100" b="0" i="0" u="none" strike="noStrike" dirty="0">
                        <a:solidFill>
                          <a:srgbClr val="000000"/>
                        </a:solidFill>
                        <a:effectLst/>
                        <a:latin typeface="Calibri" panose="020F0502020204030204" pitchFamily="34" charset="0"/>
                      </a:endParaRPr>
                    </a:p>
                  </a:txBody>
                  <a:tcPr marL="5673" marR="5673" marT="567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0" y="1373187"/>
            <a:ext cx="4722813" cy="5103813"/>
          </a:xfrm>
        </p:spPr>
        <p:txBody>
          <a:bodyPr/>
          <a:lstStyle/>
          <a:p>
            <a:pPr>
              <a:spcBef>
                <a:spcPts val="100"/>
              </a:spcBef>
            </a:pPr>
            <a:r>
              <a:rPr lang="en-US" altLang="en-US" sz="1400" dirty="0" smtClean="0"/>
              <a:t>Monday: AM2 (2 hours)</a:t>
            </a:r>
          </a:p>
          <a:p>
            <a:pPr lvl="1">
              <a:spcBef>
                <a:spcPts val="100"/>
              </a:spcBef>
            </a:pPr>
            <a:r>
              <a:rPr lang="en-US" altLang="en-US" sz="1400" dirty="0" smtClean="0"/>
              <a:t>Call meeting to order, TGba introduction</a:t>
            </a:r>
          </a:p>
          <a:p>
            <a:pPr lvl="1">
              <a:spcBef>
                <a:spcPts val="100"/>
              </a:spcBef>
            </a:pPr>
            <a:r>
              <a:rPr lang="en-US" altLang="en-US" sz="1400" dirty="0" smtClean="0"/>
              <a:t>Call for submissions</a:t>
            </a:r>
          </a:p>
          <a:p>
            <a:pPr lvl="1">
              <a:spcBef>
                <a:spcPts val="100"/>
              </a:spcBef>
            </a:pPr>
            <a:r>
              <a:rPr lang="en-US" altLang="en-US" sz="1400" dirty="0" smtClean="0"/>
              <a:t>Review agenda and approval</a:t>
            </a:r>
          </a:p>
          <a:p>
            <a:pPr lvl="1">
              <a:spcBef>
                <a:spcPts val="100"/>
              </a:spcBef>
            </a:pPr>
            <a:r>
              <a:rPr lang="en-US" altLang="en-US" sz="1400" dirty="0" smtClean="0"/>
              <a:t>IEEE 802 and 802.11 IPR Policy and procedure</a:t>
            </a:r>
          </a:p>
          <a:p>
            <a:pPr lvl="1">
              <a:spcBef>
                <a:spcPts val="100"/>
              </a:spcBef>
            </a:pPr>
            <a:r>
              <a:rPr lang="en-US" altLang="en-US" sz="1400" dirty="0" smtClean="0"/>
              <a:t>Participation in IEEE 802 Meetings </a:t>
            </a:r>
          </a:p>
          <a:p>
            <a:pPr lvl="1">
              <a:spcBef>
                <a:spcPts val="100"/>
              </a:spcBef>
            </a:pPr>
            <a:r>
              <a:rPr lang="en-US" altLang="en-US" sz="1400" dirty="0" smtClean="0"/>
              <a:t>Summary from July 2018 meeting</a:t>
            </a:r>
          </a:p>
          <a:p>
            <a:pPr lvl="1">
              <a:spcBef>
                <a:spcPts val="100"/>
              </a:spcBef>
            </a:pPr>
            <a:r>
              <a:rPr lang="en-US" altLang="en-US" sz="1400" b="1" dirty="0" smtClean="0"/>
              <a:t>Motion</a:t>
            </a:r>
            <a:r>
              <a:rPr lang="en-US" altLang="en-US" sz="1400" dirty="0" smtClean="0"/>
              <a:t>: July 2018 meeting (</a:t>
            </a:r>
            <a:r>
              <a:rPr lang="en-US" altLang="en-US" sz="1400" dirty="0"/>
              <a:t>doc: IEEE </a:t>
            </a:r>
            <a:r>
              <a:rPr lang="en-US" altLang="en-US" sz="1400" dirty="0" smtClean="0"/>
              <a:t>802.11-18/1355r1) and teleconference minutes (doc: IEEE 802.11-18/1443r0) approval</a:t>
            </a:r>
          </a:p>
          <a:p>
            <a:pPr lvl="1">
              <a:spcBef>
                <a:spcPts val="100"/>
              </a:spcBef>
            </a:pPr>
            <a:r>
              <a:rPr lang="en-US" altLang="en-US" sz="1400" b="1" dirty="0" smtClean="0"/>
              <a:t>Motion</a:t>
            </a:r>
            <a:r>
              <a:rPr lang="en-US" altLang="en-US" sz="1400" dirty="0" smtClean="0"/>
              <a:t>: </a:t>
            </a:r>
            <a:r>
              <a:rPr lang="en-US" altLang="en-US" sz="1400" dirty="0" err="1" smtClean="0"/>
              <a:t>TGba</a:t>
            </a:r>
            <a:r>
              <a:rPr lang="en-US" altLang="en-US" sz="1400" dirty="0" smtClean="0"/>
              <a:t> D0.4 approval</a:t>
            </a:r>
          </a:p>
          <a:p>
            <a:pPr lvl="1">
              <a:spcBef>
                <a:spcPts val="100"/>
              </a:spcBef>
            </a:pPr>
            <a:endParaRPr lang="en-US" altLang="en-US" sz="1400" dirty="0" smtClean="0"/>
          </a:p>
          <a:p>
            <a:pPr lvl="1">
              <a:spcBef>
                <a:spcPts val="100"/>
              </a:spcBef>
            </a:pPr>
            <a:r>
              <a:rPr lang="en-US" altLang="en-US" sz="1400" dirty="0" smtClean="0"/>
              <a:t>Presentations, Recess</a:t>
            </a:r>
          </a:p>
          <a:p>
            <a:pPr>
              <a:spcBef>
                <a:spcPts val="100"/>
              </a:spcBef>
            </a:pPr>
            <a:r>
              <a:rPr lang="en-US" altLang="en-US" sz="1400" dirty="0" smtClean="0">
                <a:solidFill>
                  <a:srgbClr val="FF0000"/>
                </a:solidFill>
              </a:rPr>
              <a:t>Monday: PM1, PM2 (4 hours)</a:t>
            </a:r>
          </a:p>
          <a:p>
            <a:pPr lvl="1">
              <a:spcBef>
                <a:spcPts val="100"/>
              </a:spcBef>
            </a:pPr>
            <a:r>
              <a:rPr lang="en-US" altLang="en-US" sz="1400" dirty="0">
                <a:solidFill>
                  <a:srgbClr val="FF0000"/>
                </a:solidFill>
              </a:rPr>
              <a:t>PHY and MAC ad-hoc meetings (parallel)</a:t>
            </a:r>
            <a:endParaRPr lang="en-US" altLang="en-US" sz="1800" dirty="0">
              <a:solidFill>
                <a:srgbClr val="FF0000"/>
              </a:solidFill>
            </a:endParaRPr>
          </a:p>
          <a:p>
            <a:pPr>
              <a:spcBef>
                <a:spcPts val="100"/>
              </a:spcBef>
            </a:pPr>
            <a:r>
              <a:rPr lang="en-US" altLang="en-US" sz="1400" dirty="0" smtClean="0"/>
              <a:t>Tuesday</a:t>
            </a:r>
            <a:r>
              <a:rPr lang="en-US" altLang="en-US" sz="1400" dirty="0"/>
              <a:t>: </a:t>
            </a:r>
            <a:r>
              <a:rPr lang="en-US" altLang="en-US" sz="1400" dirty="0" smtClean="0"/>
              <a:t>AM2 </a:t>
            </a:r>
            <a:r>
              <a:rPr lang="en-US" altLang="en-US" sz="1400" dirty="0"/>
              <a:t>(2 hours)</a:t>
            </a:r>
          </a:p>
          <a:p>
            <a:pPr lvl="1">
              <a:spcBef>
                <a:spcPts val="100"/>
              </a:spcBef>
            </a:pPr>
            <a:r>
              <a:rPr lang="en-US" altLang="en-US" sz="1400" dirty="0"/>
              <a:t>Call meeting to order</a:t>
            </a:r>
          </a:p>
          <a:p>
            <a:pPr lvl="1">
              <a:spcBef>
                <a:spcPts val="100"/>
              </a:spcBef>
            </a:pPr>
            <a:r>
              <a:rPr lang="en-US" altLang="en-US" sz="1400" dirty="0"/>
              <a:t>IEEE 802 and 802.11 IPR Policy and procedure</a:t>
            </a:r>
          </a:p>
          <a:p>
            <a:pPr lvl="1">
              <a:spcBef>
                <a:spcPts val="100"/>
              </a:spcBef>
            </a:pPr>
            <a:r>
              <a:rPr lang="en-US" altLang="en-US" sz="1400" dirty="0"/>
              <a:t>Presentations, </a:t>
            </a:r>
            <a:r>
              <a:rPr lang="en-US" altLang="en-US" sz="1400" dirty="0" smtClean="0"/>
              <a:t>Recess</a:t>
            </a:r>
          </a:p>
          <a:p>
            <a:pPr>
              <a:spcBef>
                <a:spcPts val="100"/>
              </a:spcBef>
            </a:pPr>
            <a:r>
              <a:rPr lang="en-US" altLang="en-US" sz="1400" dirty="0" smtClean="0">
                <a:solidFill>
                  <a:srgbClr val="FF0000"/>
                </a:solidFill>
              </a:rPr>
              <a:t>Tuesday</a:t>
            </a:r>
            <a:r>
              <a:rPr lang="en-US" altLang="en-US" sz="1400" dirty="0">
                <a:solidFill>
                  <a:srgbClr val="FF0000"/>
                </a:solidFill>
              </a:rPr>
              <a:t>: PM1 (2 hours</a:t>
            </a:r>
            <a:r>
              <a:rPr lang="en-US" altLang="en-US" sz="1400" dirty="0" smtClean="0">
                <a:solidFill>
                  <a:srgbClr val="FF0000"/>
                </a:solidFill>
              </a:rPr>
              <a:t>) </a:t>
            </a:r>
            <a:endParaRPr lang="en-US" altLang="en-US" sz="1400" dirty="0">
              <a:solidFill>
                <a:srgbClr val="FF0000"/>
              </a:solidFill>
            </a:endParaRPr>
          </a:p>
          <a:p>
            <a:pPr lvl="1">
              <a:spcBef>
                <a:spcPts val="10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800" dirty="0">
              <a:solidFill>
                <a:srgbClr val="FF0000"/>
              </a:solidFill>
            </a:endParaRPr>
          </a:p>
        </p:txBody>
      </p:sp>
      <p:sp>
        <p:nvSpPr>
          <p:cNvPr id="21508" name="Content Placeholder 7"/>
          <p:cNvSpPr>
            <a:spLocks noGrp="1"/>
          </p:cNvSpPr>
          <p:nvPr>
            <p:ph sz="half" idx="2"/>
          </p:nvPr>
        </p:nvSpPr>
        <p:spPr>
          <a:xfrm>
            <a:off x="4722813" y="1379912"/>
            <a:ext cx="4421187" cy="5097087"/>
          </a:xfrm>
        </p:spPr>
        <p:txBody>
          <a:bodyPr/>
          <a:lstStyle/>
          <a:p>
            <a:pPr>
              <a:spcBef>
                <a:spcPts val="0"/>
              </a:spcBef>
            </a:pPr>
            <a:r>
              <a:rPr lang="en-US" altLang="en-US" sz="1400" dirty="0" smtClean="0">
                <a:solidFill>
                  <a:srgbClr val="FF0000"/>
                </a:solidFill>
              </a:rPr>
              <a:t>Wednesday : PM2 </a:t>
            </a:r>
            <a:r>
              <a:rPr lang="en-US" altLang="en-US" sz="1400" dirty="0">
                <a:solidFill>
                  <a:srgbClr val="FF0000"/>
                </a:solidFill>
              </a:rPr>
              <a:t>(2 hours)</a:t>
            </a:r>
          </a:p>
          <a:p>
            <a:pPr lvl="1">
              <a:spcBef>
                <a:spcPts val="0"/>
              </a:spcBef>
            </a:pPr>
            <a:r>
              <a:rPr lang="en-US" altLang="en-US" sz="1400" dirty="0">
                <a:solidFill>
                  <a:srgbClr val="FF0000"/>
                </a:solidFill>
              </a:rPr>
              <a:t>PHY and MAC ad-hoc </a:t>
            </a:r>
            <a:r>
              <a:rPr lang="en-US" altLang="en-US" sz="1400" dirty="0" smtClean="0">
                <a:solidFill>
                  <a:srgbClr val="FF0000"/>
                </a:solidFill>
              </a:rPr>
              <a:t>meetings (parallel)</a:t>
            </a:r>
            <a:endParaRPr lang="en-US" altLang="en-US" sz="1400" dirty="0">
              <a:solidFill>
                <a:srgbClr val="FF0000"/>
              </a:solidFill>
            </a:endParaRPr>
          </a:p>
          <a:p>
            <a:pPr>
              <a:spcBef>
                <a:spcPts val="0"/>
              </a:spcBef>
            </a:pPr>
            <a:r>
              <a:rPr lang="en-US" altLang="en-US" sz="1400" dirty="0" smtClean="0"/>
              <a:t>Thursday: AM2 (2 hours)</a:t>
            </a:r>
            <a:endParaRPr lang="en-US" altLang="en-US" sz="1400" dirty="0"/>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endParaRPr lang="en-US" altLang="en-US" sz="1400" dirty="0"/>
          </a:p>
          <a:p>
            <a:pPr lvl="1">
              <a:spcBef>
                <a:spcPts val="0"/>
              </a:spcBef>
            </a:pPr>
            <a:r>
              <a:rPr lang="en-US" altLang="en-US" sz="1400" dirty="0"/>
              <a:t>P</a:t>
            </a:r>
            <a:r>
              <a:rPr lang="en-US" altLang="en-US" sz="1400" dirty="0" smtClean="0"/>
              <a:t>resentations, Recess</a:t>
            </a:r>
          </a:p>
          <a:p>
            <a:pPr>
              <a:spcBef>
                <a:spcPts val="0"/>
              </a:spcBef>
            </a:pPr>
            <a:r>
              <a:rPr lang="en-US" altLang="en-US" sz="1400" dirty="0"/>
              <a:t>Thursday: </a:t>
            </a:r>
            <a:r>
              <a:rPr lang="en-US" altLang="en-US" sz="1400" dirty="0" smtClean="0"/>
              <a:t>PM1 </a:t>
            </a:r>
            <a:r>
              <a:rPr lang="en-US" altLang="en-US" sz="1400" dirty="0"/>
              <a:t>(2 hours)</a:t>
            </a:r>
          </a:p>
          <a:p>
            <a:pPr lvl="1">
              <a:spcBef>
                <a:spcPts val="0"/>
              </a:spcBef>
            </a:pPr>
            <a:r>
              <a:rPr lang="en-US" altLang="en-US" sz="1400" dirty="0"/>
              <a:t>Call meeting to order</a:t>
            </a:r>
          </a:p>
          <a:p>
            <a:pPr lvl="1">
              <a:spcBef>
                <a:spcPts val="0"/>
              </a:spcBef>
            </a:pPr>
            <a:r>
              <a:rPr lang="en-US" altLang="en-US" sz="1400" dirty="0"/>
              <a:t>IEEE 802 and 802.11 IPR Policy and </a:t>
            </a:r>
            <a:r>
              <a:rPr lang="en-US" altLang="en-US" sz="1400" dirty="0" smtClean="0"/>
              <a:t>procedure</a:t>
            </a:r>
          </a:p>
          <a:p>
            <a:pPr lvl="1">
              <a:spcBef>
                <a:spcPts val="0"/>
              </a:spcBef>
            </a:pPr>
            <a:r>
              <a:rPr lang="en-US" altLang="en-US" sz="1400" b="1" dirty="0" smtClean="0"/>
              <a:t>Motions</a:t>
            </a:r>
            <a:endParaRPr lang="en-US" altLang="en-US" sz="1400" b="1" dirty="0"/>
          </a:p>
          <a:p>
            <a:pPr lvl="1">
              <a:spcBef>
                <a:spcPts val="0"/>
              </a:spcBef>
            </a:pPr>
            <a:r>
              <a:rPr lang="en-US" altLang="en-US" sz="1400" dirty="0"/>
              <a:t>Presentations, </a:t>
            </a:r>
            <a:r>
              <a:rPr lang="en-US" altLang="en-US" sz="1400" dirty="0" smtClean="0"/>
              <a:t>Recess</a:t>
            </a:r>
            <a:endParaRPr lang="en-US" altLang="en-US" sz="1800" dirty="0" smtClean="0"/>
          </a:p>
          <a:p>
            <a:pPr>
              <a:spcBef>
                <a:spcPts val="0"/>
              </a:spcBef>
            </a:pPr>
            <a:r>
              <a:rPr lang="en-US" altLang="en-US" sz="1400" dirty="0" smtClean="0"/>
              <a:t>Thursday: PM2 (2 hours)</a:t>
            </a:r>
          </a:p>
          <a:p>
            <a:pPr lvl="1">
              <a:spcBef>
                <a:spcPts val="0"/>
              </a:spcBef>
            </a:pPr>
            <a:r>
              <a:rPr lang="en-US" altLang="en-US" sz="1400" dirty="0" smtClean="0"/>
              <a:t>Call meeting to order</a:t>
            </a:r>
          </a:p>
          <a:p>
            <a:pPr lvl="1">
              <a:spcBef>
                <a:spcPts val="0"/>
              </a:spcBef>
            </a:pPr>
            <a:r>
              <a:rPr lang="en-US" altLang="en-US" sz="1400" dirty="0" smtClean="0"/>
              <a:t>IEEE 802 and 802.11 IPR Policy and procedure</a:t>
            </a:r>
          </a:p>
          <a:p>
            <a:pPr lvl="1">
              <a:spcBef>
                <a:spcPts val="0"/>
              </a:spcBef>
            </a:pPr>
            <a:r>
              <a:rPr lang="en-US" altLang="en-US" sz="1400" b="1" dirty="0" smtClean="0"/>
              <a:t>Motion –802.11 WG letter ballot</a:t>
            </a:r>
            <a:endParaRPr lang="en-US" altLang="en-US" sz="1400" b="1" dirty="0"/>
          </a:p>
          <a:p>
            <a:pPr lvl="1">
              <a:spcBef>
                <a:spcPts val="0"/>
              </a:spcBef>
            </a:pPr>
            <a:r>
              <a:rPr lang="en-US" altLang="en-US" sz="1400" dirty="0" smtClean="0"/>
              <a:t>TG </a:t>
            </a:r>
            <a:r>
              <a:rPr lang="en-US" altLang="en-US" sz="1400" dirty="0"/>
              <a:t>timeline discussion</a:t>
            </a:r>
          </a:p>
          <a:p>
            <a:pPr lvl="1">
              <a:spcBef>
                <a:spcPts val="0"/>
              </a:spcBef>
            </a:pPr>
            <a:r>
              <a:rPr lang="en-US" altLang="en-US" sz="1400" dirty="0"/>
              <a:t>Goal for </a:t>
            </a:r>
            <a:r>
              <a:rPr lang="en-US" altLang="en-US" sz="1400" dirty="0" smtClean="0"/>
              <a:t>November 2018 </a:t>
            </a:r>
            <a:r>
              <a:rPr lang="en-US" altLang="en-US" sz="1400" dirty="0"/>
              <a:t>F2F meeting</a:t>
            </a:r>
          </a:p>
          <a:p>
            <a:pPr lvl="1">
              <a:spcBef>
                <a:spcPts val="0"/>
              </a:spcBef>
            </a:pPr>
            <a:r>
              <a:rPr lang="en-US" altLang="en-US" sz="1400" dirty="0"/>
              <a:t>Teleconference call </a:t>
            </a:r>
            <a:r>
              <a:rPr lang="en-US" altLang="en-US" sz="1400" dirty="0" smtClean="0"/>
              <a:t>schedule</a:t>
            </a:r>
          </a:p>
          <a:p>
            <a:pPr lvl="1">
              <a:spcBef>
                <a:spcPts val="0"/>
              </a:spcBef>
            </a:pPr>
            <a:r>
              <a:rPr lang="en-US" altLang="en-US" sz="1400" dirty="0" smtClean="0"/>
              <a:t>Presentations</a:t>
            </a:r>
          </a:p>
          <a:p>
            <a:pPr lvl="1">
              <a:spcBef>
                <a:spcPts val="0"/>
              </a:spcBef>
            </a:pPr>
            <a:r>
              <a:rPr lang="en-US" altLang="en-US" sz="1400" dirty="0" smtClean="0"/>
              <a:t>Adjourn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Waikoloa, HI, USA</a:t>
            </a:r>
          </a:p>
          <a:p>
            <a:pPr algn="ctr">
              <a:lnSpc>
                <a:spcPct val="90000"/>
              </a:lnSpc>
              <a:buFontTx/>
              <a:buNone/>
            </a:pPr>
            <a:r>
              <a:rPr lang="en-US" altLang="en-US" sz="3200" dirty="0" smtClean="0">
                <a:cs typeface="Times New Roman" panose="02020603050405020304" pitchFamily="18" charset="0"/>
              </a:rPr>
              <a:t>September 9-14,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July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D0.3</a:t>
            </a:r>
          </a:p>
          <a:p>
            <a:r>
              <a:rPr lang="en-US" altLang="en-US" dirty="0"/>
              <a:t>Reviewed technical presentations</a:t>
            </a:r>
          </a:p>
          <a:p>
            <a:r>
              <a:rPr lang="en-US" altLang="en-US" dirty="0"/>
              <a:t>Reviewed and approved spec text documents for generating </a:t>
            </a:r>
            <a:r>
              <a:rPr lang="en-US" altLang="en-US" dirty="0" err="1"/>
              <a:t>TGba</a:t>
            </a:r>
            <a:r>
              <a:rPr lang="en-US" altLang="en-US" dirty="0"/>
              <a:t> D0.4</a:t>
            </a:r>
          </a:p>
          <a:p>
            <a:r>
              <a:rPr lang="en-US" altLang="en-US" dirty="0"/>
              <a:t>Discussed Draft status</a:t>
            </a:r>
          </a:p>
          <a:p>
            <a:r>
              <a:rPr lang="en-US" altLang="en-US" dirty="0" err="1"/>
              <a:t>TGba</a:t>
            </a:r>
            <a:r>
              <a:rPr lang="en-US" altLang="en-US" dirty="0"/>
              <a:t>/ARC joint session – </a:t>
            </a:r>
            <a:r>
              <a:rPr lang="en-US" altLang="en-US" dirty="0" err="1"/>
              <a:t>TGba</a:t>
            </a:r>
            <a:r>
              <a:rPr lang="en-US" altLang="en-US" dirty="0"/>
              <a:t> architecture discussion</a:t>
            </a:r>
          </a:p>
          <a:p>
            <a:r>
              <a:rPr lang="en-US" altLang="en-US" dirty="0"/>
              <a:t>Reviewed and changed TG timeline</a:t>
            </a:r>
          </a:p>
          <a:p>
            <a:r>
              <a:rPr lang="en-US" altLang="en-US" dirty="0"/>
              <a:t>Agenda: doc:11-18/1042r11</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2018 meeting [doc: IEEE 802.11-18/1355r1] and teleconference calls [doc: IEEE 802.11-18/1443r0]</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P802.11ba D0.4 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a:xfrm>
            <a:off x="685800" y="1600200"/>
            <a:ext cx="7772400" cy="4495800"/>
          </a:xfrm>
        </p:spPr>
        <p:txBody>
          <a:bodyPr/>
          <a:lstStyle/>
          <a:p>
            <a:endParaRPr lang="en-US" altLang="en-US" dirty="0" smtClean="0"/>
          </a:p>
        </p:txBody>
      </p:sp>
      <p:sp>
        <p:nvSpPr>
          <p:cNvPr id="3" name="Date Placeholder 2"/>
          <p:cNvSpPr>
            <a:spLocks noGrp="1"/>
          </p:cNvSpPr>
          <p:nvPr>
            <p:ph type="dt" sz="quarter"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PM1)</a:t>
            </a:r>
          </a:p>
        </p:txBody>
      </p:sp>
      <p:sp>
        <p:nvSpPr>
          <p:cNvPr id="2" name="Content Placeholder 1"/>
          <p:cNvSpPr>
            <a:spLocks noGrp="1"/>
          </p:cNvSpPr>
          <p:nvPr>
            <p:ph sz="half" idx="1"/>
          </p:nvPr>
        </p:nvSpPr>
        <p:spPr>
          <a:xfrm>
            <a:off x="685800" y="1752600"/>
            <a:ext cx="3810000" cy="4343400"/>
          </a:xfrm>
        </p:spPr>
        <p:txBody>
          <a:bodyPr/>
          <a:lstStyle/>
          <a:p>
            <a:pPr>
              <a:buFont typeface="Arial" panose="020B0604020202020204" pitchFamily="34" charset="0"/>
              <a:buChar char="•"/>
            </a:pPr>
            <a:r>
              <a:rPr lang="en-US" sz="1800" dirty="0" smtClean="0"/>
              <a:t>PHY</a:t>
            </a:r>
            <a:r>
              <a:rPr lang="en-US" sz="1800" b="0" dirty="0" smtClean="0"/>
              <a:t>: ()</a:t>
            </a:r>
          </a:p>
        </p:txBody>
      </p:sp>
      <p:sp>
        <p:nvSpPr>
          <p:cNvPr id="5" name="Content Placeholder 4"/>
          <p:cNvSpPr>
            <a:spLocks noGrp="1"/>
          </p:cNvSpPr>
          <p:nvPr>
            <p:ph sz="half" idx="2"/>
          </p:nvPr>
        </p:nvSpPr>
        <p:spPr>
          <a:xfrm>
            <a:off x="5029200" y="1787524"/>
            <a:ext cx="3352800" cy="4687889"/>
          </a:xfrm>
        </p:spPr>
        <p:txBody>
          <a:bodyPr/>
          <a:lstStyle/>
          <a:p>
            <a:pPr>
              <a:buFont typeface="Arial" panose="020B0604020202020204" pitchFamily="34" charset="0"/>
              <a:buChar char="•"/>
            </a:pPr>
            <a:r>
              <a:rPr lang="en-US" sz="1800" dirty="0"/>
              <a:t>MAC</a:t>
            </a:r>
            <a:r>
              <a:rPr lang="en-US" sz="1800" b="0" dirty="0" smtClean="0"/>
              <a:t>: ()</a:t>
            </a:r>
          </a:p>
          <a:p>
            <a:pPr lvl="1">
              <a:buFont typeface="Arial" panose="020B0604020202020204" pitchFamily="34" charset="0"/>
              <a:buChar char="•"/>
            </a:pPr>
            <a:endParaRPr lang="en-US" sz="1400" dirty="0" smtClean="0"/>
          </a:p>
          <a:p>
            <a:pPr lvl="1">
              <a:buFont typeface="Arial" panose="020B0604020202020204" pitchFamily="34" charset="0"/>
              <a:buChar char="•"/>
            </a:pPr>
            <a:endParaRPr lang="en-US" sz="1400" b="0" dirty="0" smtClean="0"/>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September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29</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2018 session</a:t>
            </a:r>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609600" y="1981200"/>
            <a:ext cx="7620000" cy="2895600"/>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 name="Title 7"/>
          <p:cNvSpPr>
            <a:spLocks noGrp="1"/>
          </p:cNvSpPr>
          <p:nvPr>
            <p:ph type="title"/>
          </p:nvPr>
        </p:nvSpPr>
        <p:spPr/>
        <p:txBody>
          <a:bodyPr/>
          <a:lstStyle/>
          <a:p>
            <a:r>
              <a:rPr lang="en-US" dirty="0" smtClean="0"/>
              <a:t>Motion from July 2018 </a:t>
            </a:r>
            <a:r>
              <a:rPr lang="en-US" dirty="0" err="1" smtClean="0"/>
              <a:t>TGba</a:t>
            </a:r>
            <a:r>
              <a:rPr lang="en-US" dirty="0" smtClean="0"/>
              <a:t> meeting</a:t>
            </a:r>
            <a:endParaRPr lang="en-US" dirty="0"/>
          </a:p>
        </p:txBody>
      </p:sp>
      <p:sp>
        <p:nvSpPr>
          <p:cNvPr id="9" name="Content Placeholder 8"/>
          <p:cNvSpPr>
            <a:spLocks noGrp="1"/>
          </p:cNvSpPr>
          <p:nvPr>
            <p:ph idx="1"/>
          </p:nvPr>
        </p:nvSpPr>
        <p:spPr/>
        <p:txBody>
          <a:bodyPr/>
          <a:lstStyle/>
          <a:p>
            <a:r>
              <a:rPr lang="en-US" dirty="0" smtClean="0"/>
              <a:t>Move to</a:t>
            </a:r>
          </a:p>
          <a:p>
            <a:pPr lvl="1"/>
            <a:r>
              <a:rPr lang="en-US" dirty="0" smtClean="0"/>
              <a:t>instruct </a:t>
            </a:r>
            <a:r>
              <a:rPr lang="en-US" dirty="0"/>
              <a:t>the Editor to generate </a:t>
            </a:r>
            <a:r>
              <a:rPr lang="en-US" dirty="0" err="1"/>
              <a:t>TGba</a:t>
            </a:r>
            <a:r>
              <a:rPr lang="en-US" dirty="0"/>
              <a:t> draft D0.4, and </a:t>
            </a:r>
          </a:p>
          <a:p>
            <a:pPr lvl="1"/>
            <a:r>
              <a:rPr lang="en-US" dirty="0"/>
              <a:t>revise </a:t>
            </a:r>
            <a:r>
              <a:rPr lang="en-US" dirty="0" err="1"/>
              <a:t>TGba</a:t>
            </a:r>
            <a:r>
              <a:rPr lang="en-US" dirty="0"/>
              <a:t> Timeline to have WG LB initiated after September meeting as a result of the September </a:t>
            </a:r>
            <a:r>
              <a:rPr lang="en-US" dirty="0" smtClean="0"/>
              <a:t>meeting</a:t>
            </a:r>
            <a:endParaRPr lang="en-US" dirty="0"/>
          </a:p>
          <a:p>
            <a:r>
              <a:rPr lang="en-US" dirty="0" smtClean="0"/>
              <a:t>Mover: John </a:t>
            </a:r>
            <a:r>
              <a:rPr lang="en-US" dirty="0" err="1" smtClean="0"/>
              <a:t>Notor</a:t>
            </a:r>
            <a:endParaRPr lang="en-US" dirty="0" smtClean="0"/>
          </a:p>
          <a:p>
            <a:r>
              <a:rPr lang="en-US" dirty="0" smtClean="0"/>
              <a:t>Second: Xiaofei Wang</a:t>
            </a:r>
          </a:p>
          <a:p>
            <a:r>
              <a:rPr lang="en-US" dirty="0" smtClean="0"/>
              <a:t>Y/N/A: 33/0/0. Motion passes.</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Tree>
    <p:extLst>
      <p:ext uri="{BB962C8B-B14F-4D97-AF65-F5344CB8AC3E}">
        <p14:creationId xmlns:p14="http://schemas.microsoft.com/office/powerpoint/2010/main" val="50517353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1.0,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1.0 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Tree>
    <p:extLst>
      <p:ext uri="{BB962C8B-B14F-4D97-AF65-F5344CB8AC3E}">
        <p14:creationId xmlns:p14="http://schemas.microsoft.com/office/powerpoint/2010/main" val="424803627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32</a:t>
            </a:fld>
            <a:endParaRPr lang="en-US" altLang="en-US" sz="1200" b="0" smtClean="0"/>
          </a:p>
        </p:txBody>
      </p:sp>
      <p:grpSp>
        <p:nvGrpSpPr>
          <p:cNvPr id="6" name="Group 5"/>
          <p:cNvGrpSpPr/>
          <p:nvPr/>
        </p:nvGrpSpPr>
        <p:grpSpPr>
          <a:xfrm>
            <a:off x="366728" y="28194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Comment resolution for Draft 1.0</a:t>
            </a:r>
          </a:p>
          <a:p>
            <a:pPr>
              <a:defRPr/>
            </a:pPr>
            <a:r>
              <a:rPr lang="en-US" altLang="en-US" dirty="0"/>
              <a:t>Review TG timeline</a:t>
            </a:r>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2018</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33</a:t>
            </a:fld>
            <a:endParaRPr lang="en-US" altLang="en-US" sz="1200" b="0"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36</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64257925"/>
              </p:ext>
            </p:extLst>
          </p:nvPr>
        </p:nvGraphicFramePr>
        <p:xfrm>
          <a:off x="373380" y="1600200"/>
          <a:ext cx="8397240" cy="290885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3733800" y="3733800"/>
            <a:ext cx="779963" cy="13021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419600" y="3429000"/>
            <a:ext cx="152400" cy="1617873"/>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191000"/>
            <a:ext cx="1379886" cy="844925"/>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13" name="Rectangle 12"/>
          <p:cNvSpPr/>
          <p:nvPr/>
        </p:nvSpPr>
        <p:spPr bwMode="auto">
          <a:xfrm>
            <a:off x="1981200" y="2819400"/>
            <a:ext cx="1676400" cy="1311834"/>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7" name="Rectangle 16"/>
          <p:cNvSpPr/>
          <p:nvPr/>
        </p:nvSpPr>
        <p:spPr bwMode="auto">
          <a:xfrm>
            <a:off x="3713948" y="2826028"/>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0" name="Rectangle 19"/>
          <p:cNvSpPr/>
          <p:nvPr/>
        </p:nvSpPr>
        <p:spPr bwMode="auto">
          <a:xfrm>
            <a:off x="5491162" y="352163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PM1, PM2, Tuesday PM1, Wednesday PM2</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Monday PM1: </a:t>
            </a:r>
          </a:p>
          <a:p>
            <a:pPr lvl="2"/>
            <a:r>
              <a:rPr lang="en-US" sz="1600" dirty="0" smtClean="0"/>
              <a:t>Chair: </a:t>
            </a:r>
            <a:r>
              <a:rPr lang="en-US" sz="1600" dirty="0" err="1" smtClean="0"/>
              <a:t>Eunsung</a:t>
            </a:r>
            <a:r>
              <a:rPr lang="en-US" sz="1600" dirty="0" smtClean="0"/>
              <a:t> Park, Secretary: Leif Wilhelmsson</a:t>
            </a:r>
          </a:p>
          <a:p>
            <a:pPr lvl="1"/>
            <a:r>
              <a:rPr lang="en-US" sz="1800" dirty="0" smtClean="0"/>
              <a:t>Other time slots</a:t>
            </a:r>
          </a:p>
          <a:p>
            <a:pPr lvl="2"/>
            <a:r>
              <a:rPr lang="en-US" sz="1600" dirty="0" smtClean="0"/>
              <a:t>Chair</a:t>
            </a:r>
            <a:r>
              <a:rPr lang="en-US" sz="1600" dirty="0"/>
              <a:t>: </a:t>
            </a:r>
            <a:r>
              <a:rPr lang="en-US" sz="1600" dirty="0" smtClean="0"/>
              <a:t>Steve Shellhammer</a:t>
            </a:r>
          </a:p>
          <a:p>
            <a:pPr lvl="2"/>
            <a:r>
              <a:rPr lang="en-US" sz="1600" dirty="0"/>
              <a:t>Vice-chair: </a:t>
            </a:r>
            <a:r>
              <a:rPr lang="en-US" sz="1600" dirty="0" err="1"/>
              <a:t>Eunsung</a:t>
            </a:r>
            <a:r>
              <a:rPr lang="en-US" sz="1600" dirty="0"/>
              <a:t> </a:t>
            </a:r>
            <a:r>
              <a:rPr lang="en-US" sz="1600" dirty="0" smtClean="0"/>
              <a:t>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September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Approve </a:t>
            </a:r>
            <a:r>
              <a:rPr lang="en-US" altLang="en-US" dirty="0" err="1" smtClean="0"/>
              <a:t>TGba</a:t>
            </a:r>
            <a:r>
              <a:rPr lang="en-US" altLang="en-US" dirty="0" smtClean="0"/>
              <a:t> D0.4</a:t>
            </a:r>
          </a:p>
          <a:p>
            <a:pPr>
              <a:defRPr/>
            </a:pP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D0.4 to create D1.0 after this meeting </a:t>
            </a:r>
            <a:r>
              <a:rPr lang="en-US" altLang="en-US" dirty="0" smtClean="0">
                <a:solidFill>
                  <a:srgbClr val="FF0000"/>
                </a:solidFill>
              </a:rPr>
              <a:t>– highest priority</a:t>
            </a:r>
          </a:p>
          <a:p>
            <a:pPr>
              <a:defRPr/>
            </a:pPr>
            <a:endParaRPr lang="en-US" altLang="en-US" dirty="0" smtClean="0">
              <a:solidFill>
                <a:srgbClr val="FF0000"/>
              </a:solidFill>
            </a:endParaRPr>
          </a:p>
          <a:p>
            <a:pPr>
              <a:defRPr/>
            </a:pPr>
            <a:r>
              <a:rPr lang="en-US" altLang="en-US" dirty="0" smtClean="0"/>
              <a:t>Approve Working Group Technical Letter Ballot</a:t>
            </a:r>
          </a:p>
          <a:p>
            <a:pPr>
              <a:defRPr/>
            </a:pPr>
            <a:endParaRPr lang="en-US" altLang="en-US" dirty="0" smtClean="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September 2018</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103574</TotalTime>
  <Words>2452</Words>
  <Application>Microsoft Office PowerPoint</Application>
  <PresentationFormat>On-screen Show (4:3)</PresentationFormat>
  <Paragraphs>704</Paragraphs>
  <Slides>36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36</vt:i4>
      </vt:variant>
    </vt:vector>
  </HeadingPairs>
  <TitlesOfParts>
    <vt:vector size="45" baseType="lpstr">
      <vt:lpstr>Monotype Sorts</vt:lpstr>
      <vt:lpstr>MS Gothic</vt:lpstr>
      <vt:lpstr>MS PGothic</vt:lpstr>
      <vt:lpstr>Arial</vt:lpstr>
      <vt:lpstr>Calibri</vt:lpstr>
      <vt:lpstr>Helvetica</vt:lpstr>
      <vt:lpstr>Times New Roman</vt:lpstr>
      <vt:lpstr>802-11-Submission</vt:lpstr>
      <vt:lpstr>Document</vt:lpstr>
      <vt:lpstr>September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–TBD resolution</vt:lpstr>
      <vt:lpstr>PHY - Others</vt:lpstr>
      <vt:lpstr>MAC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July 2018 Meeting and Teleconference Calls</vt:lpstr>
      <vt:lpstr>Motion - Minutes</vt:lpstr>
      <vt:lpstr>Motion – TGba Draft Spec</vt:lpstr>
      <vt:lpstr>Presentations</vt:lpstr>
      <vt:lpstr>Motions (Thursday PM1)</vt:lpstr>
      <vt:lpstr>Motion from July 2018 TGba meeting</vt:lpstr>
      <vt:lpstr>Motion –WG Letter Ballot</vt:lpstr>
      <vt:lpstr>TGba Timeline </vt:lpstr>
      <vt:lpstr>Goal for November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4557</cp:revision>
  <cp:lastPrinted>2014-11-04T15:04:57Z</cp:lastPrinted>
  <dcterms:created xsi:type="dcterms:W3CDTF">2007-04-17T18:10:23Z</dcterms:created>
  <dcterms:modified xsi:type="dcterms:W3CDTF">2018-09-11T09:49:59Z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2018-09-11 09:49:59Z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