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69"/>
  </p:notesMasterIdLst>
  <p:handoutMasterIdLst>
    <p:handoutMasterId r:id="rId70"/>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913" r:id="rId15"/>
    <p:sldId id="914" r:id="rId16"/>
    <p:sldId id="1098" r:id="rId17"/>
    <p:sldId id="1102" r:id="rId18"/>
    <p:sldId id="1103" r:id="rId19"/>
    <p:sldId id="1101" r:id="rId20"/>
    <p:sldId id="1100" r:id="rId21"/>
    <p:sldId id="1121" r:id="rId22"/>
    <p:sldId id="1111" r:id="rId23"/>
    <p:sldId id="1109" r:id="rId24"/>
    <p:sldId id="1110" r:id="rId25"/>
    <p:sldId id="1112" r:id="rId26"/>
    <p:sldId id="1113" r:id="rId27"/>
    <p:sldId id="1116" r:id="rId28"/>
    <p:sldId id="1115" r:id="rId29"/>
    <p:sldId id="1114" r:id="rId30"/>
    <p:sldId id="1117" r:id="rId31"/>
    <p:sldId id="1118" r:id="rId32"/>
    <p:sldId id="1119" r:id="rId33"/>
    <p:sldId id="1120" r:id="rId34"/>
    <p:sldId id="1122" r:id="rId35"/>
    <p:sldId id="1123" r:id="rId36"/>
    <p:sldId id="1093" r:id="rId37"/>
    <p:sldId id="1094" r:id="rId38"/>
    <p:sldId id="1125" r:id="rId39"/>
    <p:sldId id="1126" r:id="rId40"/>
    <p:sldId id="1127" r:id="rId41"/>
    <p:sldId id="1128" r:id="rId42"/>
    <p:sldId id="1089" r:id="rId43"/>
    <p:sldId id="1090" r:id="rId44"/>
    <p:sldId id="1097" r:id="rId45"/>
    <p:sldId id="1042" r:id="rId46"/>
    <p:sldId id="1043" r:id="rId47"/>
    <p:sldId id="1044" r:id="rId48"/>
    <p:sldId id="1045" r:id="rId49"/>
    <p:sldId id="1108" r:id="rId50"/>
    <p:sldId id="1129" r:id="rId51"/>
    <p:sldId id="1124" r:id="rId52"/>
    <p:sldId id="1077" r:id="rId53"/>
    <p:sldId id="1078" r:id="rId54"/>
    <p:sldId id="1079" r:id="rId55"/>
    <p:sldId id="1080" r:id="rId56"/>
    <p:sldId id="1081" r:id="rId57"/>
    <p:sldId id="1082" r:id="rId58"/>
    <p:sldId id="1083" r:id="rId59"/>
    <p:sldId id="1084" r:id="rId60"/>
    <p:sldId id="1085" r:id="rId61"/>
    <p:sldId id="1105" r:id="rId62"/>
    <p:sldId id="1106" r:id="rId63"/>
    <p:sldId id="1086" r:id="rId64"/>
    <p:sldId id="1107" r:id="rId65"/>
    <p:sldId id="868" r:id="rId66"/>
    <p:sldId id="874" r:id="rId67"/>
    <p:sldId id="305" r:id="rId6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66" d="100"/>
          <a:sy n="66" d="100"/>
        </p:scale>
        <p:origin x="1532"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802.11-18/1378r2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1333-00-coex-minutes-of-the-coexistence-standing-committee.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growth/single-market/goods/building-blocks/notified-bodies_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hyperlink" Target="http://www.ieee802.org/11/private/ETSI_documents/BRAN" TargetMode="Externa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hyperlink" Target="https://mentor.ieee.org/802.11/dcn/18/11-18-1642-00-coex-3gpp-ran1-ran2-and-ran4-status-on-nr-unlicensed-and-laa.pptx"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18/11-18-1642-00-coex-3gpp-ran1-ran2-and-ran4-status-on-nr-unlicensed-and-laa.ppt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mentor.ieee.org/802.11/dcn/18/11-18-1139-01-coex-coexistence-workshop-proposal.docx" TargetMode="Externa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49.xml.rels><?xml version="1.0" encoding="UTF-8" standalone="yes"?>
<Relationships xmlns="http://schemas.openxmlformats.org/package/2006/relationships"><Relationship Id="rId2" Type="http://schemas.openxmlformats.org/officeDocument/2006/relationships/hyperlink" Target="http://www.3gpp.org/ftp/tsg_ran/TSG_RAN/TSGR_81/Docs/RP-181537.zi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18/11-18-1642-00-coex-3gpp-ran1-ran2-and-ran4-status-on-nr-unlicensed-and-laa.ppt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18/11-18-0706-02-coex-proposed-liaison-statement-to-etsi-bran-in-relation-to-blocking-energy.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Hawaii </a:t>
            </a:r>
            <a:r>
              <a:rPr lang="en-US" dirty="0" smtClean="0">
                <a:solidFill>
                  <a:schemeClr val="accent6"/>
                </a:solidFill>
              </a:rPr>
              <a:t>in Sept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Sept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approval of the meeting minutes from San Diego</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San Diego meeting in </a:t>
            </a:r>
            <a:r>
              <a:rPr lang="en-AU" dirty="0" smtClean="0"/>
              <a:t>July 2018 </a:t>
            </a:r>
            <a:r>
              <a:rPr lang="en-AU" dirty="0" smtClean="0"/>
              <a:t>are available on Mentor:</a:t>
            </a:r>
          </a:p>
          <a:p>
            <a:pPr lvl="2"/>
            <a:r>
              <a:rPr lang="en-AU" dirty="0" smtClean="0">
                <a:hlinkClick r:id="rId2"/>
              </a:rPr>
              <a:t>11-18-1333-00</a:t>
            </a:r>
            <a:endParaRPr lang="en-AU" dirty="0" smtClean="0"/>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hlinkClick r:id="rId2"/>
              </a:rPr>
              <a:t>11-18-1333-00</a:t>
            </a:r>
            <a:r>
              <a:rPr lang="en-AU" i="1" dirty="0" smtClean="0"/>
              <a:t> as minutes of its meeting in San Diego in July 2018</a:t>
            </a:r>
          </a:p>
          <a:p>
            <a:pPr lvl="2"/>
            <a:r>
              <a:rPr lang="en-AU" dirty="0" smtClean="0"/>
              <a:t>Moved: </a:t>
            </a:r>
          </a:p>
          <a:p>
            <a:pPr lvl="2"/>
            <a:r>
              <a:rPr lang="en-AU" dirty="0" smtClean="0"/>
              <a:t>Seconded:</a:t>
            </a:r>
          </a:p>
          <a:p>
            <a:pPr lvl="2"/>
            <a:r>
              <a:rPr lang="en-AU" dirty="0" smtClean="0"/>
              <a:t>Result: 8/5/12</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meeting to held next week</a:t>
            </a:r>
            <a:endParaRPr lang="en-AU" dirty="0"/>
          </a:p>
        </p:txBody>
      </p:sp>
      <p:sp>
        <p:nvSpPr>
          <p:cNvPr id="3" name="Content Placeholder 2"/>
          <p:cNvSpPr>
            <a:spLocks noGrp="1"/>
          </p:cNvSpPr>
          <p:nvPr>
            <p:ph idx="1"/>
          </p:nvPr>
        </p:nvSpPr>
        <p:spPr/>
        <p:txBody>
          <a:bodyPr/>
          <a:lstStyle/>
          <a:p>
            <a:pPr lvl="1"/>
            <a:r>
              <a:rPr lang="en-AU" dirty="0"/>
              <a:t>The </a:t>
            </a:r>
            <a:r>
              <a:rPr lang="en-AU" dirty="0" smtClean="0"/>
              <a:t>next </a:t>
            </a:r>
            <a:r>
              <a:rPr lang="en-AU" dirty="0"/>
              <a:t>meeting of ETSI BRAN </a:t>
            </a:r>
            <a:r>
              <a:rPr lang="en-AU" dirty="0" smtClean="0"/>
              <a:t>will </a:t>
            </a:r>
            <a:r>
              <a:rPr lang="en-AU" dirty="0" smtClean="0"/>
              <a:t>be held next week</a:t>
            </a:r>
            <a:endParaRPr lang="en-AU" dirty="0"/>
          </a:p>
          <a:p>
            <a:pPr lvl="2"/>
            <a:r>
              <a:rPr lang="en-AU" dirty="0"/>
              <a:t>Dates: </a:t>
            </a:r>
            <a:r>
              <a:rPr lang="en-AU" dirty="0" smtClean="0"/>
              <a:t>18-21 Sept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agenda &amp; submission particularly on issues related to:</a:t>
            </a:r>
          </a:p>
          <a:p>
            <a:pPr lvl="2"/>
            <a:r>
              <a:rPr lang="en-AU" dirty="0" smtClean="0"/>
              <a:t>Timeline</a:t>
            </a:r>
          </a:p>
          <a:p>
            <a:pPr lvl="2"/>
            <a:r>
              <a:rPr lang="en-AU" dirty="0" smtClean="0"/>
              <a:t>Adaptivity</a:t>
            </a:r>
          </a:p>
          <a:p>
            <a:pPr lvl="2"/>
            <a:r>
              <a:rPr lang="en-AU" dirty="0" smtClean="0"/>
              <a:t>Paused “COT” feature</a:t>
            </a:r>
          </a:p>
          <a:p>
            <a:pPr lvl="2"/>
            <a:r>
              <a:rPr lang="en-AU" dirty="0" smtClean="0"/>
              <a:t>Editorial issues</a:t>
            </a:r>
          </a:p>
          <a:p>
            <a:pPr lvl="2"/>
            <a:r>
              <a:rPr lang="en-AU" dirty="0"/>
              <a:t>Blocking </a:t>
            </a:r>
            <a:r>
              <a:rPr lang="en-AU" dirty="0" smtClean="0"/>
              <a:t>energy</a:t>
            </a:r>
          </a:p>
          <a:p>
            <a:pPr lvl="2"/>
            <a:r>
              <a:rPr lang="en-AU" dirty="0" smtClean="0"/>
              <a:t>…</a:t>
            </a:r>
            <a:endParaRPr lang="en-AU" dirty="0" smtClean="0"/>
          </a:p>
          <a:p>
            <a:pPr lvl="2"/>
            <a:endParaRPr lang="en-AU" dirty="0"/>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agenda will focus on EN 301 893 topics next week, including adaptivity</a:t>
            </a:r>
            <a:endParaRPr lang="en-AU" dirty="0"/>
          </a:p>
        </p:txBody>
      </p:sp>
      <p:sp>
        <p:nvSpPr>
          <p:cNvPr id="3" name="Content Placeholder 2"/>
          <p:cNvSpPr>
            <a:spLocks noGrp="1"/>
          </p:cNvSpPr>
          <p:nvPr>
            <p:ph idx="1"/>
          </p:nvPr>
        </p:nvSpPr>
        <p:spPr/>
        <p:txBody>
          <a:bodyPr/>
          <a:lstStyle/>
          <a:p>
            <a:pPr lvl="1"/>
            <a:r>
              <a:rPr lang="en-GB" dirty="0" smtClean="0"/>
              <a:t>The ETSI BRAN agenda next week will focus on </a:t>
            </a:r>
            <a:r>
              <a:rPr lang="en-GB" dirty="0"/>
              <a:t>EN 301 </a:t>
            </a:r>
            <a:r>
              <a:rPr lang="en-GB" dirty="0" smtClean="0"/>
              <a:t>893</a:t>
            </a:r>
          </a:p>
          <a:p>
            <a:pPr lvl="1"/>
            <a:r>
              <a:rPr lang="en-GB" dirty="0" smtClean="0"/>
              <a:t>The ETSI BRAN Chair notes:</a:t>
            </a:r>
          </a:p>
          <a:p>
            <a:pPr lvl="2"/>
            <a:r>
              <a:rPr lang="en-GB" i="1" dirty="0" smtClean="0"/>
              <a:t>For </a:t>
            </a:r>
            <a:r>
              <a:rPr lang="en-GB" i="1" dirty="0"/>
              <a:t>this standard we have been concentrating mainly on Adaptivity so far, but we need now also to focus on the other parts. </a:t>
            </a:r>
            <a:endParaRPr lang="en-AU" sz="1800" i="1" dirty="0"/>
          </a:p>
          <a:p>
            <a:pPr lvl="1"/>
            <a:r>
              <a:rPr lang="en-GB" dirty="0" smtClean="0"/>
              <a:t>He has therefore put forward an agenda in three </a:t>
            </a:r>
            <a:r>
              <a:rPr lang="en-GB" dirty="0"/>
              <a:t>parts:</a:t>
            </a:r>
            <a:endParaRPr lang="en-AU" sz="2000" dirty="0"/>
          </a:p>
          <a:p>
            <a:pPr lvl="2"/>
            <a:r>
              <a:rPr lang="en-GB" i="1" dirty="0"/>
              <a:t>Adaptivity</a:t>
            </a:r>
            <a:endParaRPr lang="en-AU" sz="1800" i="1" dirty="0"/>
          </a:p>
          <a:p>
            <a:pPr lvl="2"/>
            <a:r>
              <a:rPr lang="en-GB" i="1" dirty="0"/>
              <a:t>RX Requirements to be revised and/or included</a:t>
            </a:r>
            <a:endParaRPr lang="en-AU" sz="1800" i="1" dirty="0"/>
          </a:p>
          <a:p>
            <a:pPr lvl="2"/>
            <a:r>
              <a:rPr lang="en-GB" i="1" dirty="0"/>
              <a:t>How to include the 5.8 GHz UK frequencies into EN 301 893</a:t>
            </a:r>
            <a:endParaRPr lang="en-AU" sz="1800" i="1" dirty="0"/>
          </a:p>
          <a:p>
            <a:pPr lvl="1"/>
            <a:r>
              <a:rPr lang="en-GB" dirty="0" smtClean="0"/>
              <a:t>The Coexistence SC is mostly interested in the adaptivity aspects but we can consider other aspects if desired</a:t>
            </a:r>
            <a:endParaRPr lang="en-AU" sz="20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98372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important for ETSI BRAN to move past the adaptivity aspects of EN 301 893</a:t>
            </a:r>
            <a:endParaRPr lang="en-AU" dirty="0"/>
          </a:p>
        </p:txBody>
      </p:sp>
      <p:sp>
        <p:nvSpPr>
          <p:cNvPr id="3" name="Content Placeholder 2"/>
          <p:cNvSpPr>
            <a:spLocks noGrp="1"/>
          </p:cNvSpPr>
          <p:nvPr>
            <p:ph idx="1"/>
          </p:nvPr>
        </p:nvSpPr>
        <p:spPr>
          <a:xfrm>
            <a:off x="685799" y="1981200"/>
            <a:ext cx="4206875" cy="4114800"/>
          </a:xfrm>
        </p:spPr>
        <p:txBody>
          <a:bodyPr/>
          <a:lstStyle/>
          <a:p>
            <a:pPr lvl="1"/>
            <a:r>
              <a:rPr lang="en-AU" dirty="0" smtClean="0"/>
              <a:t>BRAN (18)099004 (Cisco) makes the case that ETSI BRAN needs to complete EN 301 893 ASAP …</a:t>
            </a:r>
          </a:p>
          <a:p>
            <a:pPr lvl="1"/>
            <a:r>
              <a:rPr lang="en-AU" dirty="0" smtClean="0"/>
              <a:t>… and not just the adaptivity part</a:t>
            </a:r>
          </a:p>
          <a:p>
            <a:pPr lvl="1"/>
            <a:r>
              <a:rPr lang="en-AU" dirty="0" smtClean="0"/>
              <a:t>While the Coexistence SC should continue to assist ETSI BRAN to refine adaptivity in EN 301 893 …</a:t>
            </a:r>
          </a:p>
          <a:p>
            <a:pPr lvl="1"/>
            <a:r>
              <a:rPr lang="en-AU" dirty="0" smtClean="0"/>
              <a:t>… we should also be aware of the risk of too much delay …</a:t>
            </a:r>
          </a:p>
          <a:p>
            <a:pPr lvl="1"/>
            <a:r>
              <a:rPr lang="en-AU" dirty="0" smtClean="0"/>
              <a:t>… which is the long term use of Notified Bodies by vendors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pic>
        <p:nvPicPr>
          <p:cNvPr id="6" name="Picture 5"/>
          <p:cNvPicPr>
            <a:picLocks noChangeAspect="1"/>
          </p:cNvPicPr>
          <p:nvPr/>
        </p:nvPicPr>
        <p:blipFill>
          <a:blip r:embed="rId3"/>
          <a:stretch>
            <a:fillRect/>
          </a:stretch>
        </p:blipFill>
        <p:spPr>
          <a:xfrm>
            <a:off x="4795316" y="2133600"/>
            <a:ext cx="3759838" cy="2819879"/>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15698679"/>
              </p:ext>
            </p:extLst>
          </p:nvPr>
        </p:nvGraphicFramePr>
        <p:xfrm>
          <a:off x="5181600" y="5143973"/>
          <a:ext cx="914400" cy="806450"/>
        </p:xfrm>
        <a:graphic>
          <a:graphicData uri="http://schemas.openxmlformats.org/presentationml/2006/ole">
            <mc:AlternateContent xmlns:mc="http://schemas.openxmlformats.org/markup-compatibility/2006">
              <mc:Choice xmlns:v="urn:schemas-microsoft-com:vml" Requires="v">
                <p:oleObj spid="_x0000_s18464"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5181600" y="51439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2428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long term use of Notified Bodies has cost and delay impacts on the industry</a:t>
            </a:r>
            <a:endParaRPr lang="en-AU" dirty="0"/>
          </a:p>
        </p:txBody>
      </p:sp>
      <p:sp>
        <p:nvSpPr>
          <p:cNvPr id="3" name="Content Placeholder 2"/>
          <p:cNvSpPr>
            <a:spLocks noGrp="1"/>
          </p:cNvSpPr>
          <p:nvPr>
            <p:ph idx="1"/>
          </p:nvPr>
        </p:nvSpPr>
        <p:spPr>
          <a:xfrm>
            <a:off x="685800" y="1981200"/>
            <a:ext cx="3962400" cy="4114800"/>
          </a:xfrm>
        </p:spPr>
        <p:txBody>
          <a:bodyPr/>
          <a:lstStyle/>
          <a:p>
            <a:pPr lvl="1"/>
            <a:r>
              <a:rPr lang="en-AU" dirty="0" smtClean="0"/>
              <a:t>Notified bodies can undertake conformance assessments against European legislation with using a Harmonised Standard</a:t>
            </a:r>
          </a:p>
          <a:p>
            <a:pPr lvl="2"/>
            <a:r>
              <a:rPr lang="en-AU" dirty="0"/>
              <a:t>S</a:t>
            </a:r>
            <a:r>
              <a:rPr lang="en-AU" dirty="0" smtClean="0"/>
              <a:t>uch as EN 301 893</a:t>
            </a:r>
          </a:p>
          <a:p>
            <a:pPr lvl="1"/>
            <a:r>
              <a:rPr lang="en-AU" dirty="0" smtClean="0"/>
              <a:t>The main problem with using a Notified Body without a </a:t>
            </a:r>
            <a:r>
              <a:rPr lang="en-AU" dirty="0"/>
              <a:t>Harmonised </a:t>
            </a:r>
            <a:r>
              <a:rPr lang="en-AU" dirty="0" smtClean="0"/>
              <a:t>Standard is that it is a slow &amp; very expensive process</a:t>
            </a:r>
          </a:p>
          <a:p>
            <a:pPr lvl="2"/>
            <a:r>
              <a:rPr lang="en-AU" dirty="0" smtClean="0"/>
              <a:t>It requires the Notified Body determined &amp; test conformance without the benefit of a </a:t>
            </a:r>
            <a:r>
              <a:rPr lang="en-AU" dirty="0"/>
              <a:t>Harmonised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892675" y="1981200"/>
            <a:ext cx="3565524"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What</a:t>
            </a:r>
            <a:r>
              <a:rPr kumimoji="0" lang="en-AU" sz="1800" b="1" i="0" u="none" strike="noStrike" cap="none" normalizeH="0" dirty="0" smtClean="0">
                <a:ln>
                  <a:noFill/>
                </a:ln>
                <a:solidFill>
                  <a:schemeClr val="tx1"/>
                </a:solidFill>
                <a:effectLst/>
                <a:latin typeface="+mj-lt"/>
              </a:rPr>
              <a:t> is a Notified Body?</a:t>
            </a:r>
            <a:endParaRPr kumimoji="0" lang="en-AU" sz="18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4892675" y="2438400"/>
            <a:ext cx="3565524" cy="3657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i="1" dirty="0">
                <a:latin typeface="+mj-lt"/>
              </a:rPr>
              <a:t>A notified body is an organisation designated by an EU country to assess the conformity of certain products before being placed on the </a:t>
            </a:r>
            <a:r>
              <a:rPr lang="en-AU" sz="1600" i="1" dirty="0" smtClean="0">
                <a:latin typeface="+mj-lt"/>
              </a:rPr>
              <a:t>market</a:t>
            </a:r>
          </a:p>
          <a:p>
            <a:pPr eaLnBrk="0" hangingPunct="0">
              <a:spcBef>
                <a:spcPts val="800"/>
              </a:spcBef>
            </a:pPr>
            <a:r>
              <a:rPr lang="en-AU" sz="1600" i="1" dirty="0" smtClean="0">
                <a:latin typeface="+mj-lt"/>
              </a:rPr>
              <a:t>These </a:t>
            </a:r>
            <a:r>
              <a:rPr lang="en-AU" sz="1600" i="1" dirty="0">
                <a:latin typeface="+mj-lt"/>
              </a:rPr>
              <a:t>bodies carry out tasks related to conformity assessment procedures set out in the applicable legislation, when a third party is </a:t>
            </a:r>
            <a:r>
              <a:rPr lang="en-AU" sz="1600" i="1" dirty="0" smtClean="0">
                <a:latin typeface="+mj-lt"/>
              </a:rPr>
              <a:t>required.</a:t>
            </a:r>
          </a:p>
          <a:p>
            <a:pPr eaLnBrk="0" hangingPunct="0">
              <a:spcBef>
                <a:spcPts val="800"/>
              </a:spcBef>
            </a:pPr>
            <a:r>
              <a:rPr lang="en-AU" sz="1600" i="1" dirty="0" smtClean="0">
                <a:latin typeface="+mj-lt"/>
              </a:rPr>
              <a:t>The </a:t>
            </a:r>
            <a:r>
              <a:rPr lang="en-AU" sz="1600" i="1" dirty="0">
                <a:latin typeface="+mj-lt"/>
              </a:rPr>
              <a:t>European Commission publishes a list of such notified bodies</a:t>
            </a:r>
            <a:r>
              <a:rPr lang="en-AU" sz="1600" i="1" dirty="0" smtClean="0">
                <a:latin typeface="+mj-lt"/>
              </a:rPr>
              <a:t>.</a:t>
            </a:r>
          </a:p>
          <a:p>
            <a:pPr eaLnBrk="0" hangingPunct="0">
              <a:spcBef>
                <a:spcPts val="800"/>
              </a:spcBef>
            </a:pPr>
            <a:r>
              <a:rPr lang="en-AU" sz="1600" dirty="0">
                <a:latin typeface="+mj-lt"/>
              </a:rPr>
              <a:t>Source: </a:t>
            </a:r>
            <a:r>
              <a:rPr lang="en-AU" sz="1600" dirty="0" smtClean="0">
                <a:latin typeface="+mj-lt"/>
                <a:hlinkClick r:id="rId2"/>
              </a:rPr>
              <a:t>ec.europa.eu</a:t>
            </a:r>
            <a:endParaRPr lang="en-AU" sz="1600" dirty="0" smtClean="0">
              <a:latin typeface="+mj-lt"/>
            </a:endParaRPr>
          </a:p>
          <a:p>
            <a:pPr eaLnBrk="0" hangingPunct="0"/>
            <a:endParaRPr kumimoji="0" lang="en-AU" sz="160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68322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considering the inclusion of </a:t>
            </a:r>
            <a:r>
              <a:rPr lang="en-GB" dirty="0" smtClean="0"/>
              <a:t>5.8 GHz into EN 301 893</a:t>
            </a:r>
            <a:endParaRPr lang="en-AU" dirty="0"/>
          </a:p>
        </p:txBody>
      </p:sp>
      <p:sp>
        <p:nvSpPr>
          <p:cNvPr id="3" name="Content Placeholder 2"/>
          <p:cNvSpPr>
            <a:spLocks noGrp="1"/>
          </p:cNvSpPr>
          <p:nvPr>
            <p:ph idx="1"/>
          </p:nvPr>
        </p:nvSpPr>
        <p:spPr/>
        <p:txBody>
          <a:bodyPr/>
          <a:lstStyle/>
          <a:p>
            <a:pPr lvl="1"/>
            <a:r>
              <a:rPr lang="en-GB" dirty="0" smtClean="0"/>
              <a:t>The current ETSI BRAN 5GHz WI includes the incorporation of 5.8 GHz frequencies into EN 301 893</a:t>
            </a:r>
          </a:p>
          <a:p>
            <a:pPr lvl="1"/>
            <a:r>
              <a:rPr lang="en-GB" dirty="0" smtClean="0"/>
              <a:t>There have been concerns raised during the past few meetings on how this actually should be done. </a:t>
            </a:r>
            <a:endParaRPr lang="en-AU" dirty="0" smtClean="0"/>
          </a:p>
          <a:p>
            <a:pPr lvl="1"/>
            <a:r>
              <a:rPr lang="en-GB" dirty="0" smtClean="0"/>
              <a:t>ETSI BRAN is likely to discuss a number of options:</a:t>
            </a:r>
            <a:endParaRPr lang="en-AU" dirty="0" smtClean="0"/>
          </a:p>
          <a:p>
            <a:pPr lvl="2"/>
            <a:r>
              <a:rPr lang="en-GB" dirty="0" smtClean="0"/>
              <a:t>Including the 5.8 GHz frequencies in the main part of the document (as it is done in the current draft)</a:t>
            </a:r>
            <a:endParaRPr lang="en-AU" dirty="0"/>
          </a:p>
          <a:p>
            <a:pPr lvl="2"/>
            <a:r>
              <a:rPr lang="en-GB" dirty="0" smtClean="0"/>
              <a:t>Including the 5.8 GHz frequencies into a normative annex</a:t>
            </a:r>
            <a:endParaRPr lang="en-AU" dirty="0" smtClean="0"/>
          </a:p>
          <a:p>
            <a:pPr lvl="2"/>
            <a:r>
              <a:rPr lang="en-GB" dirty="0" smtClean="0"/>
              <a:t>…</a:t>
            </a:r>
          </a:p>
          <a:p>
            <a:pPr lvl="1"/>
            <a:r>
              <a:rPr lang="en-GB" dirty="0" smtClean="0"/>
              <a:t>This is probably a topic more applicable for consideration by IEEE 802.18 …</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18573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8th F2F meeting of the </a:t>
            </a:r>
            <a:r>
              <a:rPr lang="en-AU" i="1" dirty="0" smtClean="0"/>
              <a:t>Coexistence Standing Committee </a:t>
            </a:r>
            <a:r>
              <a:rPr lang="en-AU" dirty="0" smtClean="0"/>
              <a:t>in Hawaii in Sept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a:t>
            </a:r>
            <a:r>
              <a:rPr lang="en-AU" dirty="0" smtClean="0"/>
              <a:t>discussing </a:t>
            </a:r>
            <a:r>
              <a:rPr lang="en-AU" dirty="0"/>
              <a:t>the inclusion of </a:t>
            </a:r>
            <a:r>
              <a:rPr lang="en-GB" dirty="0"/>
              <a:t>Receiver Sensitivity </a:t>
            </a:r>
            <a:r>
              <a:rPr lang="en-GB" dirty="0" smtClean="0"/>
              <a:t>parameters in EN </a:t>
            </a:r>
            <a:r>
              <a:rPr lang="en-GB" dirty="0"/>
              <a:t>301 893</a:t>
            </a:r>
            <a:endParaRPr lang="en-AU" dirty="0"/>
          </a:p>
        </p:txBody>
      </p:sp>
      <p:sp>
        <p:nvSpPr>
          <p:cNvPr id="3" name="Content Placeholder 2"/>
          <p:cNvSpPr>
            <a:spLocks noGrp="1"/>
          </p:cNvSpPr>
          <p:nvPr>
            <p:ph idx="1"/>
          </p:nvPr>
        </p:nvSpPr>
        <p:spPr/>
        <p:txBody>
          <a:bodyPr/>
          <a:lstStyle/>
          <a:p>
            <a:pPr lvl="1"/>
            <a:r>
              <a:rPr lang="en-GB" dirty="0" smtClean="0"/>
              <a:t>There is a proposal from the ETSI BRAN Chair on how they could include Receiver Sensitivity into EN 301 893</a:t>
            </a:r>
          </a:p>
          <a:p>
            <a:pPr lvl="1"/>
            <a:r>
              <a:rPr lang="en-GB" sz="2000" dirty="0" smtClean="0"/>
              <a:t>The ETSI BRAN Chair asks for contributions from those who believe </a:t>
            </a:r>
            <a:r>
              <a:rPr lang="en-GB" dirty="0" smtClean="0"/>
              <a:t>RX requirements, should be included in EN 301 893</a:t>
            </a:r>
            <a:endParaRPr lang="en-AU" sz="2000" dirty="0" smtClean="0"/>
          </a:p>
          <a:p>
            <a:pPr lvl="1"/>
            <a:r>
              <a:rPr lang="en-GB" dirty="0" smtClean="0"/>
              <a:t>Additionally, he notes that for </a:t>
            </a:r>
            <a:r>
              <a:rPr lang="en-GB" dirty="0"/>
              <a:t>those receiver requirements (from the ETSI Guide) which </a:t>
            </a:r>
            <a:r>
              <a:rPr lang="en-GB" dirty="0" smtClean="0"/>
              <a:t>will </a:t>
            </a:r>
            <a:r>
              <a:rPr lang="en-GB" dirty="0"/>
              <a:t>NOT </a:t>
            </a:r>
            <a:r>
              <a:rPr lang="en-GB" dirty="0" smtClean="0"/>
              <a:t>be </a:t>
            </a:r>
            <a:r>
              <a:rPr lang="en-GB" dirty="0"/>
              <a:t>in EN 301 893, </a:t>
            </a:r>
            <a:r>
              <a:rPr lang="en-GB" dirty="0" smtClean="0"/>
              <a:t>ETSI BRAN will need to </a:t>
            </a:r>
            <a:r>
              <a:rPr lang="en-GB" dirty="0"/>
              <a:t>develop a justification </a:t>
            </a:r>
            <a:r>
              <a:rPr lang="en-GB" dirty="0" smtClean="0"/>
              <a:t>for why each </a:t>
            </a:r>
            <a:r>
              <a:rPr lang="en-GB" dirty="0"/>
              <a:t>parameter should not be </a:t>
            </a:r>
            <a:r>
              <a:rPr lang="en-GB" dirty="0" smtClean="0"/>
              <a:t>included</a:t>
            </a:r>
            <a:r>
              <a:rPr lang="en-GB" dirty="0"/>
              <a:t>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403431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is EN 301 893 so important? It provides a basis for fair sharing among all technologies</a:t>
            </a:r>
            <a:endParaRPr lang="en-AU" dirty="0"/>
          </a:p>
        </p:txBody>
      </p:sp>
      <p:sp>
        <p:nvSpPr>
          <p:cNvPr id="3" name="Content Placeholder 2"/>
          <p:cNvSpPr>
            <a:spLocks noGrp="1"/>
          </p:cNvSpPr>
          <p:nvPr>
            <p:ph idx="1"/>
          </p:nvPr>
        </p:nvSpPr>
        <p:spPr/>
        <p:txBody>
          <a:bodyPr/>
          <a:lstStyle/>
          <a:p>
            <a:pPr lvl="1"/>
            <a:r>
              <a:rPr lang="en-AU" dirty="0" smtClean="0"/>
              <a:t>This SC has spent a lot of time considering the activities in ETSI BRAN, particularly the development of adaptivity rules for 5GHz in Europe</a:t>
            </a:r>
          </a:p>
          <a:p>
            <a:pPr lvl="1"/>
            <a:r>
              <a:rPr lang="en-US" kern="1200" dirty="0" smtClean="0">
                <a:solidFill>
                  <a:schemeClr val="dk1"/>
                </a:solidFill>
              </a:rPr>
              <a:t>BRAN(18)0990023r1 provides one perspective based on coexistence testing of actual LAA deployments of LAA </a:t>
            </a:r>
          </a:p>
          <a:p>
            <a:pPr lvl="2"/>
            <a:r>
              <a:rPr lang="en-US" kern="1200" dirty="0" smtClean="0">
                <a:solidFill>
                  <a:schemeClr val="dk1"/>
                </a:solidFill>
              </a:rPr>
              <a:t>It also provides an update of the known deployment status of LAA</a:t>
            </a:r>
          </a:p>
          <a:p>
            <a:pPr lvl="2"/>
            <a:r>
              <a:rPr lang="en-US" kern="1200" dirty="0" smtClean="0">
                <a:solidFill>
                  <a:schemeClr val="dk1"/>
                </a:solidFill>
              </a:rPr>
              <a:t>The bottom line is that EN 301 893 provides a basis for ensuring fair sharing among all technologies</a:t>
            </a:r>
            <a:endParaRPr lang="en-AU" dirty="0" smtClean="0"/>
          </a:p>
          <a:p>
            <a:pPr lvl="1"/>
            <a:r>
              <a:rPr lang="en-AU" kern="1200" dirty="0" smtClean="0">
                <a:solidFill>
                  <a:schemeClr val="dk1"/>
                </a:solidFill>
              </a:rPr>
              <a:t>The SC may discuss </a:t>
            </a:r>
            <a:r>
              <a:rPr lang="en-US" kern="1200" dirty="0" smtClean="0">
                <a:solidFill>
                  <a:schemeClr val="dk1"/>
                </a:solidFill>
              </a:rPr>
              <a:t>BRAN(18)0990023r1 </a:t>
            </a:r>
            <a:r>
              <a:rPr lang="en-US" kern="1200" dirty="0" smtClean="0">
                <a:solidFill>
                  <a:schemeClr val="dk1"/>
                </a:solidFill>
              </a:rPr>
              <a:t>after presentation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028121515"/>
              </p:ext>
            </p:extLst>
          </p:nvPr>
        </p:nvGraphicFramePr>
        <p:xfrm>
          <a:off x="1143000" y="4648200"/>
          <a:ext cx="914400" cy="806450"/>
        </p:xfrm>
        <a:graphic>
          <a:graphicData uri="http://schemas.openxmlformats.org/presentationml/2006/ole">
            <mc:AlternateContent xmlns:mc="http://schemas.openxmlformats.org/markup-compatibility/2006">
              <mc:Choice xmlns:v="urn:schemas-microsoft-com:vml" Requires="v">
                <p:oleObj spid="_x0000_s26633"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11430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6151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following slides summarise adaptivity submissions to ETSI BRAN for discussion by the SC</a:t>
            </a:r>
            <a:endParaRPr lang="en-AU" dirty="0"/>
          </a:p>
        </p:txBody>
      </p:sp>
      <p:sp>
        <p:nvSpPr>
          <p:cNvPr id="3" name="Content Placeholder 2"/>
          <p:cNvSpPr>
            <a:spLocks noGrp="1"/>
          </p:cNvSpPr>
          <p:nvPr>
            <p:ph idx="1"/>
          </p:nvPr>
        </p:nvSpPr>
        <p:spPr/>
        <p:txBody>
          <a:bodyPr/>
          <a:lstStyle/>
          <a:p>
            <a:pPr lvl="1"/>
            <a:r>
              <a:rPr lang="en-AU" dirty="0" smtClean="0"/>
              <a:t>The following slides summarise the submissions that have been made to ETSI BRAN of relevance to 802.11 on the topic of coexistence</a:t>
            </a:r>
          </a:p>
          <a:p>
            <a:pPr lvl="1"/>
            <a:r>
              <a:rPr lang="en-AU" dirty="0" smtClean="0"/>
              <a:t>The purpose of discussing them in the SC today is to:</a:t>
            </a:r>
          </a:p>
          <a:p>
            <a:pPr lvl="2"/>
            <a:r>
              <a:rPr lang="en-AU" dirty="0" smtClean="0"/>
              <a:t>Make 802.11 stakeholders aware of issues of potential importance</a:t>
            </a:r>
          </a:p>
          <a:p>
            <a:pPr lvl="2"/>
            <a:r>
              <a:rPr lang="en-AU" dirty="0" smtClean="0"/>
              <a:t>Allow </a:t>
            </a:r>
            <a:r>
              <a:rPr lang="en-AU" dirty="0"/>
              <a:t>802.11 stakeholders </a:t>
            </a:r>
            <a:r>
              <a:rPr lang="en-AU" dirty="0" smtClean="0"/>
              <a:t>to discuss and possibly come to consensus on the best way forward</a:t>
            </a:r>
          </a:p>
          <a:p>
            <a:pPr lvl="1"/>
            <a:r>
              <a:rPr lang="en-AU" dirty="0" smtClean="0"/>
              <a:t>The conclusions of today’s discussion will be recorded in the minutes and will assist 802.11 stakeholders that participate in ETSI BRAN</a:t>
            </a:r>
          </a:p>
          <a:p>
            <a:pPr lvl="1"/>
            <a:r>
              <a:rPr lang="en-AU" dirty="0" smtClean="0"/>
              <a:t>However, these conclusions do not represent the position of the IEEE 802.11 WG unless they are approved by the WG (on Friday)</a:t>
            </a:r>
          </a:p>
          <a:p>
            <a:pPr lvl="1"/>
            <a:r>
              <a:rPr lang="en-AU" dirty="0" smtClean="0"/>
              <a:t>Anyone who would like a formal WG position to be established on any matter is requested to submit a recommendation for consideration by the SC on Thursday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40140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ETSI BRAN will consider submissions on potential editorial ambiguities in </a:t>
            </a:r>
            <a:r>
              <a:rPr lang="en-AU" dirty="0"/>
              <a:t>EN 301 893 </a:t>
            </a:r>
          </a:p>
        </p:txBody>
      </p:sp>
      <p:sp>
        <p:nvSpPr>
          <p:cNvPr id="3" name="Content Placeholder 2"/>
          <p:cNvSpPr>
            <a:spLocks noGrp="1"/>
          </p:cNvSpPr>
          <p:nvPr>
            <p:ph idx="1"/>
          </p:nvPr>
        </p:nvSpPr>
        <p:spPr>
          <a:xfrm>
            <a:off x="685799" y="1981200"/>
            <a:ext cx="7858125" cy="4114800"/>
          </a:xfrm>
        </p:spPr>
        <p:txBody>
          <a:bodyPr/>
          <a:lstStyle/>
          <a:p>
            <a:r>
              <a:rPr lang="en-US" dirty="0" smtClean="0"/>
              <a:t>Submissions</a:t>
            </a:r>
          </a:p>
          <a:p>
            <a:pPr lvl="1"/>
            <a:r>
              <a:rPr lang="en-US" dirty="0" smtClean="0"/>
              <a:t>BRAN(18)099002r1: </a:t>
            </a:r>
            <a:r>
              <a:rPr lang="en-AU" i="1" dirty="0"/>
              <a:t>Clarifications of adaptivity ambiguities in EN 301 </a:t>
            </a:r>
            <a:r>
              <a:rPr lang="en-AU" i="1" dirty="0" smtClean="0"/>
              <a:t>893</a:t>
            </a:r>
            <a:endParaRPr lang="en-US" dirty="0" smtClean="0"/>
          </a:p>
          <a:p>
            <a:pPr lvl="2"/>
            <a:r>
              <a:rPr lang="en-US" dirty="0" smtClean="0"/>
              <a:t>Authors: </a:t>
            </a:r>
            <a:r>
              <a:rPr lang="en-US" dirty="0" smtClean="0"/>
              <a:t>Cisco, Intel, Broadcom</a:t>
            </a:r>
          </a:p>
          <a:p>
            <a:pPr lvl="2"/>
            <a:r>
              <a:rPr lang="en-US" dirty="0" smtClean="0"/>
              <a:t>Suggests various clarifications to ambiguities related to adaptivity</a:t>
            </a:r>
          </a:p>
          <a:p>
            <a:pPr lvl="3"/>
            <a:r>
              <a:rPr lang="en-AU" dirty="0"/>
              <a:t>The same threshold must be used in all channels … whereas each channel should use an independently determined </a:t>
            </a:r>
            <a:r>
              <a:rPr lang="en-AU" dirty="0" smtClean="0"/>
              <a:t>threshold</a:t>
            </a:r>
            <a:endParaRPr lang="en-AU" dirty="0"/>
          </a:p>
          <a:p>
            <a:pPr lvl="3"/>
            <a:r>
              <a:rPr lang="en-AU" dirty="0"/>
              <a:t>The use of a -62 dBm threshold is conditional on finding a preamble … whereas it should depend </a:t>
            </a:r>
            <a:r>
              <a:rPr lang="en-AU" dirty="0" smtClean="0"/>
              <a:t>on </a:t>
            </a:r>
            <a:r>
              <a:rPr lang="en-AU" dirty="0"/>
              <a:t>the existence of a process to detect preambles</a:t>
            </a:r>
          </a:p>
          <a:p>
            <a:pPr lvl="3"/>
            <a:r>
              <a:rPr lang="en-AU" dirty="0"/>
              <a:t>The threshold is integrated over multiple channels … whereas the threshold should be integrated over each 20 MHz </a:t>
            </a:r>
            <a:r>
              <a:rPr lang="en-AU" dirty="0" smtClean="0"/>
              <a:t>channel</a:t>
            </a:r>
          </a:p>
          <a:p>
            <a:pPr lvl="1"/>
            <a:r>
              <a:rPr lang="en-US" dirty="0" smtClean="0"/>
              <a:t>BRAN(18)099018: </a:t>
            </a:r>
            <a:r>
              <a:rPr lang="en-US" i="1" dirty="0" smtClean="0"/>
              <a:t>Response to BRAN(18)099002</a:t>
            </a:r>
          </a:p>
          <a:p>
            <a:pPr lvl="2"/>
            <a:r>
              <a:rPr lang="en-US" dirty="0" smtClean="0"/>
              <a:t>Author: Ericsson</a:t>
            </a:r>
          </a:p>
          <a:p>
            <a:pPr lvl="2"/>
            <a:r>
              <a:rPr lang="en-US" dirty="0" smtClean="0"/>
              <a:t>Objects to suggestion that </a:t>
            </a:r>
            <a:r>
              <a:rPr lang="en-AU" dirty="0"/>
              <a:t>the threshold should be integrated over each 20 MHz </a:t>
            </a:r>
            <a:r>
              <a:rPr lang="en-AU" dirty="0" smtClean="0"/>
              <a:t>channel, preferring the integration occur over the 20/40/80/… channel</a:t>
            </a:r>
          </a:p>
          <a:p>
            <a:pPr lvl="2"/>
            <a:r>
              <a:rPr lang="en-AU" dirty="0" smtClean="0"/>
              <a:t>Asserts that such a change will severely impact </a:t>
            </a:r>
            <a:r>
              <a:rPr lang="en-US" dirty="0"/>
              <a:t>existing </a:t>
            </a:r>
            <a:r>
              <a:rPr lang="en-US" dirty="0" smtClean="0"/>
              <a:t>&amp; </a:t>
            </a:r>
            <a:r>
              <a:rPr lang="en-US" dirty="0"/>
              <a:t>upcoming IEEE 802.11 </a:t>
            </a:r>
            <a:r>
              <a:rPr lang="en-US" dirty="0" smtClean="0"/>
              <a:t>products</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2123500232"/>
              </p:ext>
            </p:extLst>
          </p:nvPr>
        </p:nvGraphicFramePr>
        <p:xfrm>
          <a:off x="19251" y="2514600"/>
          <a:ext cx="914400" cy="806450"/>
        </p:xfrm>
        <a:graphic>
          <a:graphicData uri="http://schemas.openxmlformats.org/presentationml/2006/ole">
            <mc:AlternateContent xmlns:mc="http://schemas.openxmlformats.org/markup-compatibility/2006">
              <mc:Choice xmlns:v="urn:schemas-microsoft-com:vml" Requires="v">
                <p:oleObj spid="_x0000_s21522"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19251" y="2514600"/>
                        <a:ext cx="914400" cy="806450"/>
                      </a:xfrm>
                      <a:prstGeom prst="rect">
                        <a:avLst/>
                      </a:prstGeom>
                    </p:spPr>
                  </p:pic>
                </p:oleObj>
              </mc:Fallback>
            </mc:AlternateContent>
          </a:graphicData>
        </a:graphic>
      </p:graphicFrame>
      <p:sp>
        <p:nvSpPr>
          <p:cNvPr id="11" name="Rectangle 10"/>
          <p:cNvSpPr/>
          <p:nvPr/>
        </p:nvSpPr>
        <p:spPr bwMode="auto">
          <a:xfrm>
            <a:off x="76200" y="46482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5"/>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182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submissions on potential editorial ambiguities in EN 301 893 </a:t>
            </a:r>
          </a:p>
        </p:txBody>
      </p:sp>
      <p:sp>
        <p:nvSpPr>
          <p:cNvPr id="3" name="Content Placeholder 2"/>
          <p:cNvSpPr>
            <a:spLocks noGrp="1"/>
          </p:cNvSpPr>
          <p:nvPr>
            <p:ph idx="1"/>
          </p:nvPr>
        </p:nvSpPr>
        <p:spPr/>
        <p:txBody>
          <a:bodyPr/>
          <a:lstStyle/>
          <a:p>
            <a:r>
              <a:rPr lang="en-AU" dirty="0" smtClean="0"/>
              <a:t>Discussion</a:t>
            </a:r>
          </a:p>
          <a:p>
            <a:pPr lvl="1"/>
            <a:r>
              <a:rPr lang="en-AU" dirty="0" smtClean="0"/>
              <a:t>It turns out that the disagreement highlighted by the two presentations was the result a misreading/understanding of the proposed text (</a:t>
            </a:r>
            <a:r>
              <a:rPr lang="en-AU" dirty="0" err="1" smtClean="0"/>
              <a:t>ie</a:t>
            </a:r>
            <a:r>
              <a:rPr lang="en-AU" dirty="0" smtClean="0"/>
              <a:t> Guido was right!)</a:t>
            </a:r>
          </a:p>
          <a:p>
            <a:pPr lvl="1"/>
            <a:r>
              <a:rPr lang="en-AU" dirty="0" smtClean="0"/>
              <a:t>Refined text is now proposed:</a:t>
            </a:r>
          </a:p>
          <a:p>
            <a:pPr lvl="2"/>
            <a:r>
              <a:rPr lang="en-US" i="1" dirty="0"/>
              <a:t>Equipment shall consider a channel to be occupied as long as other RLAN transmissions are detected at a level greater than the ED Threshold Level (TL). The </a:t>
            </a:r>
            <a:r>
              <a:rPr lang="en-US" i="1" u="sng" dirty="0">
                <a:solidFill>
                  <a:srgbClr val="FF0000"/>
                </a:solidFill>
              </a:rPr>
              <a:t>received power </a:t>
            </a:r>
            <a:r>
              <a:rPr lang="en-US" i="1" strike="sngStrike" dirty="0">
                <a:solidFill>
                  <a:srgbClr val="FF0000"/>
                </a:solidFill>
              </a:rPr>
              <a:t>ED Threshold Level (TL)</a:t>
            </a:r>
            <a:r>
              <a:rPr lang="en-US" i="1" dirty="0"/>
              <a:t> is integrated over the total Nominal Channel Bandwidth of all Operating Channels used by the equipment</a:t>
            </a:r>
            <a:r>
              <a:rPr lang="en-US" i="1" u="sng" dirty="0"/>
              <a:t>, </a:t>
            </a:r>
            <a:r>
              <a:rPr lang="en-US" i="1" u="sng" dirty="0">
                <a:solidFill>
                  <a:srgbClr val="FF0000"/>
                </a:solidFill>
              </a:rPr>
              <a:t>then normalized to per MHz power and compared against the ED Threshold Level (TL</a:t>
            </a:r>
            <a:r>
              <a:rPr lang="en-US" i="1" u="sng" dirty="0" smtClean="0">
                <a:solidFill>
                  <a:srgbClr val="FF0000"/>
                </a:solidFill>
              </a:rPr>
              <a:t>)</a:t>
            </a:r>
            <a:r>
              <a:rPr lang="en-US" i="1" dirty="0" smtClean="0"/>
              <a:t>.</a:t>
            </a:r>
          </a:p>
          <a:p>
            <a:pPr lvl="1"/>
            <a:r>
              <a:rPr lang="en-US" dirty="0" smtClean="0"/>
              <a:t>Is there any discussion?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4109001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a:t>
            </a:r>
            <a:r>
              <a:rPr lang="en-AU" dirty="0" smtClean="0"/>
              <a:t>a proposal to refine the “paused COT” requirements</a:t>
            </a:r>
            <a:endParaRPr lang="en-AU" dirty="0"/>
          </a:p>
        </p:txBody>
      </p:sp>
      <p:sp>
        <p:nvSpPr>
          <p:cNvPr id="3" name="Content Placeholder 2"/>
          <p:cNvSpPr>
            <a:spLocks noGrp="1"/>
          </p:cNvSpPr>
          <p:nvPr>
            <p:ph idx="1"/>
          </p:nvPr>
        </p:nvSpPr>
        <p:spPr/>
        <p:txBody>
          <a:bodyPr/>
          <a:lstStyle/>
          <a:p>
            <a:r>
              <a:rPr lang="en-AU" dirty="0" smtClean="0"/>
              <a:t>Submission</a:t>
            </a:r>
          </a:p>
          <a:p>
            <a:pPr lvl="1"/>
            <a:r>
              <a:rPr lang="en-US" dirty="0" smtClean="0"/>
              <a:t>BRAN(18)099003r1: </a:t>
            </a:r>
            <a:r>
              <a:rPr lang="en-AU" i="1" dirty="0"/>
              <a:t>Paused COT in EN 301 893</a:t>
            </a:r>
            <a:endParaRPr lang="en-US" dirty="0"/>
          </a:p>
          <a:p>
            <a:pPr lvl="2"/>
            <a:r>
              <a:rPr lang="en-US" dirty="0" smtClean="0"/>
              <a:t>Authors: </a:t>
            </a:r>
            <a:r>
              <a:rPr lang="en-US" dirty="0"/>
              <a:t>Cisco, Intel, Broadcom</a:t>
            </a:r>
          </a:p>
          <a:p>
            <a:pPr lvl="2"/>
            <a:r>
              <a:rPr lang="en-AU" dirty="0" smtClean="0"/>
              <a:t>Proposes refining the “paused COT” feature requirements to:</a:t>
            </a:r>
          </a:p>
          <a:p>
            <a:pPr lvl="3"/>
            <a:r>
              <a:rPr lang="en-AU" dirty="0"/>
              <a:t>A</a:t>
            </a:r>
            <a:r>
              <a:rPr lang="en-AU" dirty="0" smtClean="0"/>
              <a:t>ccount </a:t>
            </a:r>
            <a:r>
              <a:rPr lang="en-AU" dirty="0"/>
              <a:t>for the revised adaptivity clause </a:t>
            </a:r>
            <a:r>
              <a:rPr lang="en-AU" dirty="0" smtClean="0"/>
              <a:t>(as agreed at the last ETSI BRAN meeting)</a:t>
            </a:r>
            <a:endParaRPr lang="en-AU" dirty="0"/>
          </a:p>
          <a:p>
            <a:pPr lvl="3"/>
            <a:r>
              <a:rPr lang="en-AU" dirty="0"/>
              <a:t>E</a:t>
            </a:r>
            <a:r>
              <a:rPr lang="en-AU" dirty="0" smtClean="0"/>
              <a:t>nsure </a:t>
            </a:r>
            <a:r>
              <a:rPr lang="en-AU" dirty="0"/>
              <a:t>that a system using the “paused COT” feature cannot interfere with another COT during a 16 µs gap</a:t>
            </a:r>
          </a:p>
          <a:p>
            <a:r>
              <a:rPr lang="en-AU" dirty="0" smtClean="0"/>
              <a:t>Discussion</a:t>
            </a:r>
            <a:endParaRPr lang="en-AU" dirty="0"/>
          </a:p>
          <a:p>
            <a:pPr lvl="1"/>
            <a:r>
              <a:rPr lang="en-AU" dirty="0" smtClean="0"/>
              <a:t>ETSI BRAN has not received any objection to this proposal</a:t>
            </a:r>
          </a:p>
          <a:p>
            <a:pPr lvl="1"/>
            <a:r>
              <a:rPr lang="en-AU" dirty="0" smtClean="0"/>
              <a:t>Is there any discussion from the SC?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506447575"/>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2546"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5974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will </a:t>
            </a:r>
            <a:r>
              <a:rPr lang="en-AU" dirty="0"/>
              <a:t>consider a proposal </a:t>
            </a:r>
            <a:r>
              <a:rPr lang="en-AU" dirty="0" smtClean="0"/>
              <a:t>(again) to deal with blocking energy</a:t>
            </a:r>
            <a:endParaRPr lang="en-AU" dirty="0"/>
          </a:p>
        </p:txBody>
      </p:sp>
      <p:sp>
        <p:nvSpPr>
          <p:cNvPr id="3" name="Content Placeholder 2"/>
          <p:cNvSpPr>
            <a:spLocks noGrp="1"/>
          </p:cNvSpPr>
          <p:nvPr>
            <p:ph idx="1"/>
          </p:nvPr>
        </p:nvSpPr>
        <p:spPr/>
        <p:txBody>
          <a:bodyPr/>
          <a:lstStyle/>
          <a:p>
            <a:r>
              <a:rPr lang="en-AU" dirty="0" smtClean="0"/>
              <a:t>Submissions</a:t>
            </a:r>
          </a:p>
          <a:p>
            <a:pPr lvl="1"/>
            <a:r>
              <a:rPr lang="en-AU" dirty="0" smtClean="0"/>
              <a:t>BRAN(18)099005r1 </a:t>
            </a:r>
            <a:r>
              <a:rPr lang="en-AU" dirty="0"/>
              <a:t>- </a:t>
            </a:r>
            <a:r>
              <a:rPr lang="en-AU" i="1" dirty="0"/>
              <a:t>Blocking energy update </a:t>
            </a:r>
            <a:endParaRPr lang="en-AU" i="1" dirty="0" smtClean="0"/>
          </a:p>
          <a:p>
            <a:pPr lvl="2"/>
            <a:r>
              <a:rPr lang="en-AU" dirty="0" smtClean="0"/>
              <a:t>Author: Cisco</a:t>
            </a:r>
          </a:p>
          <a:p>
            <a:pPr lvl="2"/>
            <a:r>
              <a:rPr lang="en-AU" dirty="0" smtClean="0"/>
              <a:t>Proposes that ETSI BRAN notify 3GPP RAN1 that the use of </a:t>
            </a:r>
            <a:r>
              <a:rPr lang="en-AU" i="1" dirty="0" smtClean="0"/>
              <a:t>blocking energy </a:t>
            </a:r>
            <a:r>
              <a:rPr lang="en-AU" dirty="0" smtClean="0"/>
              <a:t>by some LAA implementations is not allowed </a:t>
            </a:r>
          </a:p>
          <a:p>
            <a:pPr lvl="1"/>
            <a:r>
              <a:rPr lang="en-AU" dirty="0"/>
              <a:t>BRAN(18)099007 - </a:t>
            </a:r>
            <a:r>
              <a:rPr lang="en-AU" i="1" dirty="0"/>
              <a:t>Clarifications on blocking energy </a:t>
            </a:r>
            <a:endParaRPr lang="en-AU" i="1" dirty="0" smtClean="0"/>
          </a:p>
          <a:p>
            <a:pPr lvl="2"/>
            <a:r>
              <a:rPr lang="en-AU" dirty="0" smtClean="0"/>
              <a:t>Author</a:t>
            </a:r>
            <a:r>
              <a:rPr lang="en-AU" dirty="0"/>
              <a:t>: </a:t>
            </a:r>
            <a:r>
              <a:rPr lang="en-AU" dirty="0" err="1" smtClean="0"/>
              <a:t>BMWi</a:t>
            </a:r>
            <a:endParaRPr lang="en-AU" dirty="0"/>
          </a:p>
          <a:p>
            <a:pPr lvl="2"/>
            <a:r>
              <a:rPr lang="en-AU" dirty="0" smtClean="0"/>
              <a:t>Clarifies that German regulations do not disallow the use of </a:t>
            </a:r>
            <a:r>
              <a:rPr lang="en-AU" i="1" dirty="0" smtClean="0"/>
              <a:t>blocking energy </a:t>
            </a:r>
            <a:r>
              <a:rPr lang="en-AU" dirty="0" smtClean="0"/>
              <a:t>as used by LAA</a:t>
            </a:r>
          </a:p>
          <a:p>
            <a:r>
              <a:rPr lang="en-AU" dirty="0" smtClean="0"/>
              <a:t>Discussion</a:t>
            </a:r>
          </a:p>
          <a:p>
            <a:pPr lvl="1"/>
            <a:r>
              <a:rPr lang="en-AU" dirty="0" smtClean="0"/>
              <a:t>There is a more detailed item on blocking energy later in the agenda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133452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revise the </a:t>
            </a:r>
            <a:r>
              <a:rPr lang="en-AU" i="1" dirty="0"/>
              <a:t>Channel Occupancy Time </a:t>
            </a:r>
            <a:r>
              <a:rPr lang="en-AU" dirty="0"/>
              <a:t>definition</a:t>
            </a:r>
          </a:p>
        </p:txBody>
      </p:sp>
      <p:sp>
        <p:nvSpPr>
          <p:cNvPr id="3" name="Content Placeholder 2"/>
          <p:cNvSpPr>
            <a:spLocks noGrp="1"/>
          </p:cNvSpPr>
          <p:nvPr>
            <p:ph idx="1"/>
          </p:nvPr>
        </p:nvSpPr>
        <p:spPr/>
        <p:txBody>
          <a:bodyPr/>
          <a:lstStyle/>
          <a:p>
            <a:r>
              <a:rPr lang="en-AU" dirty="0"/>
              <a:t>Submissions</a:t>
            </a:r>
          </a:p>
          <a:p>
            <a:pPr lvl="1"/>
            <a:r>
              <a:rPr lang="en-AU" dirty="0" smtClean="0"/>
              <a:t>BRAN(18)099013r1 – </a:t>
            </a:r>
            <a:r>
              <a:rPr lang="en-AU" i="1" dirty="0" smtClean="0"/>
              <a:t>Definition of COT for EN 301 893</a:t>
            </a:r>
            <a:endParaRPr lang="en-AU" i="1" dirty="0"/>
          </a:p>
          <a:p>
            <a:pPr lvl="2"/>
            <a:r>
              <a:rPr lang="en-AU" dirty="0"/>
              <a:t>Author: </a:t>
            </a:r>
            <a:r>
              <a:rPr lang="en-AU" dirty="0" smtClean="0"/>
              <a:t>Broadcom</a:t>
            </a:r>
          </a:p>
          <a:p>
            <a:pPr lvl="2"/>
            <a:r>
              <a:rPr lang="en-AU" dirty="0" smtClean="0"/>
              <a:t>Proposes a </a:t>
            </a:r>
            <a:r>
              <a:rPr lang="en-AU" dirty="0"/>
              <a:t>revised </a:t>
            </a:r>
            <a:r>
              <a:rPr lang="en-AU" i="1" dirty="0"/>
              <a:t>Channel Occupancy Time </a:t>
            </a:r>
            <a:r>
              <a:rPr lang="en-AU" dirty="0" smtClean="0"/>
              <a:t>definition</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It does not seem to allow for a paused COT</a:t>
            </a:r>
          </a:p>
          <a:p>
            <a:pPr lvl="2"/>
            <a:r>
              <a:rPr lang="en-AU" dirty="0" smtClean="0"/>
              <a:t>It loses the restriction that a </a:t>
            </a:r>
            <a:r>
              <a:rPr lang="en-AU" i="1" dirty="0"/>
              <a:t>Channel Occupancy </a:t>
            </a:r>
            <a:r>
              <a:rPr lang="en-AU" dirty="0" smtClean="0"/>
              <a:t>must be complete with 20ms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45388254"/>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3570"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407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a:t>
            </a:r>
            <a:r>
              <a:rPr lang="en-AU" dirty="0"/>
              <a:t>consider a </a:t>
            </a:r>
            <a:r>
              <a:rPr lang="en-AU" dirty="0" smtClean="0"/>
              <a:t>proposal </a:t>
            </a:r>
            <a:r>
              <a:rPr lang="en-AU" dirty="0"/>
              <a:t>to </a:t>
            </a:r>
            <a:r>
              <a:rPr lang="en-AU" dirty="0" smtClean="0"/>
              <a:t>avoid a responding device obtaining unfair access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BRAN(18)099014 -</a:t>
            </a:r>
            <a:r>
              <a:rPr lang="en-AU" i="1" dirty="0" smtClean="0"/>
              <a:t> </a:t>
            </a:r>
            <a:r>
              <a:rPr lang="en-AU" i="1" dirty="0" err="1"/>
              <a:t>SharingCOT_for_EN</a:t>
            </a:r>
            <a:r>
              <a:rPr lang="en-AU" i="1" dirty="0"/>
              <a:t> 301 893 </a:t>
            </a:r>
          </a:p>
          <a:p>
            <a:pPr lvl="2"/>
            <a:r>
              <a:rPr lang="en-AU" dirty="0"/>
              <a:t>Author: </a:t>
            </a:r>
            <a:r>
              <a:rPr lang="en-AU" dirty="0" smtClean="0"/>
              <a:t>Broadcom</a:t>
            </a:r>
            <a:endParaRPr lang="en-AU" dirty="0"/>
          </a:p>
          <a:p>
            <a:pPr lvl="2"/>
            <a:r>
              <a:rPr lang="en-AU" dirty="0" smtClean="0"/>
              <a:t>Notes that a device using a low max </a:t>
            </a:r>
            <a:r>
              <a:rPr lang="en-AU" dirty="0" err="1" smtClean="0"/>
              <a:t>tx</a:t>
            </a:r>
            <a:r>
              <a:rPr lang="en-AU" dirty="0" smtClean="0"/>
              <a:t> power (and thus a high ED threshold) to gain access to the medium could pass control of the COT to device using a much higher max </a:t>
            </a:r>
            <a:r>
              <a:rPr lang="en-AU" dirty="0" err="1" smtClean="0"/>
              <a:t>tx</a:t>
            </a:r>
            <a:r>
              <a:rPr lang="en-AU" dirty="0" smtClean="0"/>
              <a:t> power – and this would provide unfair access to the high mx </a:t>
            </a:r>
            <a:r>
              <a:rPr lang="en-AU" dirty="0" err="1" smtClean="0"/>
              <a:t>tx</a:t>
            </a:r>
            <a:r>
              <a:rPr lang="en-AU" dirty="0" smtClean="0"/>
              <a:t> power device </a:t>
            </a:r>
          </a:p>
          <a:p>
            <a:pPr lvl="2"/>
            <a:r>
              <a:rPr lang="en-AU" dirty="0" smtClean="0"/>
              <a:t>Proposes </a:t>
            </a:r>
            <a:r>
              <a:rPr lang="en-AU" dirty="0"/>
              <a:t>that </a:t>
            </a:r>
            <a:r>
              <a:rPr lang="en-AU" dirty="0" smtClean="0"/>
              <a:t>the responding device use a max </a:t>
            </a:r>
            <a:r>
              <a:rPr lang="en-AU" dirty="0" err="1" smtClean="0"/>
              <a:t>tx</a:t>
            </a:r>
            <a:r>
              <a:rPr lang="en-AU" dirty="0" smtClean="0"/>
              <a:t> power no higher than the initiating device that gained control of the medium</a:t>
            </a:r>
            <a:endParaRPr lang="en-AU" dirty="0"/>
          </a:p>
          <a:p>
            <a:r>
              <a:rPr lang="en-AU" dirty="0" smtClean="0"/>
              <a:t>Discussion</a:t>
            </a:r>
            <a:endParaRPr lang="en-AU" dirty="0"/>
          </a:p>
          <a:p>
            <a:pPr lvl="1"/>
            <a:r>
              <a:rPr lang="en-AU" dirty="0"/>
              <a:t>ETSI BRAN has not received any objection to this proposal</a:t>
            </a:r>
          </a:p>
          <a:p>
            <a:pPr lvl="1"/>
            <a:r>
              <a:rPr lang="en-AU" dirty="0"/>
              <a:t>Is there any discussion from the SC?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35407810"/>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19475"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2756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restrict a initiating devices from restarting after a “pause” </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BRAN(18)099015 -</a:t>
            </a:r>
            <a:r>
              <a:rPr lang="en-AU" i="1" dirty="0"/>
              <a:t> Multiple UL DL Switching for EN 301 893 </a:t>
            </a:r>
          </a:p>
          <a:p>
            <a:pPr lvl="2"/>
            <a:r>
              <a:rPr lang="en-AU" dirty="0"/>
              <a:t>Author: </a:t>
            </a:r>
            <a:r>
              <a:rPr lang="en-AU" dirty="0" smtClean="0"/>
              <a:t>Broadcom</a:t>
            </a:r>
          </a:p>
          <a:p>
            <a:pPr lvl="2"/>
            <a:r>
              <a:rPr lang="en-AU" dirty="0" smtClean="0"/>
              <a:t>Observes that RAN1 is discussing the possibility of multiple “paused” UL/DL transitions (each with only a 25us LBT</a:t>
            </a:r>
            <a:r>
              <a:rPr lang="en-AU" dirty="0" smtClean="0"/>
              <a:t>) contrary </a:t>
            </a:r>
            <a:r>
              <a:rPr lang="en-AU" dirty="0" smtClean="0"/>
              <a:t>to the intent of the “paused COT”</a:t>
            </a:r>
            <a:endParaRPr lang="en-AU" dirty="0"/>
          </a:p>
          <a:p>
            <a:pPr lvl="2"/>
            <a:r>
              <a:rPr lang="en-AU" dirty="0" smtClean="0"/>
              <a:t>Proposes making it clear that an initiating device cannot regain control of the medium after a pause in a COT</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This is an example of a feature (paused COT) that was agreed to as a concession, but has been misused by some in RAN1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52789880"/>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0499"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4747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remove the test by declaration options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BRAN(18)099017 –</a:t>
            </a:r>
            <a:r>
              <a:rPr lang="en-AU" i="1" dirty="0" smtClean="0"/>
              <a:t> Removal of declaration option</a:t>
            </a:r>
          </a:p>
          <a:p>
            <a:pPr lvl="2"/>
            <a:r>
              <a:rPr lang="en-AU" dirty="0" smtClean="0"/>
              <a:t>Author</a:t>
            </a:r>
            <a:r>
              <a:rPr lang="en-AU" dirty="0"/>
              <a:t>: </a:t>
            </a:r>
            <a:r>
              <a:rPr lang="en-AU" dirty="0" smtClean="0"/>
              <a:t>Ericsson</a:t>
            </a:r>
          </a:p>
          <a:p>
            <a:pPr lvl="2"/>
            <a:r>
              <a:rPr lang="en-AU" dirty="0" smtClean="0"/>
              <a:t>Proposes removing the option to “test” the channel access mechanism and the maximum channel occupancy time by “declaration”</a:t>
            </a:r>
          </a:p>
          <a:p>
            <a:pPr lvl="2"/>
            <a:r>
              <a:rPr lang="en-AU" dirty="0" smtClean="0"/>
              <a:t>Justifies on basis that:</a:t>
            </a:r>
          </a:p>
          <a:p>
            <a:pPr lvl="3"/>
            <a:r>
              <a:rPr lang="en-US" dirty="0" smtClean="0"/>
              <a:t>Test </a:t>
            </a:r>
            <a:r>
              <a:rPr lang="en-US" dirty="0"/>
              <a:t>equipment vendors and test labs are prepared to certify products under version 2.1.1 of EN 301 </a:t>
            </a:r>
            <a:r>
              <a:rPr lang="en-US" dirty="0" smtClean="0"/>
              <a:t>893</a:t>
            </a:r>
          </a:p>
          <a:p>
            <a:pPr lvl="3"/>
            <a:r>
              <a:rPr lang="en-US" dirty="0" smtClean="0"/>
              <a:t>An </a:t>
            </a:r>
            <a:r>
              <a:rPr lang="en-US" dirty="0"/>
              <a:t>option to declare compliance is prone to be questioned during the EC’s </a:t>
            </a:r>
            <a:r>
              <a:rPr lang="en-US" dirty="0" smtClean="0"/>
              <a:t>review</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009590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a proposal to remove the test by declaration options</a:t>
            </a:r>
          </a:p>
        </p:txBody>
      </p:sp>
      <p:sp>
        <p:nvSpPr>
          <p:cNvPr id="3" name="Content Placeholder 2"/>
          <p:cNvSpPr>
            <a:spLocks noGrp="1"/>
          </p:cNvSpPr>
          <p:nvPr>
            <p:ph idx="1"/>
          </p:nvPr>
        </p:nvSpPr>
        <p:spPr/>
        <p:txBody>
          <a:bodyPr/>
          <a:lstStyle/>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Less testing is better for cost reasons and so imposing tests only makes sense from a vendor perspective if the EC will really object; will they?</a:t>
            </a:r>
          </a:p>
          <a:p>
            <a:pPr lvl="2"/>
            <a:r>
              <a:rPr lang="en-AU" dirty="0" smtClean="0"/>
              <a:t>Are we confident the tests actually test what we think they test? Have they been tested against multiple devices?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621323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define use of PD by referring to 802.11-2016 clause 17.3.6 </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BRAN(18)099019 –</a:t>
            </a:r>
            <a:r>
              <a:rPr lang="en-AU" i="1" dirty="0" smtClean="0"/>
              <a:t> Modification of the ED clause in EN 301 893</a:t>
            </a:r>
          </a:p>
          <a:p>
            <a:pPr lvl="2"/>
            <a:r>
              <a:rPr lang="en-AU" dirty="0" smtClean="0"/>
              <a:t>Author</a:t>
            </a:r>
            <a:r>
              <a:rPr lang="en-AU" dirty="0"/>
              <a:t>: </a:t>
            </a:r>
            <a:r>
              <a:rPr lang="en-AU" dirty="0" smtClean="0"/>
              <a:t>Ericsson</a:t>
            </a:r>
          </a:p>
          <a:p>
            <a:pPr lvl="2"/>
            <a:r>
              <a:rPr lang="en-AU" dirty="0" smtClean="0"/>
              <a:t>Suggests specifying the PD mechanism by reference to clause 17.3.6 in 802.11-2016, rather than clause 17.3</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Is there any benefit from referring to 17.3.6 rather than 17.3?</a:t>
            </a:r>
          </a:p>
          <a:p>
            <a:pPr lvl="2"/>
            <a:r>
              <a:rPr lang="en-AU" dirty="0" smtClean="0"/>
              <a:t>The second attached Word file contain material that does not seem to relate to the </a:t>
            </a:r>
            <a:r>
              <a:rPr lang="en-AU" dirty="0" err="1" smtClean="0"/>
              <a:t>ppt</a:t>
            </a:r>
            <a:r>
              <a:rPr lang="en-AU" dirty="0" smtClean="0"/>
              <a:t> explanation, including language to make the use of PD an </a:t>
            </a:r>
            <a:r>
              <a:rPr lang="en-AU" dirty="0" smtClean="0"/>
              <a:t>“exception”; this seems to be contrary the agreement at the last ETSI BRAN meeting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88408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test the use of PD</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BRAN(18)099020 –</a:t>
            </a:r>
            <a:r>
              <a:rPr lang="en-AU" i="1" dirty="0" smtClean="0"/>
              <a:t> Details on PD testing</a:t>
            </a:r>
          </a:p>
          <a:p>
            <a:pPr lvl="2"/>
            <a:r>
              <a:rPr lang="en-AU" dirty="0" smtClean="0"/>
              <a:t>Author</a:t>
            </a:r>
            <a:r>
              <a:rPr lang="en-AU" dirty="0"/>
              <a:t>: </a:t>
            </a:r>
            <a:r>
              <a:rPr lang="en-AU" dirty="0" smtClean="0"/>
              <a:t>Ericsson</a:t>
            </a:r>
          </a:p>
          <a:p>
            <a:pPr lvl="2"/>
            <a:r>
              <a:rPr lang="en-AU" dirty="0" smtClean="0"/>
              <a:t>Suggests specifying a test for the use of the PD mechanism at -82dBm</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a:t>Less testing is better for cost reasons and so imposing tests only makes sense from a vendor perspective </a:t>
            </a:r>
            <a:r>
              <a:rPr lang="en-AU" dirty="0" smtClean="0"/>
              <a:t>if they can’t be avoided</a:t>
            </a:r>
          </a:p>
          <a:p>
            <a:pPr lvl="2"/>
            <a:r>
              <a:rPr lang="en-AU" dirty="0" smtClean="0"/>
              <a:t>Does the test actually test what it claims to test?</a:t>
            </a:r>
          </a:p>
          <a:p>
            <a:pPr lvl="2"/>
            <a:r>
              <a:rPr lang="en-AU" dirty="0" smtClean="0"/>
              <a:t>Does there need to be some wiggle room in -82 dBm and -62 dBm parameters used in the test?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548480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inject noise during ED tests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BRAN(18)099021 – </a:t>
            </a:r>
            <a:r>
              <a:rPr lang="en-AU" i="1" dirty="0" smtClean="0"/>
              <a:t>Modification to ED threshold test</a:t>
            </a:r>
          </a:p>
          <a:p>
            <a:pPr lvl="2"/>
            <a:r>
              <a:rPr lang="en-AU" dirty="0" smtClean="0"/>
              <a:t>Author</a:t>
            </a:r>
            <a:r>
              <a:rPr lang="en-AU" dirty="0"/>
              <a:t>: </a:t>
            </a:r>
            <a:r>
              <a:rPr lang="en-AU" dirty="0" smtClean="0"/>
              <a:t>Ericsson</a:t>
            </a:r>
          </a:p>
          <a:p>
            <a:pPr lvl="2"/>
            <a:r>
              <a:rPr lang="en-AU" dirty="0" smtClean="0"/>
              <a:t>Proposes the injection of noise at -92dBm when undertaking ED tests to simulate “real world conditions”</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a:t>Less testing is better for cost reasons and so imposing tests only makes sense from a vendor perspective </a:t>
            </a:r>
            <a:r>
              <a:rPr lang="en-AU" dirty="0" smtClean="0"/>
              <a:t>if they can’t be avoided</a:t>
            </a:r>
          </a:p>
          <a:p>
            <a:pPr lvl="2"/>
            <a:r>
              <a:rPr lang="en-AU" dirty="0" smtClean="0"/>
              <a:t>Does the test actually test what it claims to test?</a:t>
            </a:r>
          </a:p>
          <a:p>
            <a:pPr lvl="2"/>
            <a:r>
              <a:rPr lang="en-AU" dirty="0" smtClean="0"/>
              <a:t>Does the test have much value?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43974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a:t>
            </a:r>
            <a:r>
              <a:rPr lang="en-AU" dirty="0" smtClean="0"/>
              <a:t>consider </a:t>
            </a:r>
            <a:r>
              <a:rPr lang="en-AU" dirty="0" smtClean="0"/>
              <a:t>a proposal related to editorial issues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BRAN(18)099022 – </a:t>
            </a:r>
            <a:r>
              <a:rPr lang="en-AU" i="1" dirty="0" smtClean="0"/>
              <a:t>Editorial modifications to EN 301 893</a:t>
            </a:r>
          </a:p>
          <a:p>
            <a:pPr lvl="2"/>
            <a:r>
              <a:rPr lang="en-AU" dirty="0" smtClean="0"/>
              <a:t>Author</a:t>
            </a:r>
            <a:r>
              <a:rPr lang="en-AU" dirty="0"/>
              <a:t>: </a:t>
            </a:r>
            <a:r>
              <a:rPr lang="en-AU" dirty="0" smtClean="0"/>
              <a:t>Ericsson</a:t>
            </a:r>
          </a:p>
          <a:p>
            <a:pPr lvl="2"/>
            <a:r>
              <a:rPr lang="en-AU" dirty="0" smtClean="0"/>
              <a:t>Highlights various editorial issues</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These are really issues for ETSI BRAN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61342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93460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t>Sindhu Verma (Broadcom) &amp; </a:t>
            </a:r>
            <a:r>
              <a:rPr lang="en-US" dirty="0" err="1" smtClean="0"/>
              <a:t>Shubho</a:t>
            </a:r>
            <a:r>
              <a:rPr lang="en-US" dirty="0" smtClean="0"/>
              <a:t> </a:t>
            </a:r>
            <a:r>
              <a:rPr lang="en-US" dirty="0" err="1" smtClean="0"/>
              <a:t>Adhikari</a:t>
            </a:r>
            <a:r>
              <a:rPr lang="en-US" dirty="0" smtClean="0"/>
              <a:t> (Broadcom) have provided a report that will be presented by David Boldy</a:t>
            </a:r>
            <a:r>
              <a:rPr lang="en-US" dirty="0"/>
              <a:t> </a:t>
            </a:r>
            <a:r>
              <a:rPr lang="en-US" dirty="0" smtClean="0"/>
              <a:t>(Broadcom)</a:t>
            </a:r>
          </a:p>
          <a:p>
            <a:pPr lvl="1"/>
            <a:r>
              <a:rPr lang="en-US" dirty="0" smtClean="0"/>
              <a:t>The report is in </a:t>
            </a:r>
            <a:r>
              <a:rPr lang="en-US" dirty="0" smtClean="0">
                <a:hlinkClick r:id="rId2"/>
              </a:rPr>
              <a:t>11-18-1642-00</a:t>
            </a:r>
            <a:r>
              <a:rPr lang="en-US" dirty="0" smtClean="0"/>
              <a:t> but will be split into different topics during the remainder of the agenda</a:t>
            </a:r>
          </a:p>
          <a:p>
            <a:pPr lvl="2"/>
            <a:r>
              <a:rPr lang="en-US" dirty="0"/>
              <a:t>S</a:t>
            </a:r>
            <a:r>
              <a:rPr lang="en-US" dirty="0" smtClean="0"/>
              <a:t>lides 4-5: use of no LBT or short LBT for control messages</a:t>
            </a:r>
          </a:p>
          <a:p>
            <a:pPr lvl="2"/>
            <a:r>
              <a:rPr lang="en-US" dirty="0" smtClean="0"/>
              <a:t>Slide 7: sharing in 6Ghz of relevance to Workshop discussion</a:t>
            </a:r>
          </a:p>
          <a:p>
            <a:pPr lvl="2"/>
            <a:r>
              <a:rPr lang="en-US" dirty="0" smtClean="0"/>
              <a:t>Slides 8-10: RAN4 LS reply</a:t>
            </a:r>
          </a:p>
          <a:p>
            <a:pPr lvl="1"/>
            <a:r>
              <a:rPr lang="en-US" dirty="0" smtClean="0"/>
              <a:t>We can start with other slides now …</a:t>
            </a:r>
          </a:p>
          <a:p>
            <a:pPr lvl="1"/>
            <a:endParaRPr lang="en-US" dirty="0" smtClean="0"/>
          </a:p>
          <a:p>
            <a:pPr lvl="2"/>
            <a:endParaRPr lang="en-US" dirty="0" smtClean="0"/>
          </a:p>
          <a:p>
            <a:pPr lvl="2"/>
            <a:endParaRPr lang="en-AU" dirty="0"/>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299763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endParaRPr lang="en-AU" sz="2400" b="1" i="1" dirty="0">
              <a:solidFill>
                <a:srgbClr val="FF0000"/>
              </a:solidFill>
            </a:endParaRPr>
          </a:p>
          <a:p>
            <a:pPr marL="342900" lvl="1" indent="-342900" algn="ctr">
              <a:buNone/>
            </a:pPr>
            <a:r>
              <a:rPr lang="en-AU" sz="2400" b="1" i="1" dirty="0" smtClean="0">
                <a:solidFill>
                  <a:srgbClr val="FF0000"/>
                </a:solidFill>
              </a:rPr>
              <a:t>Sharing issue</a:t>
            </a:r>
            <a:endParaRPr lang="en-AU" sz="2400" b="1" dirty="0" smtClean="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109000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report from RAN1 meeting highlighted a RAN1 misunderstanding …</a:t>
            </a:r>
            <a:endParaRPr lang="en-AU" dirty="0"/>
          </a:p>
        </p:txBody>
      </p:sp>
      <p:sp>
        <p:nvSpPr>
          <p:cNvPr id="3" name="Content Placeholder 2"/>
          <p:cNvSpPr>
            <a:spLocks noGrp="1"/>
          </p:cNvSpPr>
          <p:nvPr>
            <p:ph idx="1"/>
          </p:nvPr>
        </p:nvSpPr>
        <p:spPr/>
        <p:txBody>
          <a:bodyPr/>
          <a:lstStyle/>
          <a:p>
            <a:r>
              <a:rPr lang="en-US" dirty="0" smtClean="0"/>
              <a:t>A report from recent RAN 1 meeting</a:t>
            </a:r>
          </a:p>
          <a:p>
            <a:pPr lvl="1"/>
            <a:r>
              <a:rPr lang="en-US" i="1" dirty="0" smtClean="0"/>
              <a:t>Almost </a:t>
            </a:r>
            <a:r>
              <a:rPr lang="en-US" i="1" dirty="0"/>
              <a:t>all NR-U proponents prefer no-LBT or 25us LBT for transmission of high priority control </a:t>
            </a:r>
            <a:r>
              <a:rPr lang="en-US" i="1" dirty="0" smtClean="0"/>
              <a:t>messages</a:t>
            </a:r>
          </a:p>
          <a:p>
            <a:pPr lvl="1"/>
            <a:r>
              <a:rPr lang="en-US" i="1" dirty="0" smtClean="0"/>
              <a:t>In </a:t>
            </a:r>
            <a:r>
              <a:rPr lang="en-US" i="1" dirty="0"/>
              <a:t>LAA, only DRS can be transmitted with 25us LBT which itself was based on the incorrect assumption that Wi-Fi too transmits high priority control messages with 25us </a:t>
            </a:r>
            <a:r>
              <a:rPr lang="en-US" i="1" dirty="0" smtClean="0"/>
              <a:t>LBT</a:t>
            </a:r>
          </a:p>
          <a:p>
            <a:pPr lvl="1"/>
            <a:r>
              <a:rPr lang="en-US" i="1" dirty="0" smtClean="0"/>
              <a:t>However</a:t>
            </a:r>
            <a:r>
              <a:rPr lang="en-US" i="1" dirty="0"/>
              <a:t>, the airtime of control messages in NR-U will be much higher than that of LAA DRS since NR-U will be designed to work in standalone or dual connectivity </a:t>
            </a:r>
            <a:r>
              <a:rPr lang="en-US" i="1" dirty="0" smtClean="0"/>
              <a:t>mode</a:t>
            </a:r>
          </a:p>
          <a:p>
            <a:pPr lvl="1"/>
            <a:r>
              <a:rPr lang="en-US" i="1" dirty="0" smtClean="0"/>
              <a:t>If </a:t>
            </a:r>
            <a:r>
              <a:rPr lang="en-US" i="1" dirty="0"/>
              <a:t>these messages are allowed to use no-LBT or only 25us LBT, they will be much more unfair to Wi-Fi than LAA DRS.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7637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that is now being extended unfair access for all NR-U </a:t>
            </a:r>
            <a:r>
              <a:rPr lang="en-AU" smtClean="0"/>
              <a:t>control frames </a:t>
            </a:r>
            <a:endParaRPr lang="en-AU" dirty="0"/>
          </a:p>
        </p:txBody>
      </p:sp>
      <p:sp>
        <p:nvSpPr>
          <p:cNvPr id="3" name="Content Placeholder 2"/>
          <p:cNvSpPr>
            <a:spLocks noGrp="1"/>
          </p:cNvSpPr>
          <p:nvPr>
            <p:ph idx="1"/>
          </p:nvPr>
        </p:nvSpPr>
        <p:spPr/>
        <p:txBody>
          <a:bodyPr/>
          <a:lstStyle/>
          <a:p>
            <a:r>
              <a:rPr lang="en-AU" dirty="0" smtClean="0"/>
              <a:t>Commentary</a:t>
            </a:r>
          </a:p>
          <a:p>
            <a:pPr lvl="1"/>
            <a:r>
              <a:rPr lang="en-AU" dirty="0" smtClean="0"/>
              <a:t>The issue of DRS access using short LBT has been raised before by IEEE 802 in a LS to RAN1</a:t>
            </a:r>
          </a:p>
          <a:p>
            <a:pPr lvl="2"/>
            <a:r>
              <a:rPr lang="en-AU" dirty="0" smtClean="0"/>
              <a:t>We previously asked that it be limited to 1%</a:t>
            </a:r>
          </a:p>
          <a:p>
            <a:pPr lvl="2"/>
            <a:r>
              <a:rPr lang="en-AU" dirty="0" smtClean="0"/>
              <a:t>The answer was non committal, but highlighted DRS can use Cat 4 LBT</a:t>
            </a:r>
          </a:p>
          <a:p>
            <a:pPr lvl="1"/>
            <a:r>
              <a:rPr lang="en-AU" dirty="0" smtClean="0"/>
              <a:t>It now appears that the basis of using a short LBT for DRS was a misunderstanding of the way Beacons get access in 802.11</a:t>
            </a:r>
          </a:p>
          <a:p>
            <a:pPr lvl="1"/>
            <a:r>
              <a:rPr lang="en-AU" dirty="0" smtClean="0"/>
              <a:t>This same misunderstanding is now being extrapolated to all control frames with a significant adverse affect on sharing</a:t>
            </a:r>
          </a:p>
          <a:p>
            <a:pPr lvl="1"/>
            <a:r>
              <a:rPr lang="en-AU" dirty="0" smtClean="0"/>
              <a:t>Maybe it is time to ask ETSI BRAN to limit short or no LBT control frame accesses to &lt; 1%</a:t>
            </a:r>
          </a:p>
          <a:p>
            <a:pPr lvl="2"/>
            <a:r>
              <a:rPr lang="en-AU" dirty="0" smtClean="0"/>
              <a:t>It is currently set at (roughly) 5% in EN 309 893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926059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that is now being extended unfair access for all NR-U </a:t>
            </a:r>
            <a:r>
              <a:rPr lang="en-AU" smtClean="0"/>
              <a:t>control frames </a:t>
            </a:r>
            <a:endParaRPr lang="en-AU" dirty="0"/>
          </a:p>
        </p:txBody>
      </p:sp>
      <p:sp>
        <p:nvSpPr>
          <p:cNvPr id="3" name="Content Placeholder 2"/>
          <p:cNvSpPr>
            <a:spLocks noGrp="1"/>
          </p:cNvSpPr>
          <p:nvPr>
            <p:ph idx="1"/>
          </p:nvPr>
        </p:nvSpPr>
        <p:spPr/>
        <p:txBody>
          <a:bodyPr/>
          <a:lstStyle/>
          <a:p>
            <a:r>
              <a:rPr lang="en-AU" dirty="0" smtClean="0"/>
              <a:t>Discussion</a:t>
            </a:r>
            <a:endParaRPr lang="en-AU" dirty="0" smtClean="0"/>
          </a:p>
          <a:p>
            <a:pPr lvl="1"/>
            <a:r>
              <a:rPr lang="en-AU" dirty="0" smtClean="0"/>
              <a:t>Does anyone have a view on the topic raised</a:t>
            </a:r>
          </a:p>
          <a:p>
            <a:pPr lvl="1"/>
            <a:r>
              <a:rPr lang="en-US" dirty="0"/>
              <a:t>See </a:t>
            </a:r>
            <a:r>
              <a:rPr lang="en-US" dirty="0" smtClean="0">
                <a:hlinkClick r:id="rId2"/>
              </a:rPr>
              <a:t>11-18-1642-00</a:t>
            </a:r>
            <a:r>
              <a:rPr lang="en-US" dirty="0" smtClean="0"/>
              <a:t> (slides 4-5) for more information</a:t>
            </a:r>
            <a:endParaRPr lang="en-US"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686418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901761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San Diego’s session,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a:t>
            </a:r>
            <a:r>
              <a:rPr lang="en-AU" dirty="0" smtClean="0"/>
              <a:t>Jim P</a:t>
            </a:r>
            <a:endParaRPr lang="en-AU" dirty="0" smtClean="0"/>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25244785"/>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16418"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53886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 may discuss any response to the LS to RAN4</a:t>
            </a:r>
            <a:endParaRPr lang="en-AU" dirty="0"/>
          </a:p>
        </p:txBody>
      </p:sp>
      <p:sp>
        <p:nvSpPr>
          <p:cNvPr id="3" name="Content Placeholder 2"/>
          <p:cNvSpPr>
            <a:spLocks noGrp="1"/>
          </p:cNvSpPr>
          <p:nvPr>
            <p:ph idx="1"/>
          </p:nvPr>
        </p:nvSpPr>
        <p:spPr/>
        <p:txBody>
          <a:bodyPr/>
          <a:lstStyle/>
          <a:p>
            <a:pPr lvl="1"/>
            <a:r>
              <a:rPr lang="en-US" dirty="0" smtClean="0"/>
              <a:t>A reply was received</a:t>
            </a:r>
          </a:p>
          <a:p>
            <a:pPr lvl="2"/>
            <a:r>
              <a:rPr lang="en-US" dirty="0" smtClean="0"/>
              <a:t>See </a:t>
            </a:r>
            <a:r>
              <a:rPr lang="en-AU" u="sng" dirty="0" smtClean="0">
                <a:hlinkClick r:id="rId2"/>
              </a:rPr>
              <a:t>11-18-1561-00</a:t>
            </a:r>
            <a:endParaRPr lang="en-US" dirty="0" smtClean="0"/>
          </a:p>
          <a:p>
            <a:pPr lvl="1"/>
            <a:r>
              <a:rPr lang="en-AU" dirty="0" smtClean="0"/>
              <a:t>Some discussion of this in </a:t>
            </a:r>
            <a:r>
              <a:rPr lang="en-US" dirty="0" smtClean="0">
                <a:hlinkClick r:id="rId3"/>
              </a:rPr>
              <a:t>11-18-1642-00</a:t>
            </a:r>
            <a:r>
              <a:rPr lang="en-US" dirty="0" smtClean="0"/>
              <a:t> (slides 8-10)</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1563602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7023492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highlighted the need for 3GPP RAN1 and IEEE 802.11 to engage with the goal of agreeing on how fair access between all technologies can be maintained in the 6GHz </a:t>
            </a:r>
            <a:r>
              <a:rPr lang="en-AU" dirty="0" smtClean="0"/>
              <a:t>band … hopefully avoiding any public battles (like those that occurred with LTE-U)</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41179846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possibility of a workshop to engage with 3GPP RAN1 on sharing of 5/6GHz</a:t>
            </a:r>
            <a:endParaRPr lang="en-AU" dirty="0"/>
          </a:p>
        </p:txBody>
      </p:sp>
      <p:sp>
        <p:nvSpPr>
          <p:cNvPr id="3" name="Content Placeholder 2"/>
          <p:cNvSpPr>
            <a:spLocks noGrp="1"/>
          </p:cNvSpPr>
          <p:nvPr>
            <p:ph idx="1"/>
          </p:nvPr>
        </p:nvSpPr>
        <p:spPr/>
        <p:txBody>
          <a:bodyPr/>
          <a:lstStyle/>
          <a:p>
            <a:pPr lvl="1"/>
            <a:r>
              <a:rPr lang="en-AU" dirty="0" smtClean="0"/>
              <a:t>In Chicago, it was suggested that IEEE 802.11 WG be proactive about engaging with 3GPP on “fair” sharing mechanisms for 6GHz</a:t>
            </a:r>
          </a:p>
          <a:p>
            <a:pPr lvl="1"/>
            <a:r>
              <a:rPr lang="en-AU" dirty="0" smtClean="0"/>
              <a:t>It was further suggested that IEEE 802 could invite 3GPP RAN1 to participate in a workshop on this topic (as well as 5GHz)</a:t>
            </a:r>
          </a:p>
          <a:p>
            <a:pPr lvl="2"/>
            <a:r>
              <a:rPr lang="en-AU" dirty="0" smtClean="0"/>
              <a:t>Possibly at the IEEE 802.11 interim in Sept 2018 or the plenary in Nov 2018 (with invitation in July 2018)</a:t>
            </a:r>
          </a:p>
          <a:p>
            <a:pPr lvl="1"/>
            <a:r>
              <a:rPr lang="en-AU" dirty="0" smtClean="0"/>
              <a:t>There </a:t>
            </a:r>
            <a:r>
              <a:rPr lang="en-AU" dirty="0"/>
              <a:t>has been some </a:t>
            </a:r>
            <a:r>
              <a:rPr lang="en-AU" dirty="0" smtClean="0"/>
              <a:t>positive feedback </a:t>
            </a:r>
            <a:r>
              <a:rPr lang="en-AU" dirty="0"/>
              <a:t>to the suggestion for a </a:t>
            </a:r>
            <a:r>
              <a:rPr lang="en-AU" dirty="0" smtClean="0"/>
              <a:t>workshop but no one has really stepped up … until San Diego!</a:t>
            </a:r>
          </a:p>
          <a:p>
            <a:pPr lvl="1"/>
            <a:r>
              <a:rPr lang="en-AU" dirty="0" smtClean="0"/>
              <a:t>In San Diego, Lili </a:t>
            </a:r>
            <a:r>
              <a:rPr lang="en-AU" dirty="0" err="1"/>
              <a:t>Hervieu</a:t>
            </a:r>
            <a:r>
              <a:rPr lang="en-AU" dirty="0"/>
              <a:t> (</a:t>
            </a:r>
            <a:r>
              <a:rPr lang="en-AU" dirty="0" err="1"/>
              <a:t>Cablelabs</a:t>
            </a:r>
            <a:r>
              <a:rPr lang="en-AU" dirty="0" smtClean="0"/>
              <a:t>) proposed a Workshop with 3GPP RAN</a:t>
            </a:r>
            <a:endParaRPr lang="en-AU" dirty="0"/>
          </a:p>
          <a:p>
            <a:pPr lvl="2"/>
            <a:r>
              <a:rPr lang="en-AU" dirty="0" smtClean="0"/>
              <a:t>See </a:t>
            </a:r>
            <a:r>
              <a:rPr lang="en-AU" dirty="0" smtClean="0">
                <a:hlinkClick r:id="rId3"/>
              </a:rPr>
              <a:t>11-18-1139-01</a:t>
            </a:r>
            <a:endParaRPr lang="en-AU" dirty="0" smtClean="0"/>
          </a:p>
          <a:p>
            <a:pPr lvl="1"/>
            <a:r>
              <a:rPr lang="en-AU" dirty="0" smtClean="0"/>
              <a:t>Ultimately a Workshop invitation was sent</a:t>
            </a:r>
          </a:p>
          <a:p>
            <a:pPr lvl="2"/>
            <a:r>
              <a:rPr lang="en-AU" dirty="0" smtClean="0"/>
              <a:t>See embedded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58797178"/>
              </p:ext>
            </p:extLst>
          </p:nvPr>
        </p:nvGraphicFramePr>
        <p:xfrm>
          <a:off x="5410200" y="5692775"/>
          <a:ext cx="914400" cy="806450"/>
        </p:xfrm>
        <a:graphic>
          <a:graphicData uri="http://schemas.openxmlformats.org/presentationml/2006/ole">
            <mc:AlternateContent xmlns:mc="http://schemas.openxmlformats.org/markup-compatibility/2006">
              <mc:Choice xmlns:v="urn:schemas-microsoft-com:vml" Requires="v">
                <p:oleObj spid="_x0000_s17444"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410200" y="5692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494128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a:t>
            </a:r>
            <a:r>
              <a:rPr lang="en-AU" dirty="0" smtClean="0"/>
              <a:t>draft</a:t>
            </a:r>
            <a:r>
              <a:rPr lang="en-AU" dirty="0" smtClean="0"/>
              <a:t> </a:t>
            </a:r>
            <a:r>
              <a:rPr lang="en-AU" dirty="0" smtClean="0"/>
              <a:t>response to the Workshop invitation</a:t>
            </a:r>
            <a:endParaRPr lang="en-AU" dirty="0"/>
          </a:p>
        </p:txBody>
      </p:sp>
      <p:sp>
        <p:nvSpPr>
          <p:cNvPr id="3" name="Content Placeholder 2"/>
          <p:cNvSpPr>
            <a:spLocks noGrp="1"/>
          </p:cNvSpPr>
          <p:nvPr>
            <p:ph idx="1"/>
          </p:nvPr>
        </p:nvSpPr>
        <p:spPr/>
        <p:txBody>
          <a:bodyPr/>
          <a:lstStyle/>
          <a:p>
            <a:pPr lvl="1"/>
            <a:r>
              <a:rPr lang="en-US" dirty="0" smtClean="0"/>
              <a:t>The Workshop </a:t>
            </a:r>
            <a:r>
              <a:rPr lang="en-US" dirty="0" smtClean="0"/>
              <a:t>invitation </a:t>
            </a:r>
            <a:r>
              <a:rPr lang="en-US" dirty="0" smtClean="0"/>
              <a:t>was discussed </a:t>
            </a:r>
            <a:r>
              <a:rPr lang="en-US" dirty="0" smtClean="0"/>
              <a:t>this week at the RAN plenary on the Gold Coast (Australia</a:t>
            </a:r>
            <a:r>
              <a:rPr lang="en-US" dirty="0" smtClean="0"/>
              <a:t>)</a:t>
            </a:r>
          </a:p>
          <a:p>
            <a:pPr lvl="1"/>
            <a:r>
              <a:rPr lang="en-US" dirty="0" smtClean="0"/>
              <a:t>It is reported that</a:t>
            </a:r>
          </a:p>
          <a:p>
            <a:pPr lvl="2"/>
            <a:r>
              <a:rPr lang="en-US" i="1" dirty="0"/>
              <a:t>With regard to the LS from IEEE on the organization of a potential workshop on </a:t>
            </a:r>
            <a:r>
              <a:rPr lang="en-US" i="1" dirty="0" smtClean="0"/>
              <a:t>NR-U </a:t>
            </a:r>
            <a:r>
              <a:rPr lang="en-US" i="1" dirty="0"/>
              <a:t>coexistence with </a:t>
            </a:r>
            <a:r>
              <a:rPr lang="en-US" i="1" dirty="0" smtClean="0"/>
              <a:t>IEEE technologies </a:t>
            </a:r>
            <a:r>
              <a:rPr lang="en-US" i="1" dirty="0"/>
              <a:t>there was an almost unanimous approach from the speakers on the floor that such a workshop may be useful. There was clear support for organizing such a workshop </a:t>
            </a:r>
            <a:r>
              <a:rPr lang="en-US" i="1" dirty="0" smtClean="0"/>
              <a:t>…</a:t>
            </a:r>
            <a:endParaRPr lang="en-US" i="1" dirty="0" smtClean="0"/>
          </a:p>
          <a:p>
            <a:pPr lvl="1"/>
            <a:r>
              <a:rPr lang="en-US" dirty="0" smtClean="0"/>
              <a:t>A draft reply has been posted </a:t>
            </a:r>
          </a:p>
          <a:p>
            <a:pPr lvl="2"/>
            <a:r>
              <a:rPr lang="en-US" dirty="0" smtClean="0"/>
              <a:t>See embedded document</a:t>
            </a:r>
          </a:p>
          <a:p>
            <a:pPr lvl="1"/>
            <a:r>
              <a:rPr lang="en-US" dirty="0" smtClean="0"/>
              <a:t>The main open issue seems to be the location</a:t>
            </a:r>
          </a:p>
          <a:p>
            <a:pPr lvl="2"/>
            <a:r>
              <a:rPr lang="en-US" dirty="0" smtClean="0"/>
              <a:t>RAN want it located at a RAN meeting</a:t>
            </a:r>
          </a:p>
          <a:p>
            <a:pPr lvl="2"/>
            <a:r>
              <a:rPr lang="en-US" dirty="0" smtClean="0"/>
              <a:t>IEEE 802 proposed it be located at an IEEE 802 meeting</a:t>
            </a:r>
            <a:endParaRPr lang="en-US" dirty="0" smtClean="0"/>
          </a:p>
          <a:p>
            <a:pPr lvl="1"/>
            <a:endParaRPr lang="en-US"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286021496"/>
              </p:ext>
            </p:extLst>
          </p:nvPr>
        </p:nvGraphicFramePr>
        <p:xfrm>
          <a:off x="7010400" y="4010526"/>
          <a:ext cx="914400" cy="806450"/>
        </p:xfrm>
        <a:graphic>
          <a:graphicData uri="http://schemas.openxmlformats.org/presentationml/2006/ole">
            <mc:AlternateContent xmlns:mc="http://schemas.openxmlformats.org/markup-compatibility/2006">
              <mc:Choice xmlns:v="urn:schemas-microsoft-com:vml" Requires="v">
                <p:oleObj spid="_x0000_s25609"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7010400" y="401052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96749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at least some support for coexistence discussions between IEEE 802 &amp; 3GPP</a:t>
            </a:r>
            <a:endParaRPr lang="en-AU" dirty="0"/>
          </a:p>
        </p:txBody>
      </p:sp>
      <p:sp>
        <p:nvSpPr>
          <p:cNvPr id="3" name="Content Placeholder 2"/>
          <p:cNvSpPr>
            <a:spLocks noGrp="1"/>
          </p:cNvSpPr>
          <p:nvPr>
            <p:ph idx="1"/>
          </p:nvPr>
        </p:nvSpPr>
        <p:spPr/>
        <p:txBody>
          <a:bodyPr/>
          <a:lstStyle/>
          <a:p>
            <a:pPr lvl="1"/>
            <a:r>
              <a:rPr lang="en-US" dirty="0" smtClean="0"/>
              <a:t>The RAN plenary on the Gold Coast </a:t>
            </a:r>
            <a:r>
              <a:rPr lang="en-US" dirty="0" smtClean="0"/>
              <a:t>discussed </a:t>
            </a:r>
            <a:r>
              <a:rPr lang="en-US" dirty="0" smtClean="0"/>
              <a:t>a submission from AT&amp;T (</a:t>
            </a:r>
            <a:r>
              <a:rPr lang="en-US" dirty="0" smtClean="0">
                <a:hlinkClick r:id="rId2"/>
              </a:rPr>
              <a:t>RP-181537</a:t>
            </a:r>
            <a:r>
              <a:rPr lang="en-US" dirty="0" smtClean="0"/>
              <a:t>) in relation to Wi-Fi/NR-U coexistence</a:t>
            </a:r>
          </a:p>
          <a:p>
            <a:pPr lvl="1"/>
            <a:r>
              <a:rPr lang="en-US" dirty="0" smtClean="0"/>
              <a:t>The relevant proposals include:</a:t>
            </a:r>
          </a:p>
          <a:p>
            <a:pPr lvl="2"/>
            <a:r>
              <a:rPr lang="en-GB" i="1" dirty="0" smtClean="0"/>
              <a:t>Proposal 1: The pros and cons of adopting a preamble and ED/PD mechanism should be studied for 5 GHz bands</a:t>
            </a:r>
          </a:p>
          <a:p>
            <a:pPr lvl="3"/>
            <a:r>
              <a:rPr lang="en-GB" dirty="0" smtClean="0"/>
              <a:t>IEEE 802 has previously suggested this </a:t>
            </a:r>
          </a:p>
          <a:p>
            <a:pPr lvl="3"/>
            <a:r>
              <a:rPr lang="en-GB" dirty="0" smtClean="0"/>
              <a:t>They note in a proposal 2 that a preamble may have some advantages for intra unlicensed LTE sharing</a:t>
            </a:r>
          </a:p>
          <a:p>
            <a:pPr lvl="3"/>
            <a:r>
              <a:rPr lang="en-GB" dirty="0" smtClean="0"/>
              <a:t>Note: the explanation of this proposal does incorrectly assert </a:t>
            </a:r>
            <a:r>
              <a:rPr lang="en-GB" i="1" dirty="0" smtClean="0"/>
              <a:t>that </a:t>
            </a:r>
            <a:r>
              <a:rPr lang="en-GB" i="1" dirty="0"/>
              <a:t>sharing will always favour Wi-Fi </a:t>
            </a:r>
            <a:r>
              <a:rPr lang="en-GB" dirty="0" smtClean="0"/>
              <a:t>because it uses ED = -62 dBm whereas unlicensed LTE uses ED = -72 dBm; this assertion ignores that Wi-Fi also uses a PD of -82 dBm and is based on faulty simulation assumptions; wouldn’t it be much easier if everyone used the same mechanism?</a:t>
            </a:r>
            <a:endParaRPr lang="en-AU" dirty="0"/>
          </a:p>
          <a:p>
            <a:pPr lvl="2"/>
            <a:r>
              <a:rPr lang="en-AU" i="1"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27467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at least some support for coexistence discussions between IEEE 802 &amp; 3GPP</a:t>
            </a:r>
            <a:endParaRPr lang="en-AU" dirty="0"/>
          </a:p>
        </p:txBody>
      </p:sp>
      <p:sp>
        <p:nvSpPr>
          <p:cNvPr id="3" name="Content Placeholder 2"/>
          <p:cNvSpPr>
            <a:spLocks noGrp="1"/>
          </p:cNvSpPr>
          <p:nvPr>
            <p:ph idx="1"/>
          </p:nvPr>
        </p:nvSpPr>
        <p:spPr/>
        <p:txBody>
          <a:bodyPr/>
          <a:lstStyle/>
          <a:p>
            <a:pPr lvl="2"/>
            <a:r>
              <a:rPr lang="en-AU" dirty="0" smtClean="0"/>
              <a:t>…</a:t>
            </a:r>
            <a:endParaRPr lang="en-AU" dirty="0"/>
          </a:p>
          <a:p>
            <a:pPr lvl="2"/>
            <a:r>
              <a:rPr lang="en-US" i="1" dirty="0" smtClean="0"/>
              <a:t>Proposal 3: A new fairness criterion and sharing framework should be studied for new unlicensed bands 7 GHz and below</a:t>
            </a:r>
          </a:p>
          <a:p>
            <a:pPr lvl="3"/>
            <a:r>
              <a:rPr lang="en-US" dirty="0" smtClean="0"/>
              <a:t>In particular AT&amp;T suggest </a:t>
            </a:r>
            <a:r>
              <a:rPr lang="en-GB" dirty="0" smtClean="0"/>
              <a:t>the </a:t>
            </a:r>
            <a:r>
              <a:rPr lang="en-GB" dirty="0"/>
              <a:t>joint </a:t>
            </a:r>
            <a:r>
              <a:rPr lang="en-GB" dirty="0" smtClean="0"/>
              <a:t>workshop </a:t>
            </a:r>
            <a:r>
              <a:rPr lang="en-GB" i="1" dirty="0"/>
              <a:t>may be an opportunity to foster common understanding on spectrum sharing even though regulations and availability of these bands is not clear as </a:t>
            </a:r>
            <a:r>
              <a:rPr lang="en-GB" i="1" dirty="0" smtClean="0"/>
              <a:t>yet</a:t>
            </a:r>
            <a:r>
              <a:rPr lang="en-GB" dirty="0"/>
              <a:t> </a:t>
            </a:r>
            <a:r>
              <a:rPr lang="en-GB" dirty="0" smtClean="0"/>
              <a:t>; it has been </a:t>
            </a:r>
            <a:r>
              <a:rPr lang="en-GB" dirty="0" smtClean="0"/>
              <a:t>noted </a:t>
            </a:r>
            <a:r>
              <a:rPr lang="en-GB" dirty="0" smtClean="0"/>
              <a:t>that a </a:t>
            </a:r>
            <a:r>
              <a:rPr lang="en-GB" dirty="0" smtClean="0"/>
              <a:t>new </a:t>
            </a:r>
            <a:r>
              <a:rPr lang="en-GB" dirty="0" smtClean="0"/>
              <a:t>criterion carries risks too</a:t>
            </a:r>
            <a:r>
              <a:rPr lang="en-GB" dirty="0" smtClean="0"/>
              <a:t>!</a:t>
            </a:r>
          </a:p>
          <a:p>
            <a:pPr lvl="1"/>
            <a:r>
              <a:rPr lang="en-GB" dirty="0" smtClean="0"/>
              <a:t>There is some discussion of the proposals and related matters in </a:t>
            </a:r>
            <a:r>
              <a:rPr lang="en-US" dirty="0">
                <a:hlinkClick r:id="rId2"/>
              </a:rPr>
              <a:t>11-18-1642-00</a:t>
            </a:r>
            <a:r>
              <a:rPr lang="en-US" dirty="0"/>
              <a:t> (</a:t>
            </a:r>
            <a:r>
              <a:rPr lang="en-US" dirty="0" smtClean="0"/>
              <a:t>slide 7) </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50</a:t>
            </a:fld>
            <a:endParaRPr lang="en-US"/>
          </a:p>
        </p:txBody>
      </p:sp>
    </p:spTree>
    <p:extLst>
      <p:ext uri="{BB962C8B-B14F-4D97-AF65-F5344CB8AC3E}">
        <p14:creationId xmlns:p14="http://schemas.microsoft.com/office/powerpoint/2010/main" val="27169501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a:t>
            </a:r>
            <a:endParaRPr lang="en-AU" dirty="0"/>
          </a:p>
        </p:txBody>
      </p:sp>
      <p:sp>
        <p:nvSpPr>
          <p:cNvPr id="3" name="Content Placeholder 2"/>
          <p:cNvSpPr>
            <a:spLocks noGrp="1"/>
          </p:cNvSpPr>
          <p:nvPr>
            <p:ph idx="1"/>
          </p:nvPr>
        </p:nvSpPr>
        <p:spPr/>
        <p:txBody>
          <a:bodyPr/>
          <a:lstStyle/>
          <a:p>
            <a:pPr lvl="1"/>
            <a:r>
              <a:rPr lang="en-AU" dirty="0" smtClean="0"/>
              <a:t>We will probably </a:t>
            </a:r>
            <a:r>
              <a:rPr lang="en-AU" dirty="0" smtClean="0"/>
              <a:t>officially hear </a:t>
            </a:r>
            <a:r>
              <a:rPr lang="en-AU" dirty="0" smtClean="0"/>
              <a:t>from RAN after this </a:t>
            </a:r>
            <a:r>
              <a:rPr lang="en-AU" dirty="0" smtClean="0"/>
              <a:t>meeting …</a:t>
            </a:r>
            <a:endParaRPr lang="en-AU" dirty="0" smtClean="0"/>
          </a:p>
          <a:p>
            <a:pPr lvl="1"/>
            <a:r>
              <a:rPr lang="en-AU" dirty="0" smtClean="0"/>
              <a:t>… t</a:t>
            </a:r>
            <a:r>
              <a:rPr lang="en-AU" dirty="0" smtClean="0"/>
              <a:t>he </a:t>
            </a:r>
            <a:r>
              <a:rPr lang="en-AU" dirty="0" smtClean="0"/>
              <a:t>SC Chair will notify the WG as soon as a reply is received</a:t>
            </a:r>
          </a:p>
          <a:p>
            <a:pPr lvl="1"/>
            <a:r>
              <a:rPr lang="en-AU" dirty="0" smtClean="0"/>
              <a:t>Assuming it is </a:t>
            </a:r>
            <a:r>
              <a:rPr lang="en-AU" dirty="0" smtClean="0"/>
              <a:t>still positive </a:t>
            </a:r>
            <a:r>
              <a:rPr lang="en-AU" dirty="0" smtClean="0"/>
              <a:t>… </a:t>
            </a:r>
            <a:endParaRPr lang="en-AU" dirty="0" smtClean="0"/>
          </a:p>
          <a:p>
            <a:pPr lvl="2"/>
            <a:r>
              <a:rPr lang="en-AU" dirty="0" smtClean="0"/>
              <a:t>there </a:t>
            </a:r>
            <a:r>
              <a:rPr lang="en-AU" dirty="0" smtClean="0"/>
              <a:t>will be a Workshop in Jan 2019 (in St Louis, USA) or Mar 2019 (in Vancouver, Canada</a:t>
            </a:r>
            <a:r>
              <a:rPr lang="en-AU" dirty="0" smtClean="0"/>
              <a:t>)</a:t>
            </a:r>
          </a:p>
          <a:p>
            <a:pPr lvl="2"/>
            <a:r>
              <a:rPr lang="en-AU" dirty="0" smtClean="0"/>
              <a:t>Or somewhere else</a:t>
            </a:r>
            <a:endParaRPr lang="en-AU" dirty="0" smtClean="0"/>
          </a:p>
          <a:p>
            <a:pPr lvl="1"/>
            <a:r>
              <a:rPr lang="en-AU" dirty="0" smtClean="0"/>
              <a:t>This </a:t>
            </a:r>
            <a:r>
              <a:rPr lang="en-AU" dirty="0" smtClean="0"/>
              <a:t>means we </a:t>
            </a:r>
            <a:r>
              <a:rPr lang="en-AU" dirty="0" smtClean="0"/>
              <a:t>may need </a:t>
            </a:r>
            <a:r>
              <a:rPr lang="en-AU" dirty="0" smtClean="0"/>
              <a:t>to plan the Workshop in November 2019 (in Bangkok, Thailand)</a:t>
            </a:r>
          </a:p>
          <a:p>
            <a:pPr lvl="2"/>
            <a:r>
              <a:rPr lang="en-AU" dirty="0" smtClean="0"/>
              <a:t>Ideas and contributions will be demanded … …</a:t>
            </a:r>
          </a:p>
          <a:p>
            <a:pPr lvl="2"/>
            <a:r>
              <a:rPr lang="en-AU" dirty="0" smtClean="0"/>
              <a:t>… the SC Chair is not writing everything! </a:t>
            </a:r>
            <a:endParaRPr lang="en-AU" dirty="0" smtClean="0"/>
          </a:p>
          <a:p>
            <a:pPr lvl="1"/>
            <a:r>
              <a:rPr lang="en-AU" dirty="0"/>
              <a:t>How do we resolve the location issue</a:t>
            </a:r>
            <a:r>
              <a:rPr lang="en-AU" dirty="0" smtClean="0"/>
              <a:t>?</a:t>
            </a:r>
          </a:p>
          <a:p>
            <a:pPr lvl="1"/>
            <a:r>
              <a:rPr lang="en-AU" dirty="0" smtClean="0"/>
              <a:t>Are there any concerns about the Workshop?</a:t>
            </a: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1261638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2730271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position relating to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2"/>
            <a:r>
              <a:rPr lang="en-AU" dirty="0" smtClean="0"/>
              <a:t>Via various LS’s approved by both IEEE 802.19 and 802.11</a:t>
            </a:r>
          </a:p>
          <a:p>
            <a:pPr lvl="1"/>
            <a:r>
              <a:rPr lang="en-AU" i="1" dirty="0" smtClean="0"/>
              <a:t>Blocking energy </a:t>
            </a:r>
            <a:r>
              <a:rPr lang="en-AU" dirty="0" smtClean="0"/>
              <a:t>as used by some LAA implementations is the energy transmitted in the time between when the LBT mechanism gives it access and the time it is ready to use the medium</a:t>
            </a:r>
          </a:p>
          <a:p>
            <a:pPr lvl="2"/>
            <a:r>
              <a:rPr lang="en-AU" i="1" dirty="0"/>
              <a:t>Blocking </a:t>
            </a:r>
            <a:r>
              <a:rPr lang="en-AU" i="1" dirty="0" smtClean="0"/>
              <a:t>energy </a:t>
            </a:r>
            <a:r>
              <a:rPr lang="en-AU" dirty="0" smtClean="0"/>
              <a:t>is also known as </a:t>
            </a:r>
            <a:r>
              <a:rPr lang="en-AU" i="1" dirty="0" smtClean="0"/>
              <a:t>reservation signals</a:t>
            </a:r>
          </a:p>
          <a:p>
            <a:pPr lvl="1"/>
            <a:r>
              <a:rPr lang="en-AU" dirty="0" smtClean="0"/>
              <a:t>The primary purpose of </a:t>
            </a:r>
            <a:r>
              <a:rPr lang="en-AU" i="1" dirty="0" smtClean="0"/>
              <a:t>blocking energy</a:t>
            </a:r>
            <a:r>
              <a:rPr lang="en-AU" dirty="0" smtClean="0"/>
              <a:t> for LAA is to stop other systems gaining access to the medium in the meantime</a:t>
            </a:r>
            <a:r>
              <a:rPr lang="en-AU" i="1" dirty="0" smtClean="0"/>
              <a:t> </a:t>
            </a:r>
          </a:p>
          <a:p>
            <a:pPr lvl="1"/>
            <a:r>
              <a:rPr lang="en-AU" dirty="0" smtClean="0"/>
              <a:t>The concern expressed by IEEE 802 in various Liaison Statements regarding the use of </a:t>
            </a:r>
            <a:r>
              <a:rPr lang="en-AU" i="1" dirty="0" smtClean="0"/>
              <a:t>blocking energy by LAA </a:t>
            </a:r>
            <a:r>
              <a:rPr lang="en-AU" dirty="0" smtClean="0"/>
              <a:t>was that it was unnecessary use of the medium and, as such, it represented inappropriate harmful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648955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802’s discussions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the use of </a:t>
            </a:r>
            <a:r>
              <a:rPr lang="en-AU" i="1" dirty="0" smtClean="0"/>
              <a:t>blocking energy </a:t>
            </a:r>
            <a:r>
              <a:rPr lang="en-AU" dirty="0" smtClean="0"/>
              <a:t>should be limited to a level less than currently used by some LAA implementations</a:t>
            </a:r>
          </a:p>
          <a:p>
            <a:pPr lvl="2"/>
            <a:r>
              <a:rPr lang="en-AU" dirty="0" smtClean="0"/>
              <a:t>Currently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LAA by defining additional starting positions to the LAA spec</a:t>
            </a:r>
          </a:p>
          <a:p>
            <a:pPr lvl="2"/>
            <a:r>
              <a:rPr lang="en-AU" dirty="0" smtClean="0"/>
              <a:t>This would reduce the length of any blocking energy</a:t>
            </a:r>
          </a:p>
          <a:p>
            <a:pPr lvl="1"/>
            <a:r>
              <a:rPr lang="en-AU" dirty="0" smtClean="0"/>
              <a:t>IEEE 802 agreed at the time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32647218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There was not consensus in Dec 2107 in ETSI BRAN on restricting the use of </a:t>
            </a:r>
            <a:r>
              <a:rPr lang="en-AU" i="1" dirty="0" smtClean="0"/>
              <a:t>blocking energy</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discussions about </a:t>
            </a:r>
            <a:r>
              <a:rPr lang="en-AU" i="1" dirty="0" smtClean="0"/>
              <a:t>blocking energy </a:t>
            </a:r>
            <a:r>
              <a:rPr lang="en-AU" dirty="0" smtClean="0"/>
              <a:t>in ETSI BRAN over a number of years, 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the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882627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There is not consensus in ETSI BRAN in Mar 2018 on a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ETSI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smtClean="0"/>
              <a:t>Despite this work, there 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graphicFrame>
        <p:nvGraphicFramePr>
          <p:cNvPr id="6" name="Object 5">
            <a:hlinkClick r:id="" action="ppaction://ole?verb=0"/>
          </p:cNvPr>
          <p:cNvGraphicFramePr>
            <a:graphicFrameLocks noChangeAspect="1"/>
          </p:cNvGraphicFramePr>
          <p:nvPr>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14384" name="Presentation" showAsIcon="1" r:id="rId3" imgW="914400" imgH="792360" progId="PowerPoint.Show.12">
                  <p:embed/>
                </p:oleObj>
              </mc:Choice>
              <mc:Fallback>
                <p:oleObj name="Presentation" showAsIcon="1" r:id="rId3" imgW="914400" imgH="792360" progId="PowerPoint.Show.12">
                  <p:embed/>
                  <p:pic>
                    <p:nvPicPr>
                      <p:cNvPr id="6" name="Object 5">
                        <a:hlinkClick r:id="" action="ppaction://ole?verb=0"/>
                      </p:cNvPr>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44485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a:t>
            </a:r>
            <a:r>
              <a:rPr lang="en-AU" dirty="0" smtClean="0"/>
              <a:t>new methodology in Mar 2018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t>
            </a:r>
            <a:r>
              <a:rPr lang="en-AU" i="1" dirty="0" smtClean="0"/>
              <a:t>authoritative source </a:t>
            </a:r>
            <a:r>
              <a:rPr lang="en-AU" dirty="0" smtClean="0"/>
              <a:t>on LAA matters</a:t>
            </a:r>
          </a:p>
          <a:p>
            <a:pPr lvl="2"/>
            <a:r>
              <a:rPr lang="en-AU" dirty="0" smtClean="0"/>
              <a:t>Particularly on the use of </a:t>
            </a:r>
            <a:r>
              <a:rPr lang="en-AU" i="1" dirty="0" smtClean="0"/>
              <a:t>blocking energy </a:t>
            </a:r>
            <a:r>
              <a:rPr lang="en-AU" dirty="0" smtClean="0"/>
              <a:t>(also known as </a:t>
            </a:r>
            <a:r>
              <a:rPr lang="en-AU" i="1" dirty="0" smtClean="0"/>
              <a:t>reservation signals</a:t>
            </a:r>
            <a:r>
              <a:rPr lang="en-AU" dirty="0" smtClean="0"/>
              <a:t>)</a:t>
            </a:r>
          </a:p>
          <a:p>
            <a:pPr lvl="1"/>
            <a:r>
              <a:rPr lang="en-AU" dirty="0"/>
              <a:t>3GPP RAN1 has explicitly stated in LS’s to IEEE 802.11 </a:t>
            </a:r>
            <a:r>
              <a:rPr lang="en-AU" dirty="0" smtClean="0"/>
              <a:t>WG that the </a:t>
            </a:r>
            <a:r>
              <a:rPr lang="en-AU" dirty="0"/>
              <a:t>use of </a:t>
            </a:r>
            <a:r>
              <a:rPr lang="en-AU" i="1" dirty="0"/>
              <a:t>blocking energy </a:t>
            </a:r>
            <a:r>
              <a:rPr lang="en-AU" dirty="0" smtClean="0"/>
              <a:t>is </a:t>
            </a:r>
            <a:r>
              <a:rPr lang="en-AU" dirty="0"/>
              <a:t>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4026595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in Mar 2018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presentation from Ericsson in March 2018 that was related to </a:t>
            </a:r>
            <a:r>
              <a:rPr lang="en-AU" i="1" dirty="0" smtClean="0"/>
              <a:t>blocking energy</a:t>
            </a:r>
          </a:p>
          <a:p>
            <a:pPr lvl="1"/>
            <a:r>
              <a:rPr lang="en-AU" dirty="0" smtClean="0"/>
              <a:t>It provided a taxonomy of access methods in BRAN(18)0000001</a:t>
            </a:r>
          </a:p>
          <a:p>
            <a:pPr lvl="2"/>
            <a:r>
              <a:rPr lang="en-GB" i="1" dirty="0"/>
              <a:t>The main purpose was not to make a proposal for a change in the standard, but to bring discussion on mechanism to a technical matter (the purpose these </a:t>
            </a:r>
            <a:r>
              <a:rPr lang="en-GB" i="1" dirty="0" smtClean="0"/>
              <a:t>mechanisms </a:t>
            </a:r>
            <a:r>
              <a:rPr lang="en-GB" i="1" dirty="0"/>
              <a:t>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334816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There was no consensus in Mar 2018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in Mar 2018; it was discussed in more detail as part of the </a:t>
            </a:r>
            <a:r>
              <a:rPr lang="en-AU" i="1" dirty="0" smtClean="0"/>
              <a:t>blocking energy</a:t>
            </a:r>
            <a:r>
              <a:rPr lang="en-AU" dirty="0" smtClean="0"/>
              <a:t> discussion</a:t>
            </a:r>
          </a:p>
          <a:p>
            <a:pPr lvl="1"/>
            <a:r>
              <a:rPr lang="en-AU" dirty="0" smtClean="0"/>
              <a:t>Cisco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are indeed 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3130899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discussions about </a:t>
            </a:r>
            <a:r>
              <a:rPr lang="en-AU" i="1" dirty="0" smtClean="0"/>
              <a:t>blocking energy </a:t>
            </a:r>
            <a:r>
              <a:rPr lang="en-AU" dirty="0" smtClean="0"/>
              <a:t>at ESTI BRAN in June 2018</a:t>
            </a:r>
            <a:endParaRPr lang="en-AU" dirty="0"/>
          </a:p>
        </p:txBody>
      </p:sp>
      <p:sp>
        <p:nvSpPr>
          <p:cNvPr id="3" name="Content Placeholder 2"/>
          <p:cNvSpPr>
            <a:spLocks noGrp="1"/>
          </p:cNvSpPr>
          <p:nvPr>
            <p:ph idx="1"/>
          </p:nvPr>
        </p:nvSpPr>
        <p:spPr/>
        <p:txBody>
          <a:bodyPr/>
          <a:lstStyle/>
          <a:p>
            <a:pPr lvl="1"/>
            <a:r>
              <a:rPr lang="en-AU" dirty="0" smtClean="0"/>
              <a:t>There was further discussion of the </a:t>
            </a:r>
            <a:r>
              <a:rPr lang="en-AU" i="1" dirty="0" smtClean="0"/>
              <a:t>blocking energy </a:t>
            </a:r>
            <a:r>
              <a:rPr lang="en-AU" dirty="0" smtClean="0"/>
              <a:t>issue at the ETSI </a:t>
            </a:r>
            <a:r>
              <a:rPr lang="en-AU" dirty="0" smtClean="0"/>
              <a:t>BRAN meeting </a:t>
            </a:r>
            <a:r>
              <a:rPr lang="en-AU" dirty="0" smtClean="0"/>
              <a:t>in June 2018</a:t>
            </a:r>
          </a:p>
          <a:p>
            <a:pPr lvl="2"/>
            <a:r>
              <a:rPr lang="en-AU" dirty="0" smtClean="0"/>
              <a:t>See </a:t>
            </a:r>
            <a:r>
              <a:rPr lang="en-AU" dirty="0"/>
              <a:t>BRAN(18)098008</a:t>
            </a:r>
            <a:endParaRPr lang="en-AU" dirty="0" smtClean="0"/>
          </a:p>
          <a:p>
            <a:pPr lvl="1"/>
            <a:r>
              <a:rPr lang="en-AU" dirty="0" smtClean="0"/>
              <a:t>BRAN(18)098008 from Cisco asked for </a:t>
            </a:r>
            <a:r>
              <a:rPr lang="en-AU" dirty="0" smtClean="0"/>
              <a:t>agreement on </a:t>
            </a:r>
            <a:r>
              <a:rPr lang="en-AU" dirty="0" smtClean="0"/>
              <a:t>the principle that:</a:t>
            </a:r>
          </a:p>
          <a:p>
            <a:pPr lvl="2"/>
            <a:r>
              <a:rPr lang="en-AU" i="1" dirty="0"/>
              <a:t>Transmissions that are agreed to be unnecessary or transmissions </a:t>
            </a:r>
            <a:r>
              <a:rPr lang="en-US" i="1" dirty="0"/>
              <a:t>whose sole purpose is preventing other devices using the spectrum are not allowed</a:t>
            </a:r>
          </a:p>
          <a:p>
            <a:pPr lvl="1"/>
            <a:r>
              <a:rPr lang="en-AU" dirty="0" smtClean="0"/>
              <a:t>While there was not consensus on the question of </a:t>
            </a:r>
            <a:r>
              <a:rPr lang="en-AU" i="1" dirty="0" smtClean="0"/>
              <a:t>blocking energy</a:t>
            </a:r>
            <a:r>
              <a:rPr lang="en-AU" dirty="0" smtClean="0"/>
              <a:t>, comments from a representative of the German regulator seemed to suggest (the suggestion was later withdrawn) that </a:t>
            </a:r>
            <a:r>
              <a:rPr lang="en-AU" i="1" dirty="0"/>
              <a:t>blocking </a:t>
            </a:r>
            <a:r>
              <a:rPr lang="en-AU" i="1" dirty="0" smtClean="0"/>
              <a:t>energy</a:t>
            </a:r>
            <a:r>
              <a:rPr lang="en-AU" dirty="0" smtClean="0"/>
              <a:t> is already not allowed by regulation in Germany</a:t>
            </a:r>
          </a:p>
          <a:p>
            <a:pPr lvl="2"/>
            <a:r>
              <a:rPr lang="en-AU" dirty="0" smtClean="0"/>
              <a:t>He later provided a translation of rules for 2.4GHz and 5GHz</a:t>
            </a:r>
          </a:p>
          <a:p>
            <a:pPr lvl="2"/>
            <a:r>
              <a:rPr lang="en-AU" dirty="0" smtClean="0"/>
              <a:t>Translation: “</a:t>
            </a:r>
            <a:r>
              <a:rPr lang="en-GB" i="1" dirty="0"/>
              <a:t>Emissions that intentionally disturb or prevent the intended use of WLANs, such as emissions of radio signals and/or data packets that have the intention to log off or influence the WLAN connections of other users against their will, are </a:t>
            </a:r>
            <a:r>
              <a:rPr lang="en-GB" i="1" dirty="0" smtClean="0"/>
              <a:t>prohibited”</a:t>
            </a:r>
            <a:endParaRPr lang="en-AU" dirty="0" smtClean="0"/>
          </a:p>
          <a:p>
            <a:pPr lvl="2"/>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07614198"/>
              </p:ext>
            </p:extLst>
          </p:nvPr>
        </p:nvGraphicFramePr>
        <p:xfrm>
          <a:off x="3870325" y="2514600"/>
          <a:ext cx="914400" cy="806450"/>
        </p:xfrm>
        <a:graphic>
          <a:graphicData uri="http://schemas.openxmlformats.org/presentationml/2006/ole">
            <mc:AlternateContent xmlns:mc="http://schemas.openxmlformats.org/markup-compatibility/2006">
              <mc:Choice xmlns:v="urn:schemas-microsoft-com:vml" Requires="v">
                <p:oleObj spid="_x0000_s15411"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38703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11207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hear an update on </a:t>
            </a:r>
            <a:r>
              <a:rPr lang="en-AU" dirty="0" smtClean="0"/>
              <a:t>likely </a:t>
            </a:r>
            <a:r>
              <a:rPr lang="en-AU" i="1" dirty="0" smtClean="0"/>
              <a:t>blocking </a:t>
            </a:r>
            <a:r>
              <a:rPr lang="en-AU" i="1" dirty="0"/>
              <a:t>energy </a:t>
            </a:r>
            <a:r>
              <a:rPr lang="en-AU" dirty="0" smtClean="0"/>
              <a:t>discussions at </a:t>
            </a:r>
            <a:r>
              <a:rPr lang="en-AU" dirty="0"/>
              <a:t>ESTI BRAN in </a:t>
            </a:r>
            <a:r>
              <a:rPr lang="en-AU" dirty="0" smtClean="0"/>
              <a:t>Sept </a:t>
            </a:r>
            <a:r>
              <a:rPr lang="en-AU" dirty="0"/>
              <a:t>2018</a:t>
            </a:r>
          </a:p>
        </p:txBody>
      </p:sp>
      <p:sp>
        <p:nvSpPr>
          <p:cNvPr id="3" name="Content Placeholder 2"/>
          <p:cNvSpPr>
            <a:spLocks noGrp="1"/>
          </p:cNvSpPr>
          <p:nvPr>
            <p:ph idx="1"/>
          </p:nvPr>
        </p:nvSpPr>
        <p:spPr/>
        <p:txBody>
          <a:bodyPr/>
          <a:lstStyle/>
          <a:p>
            <a:pPr lvl="1"/>
            <a:r>
              <a:rPr lang="en-AU" dirty="0" smtClean="0"/>
              <a:t>Cisco has made another contribution </a:t>
            </a:r>
            <a:r>
              <a:rPr lang="en-AU" dirty="0"/>
              <a:t>to the upcoming ETSI BRAN </a:t>
            </a:r>
            <a:r>
              <a:rPr lang="en-AU" dirty="0" smtClean="0"/>
              <a:t>meeting related to </a:t>
            </a:r>
            <a:r>
              <a:rPr lang="en-AU" i="1" dirty="0" smtClean="0"/>
              <a:t>blocking energy</a:t>
            </a:r>
            <a:endParaRPr lang="en-AU" dirty="0" smtClean="0"/>
          </a:p>
          <a:p>
            <a:pPr lvl="2"/>
            <a:r>
              <a:rPr lang="en-AU" dirty="0" smtClean="0"/>
              <a:t>See BRAN(18)099005r1</a:t>
            </a:r>
          </a:p>
          <a:p>
            <a:pPr lvl="1"/>
            <a:r>
              <a:rPr lang="en-AU" dirty="0" smtClean="0"/>
              <a:t>The contribution makes the case that the use of </a:t>
            </a:r>
            <a:r>
              <a:rPr lang="en-AU" i="1" dirty="0" smtClean="0"/>
              <a:t>blocking energy </a:t>
            </a:r>
            <a:r>
              <a:rPr lang="en-AU" dirty="0" smtClean="0"/>
              <a:t>by LAA is a </a:t>
            </a:r>
            <a:r>
              <a:rPr lang="en-AU" i="1" dirty="0" smtClean="0"/>
              <a:t>blindingly obvious </a:t>
            </a:r>
            <a:r>
              <a:rPr lang="en-AU" dirty="0" smtClean="0"/>
              <a:t>violation of Article 3.2 of the RE-D</a:t>
            </a:r>
          </a:p>
          <a:p>
            <a:pPr lvl="1"/>
            <a:r>
              <a:rPr lang="en-AU" dirty="0" smtClean="0"/>
              <a:t>It makes this claim based on 3GPP RAN1’s statement to IEEE 802 that:</a:t>
            </a:r>
          </a:p>
          <a:p>
            <a:pPr lvl="2"/>
            <a:r>
              <a:rPr lang="en-AU" i="1" dirty="0" smtClean="0"/>
              <a:t>Reservation signals </a:t>
            </a:r>
            <a:r>
              <a:rPr lang="en-AU" dirty="0" smtClean="0"/>
              <a:t>are not required for </a:t>
            </a:r>
            <a:r>
              <a:rPr lang="en-AU" i="1" dirty="0" smtClean="0"/>
              <a:t>good LAA performance</a:t>
            </a:r>
          </a:p>
          <a:p>
            <a:pPr lvl="2"/>
            <a:r>
              <a:rPr lang="en-AU" dirty="0" smtClean="0"/>
              <a:t>Not using </a:t>
            </a:r>
            <a:r>
              <a:rPr lang="en-AU" i="1" dirty="0"/>
              <a:t>reservation signals </a:t>
            </a:r>
            <a:r>
              <a:rPr lang="en-AU" dirty="0" smtClean="0"/>
              <a:t>is a </a:t>
            </a:r>
            <a:r>
              <a:rPr lang="en-AU" i="1" dirty="0" smtClean="0"/>
              <a:t>viable implementation option </a:t>
            </a:r>
            <a:r>
              <a:rPr lang="en-AU" dirty="0" smtClean="0"/>
              <a:t>for LAA</a:t>
            </a:r>
            <a:endParaRPr lang="en-AU" i="1" dirty="0" smtClean="0"/>
          </a:p>
          <a:p>
            <a:pPr lvl="1"/>
            <a:r>
              <a:rPr lang="en-AU" dirty="0" smtClean="0"/>
              <a:t>The implication of these statements from 3GPP RAN1 is that the use of </a:t>
            </a:r>
            <a:r>
              <a:rPr lang="en-AU" i="1" dirty="0" smtClean="0"/>
              <a:t>reservation signals </a:t>
            </a:r>
            <a:r>
              <a:rPr lang="en-AU" dirty="0" smtClean="0"/>
              <a:t>with LAA represent unnecessary interference </a:t>
            </a:r>
          </a:p>
          <a:p>
            <a:pPr lvl="1"/>
            <a:r>
              <a:rPr lang="en-AU" dirty="0" smtClean="0"/>
              <a:t>BRAN(18)099005r1 proposes that ETSI BRAN notify 3GPP RAN1 that </a:t>
            </a:r>
            <a:r>
              <a:rPr lang="en-AU" i="1" dirty="0"/>
              <a:t>the use of reservation signals in Europe, as apparently used by some LAA implementations, is not allowed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689327501"/>
              </p:ext>
            </p:extLst>
          </p:nvPr>
        </p:nvGraphicFramePr>
        <p:xfrm>
          <a:off x="4435475" y="2362200"/>
          <a:ext cx="914400" cy="806450"/>
        </p:xfrm>
        <a:graphic>
          <a:graphicData uri="http://schemas.openxmlformats.org/presentationml/2006/ole">
            <mc:AlternateContent xmlns:mc="http://schemas.openxmlformats.org/markup-compatibility/2006">
              <mc:Choice xmlns:v="urn:schemas-microsoft-com:vml" Requires="v">
                <p:oleObj spid="_x0000_s24594"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4435475"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738634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blocking energy </a:t>
            </a:r>
            <a:r>
              <a:rPr lang="en-AU" dirty="0" smtClean="0"/>
              <a:t>discussions in Sept 2018 will not rely on recent German regulator comments</a:t>
            </a:r>
            <a:endParaRPr lang="en-AU" dirty="0"/>
          </a:p>
        </p:txBody>
      </p:sp>
      <p:sp>
        <p:nvSpPr>
          <p:cNvPr id="3" name="Content Placeholder 2"/>
          <p:cNvSpPr>
            <a:spLocks noGrp="1"/>
          </p:cNvSpPr>
          <p:nvPr>
            <p:ph idx="1"/>
          </p:nvPr>
        </p:nvSpPr>
        <p:spPr/>
        <p:txBody>
          <a:bodyPr/>
          <a:lstStyle/>
          <a:p>
            <a:pPr lvl="1"/>
            <a:r>
              <a:rPr lang="en-AU" dirty="0" smtClean="0"/>
              <a:t>The original version of BRAN(18)099005r1 strengthened its case by citing the translation from the German regulator representative as meaning blocking energy was not allowed in Germany </a:t>
            </a:r>
            <a:endParaRPr lang="en-AU" dirty="0"/>
          </a:p>
          <a:p>
            <a:pPr lvl="1"/>
            <a:r>
              <a:rPr lang="en-AU" dirty="0" smtClean="0"/>
              <a:t>However, the representative subsequently stated (BRAN(18)099007) that the translation only applied to </a:t>
            </a:r>
            <a:r>
              <a:rPr lang="en-AU" i="1" dirty="0" err="1" smtClean="0"/>
              <a:t>deauthers</a:t>
            </a:r>
            <a:r>
              <a:rPr lang="en-AU" dirty="0" smtClean="0"/>
              <a:t> and not </a:t>
            </a:r>
            <a:r>
              <a:rPr lang="en-AU" i="1" dirty="0" smtClean="0"/>
              <a:t>blocking energy</a:t>
            </a:r>
          </a:p>
          <a:p>
            <a:pPr lvl="1"/>
            <a:r>
              <a:rPr lang="en-AU" dirty="0" smtClean="0"/>
              <a:t>He also stated that </a:t>
            </a:r>
            <a:r>
              <a:rPr lang="en-AU" i="1" dirty="0" smtClean="0"/>
              <a:t>blocking energy </a:t>
            </a:r>
            <a:r>
              <a:rPr lang="en-AU" dirty="0" smtClean="0"/>
              <a:t>is not </a:t>
            </a:r>
            <a:r>
              <a:rPr lang="en-AU" dirty="0"/>
              <a:t>contrary to Article 3.2, and should not be discussed further, because </a:t>
            </a:r>
            <a:r>
              <a:rPr lang="en-AU" dirty="0" smtClean="0"/>
              <a:t>it:</a:t>
            </a:r>
            <a:endParaRPr lang="en-AU" dirty="0"/>
          </a:p>
          <a:p>
            <a:pPr lvl="2"/>
            <a:r>
              <a:rPr lang="en-AU" dirty="0" smtClean="0"/>
              <a:t>Does </a:t>
            </a:r>
            <a:r>
              <a:rPr lang="en-AU" dirty="0"/>
              <a:t>not represent harmful interference</a:t>
            </a:r>
          </a:p>
          <a:p>
            <a:pPr lvl="2"/>
            <a:r>
              <a:rPr lang="en-AU" dirty="0" smtClean="0"/>
              <a:t>Does </a:t>
            </a:r>
            <a:r>
              <a:rPr lang="en-AU" dirty="0"/>
              <a:t>not have a sole purpose of excluding other users</a:t>
            </a:r>
          </a:p>
          <a:p>
            <a:pPr lvl="1"/>
            <a:r>
              <a:rPr lang="en-AU" dirty="0" smtClean="0"/>
              <a:t>Of course, this view contradicts the 3GPP </a:t>
            </a:r>
            <a:r>
              <a:rPr lang="en-AU" dirty="0"/>
              <a:t>RAN1 </a:t>
            </a:r>
            <a:r>
              <a:rPr lang="en-AU" dirty="0" smtClean="0"/>
              <a:t>statement that that the use of </a:t>
            </a:r>
            <a:r>
              <a:rPr lang="en-AU" i="1" dirty="0" smtClean="0"/>
              <a:t>blocking energy </a:t>
            </a:r>
            <a:r>
              <a:rPr lang="en-AU" dirty="0" smtClean="0"/>
              <a:t>is unnecessary, and the subsequent implication:</a:t>
            </a:r>
          </a:p>
          <a:p>
            <a:pPr lvl="2"/>
            <a:r>
              <a:rPr lang="en-AU" dirty="0" smtClean="0"/>
              <a:t>That does represents </a:t>
            </a:r>
            <a:r>
              <a:rPr lang="en-AU" dirty="0"/>
              <a:t>harmful </a:t>
            </a:r>
            <a:r>
              <a:rPr lang="en-AU" dirty="0" smtClean="0"/>
              <a:t>interference</a:t>
            </a:r>
          </a:p>
          <a:p>
            <a:pPr lvl="2"/>
            <a:r>
              <a:rPr lang="en-AU" dirty="0" smtClean="0"/>
              <a:t>With a sole purpose of </a:t>
            </a:r>
            <a:r>
              <a:rPr lang="en-AU" dirty="0"/>
              <a:t>excluding other users</a:t>
            </a:r>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4495801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may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a:t>
            </a:r>
            <a:r>
              <a:rPr lang="en-AU" dirty="0" smtClean="0"/>
              <a:t>ETSI </a:t>
            </a:r>
            <a:r>
              <a:rPr lang="en-AU" dirty="0"/>
              <a:t>BRAN asking they consider discouraging or limiting </a:t>
            </a:r>
            <a:r>
              <a:rPr lang="en-AU" i="1" dirty="0"/>
              <a:t>blocking </a:t>
            </a:r>
            <a:r>
              <a:rPr lang="en-AU" i="1" dirty="0" smtClean="0"/>
              <a:t>energy</a:t>
            </a:r>
          </a:p>
          <a:p>
            <a:pPr lvl="2"/>
            <a:r>
              <a:rPr lang="en-AU" dirty="0"/>
              <a:t>The complete proposed LS is in </a:t>
            </a:r>
            <a:r>
              <a:rPr lang="en-AU" i="1" dirty="0">
                <a:solidFill>
                  <a:srgbClr val="FF0000"/>
                </a:solidFill>
                <a:hlinkClick r:id="rId2"/>
              </a:rPr>
              <a:t>11-18-0706r2</a:t>
            </a:r>
            <a:r>
              <a:rPr lang="en-AU" i="1" dirty="0"/>
              <a:t> </a:t>
            </a:r>
            <a:endParaRPr lang="en-AU" i="1" dirty="0" smtClean="0"/>
          </a:p>
          <a:p>
            <a:pPr lvl="1"/>
            <a:r>
              <a:rPr lang="en-AU" dirty="0" smtClean="0"/>
              <a:t>This would be consistent with IEEE 802’s position expressed in previous LS’s to 3GPP RAN/RAN1 related to </a:t>
            </a:r>
            <a:r>
              <a:rPr lang="en-AU" i="1" dirty="0" smtClean="0"/>
              <a:t>blocking energy</a:t>
            </a: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smtClean="0">
                <a:solidFill>
                  <a:srgbClr val="FF0000"/>
                </a:solidFill>
              </a:rPr>
              <a:t> </a:t>
            </a:r>
            <a:r>
              <a:rPr lang="en-AU" i="1" dirty="0" smtClean="0">
                <a:solidFill>
                  <a:srgbClr val="FF0000"/>
                </a:solidFill>
                <a:hlinkClick r:id="rId2"/>
              </a:rPr>
              <a:t>11-18-0706r2</a:t>
            </a:r>
            <a:r>
              <a:rPr lang="en-AU" i="1" dirty="0" smtClean="0"/>
              <a:t> be sent to ETSI BRAN, expressing support for discouraging or limiting the use of blocking energy</a:t>
            </a:r>
          </a:p>
          <a:p>
            <a:pPr lvl="2"/>
            <a:r>
              <a:rPr lang="en-AU" dirty="0" smtClean="0"/>
              <a:t>Moved:</a:t>
            </a:r>
          </a:p>
          <a:p>
            <a:pPr lvl="2"/>
            <a:r>
              <a:rPr lang="en-AU" dirty="0" smtClean="0"/>
              <a:t>Seconded:</a:t>
            </a:r>
            <a:endParaRPr lang="en-AU"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0523097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t>
            </a:r>
            <a:r>
              <a:rPr lang="en-AU" dirty="0"/>
              <a:t>may </a:t>
            </a:r>
            <a:r>
              <a:rPr lang="en-AU" dirty="0" smtClean="0"/>
              <a:t>consider motion to re-establish the WG position on </a:t>
            </a:r>
            <a:r>
              <a:rPr lang="en-AU" i="1" dirty="0" smtClean="0"/>
              <a:t>blocking energy</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If the previous motion does not pass it is probably important to re-establish the IEEE 802.11 WG’s current position on blocking energy</a:t>
            </a:r>
          </a:p>
          <a:p>
            <a:pPr lvl="1"/>
            <a:r>
              <a:rPr lang="en-AU" dirty="0" smtClean="0"/>
              <a:t>One possibility to re-establish its position is the following motion </a:t>
            </a:r>
          </a:p>
          <a:p>
            <a:pPr lvl="2"/>
            <a:r>
              <a:rPr lang="en-AU" i="1" dirty="0" smtClean="0"/>
              <a:t>The IEEE 802.11 Coexistence SC recommends that it should be the position of the IEEE 802.11 WG that the use of up to 1 </a:t>
            </a:r>
            <a:r>
              <a:rPr lang="en-AU" i="1" dirty="0" err="1" smtClean="0"/>
              <a:t>ms</a:t>
            </a:r>
            <a:r>
              <a:rPr lang="en-AU" i="1" dirty="0" smtClean="0"/>
              <a:t> of blocking energy (aka reservation signals) before a data transmission, as used by some implementations of LAA, is acceptable, despite the liaised view of 3GPP RAN1 that such use of blocking energy is unnecessary for the good performance of LAA</a:t>
            </a:r>
          </a:p>
          <a:p>
            <a:pPr lvl="2"/>
            <a:r>
              <a:rPr lang="en-AU" dirty="0" smtClean="0"/>
              <a:t>Moved:</a:t>
            </a:r>
          </a:p>
          <a:p>
            <a:pPr lvl="2"/>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7213507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Bangkok, </a:t>
            </a:r>
            <a:r>
              <a:rPr lang="en-AU" dirty="0" smtClean="0"/>
              <a:t>Thailand in November 2018</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a:t>
            </a:r>
          </a:p>
          <a:p>
            <a:pPr lvl="2"/>
            <a:r>
              <a:rPr lang="en-AU" dirty="0" smtClean="0"/>
              <a:t>Review of 3GPP RAN1 activities</a:t>
            </a:r>
          </a:p>
          <a:p>
            <a:pPr lvl="3"/>
            <a:r>
              <a:rPr lang="en-AU" dirty="0" smtClean="0"/>
              <a:t>Focus on NR-U</a:t>
            </a:r>
          </a:p>
          <a:p>
            <a:pPr lvl="2"/>
            <a:r>
              <a:rPr lang="en-AU" dirty="0" smtClean="0"/>
              <a:t>Preparation for Workshop?</a:t>
            </a:r>
          </a:p>
          <a:p>
            <a:pPr lvl="3"/>
            <a:r>
              <a:rPr lang="en-AU" dirty="0" smtClean="0"/>
              <a:t>If confirmed by 3GPP RAN1</a:t>
            </a:r>
          </a:p>
          <a:p>
            <a:pPr lvl="2"/>
            <a:r>
              <a:rPr lang="en-AU" dirty="0" smtClean="0"/>
              <a:t>… &lt;other suggestions?&gt;</a:t>
            </a:r>
          </a:p>
          <a:p>
            <a:pPr lvl="2"/>
            <a:endParaRPr lang="en-AU" dirty="0"/>
          </a:p>
          <a:p>
            <a:pPr marL="184150" lvl="2" indent="0">
              <a:buNone/>
            </a:pPr>
            <a:endParaRPr lang="en-AU" dirty="0" smtClean="0"/>
          </a:p>
          <a:p>
            <a:pPr lvl="2"/>
            <a:endParaRPr lang="en-AU" dirty="0"/>
          </a:p>
          <a:p>
            <a:pPr lvl="2"/>
            <a:endParaRPr lang="en-AU" dirty="0" smtClean="0"/>
          </a:p>
          <a:p>
            <a:pPr lvl="2"/>
            <a:endParaRPr lang="en-AU" dirty="0"/>
          </a:p>
          <a:p>
            <a:pPr marL="0" indent="0"/>
            <a:r>
              <a:rPr lang="en-AU" dirty="0" smtClean="0">
                <a:solidFill>
                  <a:srgbClr val="FF0000"/>
                </a:solidFill>
              </a:rPr>
              <a:t>Bottom line: do not rely on a few people/companies to drive good coexistence between 802.11 and other technologies – they can’t do it by themselves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4619790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Hawaii in </a:t>
            </a:r>
            <a:r>
              <a:rPr lang="en-AU" dirty="0" smtClean="0"/>
              <a:t>September </a:t>
            </a:r>
            <a:r>
              <a:rPr lang="en-AU" dirty="0" smtClean="0"/>
              <a:t>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Hawaii</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Relationships</a:t>
            </a:r>
          </a:p>
          <a:p>
            <a:pPr lvl="3">
              <a:defRPr/>
            </a:pPr>
            <a:r>
              <a:rPr lang="en-AU" dirty="0"/>
              <a:t>Review upcoming ETSI BRAN meeting agenda &amp; submissions</a:t>
            </a:r>
          </a:p>
          <a:p>
            <a:pPr lvl="3">
              <a:defRPr/>
            </a:pPr>
            <a:r>
              <a:rPr lang="en-AU" dirty="0"/>
              <a:t>Discuss response from 3GPP RAN to workshop invitation</a:t>
            </a:r>
          </a:p>
          <a:p>
            <a:pPr lvl="3">
              <a:defRPr/>
            </a:pPr>
            <a:r>
              <a:rPr lang="en-AU" dirty="0"/>
              <a:t>Discuss response from 3GPP RAN4 to LS</a:t>
            </a:r>
          </a:p>
          <a:p>
            <a:pPr lvl="3"/>
            <a:r>
              <a:rPr lang="en-AU" dirty="0"/>
              <a:t>Review recent 3GPP RAN1 activities</a:t>
            </a:r>
          </a:p>
          <a:p>
            <a:pPr lvl="3"/>
            <a:r>
              <a:rPr lang="en-AU" dirty="0" smtClean="0"/>
              <a:t>…</a:t>
            </a:r>
          </a:p>
          <a:p>
            <a:pPr lvl="2"/>
            <a:r>
              <a:rPr lang="en-AU" dirty="0"/>
              <a:t>Technical issues</a:t>
            </a:r>
          </a:p>
          <a:p>
            <a:pPr lvl="3"/>
            <a:r>
              <a:rPr lang="en-AU" dirty="0"/>
              <a:t>Adaptivity in EN 301 893</a:t>
            </a:r>
            <a:endParaRPr lang="en-AU" dirty="0" smtClean="0"/>
          </a:p>
          <a:p>
            <a:pPr lvl="3"/>
            <a:r>
              <a:rPr lang="en-AU" dirty="0" smtClean="0"/>
              <a:t>Blocking energy in ETSI BRAN</a:t>
            </a:r>
          </a:p>
          <a:p>
            <a:pPr lvl="3"/>
            <a:r>
              <a:rPr lang="en-AU" dirty="0" smtClean="0"/>
              <a:t>“Paused COT” </a:t>
            </a:r>
            <a:r>
              <a:rPr lang="en-AU" dirty="0"/>
              <a:t>interpretation in EN 301 893</a:t>
            </a:r>
            <a:endParaRPr lang="en-AU" dirty="0" smtClean="0"/>
          </a:p>
          <a:p>
            <a:pPr lvl="3"/>
            <a:r>
              <a:rPr lang="en-AU" dirty="0"/>
              <a:t>G</a:t>
            </a:r>
            <a:r>
              <a:rPr lang="en-AU" dirty="0" smtClean="0"/>
              <a:t>reenfield coexistence</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smtClean="0"/>
              <a:t>Hawaii</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6419</Words>
  <Application>Microsoft Office PowerPoint</Application>
  <PresentationFormat>On-screen Show (4:3)</PresentationFormat>
  <Paragraphs>640</Paragraphs>
  <Slides>67</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6</vt:i4>
      </vt:variant>
      <vt:variant>
        <vt:lpstr>Slide Titles</vt:lpstr>
      </vt:variant>
      <vt:variant>
        <vt:i4>67</vt:i4>
      </vt:variant>
    </vt:vector>
  </HeadingPairs>
  <TitlesOfParts>
    <vt:vector size="77" baseType="lpstr">
      <vt:lpstr>Arial</vt:lpstr>
      <vt:lpstr>Times New Roman</vt:lpstr>
      <vt:lpstr>Wingdings</vt:lpstr>
      <vt:lpstr>802-11-Submission</vt:lpstr>
      <vt:lpstr>Presentation</vt:lpstr>
      <vt:lpstr>Document</vt:lpstr>
      <vt:lpstr>Adobe Acrobat Document</vt:lpstr>
      <vt:lpstr>Acrobat Document</vt:lpstr>
      <vt:lpstr>Microsoft Word Document</vt:lpstr>
      <vt:lpstr>Microsoft PowerPoint Presentation</vt:lpstr>
      <vt:lpstr>Agenda for IEEE 802.11 Coexistence SC meeting in Hawaii in Sept 2018</vt:lpstr>
      <vt:lpstr>Welcome to the 8th F2F meeting of the Coexistence Standing Committee in Hawaii in Sept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Hawaii</vt:lpstr>
      <vt:lpstr>The Coexistence SC will consider a proposed agenda for Hawaii</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San Diego</vt:lpstr>
      <vt:lpstr>PowerPoint Presentation</vt:lpstr>
      <vt:lpstr>The Coex SC will discuss the ETSI BRAN meeting to held next week</vt:lpstr>
      <vt:lpstr>The ETSI BRAN agenda will focus on EN 301 893 topics next week, including adaptivity</vt:lpstr>
      <vt:lpstr>It is important for ETSI BRAN to move past the adaptivity aspects of EN 301 893</vt:lpstr>
      <vt:lpstr>The long term use of Notified Bodies has cost and delay impacts on the industry</vt:lpstr>
      <vt:lpstr>ETSI BRAN is considering the inclusion of 5.8 GHz into EN 301 893</vt:lpstr>
      <vt:lpstr>ETSI BRAN is discussing the inclusion of Receiver Sensitivity parameters in EN 301 893</vt:lpstr>
      <vt:lpstr>Why is EN 301 893 so important? It provides a basis for fair sharing among all technologies</vt:lpstr>
      <vt:lpstr>The following slides summarise adaptivity submissions to ETSI BRAN for discussion by the SC</vt:lpstr>
      <vt:lpstr>ETSI BRAN will consider submissions on potential editorial ambiguities in EN 301 893 </vt:lpstr>
      <vt:lpstr>ETSI BRAN will consider submissions on potential editorial ambiguities in EN 301 893 </vt:lpstr>
      <vt:lpstr>ETSI BRAN will consider a proposal to refine the “paused COT” requirements</vt:lpstr>
      <vt:lpstr>ETSI BRAN will consider a proposal (again) to deal with blocking energy</vt:lpstr>
      <vt:lpstr>ETSI BRAN will consider a proposal to revise the Channel Occupancy Time definition</vt:lpstr>
      <vt:lpstr>ETSI BRAN will consider a proposal to avoid a responding device obtaining unfair access</vt:lpstr>
      <vt:lpstr>ETSI BRAN will consider a proposal to restrict a initiating devices from restarting after a “pause” </vt:lpstr>
      <vt:lpstr>ETSI BRAN will consider a proposal to remove the test by declaration options</vt:lpstr>
      <vt:lpstr>ETSI BRAN will consider a proposal to remove the test by declaration options</vt:lpstr>
      <vt:lpstr>ETSI BRAN will consider a proposal to define use of PD by referring to 802.11-2016 clause 17.3.6 </vt:lpstr>
      <vt:lpstr>ETSI BRAN will consider a proposal to test the use of PD</vt:lpstr>
      <vt:lpstr>ETSI BRAN will consider a proposal to inject noise during ED tests</vt:lpstr>
      <vt:lpstr>ETSI BRAN will consider a proposal related to editorial issues</vt:lpstr>
      <vt:lpstr>PowerPoint Presentation</vt:lpstr>
      <vt:lpstr>The Coex SC will hear an update on coexistence relevant activities at the recent 3GPP RAN1 meeting</vt:lpstr>
      <vt:lpstr>PowerPoint Presentation</vt:lpstr>
      <vt:lpstr>A report from RAN1 meeting highlighted a RAN1 misunderstanding …</vt:lpstr>
      <vt:lpstr>… that is now being extended unfair access for all NR-U control frames </vt:lpstr>
      <vt:lpstr>… that is now being extended unfair access for all NR-U control frames </vt:lpstr>
      <vt:lpstr>PowerPoint Presentation</vt:lpstr>
      <vt:lpstr>The SC sent an LS to 3GPP RAN4 out of San Diego</vt:lpstr>
      <vt:lpstr>The SC may discuss any response to the LS to RAN4</vt:lpstr>
      <vt:lpstr>PowerPoint Presentation</vt:lpstr>
      <vt:lpstr>802.11 WG will probably need to work with 3GPP RAN1 on “fair” access in 6GHz</vt:lpstr>
      <vt:lpstr>The SC discussed the possibility of a workshop to engage with 3GPP RAN1 on sharing of 5/6GHz</vt:lpstr>
      <vt:lpstr>The Coex SC will discuss the draft response to the Workshop invitation</vt:lpstr>
      <vt:lpstr>There is at least some support for coexistence discussions between IEEE 802 &amp; 3GPP</vt:lpstr>
      <vt:lpstr>There is at least some support for coexistence discussions between IEEE 802 &amp; 3GPP</vt:lpstr>
      <vt:lpstr>Contributions and idea are sought for the potential Workshop</vt:lpstr>
      <vt:lpstr>PowerPoint Presentation</vt:lpstr>
      <vt:lpstr>IEEE 802 has a long standing position relating to the use of blocking energy </vt:lpstr>
      <vt:lpstr>IEEE 802’s discussions with 3GPP related to blocking energy ultimately went nowhere</vt:lpstr>
      <vt:lpstr>There was not consensus in Dec 2107 in ETSI BRAN on restricting the use of blocking energy</vt:lpstr>
      <vt:lpstr>There is not consensus in ETSI BRAN in Mar 2018 on a methodology being applied to blocking energy in LAA</vt:lpstr>
      <vt:lpstr>The new methodology in Mar 2018 applied to blocking energy means it should be disallowed for LAA </vt:lpstr>
      <vt:lpstr>Ericsson used an access method taxonomy in Mar 2018 to justify the use of blocking energy</vt:lpstr>
      <vt:lpstr>There was no consensus in Mar 2018 on the conclusions that can be drawn from the access method taxonomy </vt:lpstr>
      <vt:lpstr>The Coex SC will hear an update on discussions about blocking energy at ESTI BRAN in June 2018</vt:lpstr>
      <vt:lpstr>The Coex SC will hear an update on likely blocking energy discussions at ESTI BRAN in Sept 2018</vt:lpstr>
      <vt:lpstr>The blocking energy discussions in Sept 2018 will not rely on recent German regulator comments</vt:lpstr>
      <vt:lpstr>The WG may consider a LS to ESTI BRAN asking they consider discouraging or limiting blocking energy</vt:lpstr>
      <vt:lpstr>The SC may consider motion to re-establish the WG position on blocking energy </vt:lpstr>
      <vt:lpstr>PowerPoint Presentation</vt:lpstr>
      <vt:lpstr>The Coex SC will discuss plans for the next session in Bangkok, Thailand in November 2018</vt:lpstr>
      <vt:lpstr>The IEEE 802.11 Coexistence SC meeting in Hawaii in September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2018-09-12T21:37:34Z</dcterms:modified>
</cp:coreProperties>
</file>