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46"/>
  </p:notesMasterIdLst>
  <p:handoutMasterIdLst>
    <p:handoutMasterId r:id="rId47"/>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913" r:id="rId15"/>
    <p:sldId id="914" r:id="rId16"/>
    <p:sldId id="1093" r:id="rId17"/>
    <p:sldId id="1094" r:id="rId18"/>
    <p:sldId id="1089" r:id="rId19"/>
    <p:sldId id="1090" r:id="rId20"/>
    <p:sldId id="1097" r:id="rId21"/>
    <p:sldId id="1009" r:id="rId22"/>
    <p:sldId id="1010" r:id="rId23"/>
    <p:sldId id="1012" r:id="rId24"/>
    <p:sldId id="1038" r:id="rId25"/>
    <p:sldId id="1039" r:id="rId26"/>
    <p:sldId id="1040" r:id="rId27"/>
    <p:sldId id="1041" r:id="rId28"/>
    <p:sldId id="1042" r:id="rId29"/>
    <p:sldId id="1043" r:id="rId30"/>
    <p:sldId id="1044" r:id="rId31"/>
    <p:sldId id="1045" r:id="rId32"/>
    <p:sldId id="1077" r:id="rId33"/>
    <p:sldId id="1078" r:id="rId34"/>
    <p:sldId id="1079" r:id="rId35"/>
    <p:sldId id="1080" r:id="rId36"/>
    <p:sldId id="1081" r:id="rId37"/>
    <p:sldId id="1082" r:id="rId38"/>
    <p:sldId id="1083" r:id="rId39"/>
    <p:sldId id="1084" r:id="rId40"/>
    <p:sldId id="1085" r:id="rId41"/>
    <p:sldId id="1086" r:id="rId42"/>
    <p:sldId id="868" r:id="rId43"/>
    <p:sldId id="874" r:id="rId44"/>
    <p:sldId id="305" r:id="rId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2D2DB9"/>
    <a:srgbClr val="B2B2B2"/>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66" d="100"/>
          <a:sy n="66" d="100"/>
        </p:scale>
        <p:origin x="1532"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802.11-18/1378r0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a:t>
            </a:r>
            <a:r>
              <a:rPr lang="en-US" sz="1600" b="1" dirty="0" smtClean="0">
                <a:latin typeface="Arial" pitchFamily="34" charset="0"/>
              </a:rPr>
              <a:t>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18/11-18-1139-01-coex-coexistence-workshop-proposal.docx"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18/11-18-0706-01-coex-proposed-liaison-statement-to-etsi-bran-in-relation-to-blocking-energy.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Hawaii </a:t>
            </a:r>
            <a:r>
              <a:rPr lang="en-US" dirty="0" smtClean="0">
                <a:solidFill>
                  <a:schemeClr val="accent6"/>
                </a:solidFill>
              </a:rPr>
              <a:t>in </a:t>
            </a:r>
            <a:r>
              <a:rPr lang="en-US" dirty="0" smtClean="0">
                <a:solidFill>
                  <a:schemeClr val="accent6"/>
                </a:solidFill>
              </a:rPr>
              <a:t>Sept </a:t>
            </a:r>
            <a:r>
              <a:rPr lang="en-US" dirty="0" smtClean="0">
                <a:solidFill>
                  <a:schemeClr val="accent6"/>
                </a:solidFill>
              </a:rPr>
              <a:t>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 Sept 2018</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bwMode="auto">
          <a:xfrm rot="19526315">
            <a:off x="2362200" y="3326671"/>
            <a:ext cx="43434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4000" b="1" i="0" u="none" strike="noStrike" cap="none" normalizeH="0" baseline="0" dirty="0" smtClean="0">
                <a:ln>
                  <a:noFill/>
                </a:ln>
                <a:solidFill>
                  <a:srgbClr val="FF0000"/>
                </a:solidFill>
                <a:effectLst/>
                <a:latin typeface="+mj-lt"/>
              </a:rPr>
              <a:t>Very early draft</a:t>
            </a:r>
            <a:endParaRPr kumimoji="0" lang="en-AU" sz="4000" b="1" i="0" u="none" strike="noStrike" cap="none" normalizeH="0" baseline="0" dirty="0" smtClean="0">
              <a:ln>
                <a:noFill/>
              </a:ln>
              <a:solidFill>
                <a:srgbClr val="FF0000"/>
              </a:solidFill>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a:t>
            </a:r>
            <a:r>
              <a:rPr lang="en-AU" dirty="0" smtClean="0"/>
              <a:t>San Diego</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a:t>
            </a:r>
            <a:r>
              <a:rPr lang="en-AU" dirty="0" smtClean="0"/>
              <a:t>San Diego </a:t>
            </a:r>
            <a:r>
              <a:rPr lang="en-AU" dirty="0" smtClean="0"/>
              <a:t>meeting in </a:t>
            </a:r>
            <a:r>
              <a:rPr lang="en-AU" dirty="0" smtClean="0"/>
              <a:t>July  </a:t>
            </a:r>
            <a:r>
              <a:rPr lang="en-AU" dirty="0" smtClean="0"/>
              <a:t>2018 are available on Mentor:</a:t>
            </a:r>
          </a:p>
          <a:p>
            <a:pPr lvl="2"/>
            <a:r>
              <a:rPr lang="en-AU" dirty="0" smtClean="0">
                <a:solidFill>
                  <a:srgbClr val="FF0000"/>
                </a:solidFill>
              </a:rPr>
              <a:t>11-18-xxxx-00</a:t>
            </a:r>
            <a:endParaRPr lang="en-AU" dirty="0" smtClean="0">
              <a:solidFill>
                <a:srgbClr val="FF0000"/>
              </a:solidFill>
            </a:endParaRPr>
          </a:p>
          <a:p>
            <a:pPr lvl="1"/>
            <a:r>
              <a:rPr lang="en-AU" dirty="0" smtClean="0"/>
              <a:t>Motion</a:t>
            </a:r>
            <a:r>
              <a:rPr lang="en-AU" dirty="0" smtClean="0"/>
              <a:t>:</a:t>
            </a:r>
          </a:p>
          <a:p>
            <a:pPr lvl="2"/>
            <a:r>
              <a:rPr lang="en-AU" i="1" dirty="0" smtClean="0"/>
              <a:t>The IEEE 802 </a:t>
            </a:r>
            <a:r>
              <a:rPr lang="en-AU" i="1" dirty="0" err="1" smtClean="0"/>
              <a:t>Coex</a:t>
            </a:r>
            <a:r>
              <a:rPr lang="en-AU" i="1" dirty="0" smtClean="0"/>
              <a:t> SC approves </a:t>
            </a:r>
            <a:r>
              <a:rPr lang="en-AU" dirty="0" smtClean="0">
                <a:solidFill>
                  <a:srgbClr val="FF0000"/>
                </a:solidFill>
              </a:rPr>
              <a:t>11-18-xxxx-00 </a:t>
            </a:r>
            <a:r>
              <a:rPr lang="en-AU" i="1" dirty="0" smtClean="0"/>
              <a:t>as </a:t>
            </a:r>
            <a:r>
              <a:rPr lang="en-AU" i="1" dirty="0" smtClean="0"/>
              <a:t>minutes of its meeting in </a:t>
            </a:r>
            <a:r>
              <a:rPr lang="en-AU" i="1" dirty="0" smtClean="0"/>
              <a:t>San Diego </a:t>
            </a:r>
            <a:r>
              <a:rPr lang="en-AU" i="1" dirty="0" smtClean="0"/>
              <a:t>in </a:t>
            </a:r>
            <a:r>
              <a:rPr lang="en-AU" i="1" dirty="0" smtClean="0"/>
              <a:t>July </a:t>
            </a:r>
            <a:r>
              <a:rPr lang="en-AU" i="1" dirty="0" smtClean="0"/>
              <a:t>2018</a:t>
            </a:r>
          </a:p>
          <a:p>
            <a:pPr lvl="2"/>
            <a:r>
              <a:rPr lang="en-AU" dirty="0" smtClean="0"/>
              <a:t>Moved: </a:t>
            </a:r>
          </a:p>
          <a:p>
            <a:pPr lvl="2"/>
            <a:r>
              <a:rPr lang="en-AU" dirty="0" smtClean="0"/>
              <a:t>Seconded:</a:t>
            </a:r>
          </a:p>
          <a:p>
            <a:pPr lvl="2"/>
            <a:r>
              <a:rPr lang="en-AU" dirty="0" smtClean="0"/>
              <a:t>Result: 8/5/12</a:t>
            </a:r>
            <a:endParaRPr lang="en-AU" dirty="0"/>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a:t>
            </a:r>
            <a:r>
              <a:rPr lang="en-AU" sz="2400" b="1" dirty="0" smtClean="0">
                <a:solidFill>
                  <a:srgbClr val="FF0000"/>
                </a:solidFill>
              </a:rPr>
              <a:t>next </a:t>
            </a:r>
            <a:r>
              <a:rPr lang="en-AU" sz="2400" b="1" dirty="0" smtClean="0">
                <a:solidFill>
                  <a:srgbClr val="FF0000"/>
                </a:solidFill>
              </a:rPr>
              <a:t>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a:t>
            </a:r>
            <a:r>
              <a:rPr lang="en-AU" dirty="0" smtClean="0"/>
              <a:t>discuss the ETSI </a:t>
            </a:r>
            <a:r>
              <a:rPr lang="en-AU" dirty="0" smtClean="0"/>
              <a:t>BRAN meeting </a:t>
            </a:r>
            <a:r>
              <a:rPr lang="en-AU" dirty="0" smtClean="0"/>
              <a:t>to held next week</a:t>
            </a:r>
            <a:endParaRPr lang="en-AU" dirty="0"/>
          </a:p>
        </p:txBody>
      </p:sp>
      <p:sp>
        <p:nvSpPr>
          <p:cNvPr id="3" name="Content Placeholder 2"/>
          <p:cNvSpPr>
            <a:spLocks noGrp="1"/>
          </p:cNvSpPr>
          <p:nvPr>
            <p:ph idx="1"/>
          </p:nvPr>
        </p:nvSpPr>
        <p:spPr/>
        <p:txBody>
          <a:bodyPr/>
          <a:lstStyle/>
          <a:p>
            <a:pPr lvl="1"/>
            <a:r>
              <a:rPr lang="en-AU" dirty="0"/>
              <a:t>The </a:t>
            </a:r>
            <a:r>
              <a:rPr lang="en-AU" dirty="0" smtClean="0"/>
              <a:t>next </a:t>
            </a:r>
            <a:r>
              <a:rPr lang="en-AU" dirty="0"/>
              <a:t>meeting of ETSI BRAN </a:t>
            </a:r>
            <a:r>
              <a:rPr lang="en-AU" dirty="0" err="1" smtClean="0"/>
              <a:t>wil</a:t>
            </a:r>
            <a:r>
              <a:rPr lang="en-AU" dirty="0" smtClean="0"/>
              <a:t> be hel</a:t>
            </a:r>
            <a:r>
              <a:rPr lang="en-AU" dirty="0" smtClean="0"/>
              <a:t>d next week</a:t>
            </a:r>
            <a:endParaRPr lang="en-AU" dirty="0"/>
          </a:p>
          <a:p>
            <a:pPr lvl="2"/>
            <a:r>
              <a:rPr lang="en-AU" dirty="0"/>
              <a:t>Dates: </a:t>
            </a:r>
            <a:r>
              <a:rPr lang="en-AU" dirty="0" smtClean="0">
                <a:solidFill>
                  <a:srgbClr val="FF0000"/>
                </a:solidFill>
              </a:rPr>
              <a:t>xx-</a:t>
            </a:r>
            <a:r>
              <a:rPr lang="en-AU" dirty="0" err="1" smtClean="0">
                <a:solidFill>
                  <a:srgbClr val="FF0000"/>
                </a:solidFill>
              </a:rPr>
              <a:t>yy</a:t>
            </a:r>
            <a:r>
              <a:rPr lang="en-AU" dirty="0" smtClean="0"/>
              <a:t> Sept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a:t>
            </a:r>
            <a:r>
              <a:rPr lang="en-AU" dirty="0" smtClean="0"/>
              <a:t>agenda </a:t>
            </a:r>
            <a:r>
              <a:rPr lang="en-AU" dirty="0" smtClean="0"/>
              <a:t>&amp; submission </a:t>
            </a:r>
            <a:r>
              <a:rPr lang="en-AU" dirty="0" smtClean="0"/>
              <a:t>particularly </a:t>
            </a:r>
            <a:r>
              <a:rPr lang="en-AU" dirty="0" smtClean="0"/>
              <a:t>on issues related to:</a:t>
            </a:r>
          </a:p>
          <a:p>
            <a:pPr lvl="2"/>
            <a:r>
              <a:rPr lang="en-AU" dirty="0" smtClean="0"/>
              <a:t>Timeline</a:t>
            </a:r>
          </a:p>
          <a:p>
            <a:pPr lvl="2"/>
            <a:r>
              <a:rPr lang="en-AU" dirty="0" smtClean="0"/>
              <a:t>Adaptivity</a:t>
            </a:r>
          </a:p>
          <a:p>
            <a:pPr lvl="2"/>
            <a:r>
              <a:rPr lang="en-AU" dirty="0" smtClean="0"/>
              <a:t>Paused “COT” feature</a:t>
            </a:r>
          </a:p>
          <a:p>
            <a:pPr lvl="2"/>
            <a:r>
              <a:rPr lang="en-AU" dirty="0"/>
              <a:t>Blocking energy</a:t>
            </a:r>
          </a:p>
          <a:p>
            <a:pPr marL="184150" lvl="2"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693460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r>
              <a:rPr lang="en-AU" dirty="0" smtClean="0"/>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2299763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01761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t>
            </a:r>
            <a:r>
              <a:rPr lang="en-AU" dirty="0" smtClean="0"/>
              <a:t>sent an LS </a:t>
            </a:r>
            <a:r>
              <a:rPr lang="en-AU" dirty="0" smtClean="0"/>
              <a:t>to 3GPP RAN4 </a:t>
            </a:r>
            <a:r>
              <a:rPr lang="en-AU" dirty="0" smtClean="0"/>
              <a:t>out of San Diego</a:t>
            </a:r>
            <a:endParaRPr lang="en-AU" dirty="0"/>
          </a:p>
        </p:txBody>
      </p:sp>
      <p:sp>
        <p:nvSpPr>
          <p:cNvPr id="3" name="Content Placeholder 2"/>
          <p:cNvSpPr>
            <a:spLocks noGrp="1"/>
          </p:cNvSpPr>
          <p:nvPr>
            <p:ph idx="1"/>
          </p:nvPr>
        </p:nvSpPr>
        <p:spPr/>
        <p:txBody>
          <a:bodyPr/>
          <a:lstStyle/>
          <a:p>
            <a:pPr lvl="1"/>
            <a:r>
              <a:rPr lang="en-AU" dirty="0" smtClean="0"/>
              <a:t>During </a:t>
            </a:r>
            <a:r>
              <a:rPr lang="en-AU" dirty="0" smtClean="0"/>
              <a:t>San Diego’s </a:t>
            </a:r>
            <a:r>
              <a:rPr lang="en-AU" dirty="0" smtClean="0"/>
              <a:t>session, an apparent contradiction between RAN1/2 and RAN4 specs was highlighted, with a potential adverse affect on 802.11 operation</a:t>
            </a:r>
          </a:p>
          <a:p>
            <a:pPr lvl="1"/>
            <a:r>
              <a:rPr lang="en-AU" dirty="0" smtClean="0"/>
              <a:t>A proposal to sen</a:t>
            </a:r>
            <a:r>
              <a:rPr lang="en-AU" dirty="0" smtClean="0"/>
              <a:t>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a:t>
            </a:r>
            <a:r>
              <a:rPr lang="en-US" i="1" dirty="0" smtClean="0"/>
              <a:t>r0 be sent to 3GPP RAN4 as a Liaison Statement</a:t>
            </a:r>
            <a:endParaRPr lang="en-US" i="1" dirty="0"/>
          </a:p>
          <a:p>
            <a:pPr lvl="2"/>
            <a:r>
              <a:rPr lang="en-AU" dirty="0" smtClean="0"/>
              <a:t>Moved: Sindhu</a:t>
            </a:r>
          </a:p>
          <a:p>
            <a:pPr lvl="2"/>
            <a:r>
              <a:rPr lang="en-AU" dirty="0" smtClean="0"/>
              <a:t>Seconded: </a:t>
            </a:r>
            <a:r>
              <a:rPr lang="en-AU" dirty="0" err="1" smtClean="0"/>
              <a:t>JIm</a:t>
            </a:r>
            <a:endParaRPr lang="en-AU" dirty="0" smtClean="0"/>
          </a:p>
          <a:p>
            <a:pPr lvl="2"/>
            <a:r>
              <a:rPr lang="en-AU" dirty="0" smtClean="0"/>
              <a:t>22/0/8</a:t>
            </a:r>
          </a:p>
          <a:p>
            <a:pPr lvl="1"/>
            <a:r>
              <a:rPr lang="en-AU" dirty="0" smtClean="0"/>
              <a:t>Ultimately the following was sent</a:t>
            </a:r>
          </a:p>
          <a:p>
            <a:pPr lvl="2"/>
            <a:r>
              <a:rPr lang="en-AU" dirty="0" smtClean="0"/>
              <a:t>See </a:t>
            </a:r>
            <a:r>
              <a:rPr lang="en-AU" dirty="0" smtClean="0">
                <a:solidFill>
                  <a:srgbClr val="FF0000"/>
                </a:solidFill>
              </a:rPr>
              <a:t>embedded</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98036734"/>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16386"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5388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a:t>
            </a:r>
            <a:r>
              <a:rPr lang="en-AU" dirty="0" smtClean="0"/>
              <a:t>8th </a:t>
            </a:r>
            <a:r>
              <a:rPr lang="en-AU" dirty="0" smtClean="0"/>
              <a:t>F2F meeting of the </a:t>
            </a:r>
            <a:r>
              <a:rPr lang="en-AU" i="1" dirty="0" smtClean="0"/>
              <a:t>Coexistence Standing Committee </a:t>
            </a:r>
            <a:r>
              <a:rPr lang="en-AU" dirty="0" smtClean="0"/>
              <a:t>in </a:t>
            </a:r>
            <a:r>
              <a:rPr lang="en-AU" dirty="0" smtClean="0"/>
              <a:t>Hawaii in Sept </a:t>
            </a:r>
            <a:r>
              <a:rPr lang="en-AU" dirty="0" smtClean="0"/>
              <a:t>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a:t>
            </a:r>
            <a:r>
              <a:rPr lang="en-AU" dirty="0" smtClean="0"/>
              <a:t>), San Diego (July 2018) </a:t>
            </a:r>
            <a:r>
              <a:rPr lang="en-AU" dirty="0" smtClean="0"/>
              <a:t>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response to the LS to RAN4 in July 2018</a:t>
            </a:r>
            <a:endParaRPr lang="en-AU" dirty="0"/>
          </a:p>
        </p:txBody>
      </p:sp>
      <p:sp>
        <p:nvSpPr>
          <p:cNvPr id="3" name="Content Placeholder 2"/>
          <p:cNvSpPr>
            <a:spLocks noGrp="1"/>
          </p:cNvSpPr>
          <p:nvPr>
            <p:ph idx="1"/>
          </p:nvPr>
        </p:nvSpPr>
        <p:spPr/>
        <p:txBody>
          <a:bodyPr/>
          <a:lstStyle/>
          <a:p>
            <a:pPr lvl="1"/>
            <a:r>
              <a:rPr lang="en-AU" dirty="0" smtClean="0"/>
              <a:t>The LS </a:t>
            </a:r>
            <a:r>
              <a:rPr lang="en-US" dirty="0" smtClean="0"/>
              <a:t>was discussed at the </a:t>
            </a:r>
            <a:r>
              <a:rPr lang="en-US" dirty="0"/>
              <a:t>RAN4 #88 Meeting </a:t>
            </a:r>
            <a:r>
              <a:rPr lang="en-US" dirty="0" smtClean="0"/>
              <a:t>on 20-24 August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1563602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6GHz greenfield</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391250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previously noted another perspective on sharing new spectrum from LTE community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3" name="Content Placeholder 2"/>
          <p:cNvSpPr>
            <a:spLocks noGrp="1"/>
          </p:cNvSpPr>
          <p:nvPr>
            <p:ph idx="1"/>
          </p:nvPr>
        </p:nvSpPr>
        <p:spPr/>
        <p:txBody>
          <a:bodyPr/>
          <a:lstStyle/>
          <a:p>
            <a:pPr lvl="1"/>
            <a:r>
              <a:rPr lang="en-AU" dirty="0" smtClean="0"/>
              <a:t>In previous meetings, the </a:t>
            </a:r>
            <a:r>
              <a:rPr lang="en-AU" dirty="0" err="1" smtClean="0"/>
              <a:t>Coex</a:t>
            </a:r>
            <a:r>
              <a:rPr lang="en-AU" dirty="0" smtClean="0"/>
              <a:t> SC has discussed the possibility of new coexistence mechanisms in new spectrum</a:t>
            </a:r>
          </a:p>
          <a:p>
            <a:pPr lvl="2"/>
            <a:r>
              <a:rPr lang="en-AU" dirty="0" err="1" smtClean="0"/>
              <a:t>eg</a:t>
            </a:r>
            <a:r>
              <a:rPr lang="en-AU" dirty="0" smtClean="0"/>
              <a:t> a new preamble at 6Ghz</a:t>
            </a:r>
          </a:p>
          <a:p>
            <a:pPr lvl="1"/>
            <a:r>
              <a:rPr lang="en-AU" dirty="0" smtClean="0"/>
              <a:t>There was not much interest at the time, mainly because most in the 802.11 community want to think of 6GHz as an extension of 5GHz </a:t>
            </a:r>
          </a:p>
          <a:p>
            <a:pPr lvl="2"/>
            <a:r>
              <a:rPr lang="en-AU" dirty="0" smtClean="0"/>
              <a:t>The simplest approach, aligned with status quo</a:t>
            </a:r>
          </a:p>
          <a:p>
            <a:pPr lvl="1"/>
            <a:r>
              <a:rPr lang="en-AU" dirty="0" smtClean="0"/>
              <a:t>However, it appears the LTE community has different ideas</a:t>
            </a:r>
          </a:p>
          <a:p>
            <a:pPr lvl="2"/>
            <a:r>
              <a:rPr lang="en-AU" dirty="0" smtClean="0"/>
              <a:t>See embedded </a:t>
            </a:r>
            <a:r>
              <a:rPr lang="en-AU" dirty="0"/>
              <a:t>document from </a:t>
            </a:r>
            <a:r>
              <a:rPr lang="en-AU" dirty="0" smtClean="0"/>
              <a:t>Qualcomm, Nokia</a:t>
            </a:r>
            <a:br>
              <a:rPr lang="en-AU" dirty="0" smtClean="0"/>
            </a:br>
            <a:r>
              <a:rPr lang="en-AU" dirty="0" smtClean="0"/>
              <a:t>&amp; Ericsson to CEPT ECC FM57</a:t>
            </a:r>
          </a:p>
          <a:p>
            <a:pPr lvl="1"/>
            <a:r>
              <a:rPr lang="en-AU" dirty="0" smtClean="0"/>
              <a:t>This material was discussed by the </a:t>
            </a:r>
            <a:r>
              <a:rPr lang="en-AU" dirty="0" err="1" smtClean="0"/>
              <a:t>Coex</a:t>
            </a:r>
            <a:r>
              <a:rPr lang="en-AU" dirty="0" smtClean="0"/>
              <a:t> SC in Warsaw in May 2018</a:t>
            </a:r>
          </a:p>
        </p:txBody>
      </p:sp>
      <p:graphicFrame>
        <p:nvGraphicFramePr>
          <p:cNvPr id="7" name="Content Placeholder 5"/>
          <p:cNvGraphicFramePr>
            <a:graphicFrameLocks noChangeAspect="1"/>
          </p:cNvGraphicFramePr>
          <p:nvPr>
            <p:extLst/>
          </p:nvPr>
        </p:nvGraphicFramePr>
        <p:xfrm>
          <a:off x="7120700" y="4038600"/>
          <a:ext cx="914400" cy="792163"/>
        </p:xfrm>
        <a:graphic>
          <a:graphicData uri="http://schemas.openxmlformats.org/presentationml/2006/ole">
            <mc:AlternateContent xmlns:mc="http://schemas.openxmlformats.org/markup-compatibility/2006">
              <mc:Choice xmlns:v="urn:schemas-microsoft-com:vml" Requires="v">
                <p:oleObj spid="_x0000_s11328" name="Document" showAsIcon="1" r:id="rId3" imgW="914400" imgH="792360" progId="Word.Document.12">
                  <p:embed/>
                </p:oleObj>
              </mc:Choice>
              <mc:Fallback>
                <p:oleObj name="Document" showAsIcon="1" r:id="rId3" imgW="914400" imgH="792360" progId="Word.Document.12">
                  <p:embed/>
                  <p:pic>
                    <p:nvPicPr>
                      <p:cNvPr id="7" name="Content Placeholder 5"/>
                      <p:cNvPicPr/>
                      <p:nvPr/>
                    </p:nvPicPr>
                    <p:blipFill>
                      <a:blip r:embed="rId4"/>
                      <a:stretch>
                        <a:fillRect/>
                      </a:stretch>
                    </p:blipFill>
                    <p:spPr>
                      <a:xfrm>
                        <a:off x="7120700" y="4038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077608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submission to FM57 proposes non LBT style access in the 6GHz band</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pic>
        <p:nvPicPr>
          <p:cNvPr id="6" name="Picture 5"/>
          <p:cNvPicPr>
            <a:picLocks noChangeAspect="1"/>
          </p:cNvPicPr>
          <p:nvPr/>
        </p:nvPicPr>
        <p:blipFill>
          <a:blip r:embed="rId2"/>
          <a:stretch>
            <a:fillRect/>
          </a:stretch>
        </p:blipFill>
        <p:spPr>
          <a:xfrm>
            <a:off x="685800" y="1981200"/>
            <a:ext cx="7772400" cy="4243350"/>
          </a:xfrm>
          <a:prstGeom prst="rect">
            <a:avLst/>
          </a:prstGeom>
          <a:ln>
            <a:solidFill>
              <a:schemeClr val="tx1"/>
            </a:solidFill>
          </a:ln>
        </p:spPr>
      </p:pic>
    </p:spTree>
    <p:extLst>
      <p:ext uri="{BB962C8B-B14F-4D97-AF65-F5344CB8AC3E}">
        <p14:creationId xmlns:p14="http://schemas.microsoft.com/office/powerpoint/2010/main" val="961981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Chair sent a call to action in May 2018</a:t>
            </a:r>
            <a:endParaRPr lang="en-AU" dirty="0"/>
          </a:p>
        </p:txBody>
      </p:sp>
      <p:sp>
        <p:nvSpPr>
          <p:cNvPr id="3" name="Content Placeholder 2"/>
          <p:cNvSpPr>
            <a:spLocks noGrp="1"/>
          </p:cNvSpPr>
          <p:nvPr>
            <p:ph idx="1"/>
          </p:nvPr>
        </p:nvSpPr>
        <p:spPr/>
        <p:txBody>
          <a:bodyPr/>
          <a:lstStyle/>
          <a:p>
            <a:r>
              <a:rPr lang="en-AU" dirty="0" smtClean="0"/>
              <a:t>Call to action sent by </a:t>
            </a:r>
            <a:r>
              <a:rPr lang="en-AU" dirty="0" err="1" smtClean="0"/>
              <a:t>Coex</a:t>
            </a:r>
            <a:r>
              <a:rPr lang="en-AU" dirty="0" smtClean="0"/>
              <a:t> SC Chair to reflector</a:t>
            </a:r>
          </a:p>
          <a:p>
            <a:pPr lvl="1"/>
            <a:r>
              <a:rPr lang="en-AU" i="1" dirty="0" smtClean="0"/>
              <a:t>… discussions </a:t>
            </a:r>
            <a:r>
              <a:rPr lang="en-AU" i="1" dirty="0"/>
              <a:t>are beginning to transition from coexistence in the legacy 5GHz band (legacy in the sense they contain a large number of existing Wi-Fi deployments) to coexistence in the greenfield 6GHz band (greenfield in the sense it currently contains few/no Wi-Fi or unlicensed LTE deployments). The greenfield nature of 6GHz means that we can more easily consider different coexistence mechanisms and </a:t>
            </a:r>
            <a:r>
              <a:rPr lang="en-AU" i="1" dirty="0" smtClean="0"/>
              <a:t>thresholds.</a:t>
            </a:r>
          </a:p>
          <a:p>
            <a:pPr lvl="1"/>
            <a:r>
              <a:rPr lang="en-AU" i="1" dirty="0" smtClean="0"/>
              <a:t>Indeed</a:t>
            </a:r>
            <a:r>
              <a:rPr lang="en-AU" i="1" dirty="0"/>
              <a:t>, a variety of suggestions have been made for mechanisms that are claimed to support fair and efficient coexistence between 802.11 and other technologies in the 6Ghz band, including:</a:t>
            </a:r>
          </a:p>
          <a:p>
            <a:pPr lvl="2"/>
            <a:r>
              <a:rPr lang="en-AU" i="1" dirty="0"/>
              <a:t>Status quo: use the 5GHz rules (from refined EN 301 893) in 6Ghz band</a:t>
            </a:r>
          </a:p>
          <a:p>
            <a:pPr lvl="2"/>
            <a:r>
              <a:rPr lang="en-AU" i="1" dirty="0"/>
              <a:t>ED-only: all technologies use ED-only (</a:t>
            </a:r>
            <a:r>
              <a:rPr lang="en-AU" i="1" dirty="0" err="1"/>
              <a:t>ie</a:t>
            </a:r>
            <a:r>
              <a:rPr lang="en-AU" i="1" dirty="0"/>
              <a:t> no use of PD)</a:t>
            </a:r>
          </a:p>
          <a:p>
            <a:pPr lvl="3"/>
            <a:r>
              <a:rPr lang="en-AU" i="1" dirty="0"/>
              <a:t>Thresholds suggested include -72dBm, -62dB or even -</a:t>
            </a:r>
            <a:r>
              <a:rPr lang="en-AU" i="1" dirty="0" smtClean="0"/>
              <a:t>52dBm</a:t>
            </a:r>
          </a:p>
          <a:p>
            <a:pPr lvl="2"/>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4029174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Chair sent a call to action in May 2018</a:t>
            </a:r>
          </a:p>
        </p:txBody>
      </p:sp>
      <p:sp>
        <p:nvSpPr>
          <p:cNvPr id="3" name="Content Placeholder 2"/>
          <p:cNvSpPr>
            <a:spLocks noGrp="1"/>
          </p:cNvSpPr>
          <p:nvPr>
            <p:ph idx="1"/>
          </p:nvPr>
        </p:nvSpPr>
        <p:spPr/>
        <p:txBody>
          <a:bodyPr/>
          <a:lstStyle/>
          <a:p>
            <a:r>
              <a:rPr lang="en-AU" dirty="0" smtClean="0"/>
              <a:t>Call to action sent by </a:t>
            </a:r>
            <a:r>
              <a:rPr lang="en-AU" dirty="0" err="1" smtClean="0"/>
              <a:t>Coex</a:t>
            </a:r>
            <a:r>
              <a:rPr lang="en-AU" dirty="0" smtClean="0"/>
              <a:t> SC Chair to reflector</a:t>
            </a:r>
          </a:p>
          <a:p>
            <a:pPr lvl="2"/>
            <a:r>
              <a:rPr lang="en-AU" dirty="0" smtClean="0"/>
              <a:t>… </a:t>
            </a:r>
          </a:p>
          <a:p>
            <a:pPr lvl="2"/>
            <a:r>
              <a:rPr lang="en-AU" i="1" dirty="0" smtClean="0"/>
              <a:t>Common </a:t>
            </a:r>
            <a:r>
              <a:rPr lang="en-AU" i="1" dirty="0"/>
              <a:t>preamble: all technologies use the traditional 802.11 mechanism and thresholds using a common preamble</a:t>
            </a:r>
          </a:p>
          <a:p>
            <a:pPr lvl="3"/>
            <a:r>
              <a:rPr lang="en-AU" i="1" dirty="0"/>
              <a:t>Could be either 802.11a preamble or a new preamble</a:t>
            </a:r>
          </a:p>
          <a:p>
            <a:pPr lvl="3"/>
            <a:r>
              <a:rPr lang="en-AU" i="1" dirty="0"/>
              <a:t>Note: the use of the 802.11a preamble is likely to unpopular in 3GPP, and previously 802.11 chip vendors indicated it was too late for them to consider a new preamble in 6GHz</a:t>
            </a:r>
          </a:p>
          <a:p>
            <a:pPr lvl="2"/>
            <a:r>
              <a:rPr lang="en-AU" i="1" dirty="0"/>
              <a:t>Alt 4: any technology that detects its own preamble at -82 dBm can use an ED of -62 dBm, otherwise a an ED of -72 dBm</a:t>
            </a:r>
          </a:p>
          <a:p>
            <a:pPr lvl="3"/>
            <a:r>
              <a:rPr lang="en-AU" i="1" dirty="0"/>
              <a:t>Note: this means that LAA would only defer to 802.11 at ED of -62dBm</a:t>
            </a:r>
          </a:p>
          <a:p>
            <a:pPr lvl="3"/>
            <a:r>
              <a:rPr lang="en-AU" i="1" dirty="0"/>
              <a:t>Note: IEEE 802.11 WG’s LS to ETSI BRAN  noted that 3GPP simulations have already demonstrated this approach is unfair to 802.11 systems using the traditional mechanism and </a:t>
            </a:r>
            <a:r>
              <a:rPr lang="en-AU" i="1" dirty="0" smtClean="0"/>
              <a:t>thresholds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192712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Chair sent a call to action in May 2018</a:t>
            </a:r>
          </a:p>
        </p:txBody>
      </p:sp>
      <p:sp>
        <p:nvSpPr>
          <p:cNvPr id="3" name="Content Placeholder 2"/>
          <p:cNvSpPr>
            <a:spLocks noGrp="1"/>
          </p:cNvSpPr>
          <p:nvPr>
            <p:ph idx="1"/>
          </p:nvPr>
        </p:nvSpPr>
        <p:spPr/>
        <p:txBody>
          <a:bodyPr/>
          <a:lstStyle/>
          <a:p>
            <a:r>
              <a:rPr lang="en-AU" dirty="0" smtClean="0"/>
              <a:t>Call to action sent by </a:t>
            </a:r>
            <a:r>
              <a:rPr lang="en-AU" dirty="0" err="1" smtClean="0"/>
              <a:t>Coex</a:t>
            </a:r>
            <a:r>
              <a:rPr lang="en-AU" dirty="0" smtClean="0"/>
              <a:t> SC Chair to reflector</a:t>
            </a:r>
          </a:p>
          <a:p>
            <a:pPr lvl="1"/>
            <a:r>
              <a:rPr lang="en-AU" b="1" i="1" dirty="0" smtClean="0"/>
              <a:t>Call </a:t>
            </a:r>
            <a:r>
              <a:rPr lang="en-AU" b="1" i="1" dirty="0"/>
              <a:t>for action</a:t>
            </a:r>
            <a:r>
              <a:rPr lang="en-AU" i="1" dirty="0"/>
              <a:t>: I would ask that anyone who has studies that support any of these options, or that show any of these options are unacceptable, to make them available for consideration by the IEEE 802.11 Coexistence SC in July or Sept or at the proposed 802.11/3GPP Coexistence </a:t>
            </a:r>
            <a:r>
              <a:rPr lang="en-AU" i="1" dirty="0" smtClean="0"/>
              <a:t>Workshop.</a:t>
            </a:r>
          </a:p>
          <a:p>
            <a:pPr lvl="1"/>
            <a:r>
              <a:rPr lang="en-AU" i="1" dirty="0" smtClean="0"/>
              <a:t>Studies </a:t>
            </a:r>
            <a:r>
              <a:rPr lang="en-AU" i="1" dirty="0"/>
              <a:t>could be based on analysis, old or new simulations or actual deployment </a:t>
            </a:r>
            <a:r>
              <a:rPr lang="en-AU" i="1" dirty="0" smtClean="0"/>
              <a:t>measurements.</a:t>
            </a:r>
          </a:p>
          <a:p>
            <a:pPr lvl="1"/>
            <a:r>
              <a:rPr lang="en-AU" i="1" dirty="0" smtClean="0"/>
              <a:t>If </a:t>
            </a:r>
            <a:r>
              <a:rPr lang="en-AU" i="1" dirty="0"/>
              <a:t>you think you might be able to contribute such a study, please ping me as soon as possible so I can plan upcoming agendas.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048789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discuss next steps for discussion about 6GHz coexistence</a:t>
            </a:r>
            <a:endParaRPr lang="en-AU" dirty="0"/>
          </a:p>
        </p:txBody>
      </p:sp>
      <p:sp>
        <p:nvSpPr>
          <p:cNvPr id="3" name="Content Placeholder 2"/>
          <p:cNvSpPr>
            <a:spLocks noGrp="1"/>
          </p:cNvSpPr>
          <p:nvPr>
            <p:ph idx="1"/>
          </p:nvPr>
        </p:nvSpPr>
        <p:spPr/>
        <p:txBody>
          <a:bodyPr/>
          <a:lstStyle/>
          <a:p>
            <a:pPr lvl="1"/>
            <a:r>
              <a:rPr lang="en-US" dirty="0" smtClean="0"/>
              <a:t>At this time there is no forum discussing coexistence issues with other similar systems (</a:t>
            </a:r>
            <a:r>
              <a:rPr lang="en-US" dirty="0" err="1" smtClean="0"/>
              <a:t>eg</a:t>
            </a:r>
            <a:r>
              <a:rPr lang="en-US" dirty="0" smtClean="0"/>
              <a:t> NR-U) in the 6Ghz band</a:t>
            </a:r>
          </a:p>
          <a:p>
            <a:pPr lvl="2"/>
            <a:r>
              <a:rPr lang="en-US" dirty="0" smtClean="0"/>
              <a:t>ETSI BRAN discussions have explicitly excluded 6GHz</a:t>
            </a:r>
          </a:p>
          <a:p>
            <a:pPr lvl="1"/>
            <a:r>
              <a:rPr lang="en-US" dirty="0" smtClean="0"/>
              <a:t>Some questions:</a:t>
            </a:r>
          </a:p>
          <a:p>
            <a:pPr lvl="2"/>
            <a:r>
              <a:rPr lang="en-US" dirty="0" smtClean="0"/>
              <a:t>Does anyone believe it is important that the industry consider 6GHz coexistence issues now?</a:t>
            </a:r>
          </a:p>
          <a:p>
            <a:pPr lvl="3"/>
            <a:r>
              <a:rPr lang="en-US" dirty="0" smtClean="0"/>
              <a:t>Why or why not?</a:t>
            </a:r>
          </a:p>
          <a:p>
            <a:pPr lvl="2"/>
            <a:r>
              <a:rPr lang="en-US" dirty="0" smtClean="0"/>
              <a:t>In what forum should these issues be discussed?</a:t>
            </a:r>
          </a:p>
          <a:p>
            <a:pPr lvl="3"/>
            <a:r>
              <a:rPr lang="en-US" dirty="0" err="1" smtClean="0"/>
              <a:t>Coex</a:t>
            </a:r>
            <a:r>
              <a:rPr lang="en-US" dirty="0" smtClean="0"/>
              <a:t> SC, 3GPP RAN, ETSI BRAN?</a:t>
            </a:r>
          </a:p>
          <a:p>
            <a:pPr lvl="3"/>
            <a:r>
              <a:rPr lang="en-US" dirty="0" smtClean="0"/>
              <a:t>A joint workshop? (proposal in next section)</a:t>
            </a:r>
          </a:p>
          <a:p>
            <a:pPr lvl="2"/>
            <a:r>
              <a:rPr lang="en-US" dirty="0" smtClean="0"/>
              <a:t>Is anyone willing to respond to the call for action, and actually provide some material to this SC?</a:t>
            </a:r>
          </a:p>
          <a:p>
            <a:pPr lvl="3"/>
            <a:r>
              <a:rPr lang="en-US" dirty="0" smtClean="0"/>
              <a:t>Anyone?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4162018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702349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highlights the need for 3GPP RAN1 and IEEE 802.11 to engage with the goal of agreeing on how fair access between all technologies can be maintained in the 6GHz band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4117984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t>
            </a:r>
            <a:r>
              <a:rPr lang="en-AU" dirty="0" smtClean="0"/>
              <a:t>discussed </a:t>
            </a:r>
            <a:r>
              <a:rPr lang="en-AU" dirty="0" smtClean="0"/>
              <a:t>the possibility of a workshop to engage with 3GPP RAN1 on sharing of 5/6GHz</a:t>
            </a:r>
            <a:endParaRPr lang="en-AU" dirty="0"/>
          </a:p>
        </p:txBody>
      </p:sp>
      <p:sp>
        <p:nvSpPr>
          <p:cNvPr id="3" name="Content Placeholder 2"/>
          <p:cNvSpPr>
            <a:spLocks noGrp="1"/>
          </p:cNvSpPr>
          <p:nvPr>
            <p:ph idx="1"/>
          </p:nvPr>
        </p:nvSpPr>
        <p:spPr/>
        <p:txBody>
          <a:bodyPr/>
          <a:lstStyle/>
          <a:p>
            <a:pPr lvl="1"/>
            <a:r>
              <a:rPr lang="en-AU" dirty="0" smtClean="0"/>
              <a:t>In Chicago, it was suggested that IEEE 802.11 WG be proactive about engaging with 3GPP on “fair” sharing mechanisms for 6GHz</a:t>
            </a:r>
          </a:p>
          <a:p>
            <a:pPr lvl="1"/>
            <a:r>
              <a:rPr lang="en-AU" dirty="0" smtClean="0"/>
              <a:t>It was further suggested that IEEE 802 could invite 3GPP RAN1 to participate in a workshop on this topic (as well as 5GHz)</a:t>
            </a:r>
          </a:p>
          <a:p>
            <a:pPr lvl="2"/>
            <a:r>
              <a:rPr lang="en-AU" dirty="0" smtClean="0"/>
              <a:t>Possibly at the IEEE 802.11 interim in Sept 2018 or the plenary in Nov 2018 (with invitation in July 2018)</a:t>
            </a:r>
          </a:p>
          <a:p>
            <a:pPr lvl="1"/>
            <a:r>
              <a:rPr lang="en-AU" dirty="0" smtClean="0"/>
              <a:t>There </a:t>
            </a:r>
            <a:r>
              <a:rPr lang="en-AU" dirty="0"/>
              <a:t>has been some </a:t>
            </a:r>
            <a:r>
              <a:rPr lang="en-AU" dirty="0" smtClean="0"/>
              <a:t>positive feedback </a:t>
            </a:r>
            <a:r>
              <a:rPr lang="en-AU" dirty="0"/>
              <a:t>to the suggestion for a </a:t>
            </a:r>
            <a:r>
              <a:rPr lang="en-AU" dirty="0" smtClean="0"/>
              <a:t>workshop but no one has really stepped up … until </a:t>
            </a:r>
            <a:r>
              <a:rPr lang="en-AU" dirty="0" smtClean="0"/>
              <a:t>San </a:t>
            </a:r>
            <a:r>
              <a:rPr lang="en-AU" dirty="0" err="1" smtClean="0"/>
              <a:t>Diegi</a:t>
            </a:r>
            <a:r>
              <a:rPr lang="en-AU" dirty="0" smtClean="0"/>
              <a:t>!</a:t>
            </a:r>
            <a:endParaRPr lang="en-AU" dirty="0" smtClean="0"/>
          </a:p>
          <a:p>
            <a:pPr lvl="1"/>
            <a:r>
              <a:rPr lang="en-AU" dirty="0" smtClean="0"/>
              <a:t>In San Diego, Lili </a:t>
            </a:r>
            <a:r>
              <a:rPr lang="en-AU" dirty="0" err="1"/>
              <a:t>Hervieu</a:t>
            </a:r>
            <a:r>
              <a:rPr lang="en-AU" dirty="0"/>
              <a:t> (</a:t>
            </a:r>
            <a:r>
              <a:rPr lang="en-AU" dirty="0" err="1"/>
              <a:t>Cablelabs</a:t>
            </a:r>
            <a:r>
              <a:rPr lang="en-AU" dirty="0" smtClean="0"/>
              <a:t>) </a:t>
            </a:r>
            <a:r>
              <a:rPr lang="en-AU" dirty="0" smtClean="0"/>
              <a:t>proposed </a:t>
            </a:r>
            <a:r>
              <a:rPr lang="en-AU" dirty="0" smtClean="0"/>
              <a:t>a Workshop with 3GPP RAN</a:t>
            </a:r>
            <a:endParaRPr lang="en-AU" dirty="0"/>
          </a:p>
          <a:p>
            <a:pPr lvl="2"/>
            <a:r>
              <a:rPr lang="en-AU" dirty="0" smtClean="0"/>
              <a:t>See </a:t>
            </a:r>
            <a:r>
              <a:rPr lang="en-AU" dirty="0" smtClean="0">
                <a:hlinkClick r:id="rId3"/>
              </a:rPr>
              <a:t>11-18-1139-01</a:t>
            </a:r>
            <a:endParaRPr lang="en-AU" dirty="0" smtClean="0"/>
          </a:p>
          <a:p>
            <a:pPr lvl="1"/>
            <a:r>
              <a:rPr lang="en-AU" dirty="0" smtClean="0"/>
              <a:t>Ultimately a Workshop invitation was sent</a:t>
            </a:r>
          </a:p>
          <a:p>
            <a:pPr lvl="2"/>
            <a:r>
              <a:rPr lang="en-AU" dirty="0" smtClean="0"/>
              <a:t>See embedded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49780754"/>
              </p:ext>
            </p:extLst>
          </p:nvPr>
        </p:nvGraphicFramePr>
        <p:xfrm>
          <a:off x="5410200" y="5692775"/>
          <a:ext cx="914400" cy="806450"/>
        </p:xfrm>
        <a:graphic>
          <a:graphicData uri="http://schemas.openxmlformats.org/presentationml/2006/ole">
            <mc:AlternateContent xmlns:mc="http://schemas.openxmlformats.org/markup-compatibility/2006">
              <mc:Choice xmlns:v="urn:schemas-microsoft-com:vml" Requires="v">
                <p:oleObj spid="_x0000_s17410"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410200" y="5692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49412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a:t>
            </a:r>
            <a:r>
              <a:rPr lang="en-AU" dirty="0" smtClean="0"/>
              <a:t>the response to the Workshop invitation</a:t>
            </a:r>
            <a:endParaRPr lang="en-AU" dirty="0"/>
          </a:p>
        </p:txBody>
      </p:sp>
      <p:sp>
        <p:nvSpPr>
          <p:cNvPr id="3" name="Content Placeholder 2"/>
          <p:cNvSpPr>
            <a:spLocks noGrp="1"/>
          </p:cNvSpPr>
          <p:nvPr>
            <p:ph idx="1"/>
          </p:nvPr>
        </p:nvSpPr>
        <p:spPr/>
        <p:txBody>
          <a:bodyPr/>
          <a:lstStyle/>
          <a:p>
            <a:pPr lvl="1"/>
            <a:r>
              <a:rPr lang="en-US" dirty="0" smtClean="0"/>
              <a:t>&lt;</a:t>
            </a:r>
            <a:r>
              <a:rPr lang="en-US" dirty="0" err="1" smtClean="0"/>
              <a:t>tbd</a:t>
            </a:r>
            <a:r>
              <a:rPr lang="en-US" dirty="0" smtClean="0"/>
              <a:t>&gt;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2996749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273027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 long standing position about the use of </a:t>
            </a:r>
            <a:r>
              <a:rPr lang="en-AU" i="1" dirty="0" smtClean="0"/>
              <a:t>blocking energy </a:t>
            </a:r>
            <a:endParaRPr lang="en-AU" i="1" dirty="0"/>
          </a:p>
        </p:txBody>
      </p:sp>
      <p:sp>
        <p:nvSpPr>
          <p:cNvPr id="3" name="Content Placeholder 2"/>
          <p:cNvSpPr>
            <a:spLocks noGrp="1"/>
          </p:cNvSpPr>
          <p:nvPr>
            <p:ph idx="1"/>
          </p:nvPr>
        </p:nvSpPr>
        <p:spPr/>
        <p:txBody>
          <a:bodyPr/>
          <a:lstStyle/>
          <a:p>
            <a:pPr lvl="1"/>
            <a:r>
              <a:rPr lang="en-AU" dirty="0" smtClean="0"/>
              <a:t>IEEE 802 has expressed concern to 3GPP RAN/RAN1 about the use of </a:t>
            </a:r>
            <a:r>
              <a:rPr lang="en-AU" i="1" dirty="0" smtClean="0"/>
              <a:t>blocking energy </a:t>
            </a:r>
            <a:r>
              <a:rPr lang="en-AU" dirty="0" smtClean="0"/>
              <a:t>by some implementations of LAA for a number of years</a:t>
            </a:r>
          </a:p>
          <a:p>
            <a:pPr lvl="1"/>
            <a:r>
              <a:rPr lang="en-AU" i="1" dirty="0" smtClean="0"/>
              <a:t>Blocking energy </a:t>
            </a:r>
            <a:r>
              <a:rPr lang="en-AU" dirty="0" smtClean="0"/>
              <a:t>is the energy transmitted in the time between when the LBT mechanism gives it access and the time it is ready to use the medium</a:t>
            </a:r>
          </a:p>
          <a:p>
            <a:pPr lvl="2"/>
            <a:r>
              <a:rPr lang="en-AU" dirty="0" smtClean="0"/>
              <a:t>Also known as </a:t>
            </a:r>
            <a:r>
              <a:rPr lang="en-AU" i="1" dirty="0" smtClean="0"/>
              <a:t>reservation signals</a:t>
            </a:r>
          </a:p>
          <a:p>
            <a:pPr lvl="1"/>
            <a:r>
              <a:rPr lang="en-AU" dirty="0" smtClean="0"/>
              <a:t>The primary purpose of </a:t>
            </a:r>
            <a:r>
              <a:rPr lang="en-AU" i="1" dirty="0" smtClean="0"/>
              <a:t>blocking energy</a:t>
            </a:r>
            <a:r>
              <a:rPr lang="en-AU" dirty="0" smtClean="0"/>
              <a:t> is to stop other system gaining access to the medium in the meantime</a:t>
            </a:r>
            <a:r>
              <a:rPr lang="en-AU" i="1" dirty="0" smtClean="0"/>
              <a:t> </a:t>
            </a:r>
          </a:p>
          <a:p>
            <a:pPr lvl="1"/>
            <a:r>
              <a:rPr lang="en-AU" dirty="0" smtClean="0"/>
              <a:t>The concern expressed by IEEE 802 in various Liaison Statements regarding </a:t>
            </a:r>
            <a:r>
              <a:rPr lang="en-AU" i="1" dirty="0" smtClean="0"/>
              <a:t>blocking energy </a:t>
            </a:r>
            <a:r>
              <a:rPr lang="en-AU" dirty="0" smtClean="0"/>
              <a:t>was that it was unnecessary use of the medium and, as such, it represented inappropriate interference to other devices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8955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802’s discussion with 3GPP related to blocking energy ultimately went nowhere</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position expressed by IEEE 802 to 3GPP RAN/RAN1 was that </a:t>
            </a:r>
            <a:r>
              <a:rPr lang="en-AU" i="1" dirty="0" smtClean="0"/>
              <a:t>blocking energy </a:t>
            </a:r>
            <a:r>
              <a:rPr lang="en-AU" dirty="0" smtClean="0"/>
              <a:t>should be limited to a level less than currently used by some LAA implementations</a:t>
            </a:r>
          </a:p>
          <a:p>
            <a:pPr lvl="2"/>
            <a:r>
              <a:rPr lang="en-AU" dirty="0" smtClean="0"/>
              <a:t>Current </a:t>
            </a:r>
            <a:r>
              <a:rPr lang="en-AU" i="1" dirty="0" smtClean="0"/>
              <a:t>blocking energy </a:t>
            </a:r>
            <a:r>
              <a:rPr lang="en-AU" dirty="0" smtClean="0"/>
              <a:t>is used up to 0.5ms or 1ms per COT (up to ~8ms)</a:t>
            </a:r>
          </a:p>
          <a:p>
            <a:pPr lvl="1"/>
            <a:r>
              <a:rPr lang="en-AU" dirty="0"/>
              <a:t>3GPP </a:t>
            </a:r>
            <a:r>
              <a:rPr lang="en-AU" dirty="0" smtClean="0"/>
              <a:t>RAN/RAN1 agreed that the use of </a:t>
            </a:r>
            <a:r>
              <a:rPr lang="en-AU" i="1" dirty="0" smtClean="0"/>
              <a:t>blocking energy </a:t>
            </a:r>
            <a:r>
              <a:rPr lang="en-AU" dirty="0" smtClean="0"/>
              <a:t>is undesirable</a:t>
            </a:r>
          </a:p>
          <a:p>
            <a:pPr lvl="2"/>
            <a:r>
              <a:rPr lang="en-AU" dirty="0" smtClean="0"/>
              <a:t>They noted it is unnecessary for good performance</a:t>
            </a:r>
          </a:p>
          <a:p>
            <a:pPr lvl="2"/>
            <a:r>
              <a:rPr lang="en-AU" dirty="0" smtClean="0"/>
              <a:t>They noted it is so unnecessary that the LAA spec did even not define it</a:t>
            </a:r>
          </a:p>
          <a:p>
            <a:pPr lvl="1"/>
            <a:r>
              <a:rPr lang="en-AU" dirty="0"/>
              <a:t>3GPP RAN/RAN1 </a:t>
            </a:r>
            <a:r>
              <a:rPr lang="en-AU" dirty="0" smtClean="0"/>
              <a:t>agreed at one point to limit the need for </a:t>
            </a:r>
            <a:r>
              <a:rPr lang="en-AU" i="1" dirty="0" smtClean="0"/>
              <a:t>blocking energy </a:t>
            </a:r>
            <a:r>
              <a:rPr lang="en-AU" dirty="0" smtClean="0"/>
              <a:t>by defining additional starting positions to the LAA spec</a:t>
            </a:r>
          </a:p>
          <a:p>
            <a:pPr lvl="2"/>
            <a:r>
              <a:rPr lang="en-AU" dirty="0" smtClean="0"/>
              <a:t>This would reduce the length of any blocking energy</a:t>
            </a:r>
          </a:p>
          <a:p>
            <a:pPr lvl="1"/>
            <a:r>
              <a:rPr lang="en-AU" dirty="0" smtClean="0"/>
              <a:t>IEEE 802 agreed that this approach might be a reasonable compromise, subject to testing with real systems</a:t>
            </a:r>
          </a:p>
          <a:p>
            <a:pPr lvl="1"/>
            <a:r>
              <a:rPr lang="en-AU" dirty="0" smtClean="0"/>
              <a:t>Unfortunately, 3GPP RAN1 later reneged on their commitment to define additional starting positions in LAA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264721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There was not consensus in ETSI BRAN on restricting the use of </a:t>
            </a:r>
            <a:r>
              <a:rPr lang="en-AU" i="1" dirty="0" smtClean="0"/>
              <a:t>blocking energy</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There has been a series of discussions about </a:t>
            </a:r>
            <a:r>
              <a:rPr lang="en-AU" i="1" dirty="0" smtClean="0"/>
              <a:t>blocking energy </a:t>
            </a:r>
            <a:r>
              <a:rPr lang="en-AU" dirty="0" smtClean="0"/>
              <a:t>in ETSI BRAN over a number of years, without consensus</a:t>
            </a:r>
          </a:p>
          <a:p>
            <a:pPr lvl="1"/>
            <a:r>
              <a:rPr lang="en-AU" dirty="0" smtClean="0"/>
              <a:t>In Dec 2017, Cisco made a compromise proposal that any use of </a:t>
            </a:r>
            <a:r>
              <a:rPr lang="en-AU" i="1" dirty="0" smtClean="0"/>
              <a:t>blocking energy </a:t>
            </a:r>
            <a:r>
              <a:rPr lang="en-AU" dirty="0" smtClean="0"/>
              <a:t>be limited to 100µs </a:t>
            </a:r>
          </a:p>
          <a:p>
            <a:pPr lvl="2"/>
            <a:r>
              <a:rPr lang="en-AU" dirty="0" smtClean="0"/>
              <a:t>This would have the effect of limiting the use of </a:t>
            </a:r>
            <a:r>
              <a:rPr lang="en-AU" i="1" dirty="0" smtClean="0"/>
              <a:t>blocking energy </a:t>
            </a:r>
            <a:r>
              <a:rPr lang="en-AU" dirty="0" smtClean="0"/>
              <a:t>by LAA implementations to no longer than the time before the next symbol </a:t>
            </a:r>
          </a:p>
          <a:p>
            <a:pPr lvl="2"/>
            <a:r>
              <a:rPr lang="en-AU" dirty="0" smtClean="0"/>
              <a:t>It recognised that some use of </a:t>
            </a:r>
            <a:r>
              <a:rPr lang="en-AU" i="1" dirty="0" smtClean="0"/>
              <a:t>blocking energy </a:t>
            </a:r>
            <a:r>
              <a:rPr lang="en-AU" dirty="0" smtClean="0"/>
              <a:t>is reasonable/acceptable </a:t>
            </a:r>
          </a:p>
          <a:p>
            <a:pPr lvl="1"/>
            <a:r>
              <a:rPr lang="en-AU" dirty="0" smtClean="0"/>
              <a:t>There were many objections to this proposal from both Wi-Fi &amp; LTE communities</a:t>
            </a:r>
          </a:p>
          <a:p>
            <a:pPr lvl="2"/>
            <a:r>
              <a:rPr lang="en-AU" dirty="0" smtClean="0"/>
              <a:t>Some objections were self interested because of a desire not to change LAA implementations in the pipeline</a:t>
            </a:r>
          </a:p>
          <a:p>
            <a:pPr lvl="3"/>
            <a:r>
              <a:rPr lang="en-AU" dirty="0"/>
              <a:t>N</a:t>
            </a:r>
            <a:r>
              <a:rPr lang="en-AU" dirty="0" smtClean="0"/>
              <a:t>ote: it believed this is why 3GPP couldn’t agree on adding new starting positions</a:t>
            </a:r>
          </a:p>
          <a:p>
            <a:pPr lvl="2"/>
            <a:r>
              <a:rPr lang="en-AU" dirty="0" smtClean="0"/>
              <a:t>Some objected on the basis it was not fair to pick on </a:t>
            </a:r>
            <a:r>
              <a:rPr lang="en-AU" i="1" dirty="0" smtClean="0"/>
              <a:t>blocking energy </a:t>
            </a:r>
            <a:r>
              <a:rPr lang="en-AU" dirty="0" smtClean="0"/>
              <a:t>when there were many other examples of inefficient use of the medium</a:t>
            </a:r>
          </a:p>
          <a:p>
            <a:pPr lvl="3"/>
            <a:r>
              <a:rPr lang="en-AU" dirty="0" err="1" smtClean="0"/>
              <a:t>eg</a:t>
            </a:r>
            <a:r>
              <a:rPr lang="en-AU" dirty="0" smtClean="0"/>
              <a:t> padding, use of low data rate, </a:t>
            </a:r>
            <a:r>
              <a:rPr lang="en-AU" dirty="0" err="1" smtClean="0"/>
              <a:t>etc</a:t>
            </a:r>
            <a:endParaRPr lang="en-AU" dirty="0" smtClean="0"/>
          </a:p>
          <a:p>
            <a:pPr lvl="3"/>
            <a:r>
              <a:rPr lang="en-AU" dirty="0" smtClean="0"/>
              <a:t>Some in Wi-Fi community were concerned some 802.11ax features might be impacted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882627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There is not consensus in ETSI BRAN on a new methodology being applied to </a:t>
            </a:r>
            <a:r>
              <a:rPr lang="en-AU" i="1" dirty="0" smtClean="0"/>
              <a:t>blocking energy </a:t>
            </a:r>
            <a:r>
              <a:rPr lang="en-AU" dirty="0" smtClean="0"/>
              <a:t>in LAA</a:t>
            </a:r>
            <a:endParaRPr lang="en-AU" dirty="0"/>
          </a:p>
        </p:txBody>
      </p:sp>
      <p:sp>
        <p:nvSpPr>
          <p:cNvPr id="3" name="Content Placeholder 2"/>
          <p:cNvSpPr>
            <a:spLocks noGrp="1"/>
          </p:cNvSpPr>
          <p:nvPr>
            <p:ph idx="1"/>
          </p:nvPr>
        </p:nvSpPr>
        <p:spPr/>
        <p:txBody>
          <a:bodyPr/>
          <a:lstStyle/>
          <a:p>
            <a:pPr lvl="1"/>
            <a:r>
              <a:rPr lang="en-AU" dirty="0" smtClean="0"/>
              <a:t>Before the March 2018 BRAN meeting, Cisco (Andrew Myles) facilitated an e-mail discussion on a new approach to dealing with </a:t>
            </a:r>
            <a:r>
              <a:rPr lang="en-AU" i="1" dirty="0" smtClean="0"/>
              <a:t>blocking energy</a:t>
            </a:r>
          </a:p>
          <a:p>
            <a:pPr lvl="1"/>
            <a:r>
              <a:rPr lang="en-AU" dirty="0" smtClean="0"/>
              <a:t>The discussion and conclusions are summarised in BRAN(18)097010, which was presented to ETSI BRAN in March 2018</a:t>
            </a:r>
          </a:p>
          <a:p>
            <a:pPr lvl="2"/>
            <a:r>
              <a:rPr lang="en-AU" dirty="0"/>
              <a:t>BRAN(18)097010</a:t>
            </a:r>
            <a:r>
              <a:rPr lang="en-AU" dirty="0" smtClean="0"/>
              <a:t> documented </a:t>
            </a:r>
            <a:r>
              <a:rPr lang="en-AU" dirty="0"/>
              <a:t>a methodology for dealing with “blindingly obvious” </a:t>
            </a:r>
            <a:r>
              <a:rPr lang="en-AU" dirty="0" smtClean="0"/>
              <a:t>cases</a:t>
            </a:r>
          </a:p>
          <a:p>
            <a:pPr lvl="2"/>
            <a:r>
              <a:rPr lang="en-AU" dirty="0" smtClean="0"/>
              <a:t>The </a:t>
            </a:r>
            <a:r>
              <a:rPr lang="en-AU" dirty="0"/>
              <a:t>BRAN(18)097010 </a:t>
            </a:r>
            <a:r>
              <a:rPr lang="en-AU" dirty="0" smtClean="0"/>
              <a:t>methodology applied to </a:t>
            </a:r>
            <a:r>
              <a:rPr lang="en-AU" i="1" dirty="0" smtClean="0"/>
              <a:t>blocking energy </a:t>
            </a:r>
            <a:r>
              <a:rPr lang="en-AU" dirty="0" smtClean="0"/>
              <a:t>means it should be disallowed for LAA</a:t>
            </a:r>
          </a:p>
          <a:p>
            <a:pPr lvl="2"/>
            <a:r>
              <a:rPr lang="en-AU" dirty="0"/>
              <a:t>BRAN(18)097010</a:t>
            </a:r>
            <a:r>
              <a:rPr lang="en-AU" dirty="0" smtClean="0"/>
              <a:t> did not propose a mechanism for disallowing </a:t>
            </a:r>
            <a:r>
              <a:rPr lang="en-AU" i="1" dirty="0" smtClean="0"/>
              <a:t>blocking energy </a:t>
            </a:r>
            <a:r>
              <a:rPr lang="en-AU" dirty="0" smtClean="0"/>
              <a:t>for LAA</a:t>
            </a:r>
          </a:p>
          <a:p>
            <a:pPr lvl="1"/>
            <a:r>
              <a:rPr lang="en-AU" dirty="0" smtClean="0"/>
              <a:t>Despite this work, there is still </a:t>
            </a:r>
            <a:r>
              <a:rPr lang="en-AU" dirty="0"/>
              <a:t>not consensus in ETSI BRAN on the question of </a:t>
            </a:r>
            <a:r>
              <a:rPr lang="en-AU" i="1" dirty="0"/>
              <a:t>blocking </a:t>
            </a:r>
            <a:r>
              <a:rPr lang="en-AU" i="1" dirty="0" smtClean="0"/>
              <a:t>energy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graphicFrame>
        <p:nvGraphicFramePr>
          <p:cNvPr id="6" name="Object 5">
            <a:hlinkClick r:id="" action="ppaction://ole?verb=0"/>
          </p:cNvPr>
          <p:cNvGraphicFramePr>
            <a:graphicFrameLocks noChangeAspect="1"/>
          </p:cNvGraphicFramePr>
          <p:nvPr>
            <p:extLst/>
          </p:nvPr>
        </p:nvGraphicFramePr>
        <p:xfrm>
          <a:off x="8086725" y="2667000"/>
          <a:ext cx="914400" cy="792163"/>
        </p:xfrm>
        <a:graphic>
          <a:graphicData uri="http://schemas.openxmlformats.org/presentationml/2006/ole">
            <mc:AlternateContent xmlns:mc="http://schemas.openxmlformats.org/markup-compatibility/2006">
              <mc:Choice xmlns:v="urn:schemas-microsoft-com:vml" Requires="v">
                <p:oleObj spid="_x0000_s14354" name="Presentation" showAsIcon="1" r:id="rId3" imgW="914400" imgH="792360" progId="PowerPoint.Show.12">
                  <p:embed/>
                </p:oleObj>
              </mc:Choice>
              <mc:Fallback>
                <p:oleObj name="Presentation" showAsIcon="1" r:id="rId3" imgW="914400" imgH="792360" progId="PowerPoint.Show.12">
                  <p:embed/>
                  <p:pic>
                    <p:nvPicPr>
                      <p:cNvPr id="6" name="Object 5">
                        <a:hlinkClick r:id="" action="ppaction://ole?verb=0"/>
                      </p:cNvPr>
                      <p:cNvPicPr/>
                      <p:nvPr/>
                    </p:nvPicPr>
                    <p:blipFill>
                      <a:blip r:embed="rId4"/>
                      <a:stretch>
                        <a:fillRect/>
                      </a:stretch>
                    </p:blipFill>
                    <p:spPr>
                      <a:xfrm>
                        <a:off x="8086725" y="2667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4448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The </a:t>
            </a:r>
            <a:r>
              <a:rPr lang="en-AU" dirty="0" smtClean="0"/>
              <a:t>new methodology </a:t>
            </a:r>
            <a:r>
              <a:rPr lang="en-AU" dirty="0"/>
              <a:t>applied to </a:t>
            </a:r>
            <a:r>
              <a:rPr lang="en-AU" i="1" dirty="0"/>
              <a:t>blocking energy </a:t>
            </a:r>
            <a:r>
              <a:rPr lang="en-AU" dirty="0"/>
              <a:t>means it should be </a:t>
            </a:r>
            <a:r>
              <a:rPr lang="en-AU" dirty="0" smtClean="0"/>
              <a:t>disallowed for LAA</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r>
              <a:rPr lang="en-AU" dirty="0" smtClean="0"/>
              <a:t>applied to LAA</a:t>
            </a:r>
          </a:p>
          <a:p>
            <a:pPr lvl="1"/>
            <a:r>
              <a:rPr lang="en-AU" dirty="0" smtClean="0"/>
              <a:t>3GPP RAN1 is an </a:t>
            </a:r>
            <a:r>
              <a:rPr lang="en-AU" i="1" dirty="0" smtClean="0"/>
              <a:t>authoritative source </a:t>
            </a:r>
            <a:r>
              <a:rPr lang="en-AU" dirty="0" smtClean="0"/>
              <a:t>on LAA matters</a:t>
            </a:r>
          </a:p>
          <a:p>
            <a:pPr lvl="2"/>
            <a:r>
              <a:rPr lang="en-AU" dirty="0" smtClean="0"/>
              <a:t>Particularly on the use of </a:t>
            </a:r>
            <a:r>
              <a:rPr lang="en-AU" i="1" dirty="0" smtClean="0"/>
              <a:t>blocking energy </a:t>
            </a:r>
            <a:r>
              <a:rPr lang="en-AU" dirty="0" smtClean="0"/>
              <a:t>(also known as </a:t>
            </a:r>
            <a:r>
              <a:rPr lang="en-AU" i="1" dirty="0" smtClean="0"/>
              <a:t>reservation signals</a:t>
            </a:r>
            <a:r>
              <a:rPr lang="en-AU" dirty="0" smtClean="0"/>
              <a:t>)</a:t>
            </a:r>
          </a:p>
          <a:p>
            <a:pPr lvl="1"/>
            <a:r>
              <a:rPr lang="en-AU" dirty="0"/>
              <a:t>3GPP RAN1 has explicitly stated in LS’s to IEEE 802.11 </a:t>
            </a:r>
            <a:r>
              <a:rPr lang="en-AU" dirty="0" smtClean="0"/>
              <a:t>WG that </a:t>
            </a:r>
            <a:r>
              <a:rPr lang="en-AU" i="1" dirty="0"/>
              <a:t>reservation signals </a:t>
            </a:r>
            <a:r>
              <a:rPr lang="en-AU" dirty="0"/>
              <a:t>are unnecessary for good </a:t>
            </a:r>
            <a:r>
              <a:rPr lang="en-AU" dirty="0" smtClean="0"/>
              <a:t>performance</a:t>
            </a:r>
            <a:endParaRPr lang="en-AU" dirty="0"/>
          </a:p>
          <a:p>
            <a:pPr lvl="1"/>
            <a:r>
              <a:rPr lang="en-AU" dirty="0"/>
              <a:t>3GPP RAN1 </a:t>
            </a:r>
            <a:r>
              <a:rPr lang="en-AU" dirty="0" smtClean="0"/>
              <a:t>has also stated </a:t>
            </a:r>
            <a:r>
              <a:rPr lang="en-AU" i="1" dirty="0"/>
              <a:t>blocking energy</a:t>
            </a:r>
            <a:r>
              <a:rPr lang="en-AU" i="1" dirty="0" smtClean="0"/>
              <a:t> </a:t>
            </a:r>
            <a:r>
              <a:rPr lang="en-AU" dirty="0" smtClean="0"/>
              <a:t>is </a:t>
            </a:r>
            <a:r>
              <a:rPr lang="en-AU" dirty="0"/>
              <a:t>not </a:t>
            </a:r>
            <a:r>
              <a:rPr lang="en-AU" dirty="0" smtClean="0"/>
              <a:t>defined </a:t>
            </a:r>
            <a:r>
              <a:rPr lang="en-AU" dirty="0"/>
              <a:t>in the LAA </a:t>
            </a:r>
            <a:r>
              <a:rPr lang="en-AU" dirty="0" smtClean="0"/>
              <a:t>specification</a:t>
            </a:r>
          </a:p>
          <a:p>
            <a:pPr lvl="2"/>
            <a:r>
              <a:rPr lang="en-AU" dirty="0" smtClean="0"/>
              <a:t>Suggesting </a:t>
            </a:r>
            <a:r>
              <a:rPr lang="en-AU" i="1" dirty="0" smtClean="0"/>
              <a:t>blocking energy </a:t>
            </a:r>
            <a:r>
              <a:rPr lang="en-AU" dirty="0" smtClean="0"/>
              <a:t>is so unnecessary that it is not even defined</a:t>
            </a:r>
          </a:p>
          <a:p>
            <a:pPr lvl="1"/>
            <a:r>
              <a:rPr lang="en-AU" dirty="0" smtClean="0"/>
              <a:t>There is thus a “blindingly obvious” case that </a:t>
            </a:r>
            <a:r>
              <a:rPr lang="en-AU" i="1" dirty="0" smtClean="0"/>
              <a:t>blocking energy </a:t>
            </a:r>
            <a:r>
              <a:rPr lang="en-AU" dirty="0" smtClean="0"/>
              <a:t>should not be allowed in the very specific case of LAA</a:t>
            </a:r>
          </a:p>
          <a:p>
            <a:pPr lvl="2"/>
            <a:r>
              <a:rPr lang="en-AU" dirty="0" smtClean="0"/>
              <a:t>Note: this conclusion creates no precedent for any other situation because it depends on the existence of an authoritative source </a:t>
            </a:r>
            <a:r>
              <a:rPr lang="en-AU" dirty="0"/>
              <a:t>(3GPP RAN1 in this case</a:t>
            </a:r>
            <a:r>
              <a:rPr lang="en-AU" dirty="0" smtClean="0"/>
              <a:t>) to judge the particular facts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402659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used an access method taxonomy to justify the use of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There was a presentation from Ericsson in March 2018 that was related to </a:t>
            </a:r>
            <a:r>
              <a:rPr lang="en-AU" i="1" dirty="0" smtClean="0"/>
              <a:t>blocking energy</a:t>
            </a:r>
          </a:p>
          <a:p>
            <a:pPr lvl="1"/>
            <a:r>
              <a:rPr lang="en-AU" dirty="0" smtClean="0"/>
              <a:t>It provided a taxonomy of access methods in BRAN(18)0000001</a:t>
            </a:r>
          </a:p>
          <a:p>
            <a:pPr lvl="2"/>
            <a:r>
              <a:rPr lang="en-GB" i="1" dirty="0"/>
              <a:t>The main purpose was not to make a proposal for a change in the standard, but to bring discussion on mechanism to a technical matter (the purpose these mechanism serve</a:t>
            </a:r>
            <a:r>
              <a:rPr lang="en-GB" i="1" dirty="0" smtClean="0"/>
              <a:t>)</a:t>
            </a:r>
          </a:p>
          <a:p>
            <a:pPr lvl="1"/>
            <a:r>
              <a:rPr lang="en-AU" dirty="0" smtClean="0"/>
              <a:t>BRAN(18)0000001 </a:t>
            </a:r>
            <a:r>
              <a:rPr lang="en-GB" dirty="0" smtClean="0"/>
              <a:t>listed various mechanisms for devices to share the medium with other devices using the same &amp; different technologies </a:t>
            </a:r>
          </a:p>
          <a:p>
            <a:pPr lvl="2"/>
            <a:r>
              <a:rPr lang="en-GB" dirty="0" smtClean="0"/>
              <a:t>At both PHY and MAC levels</a:t>
            </a:r>
          </a:p>
          <a:p>
            <a:pPr lvl="1"/>
            <a:r>
              <a:rPr lang="en-GB" dirty="0" smtClean="0"/>
              <a:t>It highlighted that many PHY based synchronisation methods need to use padding of various types, </a:t>
            </a:r>
            <a:r>
              <a:rPr lang="en-GB" dirty="0" err="1" smtClean="0"/>
              <a:t>ie</a:t>
            </a:r>
            <a:r>
              <a:rPr lang="en-GB" dirty="0" smtClean="0"/>
              <a:t> padding can be necessary</a:t>
            </a:r>
          </a:p>
          <a:p>
            <a:pPr lvl="2"/>
            <a:r>
              <a:rPr lang="en-GB" dirty="0"/>
              <a:t>P</a:t>
            </a:r>
            <a:r>
              <a:rPr lang="en-GB" dirty="0" smtClean="0"/>
              <a:t>re-pending, appending or inserted into a transmission</a:t>
            </a:r>
            <a:endParaRPr lang="en-AU" dirty="0"/>
          </a:p>
          <a:p>
            <a:pPr lvl="1"/>
            <a:r>
              <a:rPr lang="en-AU" dirty="0" smtClean="0"/>
              <a:t>The implication of the presentation was that </a:t>
            </a:r>
            <a:r>
              <a:rPr lang="en-AU" i="1" dirty="0" smtClean="0"/>
              <a:t>blocking energy </a:t>
            </a:r>
            <a:r>
              <a:rPr lang="en-AU" dirty="0" smtClean="0"/>
              <a:t>(as a PHY synchronisation mechanism) is also justified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334816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on the conclusions that can be drawn from the </a:t>
            </a:r>
            <a:r>
              <a:rPr lang="en-AU" dirty="0"/>
              <a:t>access method taxonomy </a:t>
            </a:r>
          </a:p>
        </p:txBody>
      </p:sp>
      <p:sp>
        <p:nvSpPr>
          <p:cNvPr id="3" name="Content Placeholder 2"/>
          <p:cNvSpPr>
            <a:spLocks noGrp="1"/>
          </p:cNvSpPr>
          <p:nvPr>
            <p:ph idx="1"/>
          </p:nvPr>
        </p:nvSpPr>
        <p:spPr/>
        <p:txBody>
          <a:bodyPr/>
          <a:lstStyle/>
          <a:p>
            <a:pPr lvl="1"/>
            <a:r>
              <a:rPr lang="en-AU" dirty="0" smtClean="0"/>
              <a:t>There was limited discussion of </a:t>
            </a:r>
            <a:r>
              <a:rPr lang="en-AU" dirty="0"/>
              <a:t>in </a:t>
            </a:r>
            <a:r>
              <a:rPr lang="en-AU" dirty="0" smtClean="0"/>
              <a:t>BRAN(18)0000001 at the time of presentation; it was discussed in more detail as part of the </a:t>
            </a:r>
            <a:r>
              <a:rPr lang="en-AU" i="1" dirty="0" smtClean="0"/>
              <a:t>blocking energy</a:t>
            </a:r>
            <a:r>
              <a:rPr lang="en-AU" dirty="0" smtClean="0"/>
              <a:t> discussion</a:t>
            </a:r>
          </a:p>
          <a:p>
            <a:pPr lvl="1"/>
            <a:r>
              <a:rPr lang="en-AU" dirty="0" smtClean="0"/>
              <a:t>Andrew Myles asserted BRAN(18)0000001 cannot be used to justify the use of </a:t>
            </a:r>
            <a:r>
              <a:rPr lang="en-AU" i="1" dirty="0" smtClean="0"/>
              <a:t>blocking energy </a:t>
            </a:r>
            <a:r>
              <a:rPr lang="en-AU" dirty="0" smtClean="0"/>
              <a:t>by some implementations of LAA; he noted that:</a:t>
            </a:r>
          </a:p>
          <a:p>
            <a:pPr lvl="2"/>
            <a:r>
              <a:rPr lang="en-AU" dirty="0" smtClean="0"/>
              <a:t>BRAN(18)0000001 highlighted the inclusion of a mechanism in the taxonomy does not mean it is appropriate for use</a:t>
            </a:r>
          </a:p>
          <a:p>
            <a:pPr lvl="3"/>
            <a:r>
              <a:rPr lang="en-AU" dirty="0" err="1" smtClean="0"/>
              <a:t>eg</a:t>
            </a:r>
            <a:r>
              <a:rPr lang="en-AU" dirty="0" smtClean="0"/>
              <a:t> PCF is in the taxonomy and yet its use is not allowed under EN 301 893 rules because it does not enable sharing</a:t>
            </a:r>
          </a:p>
          <a:p>
            <a:pPr lvl="2"/>
            <a:r>
              <a:rPr lang="en-AU" dirty="0" smtClean="0"/>
              <a:t>There is agreement that many PHY sync methods are indeed necessary, whereas even 3GPP RAN1 agrees the use of </a:t>
            </a:r>
            <a:r>
              <a:rPr lang="en-AU" i="1" dirty="0" smtClean="0"/>
              <a:t>blocking energy </a:t>
            </a:r>
            <a:r>
              <a:rPr lang="en-AU" dirty="0" smtClean="0"/>
              <a:t>with LAA is unnecessary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130899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discussions about blocking energy at ESTI BRAN in June 2018</a:t>
            </a:r>
            <a:endParaRPr lang="en-AU" dirty="0"/>
          </a:p>
        </p:txBody>
      </p:sp>
      <p:sp>
        <p:nvSpPr>
          <p:cNvPr id="3" name="Content Placeholder 2"/>
          <p:cNvSpPr>
            <a:spLocks noGrp="1"/>
          </p:cNvSpPr>
          <p:nvPr>
            <p:ph idx="1"/>
          </p:nvPr>
        </p:nvSpPr>
        <p:spPr/>
        <p:txBody>
          <a:bodyPr/>
          <a:lstStyle/>
          <a:p>
            <a:pPr lvl="1"/>
            <a:r>
              <a:rPr lang="en-AU" dirty="0" smtClean="0"/>
              <a:t>There was further discussion of the blocking energy issue at the ETSI BRAN  meeting in June 2018</a:t>
            </a:r>
          </a:p>
          <a:p>
            <a:pPr lvl="1"/>
            <a:r>
              <a:rPr lang="en-AU" dirty="0" smtClean="0"/>
              <a:t>BRAN(18)098008 asked for agreement  on the principle that:</a:t>
            </a:r>
          </a:p>
          <a:p>
            <a:pPr lvl="2"/>
            <a:r>
              <a:rPr lang="en-AU" i="1" dirty="0"/>
              <a:t>Transmissions that are agreed to be unnecessary or transmissions </a:t>
            </a:r>
            <a:r>
              <a:rPr lang="en-US" i="1" dirty="0"/>
              <a:t>whose sole purpose is preventing other devices using the spectrum are not allowed</a:t>
            </a:r>
          </a:p>
          <a:p>
            <a:pPr lvl="1"/>
            <a:r>
              <a:rPr lang="en-AU" dirty="0" smtClean="0"/>
              <a:t>While there was not consensus on the question of blocking energy, the representative from the German regulator suggested </a:t>
            </a:r>
            <a:r>
              <a:rPr lang="en-AU" dirty="0"/>
              <a:t>that blocking </a:t>
            </a:r>
            <a:r>
              <a:rPr lang="en-AU" dirty="0" smtClean="0"/>
              <a:t>energy is already not allowed by regulation in Germany</a:t>
            </a:r>
          </a:p>
          <a:p>
            <a:pPr lvl="2"/>
            <a:r>
              <a:rPr lang="en-AU" dirty="0" smtClean="0"/>
              <a:t>He later provided a translation of rules for 2.4GHz and 5GHz</a:t>
            </a:r>
          </a:p>
          <a:p>
            <a:pPr lvl="2"/>
            <a:r>
              <a:rPr lang="en-AU" dirty="0" smtClean="0"/>
              <a:t>The rules state “</a:t>
            </a:r>
            <a:r>
              <a:rPr lang="en-GB" i="1" dirty="0"/>
              <a:t>Emissions that intentionally disturb or prevent the intended use of WLANs, such as emissions of radio signals and/or data packets that have the intention to log off or influence the WLAN connections of other users against their will, are </a:t>
            </a:r>
            <a:r>
              <a:rPr lang="en-GB" i="1" dirty="0" smtClean="0"/>
              <a:t>prohibited”</a:t>
            </a:r>
            <a:endParaRPr lang="en-AU" dirty="0" smtClean="0"/>
          </a:p>
          <a:p>
            <a:pPr lvl="2"/>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816472879"/>
              </p:ext>
            </p:extLst>
          </p:nvPr>
        </p:nvGraphicFramePr>
        <p:xfrm>
          <a:off x="7384256" y="2286000"/>
          <a:ext cx="914400" cy="806450"/>
        </p:xfrm>
        <a:graphic>
          <a:graphicData uri="http://schemas.openxmlformats.org/presentationml/2006/ole">
            <mc:AlternateContent xmlns:mc="http://schemas.openxmlformats.org/markup-compatibility/2006">
              <mc:Choice xmlns:v="urn:schemas-microsoft-com:vml" Requires="v">
                <p:oleObj spid="_x0000_s15378"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7384256" y="2286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1120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may </a:t>
            </a:r>
            <a:r>
              <a:rPr lang="en-AU" dirty="0"/>
              <a:t>consider a LS to ESTI BRAN </a:t>
            </a:r>
            <a:r>
              <a:rPr lang="en-AU" dirty="0" smtClean="0"/>
              <a:t>asking they consider discouraging or limiting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IEEE 802.11 WG </a:t>
            </a:r>
            <a:r>
              <a:rPr lang="en-AU" dirty="0"/>
              <a:t>consider a LS to ESTI BRAN asking they consider discouraging or limiting </a:t>
            </a:r>
            <a:r>
              <a:rPr lang="en-AU" i="1" dirty="0"/>
              <a:t>blocking </a:t>
            </a:r>
            <a:r>
              <a:rPr lang="en-AU" i="1" dirty="0" smtClean="0"/>
              <a:t>energy</a:t>
            </a:r>
          </a:p>
          <a:p>
            <a:pPr lvl="2"/>
            <a:r>
              <a:rPr lang="en-AU" dirty="0"/>
              <a:t>The complete proposed LS is in </a:t>
            </a:r>
            <a:r>
              <a:rPr lang="en-AU" dirty="0">
                <a:solidFill>
                  <a:srgbClr val="FF0000"/>
                </a:solidFill>
                <a:hlinkClick r:id="rId2"/>
              </a:rPr>
              <a:t>11-18-0706r1</a:t>
            </a:r>
            <a:endParaRPr lang="en-AU" dirty="0">
              <a:solidFill>
                <a:srgbClr val="FF0000"/>
              </a:solidFill>
            </a:endParaRPr>
          </a:p>
          <a:p>
            <a:pPr lvl="1"/>
            <a:r>
              <a:rPr lang="en-AU" dirty="0" smtClean="0"/>
              <a:t>This would be consistent with IEEE 802’s previous LS’s to 3GPP RAN/RAN1 related to </a:t>
            </a:r>
            <a:r>
              <a:rPr lang="en-AU" i="1" dirty="0" smtClean="0"/>
              <a:t>blocking energy</a:t>
            </a: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smtClean="0">
                <a:solidFill>
                  <a:srgbClr val="FF0000"/>
                </a:solidFill>
              </a:rPr>
              <a:t> </a:t>
            </a:r>
            <a:r>
              <a:rPr lang="en-AU" i="1" dirty="0" smtClean="0">
                <a:solidFill>
                  <a:srgbClr val="FF0000"/>
                </a:solidFill>
                <a:hlinkClick r:id="rId2"/>
              </a:rPr>
              <a:t>11-18-0706r1</a:t>
            </a:r>
            <a:r>
              <a:rPr lang="en-AU" i="1" dirty="0" smtClean="0"/>
              <a:t> be sent to ETSI BRAN, expressing support for discouraging or limiting the use of blocking energy</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0523097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a:t>
            </a:r>
            <a:r>
              <a:rPr lang="en-AU" dirty="0" smtClean="0"/>
              <a:t>discuss plans for the next session in </a:t>
            </a:r>
            <a:r>
              <a:rPr lang="en-AU" dirty="0" smtClean="0"/>
              <a:t>Bangkok</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a:t>
            </a:r>
            <a:r>
              <a:rPr lang="en-AU" dirty="0" smtClean="0"/>
              <a:t>BRAN meeting</a:t>
            </a:r>
          </a:p>
          <a:p>
            <a:pPr lvl="3"/>
            <a:r>
              <a:rPr lang="en-AU" dirty="0" smtClean="0"/>
              <a:t>The following week, and so more likely to be reviews of submitted documents</a:t>
            </a:r>
          </a:p>
          <a:p>
            <a:pPr lvl="2"/>
            <a:r>
              <a:rPr lang="en-AU" dirty="0" smtClean="0"/>
              <a:t>Review of 3GPP RAN1 activities</a:t>
            </a:r>
          </a:p>
          <a:p>
            <a:pPr lvl="3"/>
            <a:r>
              <a:rPr lang="en-AU" dirty="0" smtClean="0"/>
              <a:t>Focus on NR-U</a:t>
            </a:r>
          </a:p>
          <a:p>
            <a:pPr lvl="2"/>
            <a:r>
              <a:rPr lang="en-AU" dirty="0" smtClean="0"/>
              <a:t>Preparation for Workshop</a:t>
            </a:r>
          </a:p>
          <a:p>
            <a:pPr lvl="2"/>
            <a:r>
              <a:rPr lang="en-AU" dirty="0" smtClean="0"/>
              <a:t>… </a:t>
            </a:r>
            <a:r>
              <a:rPr lang="en-AU" dirty="0" smtClean="0"/>
              <a:t>&lt;other suggestions?&gt;</a:t>
            </a:r>
          </a:p>
          <a:p>
            <a:pPr lvl="2"/>
            <a:endParaRPr lang="en-AU" dirty="0"/>
          </a:p>
          <a:p>
            <a:pPr marL="184150" lvl="2" indent="0">
              <a:buNone/>
            </a:pPr>
            <a:endParaRPr lang="en-AU" dirty="0" smtClean="0"/>
          </a:p>
          <a:p>
            <a:pPr lvl="2"/>
            <a:endParaRPr lang="en-AU" dirty="0"/>
          </a:p>
          <a:p>
            <a:pPr lvl="2"/>
            <a:endParaRPr lang="en-AU" dirty="0" smtClean="0"/>
          </a:p>
          <a:p>
            <a:pPr lvl="2"/>
            <a:endParaRPr lang="en-AU" dirty="0"/>
          </a:p>
          <a:p>
            <a:pPr marL="0" indent="0"/>
            <a:r>
              <a:rPr lang="en-AU" dirty="0" smtClean="0">
                <a:solidFill>
                  <a:srgbClr val="FF0000"/>
                </a:solidFill>
              </a:rPr>
              <a:t>Bottom line: do not rely on a few people/companies to drive good coexistence between 802.11 and other technologies – they can’t do it by themselves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461979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a:t>
            </a:r>
            <a:r>
              <a:rPr lang="en-AU" dirty="0" smtClean="0"/>
              <a:t>Hawaii </a:t>
            </a:r>
            <a:r>
              <a:rPr lang="en-AU" dirty="0" smtClean="0"/>
              <a:t>in </a:t>
            </a:r>
            <a:r>
              <a:rPr lang="en-AU" dirty="0" smtClean="0"/>
              <a:t>Sept </a:t>
            </a:r>
            <a:r>
              <a:rPr lang="en-AU" dirty="0" smtClean="0"/>
              <a:t>2018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a:t>
            </a:r>
            <a:r>
              <a:rPr lang="en-AU" dirty="0" smtClean="0"/>
              <a:t>Hawaii</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Relationships</a:t>
            </a:r>
          </a:p>
          <a:p>
            <a:pPr lvl="3">
              <a:defRPr/>
            </a:pPr>
            <a:r>
              <a:rPr lang="en-AU" dirty="0"/>
              <a:t>Review upcoming ETSI BRAN meeting agenda &amp; submissions</a:t>
            </a:r>
          </a:p>
          <a:p>
            <a:pPr lvl="3">
              <a:defRPr/>
            </a:pPr>
            <a:r>
              <a:rPr lang="en-AU" dirty="0"/>
              <a:t>Discuss response from 3GPP RAN to workshop invitation</a:t>
            </a:r>
          </a:p>
          <a:p>
            <a:pPr lvl="3">
              <a:defRPr/>
            </a:pPr>
            <a:r>
              <a:rPr lang="en-AU" dirty="0"/>
              <a:t>Discuss response from 3GPP RAN4 to LS</a:t>
            </a:r>
          </a:p>
          <a:p>
            <a:pPr lvl="3"/>
            <a:r>
              <a:rPr lang="en-AU" dirty="0"/>
              <a:t>Review recent 3GPP RAN1 activities</a:t>
            </a:r>
          </a:p>
          <a:p>
            <a:pPr lvl="3"/>
            <a:r>
              <a:rPr lang="en-AU" dirty="0" smtClean="0"/>
              <a:t>…</a:t>
            </a:r>
            <a:endParaRPr lang="en-AU" dirty="0" smtClean="0"/>
          </a:p>
          <a:p>
            <a:pPr lvl="2"/>
            <a:r>
              <a:rPr lang="en-AU" dirty="0"/>
              <a:t>Technical issues</a:t>
            </a:r>
          </a:p>
          <a:p>
            <a:pPr lvl="3"/>
            <a:r>
              <a:rPr lang="en-AU" dirty="0"/>
              <a:t>Adaptivity in EN 301 893</a:t>
            </a:r>
            <a:endParaRPr lang="en-AU" dirty="0" smtClean="0"/>
          </a:p>
          <a:p>
            <a:pPr lvl="3"/>
            <a:r>
              <a:rPr lang="en-AU" dirty="0" smtClean="0"/>
              <a:t>Blocking energy in ETSI BRAN</a:t>
            </a:r>
          </a:p>
          <a:p>
            <a:pPr lvl="3"/>
            <a:r>
              <a:rPr lang="en-AU" dirty="0" smtClean="0"/>
              <a:t>“Paused COT” </a:t>
            </a:r>
            <a:r>
              <a:rPr lang="en-AU" dirty="0"/>
              <a:t>interpretation in EN 301 893</a:t>
            </a:r>
            <a:endParaRPr lang="en-AU" dirty="0" smtClean="0"/>
          </a:p>
          <a:p>
            <a:pPr lvl="3"/>
            <a:r>
              <a:rPr lang="en-AU" dirty="0"/>
              <a:t>G</a:t>
            </a:r>
            <a:r>
              <a:rPr lang="en-AU" dirty="0" smtClean="0"/>
              <a:t>reenfield coexistence</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a:t>
            </a:r>
            <a:r>
              <a:rPr lang="en-AU" dirty="0" smtClean="0"/>
              <a:t>Hawaii</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a:t>
            </a:r>
            <a:endParaRPr lang="en-AU" dirty="0" smtClean="0"/>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3770</Words>
  <Application>Microsoft Office PowerPoint</Application>
  <PresentationFormat>On-screen Show (4:3)</PresentationFormat>
  <Paragraphs>368</Paragraphs>
  <Slides>44</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51" baseType="lpstr">
      <vt:lpstr>Arial</vt:lpstr>
      <vt:lpstr>Times New Roman</vt:lpstr>
      <vt:lpstr>Wingdings</vt:lpstr>
      <vt:lpstr>802-11-Submission</vt:lpstr>
      <vt:lpstr>Document</vt:lpstr>
      <vt:lpstr>Presentation</vt:lpstr>
      <vt:lpstr>Adobe Acrobat Document</vt:lpstr>
      <vt:lpstr>Agenda for IEEE 802.11 Coexistence SC meeting in Hawaii in Sept 2018</vt:lpstr>
      <vt:lpstr>Welcome to the 8th F2F meeting of the Coexistence Standing Committee in Hawaii in Sept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Hawaii</vt:lpstr>
      <vt:lpstr>The Coexistence SC will consider a proposed agenda for Hawaii</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San Diego</vt:lpstr>
      <vt:lpstr>PowerPoint Presentation</vt:lpstr>
      <vt:lpstr>The Coex SC will discuss the ETSI BRAN meeting to held next week</vt:lpstr>
      <vt:lpstr>PowerPoint Presentation</vt:lpstr>
      <vt:lpstr>The Coex SC will hear an update on coexistence relevant activities at the recent 3GPP RAN1 meeting</vt:lpstr>
      <vt:lpstr>PowerPoint Presentation</vt:lpstr>
      <vt:lpstr>The SC sent an LS to 3GPP RAN4 out of San Diego</vt:lpstr>
      <vt:lpstr>The SC will discuss the response to the LS to RAN4 in July 2018</vt:lpstr>
      <vt:lpstr>PowerPoint Presentation</vt:lpstr>
      <vt:lpstr>The Coex SC previously noted another perspective on sharing new spectrum from LTE community</vt:lpstr>
      <vt:lpstr>A submission to FM57 proposes non LBT style access in the 6GHz band</vt:lpstr>
      <vt:lpstr>The Coex SC Chair sent a call to action in May 2018</vt:lpstr>
      <vt:lpstr>The Coex SC Chair sent a call to action in May 2018</vt:lpstr>
      <vt:lpstr>The Coex SC Chair sent a call to action in May 2018</vt:lpstr>
      <vt:lpstr>The Coex SC will discuss next steps for discussion about 6GHz coexistence</vt:lpstr>
      <vt:lpstr>PowerPoint Presentation</vt:lpstr>
      <vt:lpstr>802.11 WG will probably need to work with 3GPP RAN1 on “fair” access in 6GHz</vt:lpstr>
      <vt:lpstr>The SC discussed the possibility of a workshop to engage with 3GPP RAN1 on sharing of 5/6GHz</vt:lpstr>
      <vt:lpstr>The Coex SC will discuss the response to the Workshop invitation</vt:lpstr>
      <vt:lpstr>PowerPoint Presentation</vt:lpstr>
      <vt:lpstr>IEEE 802 has a long standing position about the use of blocking energy </vt:lpstr>
      <vt:lpstr>IEEE 802’s discussion with 3GPP related to blocking energy ultimately went nowhere</vt:lpstr>
      <vt:lpstr>There was not consensus in ETSI BRAN on restricting the use of blocking energy</vt:lpstr>
      <vt:lpstr>There is not consensus in ETSI BRAN on a new methodology being applied to blocking energy in LAA</vt:lpstr>
      <vt:lpstr>The new methodology applied to blocking energy means it should be disallowed for LAA </vt:lpstr>
      <vt:lpstr>Ericsson used an access method taxonomy to justify the use of blocking energy</vt:lpstr>
      <vt:lpstr>There was not consensus on the conclusions that can be drawn from the access method taxonomy </vt:lpstr>
      <vt:lpstr>The Coex SC will hear an update on discussions about blocking energy at ESTI BRAN in June 2018</vt:lpstr>
      <vt:lpstr>The WG may consider a LS to ESTI BRAN asking they consider discouraging or limiting blocking energy</vt:lpstr>
      <vt:lpstr>PowerPoint Presentation</vt:lpstr>
      <vt:lpstr>The Coex SC will discuss plans for the next session in Bangkok</vt:lpstr>
      <vt:lpstr>The IEEE 802.11 Coexistence SC meeting in Hawaii in Sept 2018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2018-08-03T01:54:30Z</dcterms:modified>
</cp:coreProperties>
</file>