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6" r:id="rId20"/>
    <p:sldId id="275" r:id="rId21"/>
    <p:sldId id="291" r:id="rId22"/>
    <p:sldId id="292" r:id="rId23"/>
    <p:sldId id="290" r:id="rId24"/>
    <p:sldId id="278" r:id="rId25"/>
    <p:sldId id="293" r:id="rId26"/>
    <p:sldId id="281" r:id="rId27"/>
    <p:sldId id="283" r:id="rId28"/>
    <p:sldId id="284" r:id="rId29"/>
    <p:sldId id="285" r:id="rId30"/>
    <p:sldId id="287" r:id="rId31"/>
    <p:sldId id="286"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0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7/31/2018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a:t>
            </a:r>
            <a:r>
              <a:rPr lang="en-US" dirty="0" smtClean="0"/>
              <a:t>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September </a:t>
            </a:r>
            <a:r>
              <a:rPr lang="en-US" dirty="0" smtClean="0"/>
              <a:t>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a:t>
            </a:r>
            <a:r>
              <a:rPr lang="en-US" dirty="0" smtClean="0"/>
              <a:t>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802.11-18/xxxxr0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September</a:t>
            </a:r>
            <a:r>
              <a:rPr lang="en-US" altLang="en-US" dirty="0" smtClean="0"/>
              <a:t> </a:t>
            </a:r>
            <a:r>
              <a:rPr lang="en-US" altLang="en-US" dirty="0" smtClean="0"/>
              <a:t>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2018-08-01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48"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smtClean="0"/>
              <a:t>teleconference</a:t>
            </a:r>
            <a:r>
              <a:rPr lang="en-US" dirty="0" smtClean="0"/>
              <a:t> </a:t>
            </a:r>
            <a:r>
              <a:rPr lang="en-US" dirty="0" smtClean="0"/>
              <a:t>minutes since </a:t>
            </a:r>
            <a:r>
              <a:rPr lang="en-US" dirty="0" smtClean="0"/>
              <a:t>July</a:t>
            </a:r>
            <a:r>
              <a:rPr lang="en-US" dirty="0" smtClean="0"/>
              <a:t> </a:t>
            </a:r>
            <a:r>
              <a:rPr lang="en-US" dirty="0" smtClean="0"/>
              <a:t>2018.</a:t>
            </a:r>
          </a:p>
          <a:p>
            <a:pPr>
              <a:buFont typeface="Arial" panose="020B0604020202020204" pitchFamily="34" charset="0"/>
              <a:buChar char="•"/>
            </a:pPr>
            <a:r>
              <a:rPr lang="en-US" dirty="0" smtClean="0"/>
              <a:t>Continue </a:t>
            </a:r>
            <a:r>
              <a:rPr lang="en-US" dirty="0" smtClean="0"/>
              <a:t>working </a:t>
            </a:r>
            <a:r>
              <a:rPr lang="en-US" dirty="0" smtClean="0"/>
              <a:t>on resolving comments received on draft D3.0</a:t>
            </a:r>
            <a:r>
              <a:rPr lang="en-US" dirty="0" smtClean="0"/>
              <a:t>.</a:t>
            </a:r>
          </a:p>
          <a:p>
            <a:pPr>
              <a:buFont typeface="Arial" panose="020B0604020202020204" pitchFamily="34" charset="0"/>
              <a:buChar char="•"/>
            </a:pPr>
            <a:r>
              <a:rPr lang="en-US" dirty="0" smtClean="0"/>
              <a:t>Schedule TG ad hoc meeting, if needed.</a:t>
            </a:r>
            <a:endParaRPr lang="en-US" dirty="0" smtClean="0"/>
          </a:p>
          <a:p>
            <a:pPr>
              <a:buFont typeface="Arial" panose="020B0604020202020204" pitchFamily="34" charset="0"/>
              <a:buChar char="•"/>
            </a:pPr>
            <a:r>
              <a:rPr lang="en-US" dirty="0" smtClean="0"/>
              <a:t>Schedule TG </a:t>
            </a:r>
            <a:r>
              <a:rPr lang="en-US" dirty="0" smtClean="0"/>
              <a:t>teleconference times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a:t>
            </a:r>
            <a:r>
              <a:rPr lang="en-US" altLang="en-US" sz="1400" dirty="0" smtClean="0"/>
              <a:t>September </a:t>
            </a:r>
            <a:r>
              <a:rPr lang="en-US" altLang="en-US" sz="1400" dirty="0" smtClean="0"/>
              <a:t>10</a:t>
            </a:r>
            <a:r>
              <a:rPr lang="en-US" altLang="en-US" sz="1400" dirty="0" smtClean="0"/>
              <a:t>, 13:30 </a:t>
            </a:r>
            <a:r>
              <a:rPr lang="en-US" altLang="en-US" sz="1400" dirty="0"/>
              <a:t>– </a:t>
            </a:r>
            <a:r>
              <a:rPr lang="en-US" altLang="en-US" sz="1400" dirty="0" smtClean="0"/>
              <a:t>15:30 </a:t>
            </a:r>
            <a:endParaRPr lang="en-US" altLang="en-US" sz="14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a:t>Recess </a:t>
            </a:r>
            <a:endParaRPr lang="en-US" altLang="en-US" sz="1200" dirty="0" smtClean="0"/>
          </a:p>
          <a:p>
            <a:pPr>
              <a:lnSpc>
                <a:spcPct val="80000"/>
              </a:lnSpc>
            </a:pPr>
            <a:r>
              <a:rPr lang="en-CA" altLang="en-US" sz="1400" dirty="0" smtClean="0"/>
              <a:t>Monday</a:t>
            </a:r>
            <a:r>
              <a:rPr lang="en-US" altLang="en-US" sz="1400" dirty="0" smtClean="0"/>
              <a:t> </a:t>
            </a:r>
            <a:r>
              <a:rPr lang="en-US" altLang="en-US" sz="1400" dirty="0" smtClean="0"/>
              <a:t>September </a:t>
            </a:r>
            <a:r>
              <a:rPr lang="en-US" altLang="en-US" sz="1400" dirty="0" smtClean="0"/>
              <a:t>10</a:t>
            </a:r>
            <a:r>
              <a:rPr lang="en-US" altLang="en-US" sz="1400" dirty="0" smtClean="0"/>
              <a:t>, 19:30 </a:t>
            </a:r>
            <a:r>
              <a:rPr lang="en-US" altLang="en-US" sz="1400" dirty="0"/>
              <a:t>– </a:t>
            </a:r>
            <a:r>
              <a:rPr lang="en-US" altLang="en-US" sz="1400" dirty="0" smtClean="0"/>
              <a:t>21</a:t>
            </a:r>
            <a:r>
              <a:rPr lang="en-US" altLang="en-US" sz="1400" dirty="0" smtClean="0"/>
              <a:t>:30</a:t>
            </a:r>
            <a:endParaRPr lang="en-US" altLang="en-US" sz="1400" dirty="0"/>
          </a:p>
          <a:p>
            <a:pPr lvl="1">
              <a:lnSpc>
                <a:spcPct val="80000"/>
              </a:lnSpc>
            </a:pPr>
            <a:r>
              <a:rPr lang="en-US" altLang="en-US" sz="1200" dirty="0" smtClean="0"/>
              <a:t>Ad hoc group meetings</a:t>
            </a:r>
            <a:r>
              <a:rPr lang="en-US" altLang="en-US" sz="1200" dirty="0" smtClean="0"/>
              <a:t>	</a:t>
            </a:r>
          </a:p>
          <a:p>
            <a:pPr>
              <a:lnSpc>
                <a:spcPct val="80000"/>
              </a:lnSpc>
            </a:pPr>
            <a:r>
              <a:rPr lang="en-CA" altLang="en-US" sz="1400" dirty="0" smtClean="0"/>
              <a:t>Tuesday</a:t>
            </a:r>
            <a:r>
              <a:rPr lang="en-US" altLang="en-US" sz="1400" dirty="0" smtClean="0"/>
              <a:t> </a:t>
            </a:r>
            <a:r>
              <a:rPr lang="en-US" altLang="en-US" sz="1400" dirty="0" smtClean="0"/>
              <a:t>September 11,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September 11, </a:t>
            </a:r>
            <a:r>
              <a:rPr lang="en-US" altLang="en-US" sz="1400" dirty="0" smtClean="0"/>
              <a:t>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r>
              <a:rPr lang="en-US" altLang="en-US" sz="1600" dirty="0"/>
              <a:t>	</a:t>
            </a:r>
          </a:p>
          <a:p>
            <a:pPr lvl="0">
              <a:lnSpc>
                <a:spcPct val="80000"/>
              </a:lnSpc>
            </a:pPr>
            <a:r>
              <a:rPr lang="en-CA" altLang="en-US" sz="1400" dirty="0" smtClean="0"/>
              <a:t>Tuesday</a:t>
            </a:r>
            <a:r>
              <a:rPr lang="en-US" altLang="en-US" sz="1400" dirty="0" smtClean="0"/>
              <a:t> </a:t>
            </a:r>
            <a:r>
              <a:rPr lang="en-US" altLang="en-US" sz="1400" dirty="0" smtClean="0"/>
              <a:t>September 11, </a:t>
            </a:r>
            <a:r>
              <a:rPr lang="en-US" altLang="en-US" sz="1400" dirty="0" smtClean="0"/>
              <a:t>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September 11, 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September 12,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IEEE-SAIPR </a:t>
            </a:r>
            <a:r>
              <a:rPr lang="en-US" altLang="en-US" sz="1200" dirty="0"/>
              <a:t>Policy and procedure.</a:t>
            </a:r>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a:t>
            </a:r>
            <a:r>
              <a:rPr lang="en-US" altLang="en-US" sz="1200" dirty="0" smtClean="0"/>
              <a:t>September 12, </a:t>
            </a:r>
            <a:r>
              <a:rPr lang="en-US" altLang="en-US" sz="1200" dirty="0"/>
              <a:t>16:00 – 18:00</a:t>
            </a:r>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a:t>
            </a:r>
            <a:r>
              <a:rPr lang="en-US" altLang="en-US" sz="1200" dirty="0" smtClean="0"/>
              <a:t>September </a:t>
            </a:r>
            <a:r>
              <a:rPr lang="en-US" altLang="en-US" sz="1200" dirty="0" smtClean="0"/>
              <a:t>12,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a:t>
            </a:r>
            <a:r>
              <a:rPr lang="en-US" altLang="en-US" sz="1200" dirty="0" smtClean="0"/>
              <a:t>September </a:t>
            </a:r>
            <a:r>
              <a:rPr lang="en-US" altLang="en-US" sz="1200" dirty="0" smtClean="0"/>
              <a:t>12, 13:30 </a:t>
            </a:r>
            <a:r>
              <a:rPr lang="en-US" altLang="en-US" sz="1200" dirty="0"/>
              <a:t>– </a:t>
            </a:r>
            <a:r>
              <a:rPr lang="en-US" altLang="en-US" sz="1200" dirty="0" smtClean="0"/>
              <a:t>15:30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a:t>
            </a:r>
            <a:r>
              <a:rPr lang="en-US" altLang="en-US" sz="1200" dirty="0" smtClean="0"/>
              <a:t> </a:t>
            </a:r>
            <a:r>
              <a:rPr lang="en-US" altLang="en-US" sz="1200" dirty="0" smtClean="0"/>
              <a:t>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dirty="0" smtClean="0"/>
              <a:t>September </a:t>
            </a:r>
            <a:r>
              <a:rPr lang="en-US" dirty="0" smtClean="0"/>
              <a:t>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dirty="0" smtClean="0"/>
              <a:t>September </a:t>
            </a:r>
            <a:r>
              <a:rPr lang="en-US" dirty="0" smtClean="0"/>
              <a:t>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378051002"/>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dirty="0"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a:t>
                      </a:r>
                      <a:r>
                        <a:rPr lang="en-US" sz="1400" baseline="0" dirty="0" smtClean="0"/>
                        <a:t> hoc</a:t>
                      </a:r>
                      <a:endParaRPr lang="en-US" sz="1400" dirty="0" smtClean="0"/>
                    </a:p>
                  </a:txBody>
                  <a:tcPr/>
                </a:tc>
                <a:tc>
                  <a:txBody>
                    <a:bodyPr/>
                    <a:lstStyle/>
                    <a:p>
                      <a:r>
                        <a:rPr lang="en-US" sz="1400" dirty="0" smtClean="0"/>
                        <a:t>Ad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September </a:t>
            </a:r>
            <a:r>
              <a:rPr lang="en-US" altLang="en-US" dirty="0" smtClean="0"/>
              <a:t>10</a:t>
            </a:r>
            <a:r>
              <a:rPr lang="en-US" altLang="en-US" dirty="0" smtClean="0"/>
              <a:t>,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May 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July </a:t>
            </a:r>
            <a:r>
              <a:rPr lang="en-US" altLang="en-US" sz="1800" dirty="0"/>
              <a:t>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Editor Report – Robert Stacey</a:t>
            </a:r>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a:t>
            </a:r>
            <a:r>
              <a:rPr lang="en-US" dirty="0" smtClean="0"/>
              <a:t>July</a:t>
            </a:r>
            <a:r>
              <a:rPr lang="en-US" dirty="0" smtClean="0"/>
              <a:t> </a:t>
            </a:r>
            <a:r>
              <a:rPr lang="en-US" dirty="0" smtClean="0"/>
              <a:t>2018</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(May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July</a:t>
            </a:r>
            <a:r>
              <a:rPr lang="en-US" altLang="en-US" sz="2000" dirty="0" smtClean="0"/>
              <a:t> </a:t>
            </a:r>
            <a:r>
              <a:rPr lang="en-US" altLang="en-US" sz="2000" dirty="0" smtClean="0"/>
              <a:t>2018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smtClean="0"/>
              <a:t>September </a:t>
            </a:r>
            <a:r>
              <a:rPr lang="en-US" altLang="zh-CN" sz="1600" dirty="0"/>
              <a:t>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smtClean="0"/>
              <a:t>September </a:t>
            </a:r>
            <a:r>
              <a:rPr lang="en-US" altLang="zh-CN" sz="1600" dirty="0"/>
              <a:t>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a:t>
            </a:r>
            <a:r>
              <a:rPr lang="en-US" altLang="zh-CN" sz="1100" dirty="0" smtClean="0">
                <a:solidFill>
                  <a:srgbClr val="FF0000"/>
                </a:solidFill>
              </a:rPr>
              <a:t>January </a:t>
            </a:r>
            <a:r>
              <a:rPr lang="en-US" altLang="zh-CN" sz="1100" dirty="0">
                <a:solidFill>
                  <a:srgbClr val="FF0000"/>
                </a:solidFill>
              </a:rPr>
              <a:t>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smtClean="0">
                <a:solidFill>
                  <a:schemeClr val="tx1"/>
                </a:solidFill>
              </a:rPr>
              <a:t>May </a:t>
            </a:r>
            <a:r>
              <a:rPr lang="en-CA" altLang="zh-CN" sz="1600" dirty="0">
                <a:solidFill>
                  <a:schemeClr val="tx1"/>
                </a:solidFill>
              </a:rPr>
              <a:t>2018: Draft 3.0 and WG letter </a:t>
            </a:r>
            <a:r>
              <a:rPr lang="en-CA" altLang="zh-CN" sz="1600" dirty="0" smtClean="0">
                <a:solidFill>
                  <a:schemeClr val="tx1"/>
                </a:solidFill>
              </a:rPr>
              <a:t>Ballot</a:t>
            </a:r>
            <a:r>
              <a:rPr lang="en-CA" altLang="zh-CN" sz="1600" dirty="0" smtClean="0">
                <a:solidFill>
                  <a:schemeClr val="tx1"/>
                </a:solidFill>
              </a:rPr>
              <a:t>.</a:t>
            </a:r>
          </a:p>
          <a:p>
            <a:pPr lvl="1">
              <a:buFont typeface="Arial" panose="020B0604020202020204" pitchFamily="34" charset="0"/>
              <a:buChar char="•"/>
            </a:pPr>
            <a:r>
              <a:rPr lang="en-CA" altLang="zh-CN" sz="1400" b="1" dirty="0" smtClean="0">
                <a:solidFill>
                  <a:srgbClr val="00B050"/>
                </a:solidFill>
              </a:rPr>
              <a:t>LB-233: Opened June 1</a:t>
            </a:r>
            <a:r>
              <a:rPr lang="en-CA" altLang="zh-CN" sz="1400" b="1" baseline="30000" dirty="0" smtClean="0">
                <a:solidFill>
                  <a:srgbClr val="00B050"/>
                </a:solidFill>
              </a:rPr>
              <a:t>st</a:t>
            </a:r>
            <a:r>
              <a:rPr lang="en-CA" altLang="zh-CN" sz="1400" b="1" dirty="0" smtClean="0">
                <a:solidFill>
                  <a:srgbClr val="00B050"/>
                </a:solidFill>
              </a:rPr>
              <a:t> and closed July 1</a:t>
            </a:r>
            <a:r>
              <a:rPr lang="en-CA" altLang="zh-CN" sz="1400" b="1" baseline="30000" dirty="0" smtClean="0">
                <a:solidFill>
                  <a:srgbClr val="00B050"/>
                </a:solidFill>
              </a:rPr>
              <a:t>st</a:t>
            </a:r>
            <a:r>
              <a:rPr lang="en-CA" altLang="zh-CN" sz="1400" b="1" dirty="0" smtClean="0">
                <a:solidFill>
                  <a:srgbClr val="00B050"/>
                </a:solidFill>
              </a:rPr>
              <a:t>, 2018 – Passed (86.5%)</a:t>
            </a:r>
            <a:endParaRPr lang="en-CA" altLang="zh-CN" sz="1400" b="1" dirty="0">
              <a:solidFill>
                <a:srgbClr val="00B050"/>
              </a:solidFill>
            </a:endParaRPr>
          </a:p>
          <a:p>
            <a:pPr>
              <a:buFont typeface="Arial" panose="020B0604020202020204" pitchFamily="34" charset="0"/>
              <a:buChar char="•"/>
            </a:pPr>
            <a:r>
              <a:rPr lang="en-CA" altLang="zh-CN" sz="1600" dirty="0" smtClean="0">
                <a:solidFill>
                  <a:schemeClr val="tx1"/>
                </a:solidFill>
              </a:rPr>
              <a:t>July</a:t>
            </a:r>
            <a:r>
              <a:rPr lang="en-CA" altLang="zh-CN" sz="1600" dirty="0" smtClean="0">
                <a:solidFill>
                  <a:schemeClr val="tx1"/>
                </a:solidFill>
              </a:rPr>
              <a:t> </a:t>
            </a:r>
            <a:r>
              <a:rPr lang="en-CA" altLang="zh-CN" sz="1600" dirty="0">
                <a:solidFill>
                  <a:schemeClr val="tx1"/>
                </a:solidFill>
              </a:rPr>
              <a:t>2018: MDR (Mandatory Document Review</a:t>
            </a:r>
            <a:r>
              <a:rPr lang="en-CA" altLang="zh-CN" sz="1600" dirty="0" smtClean="0">
                <a:solidFill>
                  <a:schemeClr val="tx1"/>
                </a:solidFill>
              </a:rPr>
              <a:t>) – Currently underway</a:t>
            </a:r>
          </a:p>
          <a:p>
            <a:pPr>
              <a:buFont typeface="Arial" panose="020B0604020202020204" pitchFamily="34" charset="0"/>
              <a:buChar char="•"/>
            </a:pPr>
            <a:r>
              <a:rPr lang="en-CA" altLang="zh-CN" sz="1600" dirty="0" smtClean="0">
                <a:solidFill>
                  <a:schemeClr val="tx1"/>
                </a:solidFill>
              </a:rPr>
              <a:t>November 2018: Draft D4.0 and Recirculation</a:t>
            </a:r>
          </a:p>
          <a:p>
            <a:pPr>
              <a:buFont typeface="Arial" panose="020B0604020202020204" pitchFamily="34" charset="0"/>
              <a:buChar char="•"/>
            </a:pPr>
            <a:r>
              <a:rPr lang="en-CA" altLang="zh-CN" sz="1600" dirty="0" smtClean="0">
                <a:solidFill>
                  <a:srgbClr val="FFC000"/>
                </a:solidFill>
              </a:rPr>
              <a:t>February 2019: Formation of SB pool </a:t>
            </a:r>
            <a:endParaRPr lang="en-US" altLang="zh-CN" sz="1200" dirty="0" smtClean="0">
              <a:solidFill>
                <a:srgbClr val="FFC000"/>
              </a:solidFill>
            </a:endParaRPr>
          </a:p>
          <a:p>
            <a:pPr>
              <a:buFont typeface="Arial" panose="020B0604020202020204" pitchFamily="34" charset="0"/>
              <a:buChar char="•"/>
            </a:pPr>
            <a:r>
              <a:rPr lang="en-CA" altLang="zh-CN" sz="1600" dirty="0" smtClean="0">
                <a:solidFill>
                  <a:srgbClr val="FFC000"/>
                </a:solidFill>
              </a:rPr>
              <a:t>March 2019: Draft 5.0 and Recirculation (unchanged) </a:t>
            </a:r>
            <a:endParaRPr lang="en-CA" altLang="zh-CN" sz="1600" dirty="0">
              <a:solidFill>
                <a:srgbClr val="FFC000"/>
              </a:solidFill>
            </a:endParaRPr>
          </a:p>
          <a:p>
            <a:pPr>
              <a:buFont typeface="Arial" panose="020B0604020202020204" pitchFamily="34" charset="0"/>
              <a:buChar char="•"/>
            </a:pPr>
            <a:r>
              <a:rPr lang="en-US" altLang="zh-CN" sz="1600" strike="sngStrike" dirty="0" smtClean="0">
                <a:solidFill>
                  <a:schemeClr val="accent6">
                    <a:lumMod val="75000"/>
                  </a:schemeClr>
                </a:solidFill>
              </a:rPr>
              <a:t>September</a:t>
            </a:r>
            <a:r>
              <a:rPr lang="en-US" altLang="zh-CN" sz="1600" dirty="0" smtClean="0">
                <a:solidFill>
                  <a:schemeClr val="accent6">
                    <a:lumMod val="75000"/>
                  </a:schemeClr>
                </a:solidFill>
              </a:rPr>
              <a:t> July 2019: Sponsor Ballot</a:t>
            </a:r>
          </a:p>
          <a:p>
            <a:pPr>
              <a:buFont typeface="Arial" panose="020B0604020202020204" pitchFamily="34" charset="0"/>
              <a:buChar char="•"/>
            </a:pPr>
            <a:r>
              <a:rPr lang="en-CA" altLang="zh-CN" sz="1600" dirty="0" smtClean="0">
                <a:solidFill>
                  <a:srgbClr val="FFC000"/>
                </a:solidFill>
              </a:rPr>
              <a:t>January</a:t>
            </a:r>
            <a:r>
              <a:rPr lang="en-CA" altLang="zh-CN" sz="1600" dirty="0" smtClean="0">
                <a:solidFill>
                  <a:srgbClr val="FFC000"/>
                </a:solidFill>
              </a:rPr>
              <a:t> 2020: </a:t>
            </a:r>
            <a:r>
              <a:rPr lang="en-CA" altLang="zh-CN" sz="1600" dirty="0" err="1" smtClean="0">
                <a:solidFill>
                  <a:srgbClr val="FFC000"/>
                </a:solidFill>
              </a:rPr>
              <a:t>RevCom</a:t>
            </a:r>
            <a:r>
              <a:rPr lang="en-CA" altLang="zh-CN" sz="1600" dirty="0" smtClean="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September</a:t>
            </a:r>
            <a:r>
              <a:rPr lang="en-US" sz="4000" dirty="0" smtClean="0">
                <a:latin typeface="Arial" panose="020B0604020202020204" pitchFamily="34" charset="0"/>
              </a:rPr>
              <a:t> 09-14,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Big Island</a:t>
            </a:r>
            <a:r>
              <a:rPr lang="en-US" sz="4000" dirty="0" smtClean="0">
                <a:latin typeface="Arial" panose="020B0604020202020204" pitchFamily="34" charset="0"/>
              </a:rPr>
              <a:t>, Hawaii</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dirty="0" smtClean="0"/>
              <a:t>September </a:t>
            </a:r>
            <a:r>
              <a:rPr lang="en-US" dirty="0" smtClean="0"/>
              <a:t>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a:t>
            </a:r>
            <a:r>
              <a:rPr lang="en-US" altLang="en-US" dirty="0" smtClean="0"/>
              <a:t>September </a:t>
            </a:r>
            <a:r>
              <a:rPr lang="en-US" altLang="en-US" dirty="0" smtClean="0"/>
              <a:t>10</a:t>
            </a:r>
            <a:r>
              <a:rPr lang="en-US" altLang="en-US" dirty="0" smtClean="0"/>
              <a:t>, 19:30 </a:t>
            </a:r>
            <a:r>
              <a:rPr lang="en-US" altLang="en-US" dirty="0"/>
              <a:t>– </a:t>
            </a:r>
            <a:r>
              <a:rPr lang="en-US" altLang="en-US" dirty="0" smtClean="0"/>
              <a:t>21</a:t>
            </a:r>
            <a:r>
              <a:rPr lang="en-US" altLang="en-US" dirty="0" smtClean="0"/>
              <a:t>:30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smtClean="0"/>
              <a:t>Ad Hoc Group Meetings</a:t>
            </a:r>
          </a:p>
          <a:p>
            <a:pPr lvl="1">
              <a:lnSpc>
                <a:spcPct val="80000"/>
              </a:lnSpc>
              <a:buFont typeface="Arial" panose="020B0604020202020204" pitchFamily="34" charset="0"/>
              <a:buChar char="•"/>
            </a:pPr>
            <a:r>
              <a:rPr lang="en-US" altLang="en-US" dirty="0" smtClean="0"/>
              <a:t>Ad hoc #1:</a:t>
            </a:r>
          </a:p>
          <a:p>
            <a:pPr lvl="1">
              <a:lnSpc>
                <a:spcPct val="80000"/>
              </a:lnSpc>
              <a:buFont typeface="Arial" panose="020B0604020202020204" pitchFamily="34" charset="0"/>
              <a:buChar char="•"/>
            </a:pPr>
            <a:r>
              <a:rPr lang="en-US" altLang="en-US" dirty="0" smtClean="0"/>
              <a:t>Ad hoc #2:</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868209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a:t>
            </a:r>
            <a:r>
              <a:rPr lang="en-US" altLang="en-US" dirty="0" smtClean="0"/>
              <a:t>11,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a:t>
            </a:r>
            <a:r>
              <a:rPr lang="en-US" altLang="en-US" dirty="0" smtClean="0"/>
              <a:t>September 11, </a:t>
            </a:r>
            <a:r>
              <a:rPr lang="en-US" altLang="en-US" dirty="0" smtClean="0"/>
              <a:t>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a:t>
            </a:r>
            <a:r>
              <a:rPr lang="en-US" altLang="en-US" dirty="0" smtClean="0"/>
              <a:t>September 11,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September 11,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September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a:t>
            </a:r>
            <a:r>
              <a:rPr lang="en-US" altLang="en-US" dirty="0" smtClean="0"/>
              <a:t>September 12, </a:t>
            </a:r>
            <a:r>
              <a:rPr lang="en-US" altLang="en-US" dirty="0" smtClean="0"/>
              <a:t>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lnSpc>
                <a:spcPct val="80000"/>
              </a:lnSpc>
              <a:buFont typeface="Arial" panose="020B0604020202020204" pitchFamily="34" charset="0"/>
              <a:buChar char="•"/>
            </a:pPr>
            <a:r>
              <a:rPr lang="en-US" altLang="en-US" dirty="0" smtClean="0"/>
              <a:t>Presentations </a:t>
            </a:r>
            <a:r>
              <a:rPr lang="en-US" altLang="en-US" dirty="0"/>
              <a:t>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September 12,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p>
          <a:p>
            <a:pPr lvl="1">
              <a:lnSpc>
                <a:spcPct val="80000"/>
              </a:lnSpc>
              <a:buFont typeface="Arial" panose="020B0604020202020204" pitchFamily="34" charset="0"/>
              <a:buChar char="•"/>
            </a:pPr>
            <a:r>
              <a:rPr lang="en-US" altLang="en-US" dirty="0"/>
              <a:t>Ad hoc #2:</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smtClean="0"/>
              <a:t>September 13, </a:t>
            </a:r>
            <a:r>
              <a:rPr lang="en-US" altLang="en-US" dirty="0" smtClean="0"/>
              <a:t>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September 13, </a:t>
            </a:r>
            <a:r>
              <a:rPr lang="en-US" altLang="en-US" dirty="0" smtClean="0"/>
              <a:t>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September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1216</TotalTime>
  <Words>1549</Words>
  <Application>Microsoft Office PowerPoint</Application>
  <PresentationFormat>On-screen Show (4:3)</PresentationFormat>
  <Paragraphs>341</Paragraphs>
  <Slides>31</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2"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TGax September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September 10, 08:00 – 10:00 </vt:lpstr>
      <vt:lpstr>Submissions</vt:lpstr>
      <vt:lpstr>Summary from July 2018</vt:lpstr>
      <vt:lpstr>Approval of  TG Minutes (May 2018 Meeting and Telecon Minutes) </vt:lpstr>
      <vt:lpstr>Timeline</vt:lpstr>
      <vt:lpstr>Editor Report </vt:lpstr>
      <vt:lpstr>Agenda for Monday September 10, 19:30 – 21:30 </vt:lpstr>
      <vt:lpstr>Agenda for Tuesday September 11, 08:00 – 10:00 </vt:lpstr>
      <vt:lpstr>Agenda for Tuesday September 11, 10:30 – 12:30 </vt:lpstr>
      <vt:lpstr>Agenda for Tuesday September 11, 16:00 – 18:00 </vt:lpstr>
      <vt:lpstr>Agenda for Tuesday September 11, 19:30 – 21:30 </vt:lpstr>
      <vt:lpstr>Agenda for Wednesday September 12, 08:00 – 10:00 </vt:lpstr>
      <vt:lpstr>Agenda for Wednesday September 12, 16:00 – 18:00 </vt:lpstr>
      <vt:lpstr>Agenda for Thursday September 13, 08:00 – 10:00</vt:lpstr>
      <vt:lpstr>Agenda for Thursday September 13, 13:30 – 15:30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79</cp:revision>
  <cp:lastPrinted>1601-01-01T00:00:00Z</cp:lastPrinted>
  <dcterms:created xsi:type="dcterms:W3CDTF">2017-01-26T15:28:16Z</dcterms:created>
  <dcterms:modified xsi:type="dcterms:W3CDTF">2018-07-31T16:19:51Z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1533048009</vt:lpwstr>
  </property>
</Properties>
</file>