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105" r:id="rId25"/>
    <p:sldId id="1746" r:id="rId26"/>
    <p:sldId id="1747" r:id="rId27"/>
    <p:sldId id="1769" r:id="rId28"/>
    <p:sldId id="1786" r:id="rId29"/>
    <p:sldId id="1894" r:id="rId30"/>
    <p:sldId id="1896" r:id="rId31"/>
    <p:sldId id="1965" r:id="rId32"/>
    <p:sldId id="1967" r:id="rId33"/>
    <p:sldId id="1968" r:id="rId34"/>
    <p:sldId id="1969" r:id="rId35"/>
    <p:sldId id="2035" r:id="rId36"/>
    <p:sldId id="2104" r:id="rId37"/>
    <p:sldId id="2112" r:id="rId38"/>
    <p:sldId id="2113" r:id="rId39"/>
    <p:sldId id="2114" r:id="rId40"/>
    <p:sldId id="2167" r:id="rId41"/>
    <p:sldId id="2008" r:id="rId42"/>
    <p:sldId id="1694" r:id="rId43"/>
    <p:sldId id="1716" r:id="rId44"/>
    <p:sldId id="1717" r:id="rId45"/>
    <p:sldId id="1851" r:id="rId46"/>
    <p:sldId id="1864" r:id="rId47"/>
    <p:sldId id="1945" r:id="rId48"/>
    <p:sldId id="1946" r:id="rId49"/>
    <p:sldId id="2036" r:id="rId50"/>
    <p:sldId id="2037" r:id="rId51"/>
    <p:sldId id="2071" r:id="rId52"/>
    <p:sldId id="1688" r:id="rId53"/>
    <p:sldId id="1703" r:id="rId54"/>
    <p:sldId id="1704" r:id="rId55"/>
    <p:sldId id="1978" r:id="rId56"/>
    <p:sldId id="1705" r:id="rId57"/>
    <p:sldId id="1706" r:id="rId58"/>
    <p:sldId id="1707" r:id="rId59"/>
    <p:sldId id="1708" r:id="rId60"/>
    <p:sldId id="1709" r:id="rId61"/>
    <p:sldId id="1710" r:id="rId62"/>
    <p:sldId id="1790" r:id="rId63"/>
    <p:sldId id="1698" r:id="rId64"/>
    <p:sldId id="1701" r:id="rId65"/>
    <p:sldId id="2100" r:id="rId66"/>
    <p:sldId id="2101" r:id="rId67"/>
    <p:sldId id="2179" r:id="rId68"/>
    <p:sldId id="2180" r:id="rId69"/>
    <p:sldId id="2181" r:id="rId70"/>
    <p:sldId id="2014" r:id="rId71"/>
    <p:sldId id="2016" r:id="rId72"/>
    <p:sldId id="1679" r:id="rId73"/>
    <p:sldId id="2002" r:id="rId74"/>
    <p:sldId id="2153" r:id="rId75"/>
    <p:sldId id="2040" r:id="rId76"/>
    <p:sldId id="2115" r:id="rId77"/>
    <p:sldId id="2017" r:id="rId78"/>
    <p:sldId id="2019" r:id="rId79"/>
    <p:sldId id="2079" r:id="rId80"/>
    <p:sldId id="2110" r:id="rId81"/>
    <p:sldId id="2111" r:id="rId82"/>
    <p:sldId id="2141" r:id="rId83"/>
    <p:sldId id="2140" r:id="rId84"/>
    <p:sldId id="2152" r:id="rId85"/>
    <p:sldId id="2154" r:id="rId86"/>
    <p:sldId id="2165" r:id="rId87"/>
    <p:sldId id="2169" r:id="rId88"/>
    <p:sldId id="2170" r:id="rId89"/>
    <p:sldId id="2142" r:id="rId90"/>
    <p:sldId id="2171" r:id="rId91"/>
    <p:sldId id="2175" r:id="rId92"/>
    <p:sldId id="2176" r:id="rId93"/>
    <p:sldId id="2177" r:id="rId94"/>
    <p:sldId id="2178" r:id="rId95"/>
    <p:sldId id="2172" r:id="rId96"/>
    <p:sldId id="2173" r:id="rId97"/>
    <p:sldId id="2174" r:id="rId98"/>
    <p:sldId id="1375" r:id="rId99"/>
    <p:sldId id="1376" r:id="rId100"/>
    <p:sldId id="1400" r:id="rId101"/>
    <p:sldId id="2004"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 id="2039" r:id="rId134"/>
    <p:sldId id="2060" r:id="rId135"/>
    <p:sldId id="2061" r:id="rId136"/>
    <p:sldId id="2097" r:id="rId137"/>
    <p:sldId id="2103" r:id="rId138"/>
    <p:sldId id="2063" r:id="rId139"/>
    <p:sldId id="2064" r:id="rId140"/>
    <p:sldId id="2065" r:id="rId141"/>
    <p:sldId id="2066" r:id="rId142"/>
    <p:sldId id="2067" r:id="rId143"/>
    <p:sldId id="2068" r:id="rId144"/>
    <p:sldId id="2069" r:id="rId145"/>
    <p:sldId id="2146" r:id="rId146"/>
    <p:sldId id="2147" r:id="rId147"/>
    <p:sldId id="2148" r:id="rId148"/>
    <p:sldId id="2158" r:id="rId149"/>
    <p:sldId id="2159" r:id="rId150"/>
    <p:sldId id="2157" r:id="rId151"/>
    <p:sldId id="2160"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114" d="100"/>
          <a:sy n="114" d="100"/>
        </p:scale>
        <p:origin x="1796"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87</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29959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88</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333071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802.11-18/1343r1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8/11-18-1140-04-0jtc-proposed-invitation-to-sc6-for-security-workshop.pdf"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patentblog.kluweriplaw.com/2018/05/29/beijing-high-court-upholds-chinas-first-ever-sep-injunction-iwncomm-v-sony/?print=pdf"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patentblog.kluweriplaw.com/2018/05/29/beijing-high-court-upholds-chinas-first-ever-sep-injunction-iwncomm-v-sony/?print=pdf"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www.iwncomm.com/cn/ShowArticle.asp?ArticleID=731"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September 2018 agenda </a:t>
            </a:r>
            <a:r>
              <a:rPr lang="en-US" dirty="0">
                <a:solidFill>
                  <a:schemeClr val="accent2">
                    <a:lumMod val="75000"/>
                  </a:schemeClr>
                </a:solidFill>
              </a:rPr>
              <a:t>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 August 2018</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3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2018 plenary (</a:t>
            </a:r>
            <a:r>
              <a:rPr lang="en-AU" dirty="0" err="1" smtClean="0">
                <a:solidFill>
                  <a:srgbClr val="FF0000"/>
                </a:solidFill>
              </a:rPr>
              <a:t>Nxxxxx</a:t>
            </a:r>
            <a:r>
              <a:rPr lang="en-AU" dirty="0" smtClean="0"/>
              <a:t>)</a:t>
            </a:r>
            <a:r>
              <a:rPr lang="en-AU" b="0" dirty="0" smtClean="0"/>
              <a:t> noting the approval of various SGs:</a:t>
            </a:r>
          </a:p>
          <a:p>
            <a:pPr lvl="2"/>
            <a:r>
              <a:rPr lang="en-AU" b="0" dirty="0" err="1" smtClean="0">
                <a:solidFill>
                  <a:srgbClr val="FF0000"/>
                </a:solidFill>
              </a:rPr>
              <a:t>tbd</a:t>
            </a:r>
            <a:endParaRPr lang="en-AU" b="0" dirty="0">
              <a:solidFill>
                <a:srgbClr val="FF0000"/>
              </a:solidFill>
            </a:endParaRP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7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136</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a:t>
            </a:r>
            <a:r>
              <a:rPr lang="en-AU" dirty="0" smtClean="0"/>
              <a:t>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146</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t>
            </a:r>
            <a:r>
              <a:rPr lang="en-AU" dirty="0" smtClean="0"/>
              <a:t>sent </a:t>
            </a:r>
            <a:r>
              <a:rPr lang="en-AU" dirty="0" smtClean="0"/>
              <a:t>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t>
            </a:r>
            <a:r>
              <a:rPr lang="en-AU" dirty="0" smtClean="0"/>
              <a:t>sent </a:t>
            </a:r>
            <a:r>
              <a:rPr lang="en-AU" dirty="0" smtClean="0"/>
              <a:t>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46120"/>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t>
            </a:r>
            <a:r>
              <a:rPr lang="en-AU" dirty="0" smtClean="0"/>
              <a:t>sent </a:t>
            </a:r>
            <a:r>
              <a:rPr lang="en-AU" dirty="0" smtClean="0"/>
              <a:t>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t>
            </a:r>
            <a:r>
              <a:rPr lang="en-AU" dirty="0" smtClean="0"/>
              <a:t>sent </a:t>
            </a:r>
            <a:r>
              <a:rPr lang="en-AU" dirty="0" smtClean="0"/>
              <a:t>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t>
            </a:r>
            <a:r>
              <a:rPr lang="en-AU" dirty="0" smtClean="0"/>
              <a:t>sent </a:t>
            </a:r>
            <a:r>
              <a:rPr lang="en-AU" dirty="0" smtClean="0"/>
              <a:t>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September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a:t>
            </a:r>
            <a:r>
              <a:rPr lang="en-AU" dirty="0" smtClean="0"/>
              <a:t>sent </a:t>
            </a:r>
            <a:r>
              <a:rPr lang="en-AU" dirty="0" smtClean="0"/>
              <a:t>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a:t>
            </a:r>
            <a:r>
              <a:rPr lang="en-AU" dirty="0" smtClean="0"/>
              <a:t>sent </a:t>
            </a:r>
            <a:r>
              <a:rPr lang="en-AU" dirty="0" smtClean="0"/>
              <a:t>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034368"/>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t>
            </a:r>
            <a:r>
              <a:rPr lang="en-AU" dirty="0" smtClean="0"/>
              <a:t>sent </a:t>
            </a:r>
            <a:r>
              <a:rPr lang="en-AU" dirty="0" smtClean="0"/>
              <a:t>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 process</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t>Jodi </a:t>
            </a:r>
            <a:r>
              <a:rPr lang="en-US" dirty="0" err="1" smtClean="0"/>
              <a:t>Haasz</a:t>
            </a:r>
            <a:r>
              <a:rPr lang="en-US" dirty="0" smtClean="0"/>
              <a:t> working with ISO staff to start 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a:t>
            </a:r>
            <a:r>
              <a:rPr lang="en-US"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smtClean="0"/>
              <a:t>Jodi </a:t>
            </a:r>
            <a:r>
              <a:rPr lang="en-US" dirty="0" err="1" smtClean="0"/>
              <a:t>Haasz</a:t>
            </a:r>
            <a:r>
              <a:rPr lang="en-US" dirty="0" smtClean="0"/>
              <a:t> working with ISO staff to start 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US" dirty="0"/>
              <a:t>Jodi </a:t>
            </a:r>
            <a:r>
              <a:rPr lang="en-US" dirty="0" err="1"/>
              <a:t>Haasz</a:t>
            </a:r>
            <a:r>
              <a:rPr lang="en-US" dirty="0"/>
              <a:t> working with ISO staff to start FDIS ballot</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US" dirty="0"/>
              <a:t>Jodi </a:t>
            </a:r>
            <a:r>
              <a:rPr lang="en-US" dirty="0" err="1"/>
              <a:t>Haasz</a:t>
            </a:r>
            <a:r>
              <a:rPr lang="en-US" dirty="0"/>
              <a:t> working with ISO staff to </a:t>
            </a:r>
            <a:r>
              <a:rPr lang="en-US" dirty="0" smtClean="0"/>
              <a:t>arrange publication</a:t>
            </a:r>
            <a:endParaRPr lang="en-AU" dirty="0"/>
          </a:p>
          <a:p>
            <a:pPr lvl="2"/>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PSDO process will delayed until </a:t>
            </a:r>
            <a:r>
              <a:rPr lang="en-AU" dirty="0"/>
              <a:t>previous </a:t>
            </a:r>
            <a:r>
              <a:rPr lang="en-AU" dirty="0" smtClean="0"/>
              <a:t>amendments </a:t>
            </a:r>
            <a:r>
              <a:rPr lang="en-AU" dirty="0"/>
              <a:t>are approved</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802.1Q-REV was </a:t>
            </a:r>
            <a:r>
              <a:rPr lang="en-AU" dirty="0" smtClean="0"/>
              <a:t>published in June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PSDO start will be delayed until previous amendments (</a:t>
            </a:r>
            <a:r>
              <a:rPr lang="en-AU" dirty="0" err="1" smtClean="0"/>
              <a:t>Qci</a:t>
            </a:r>
            <a:r>
              <a:rPr lang="en-AU" dirty="0" smtClean="0"/>
              <a:t>, </a:t>
            </a:r>
            <a:r>
              <a:rPr lang="en-AU" dirty="0" err="1" smtClean="0"/>
              <a:t>Qch</a:t>
            </a:r>
            <a:r>
              <a:rPr lang="en-AU" dirty="0" smtClean="0"/>
              <a:t>) are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will start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lvl="1"/>
            <a:r>
              <a:rPr lang="en-AU" dirty="0" smtClean="0"/>
              <a:t>WG will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 will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approved by </a:t>
            </a:r>
            <a:r>
              <a:rPr lang="en-AU" dirty="0" err="1"/>
              <a:t>RevCom</a:t>
            </a:r>
            <a:r>
              <a:rPr lang="en-AU" dirty="0"/>
              <a:t> in June 2018</a:t>
            </a:r>
          </a:p>
          <a:p>
            <a:r>
              <a:rPr lang="en-US" dirty="0" smtClean="0"/>
              <a:t>60-day</a:t>
            </a:r>
            <a:r>
              <a:rPr lang="en-AU" dirty="0" smtClean="0"/>
              <a:t> 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a:t>
            </a:r>
            <a:r>
              <a:rPr lang="en-AU" dirty="0"/>
              <a:t>PSDO process will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t>802.1AR-Rev </a:t>
            </a:r>
            <a:r>
              <a:rPr lang="en-AU" dirty="0"/>
              <a:t>was approved by </a:t>
            </a:r>
            <a:r>
              <a:rPr lang="en-AU" dirty="0" err="1"/>
              <a:t>RevCom</a:t>
            </a:r>
            <a:r>
              <a:rPr lang="en-AU" dirty="0"/>
              <a:t> in June 2018</a:t>
            </a:r>
          </a:p>
          <a:p>
            <a:r>
              <a:rPr lang="en-US" dirty="0" smtClean="0"/>
              <a:t>60-day</a:t>
            </a:r>
            <a:r>
              <a:rPr lang="en-AU" dirty="0" smtClean="0"/>
              <a:t> 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a:t>
            </a:r>
            <a:r>
              <a:rPr lang="en-AU" dirty="0"/>
              <a:t>PSDO process will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a:t>IEEE 802.</a:t>
            </a:r>
            <a:r>
              <a:rPr lang="en-AU" dirty="0">
                <a:cs typeface="Arial" panose="020B0604020202020204" pitchFamily="34" charset="0"/>
              </a:rPr>
              <a:t>1CM</a:t>
            </a:r>
            <a:r>
              <a:rPr lang="en-AU" dirty="0"/>
              <a:t> </a:t>
            </a:r>
            <a:r>
              <a:rPr lang="en-AU" dirty="0" smtClean="0"/>
              <a:t>was published in June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lvl="1"/>
            <a:r>
              <a:rPr lang="en-AU" dirty="0"/>
              <a:t>WG will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1Qcy</a:t>
            </a:r>
            <a:r>
              <a:rPr lang="en-AU" dirty="0"/>
              <a:t> </a:t>
            </a:r>
            <a:r>
              <a:rPr lang="en-AU" dirty="0" smtClean="0"/>
              <a:t>will be conditionally sent to </a:t>
            </a:r>
            <a:r>
              <a:rPr lang="en-AU" dirty="0" err="1" smtClean="0"/>
              <a:t>RevCom</a:t>
            </a:r>
            <a:r>
              <a:rPr lang="en-AU" dirty="0" smtClean="0"/>
              <a:t> in July 2018</a:t>
            </a:r>
            <a:endParaRPr lang="en-AU" dirty="0"/>
          </a:p>
          <a:p>
            <a:r>
              <a:rPr lang="en-US" dirty="0" smtClean="0"/>
              <a:t>60-day</a:t>
            </a:r>
            <a:r>
              <a:rPr lang="en-AU" dirty="0" smtClean="0"/>
              <a:t> pre-ballot: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a:t>
            </a:r>
            <a:r>
              <a:rPr lang="en-AU" dirty="0" smtClean="0"/>
              <a:t>conditionally initiate </a:t>
            </a:r>
            <a:r>
              <a:rPr lang="en-AU" dirty="0"/>
              <a:t>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a:t>
            </a:r>
            <a:r>
              <a:rPr lang="en-AU" dirty="0"/>
              <a:t>PSDO process will </a:t>
            </a:r>
            <a:r>
              <a:rPr lang="en-AU" dirty="0" smtClean="0"/>
              <a:t>conditionally start </a:t>
            </a:r>
            <a:r>
              <a:rPr lang="en-AU" dirty="0"/>
              <a:t>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a:t>IEEE 802.</a:t>
            </a:r>
            <a:r>
              <a:rPr lang="en-AU" dirty="0">
                <a:cs typeface="Arial" panose="020B0604020202020204" pitchFamily="34" charset="0"/>
              </a:rPr>
              <a:t>1AC/Cor-1</a:t>
            </a:r>
            <a:r>
              <a:rPr lang="en-AU" dirty="0"/>
              <a:t> </a:t>
            </a:r>
            <a:r>
              <a:rPr lang="en-AU" dirty="0" smtClean="0"/>
              <a:t>will </a:t>
            </a:r>
            <a:r>
              <a:rPr lang="en-AU" dirty="0"/>
              <a:t>be </a:t>
            </a:r>
            <a:r>
              <a:rPr lang="en-AU" dirty="0" smtClean="0"/>
              <a:t>sent </a:t>
            </a:r>
            <a:r>
              <a:rPr lang="en-AU" dirty="0"/>
              <a:t>to </a:t>
            </a:r>
            <a:r>
              <a:rPr lang="en-AU" dirty="0" err="1"/>
              <a:t>RevCom</a:t>
            </a:r>
            <a:r>
              <a:rPr lang="en-AU" dirty="0"/>
              <a:t> in July 2018</a:t>
            </a:r>
          </a:p>
          <a:p>
            <a:r>
              <a:rPr lang="en-AU" dirty="0" smtClean="0"/>
              <a:t>90-dayFDIS ballot: </a:t>
            </a:r>
            <a:r>
              <a:rPr lang="en-AU" dirty="0">
                <a:solidFill>
                  <a:schemeClr val="accent2"/>
                </a:solidFill>
              </a:rPr>
              <a:t>will </a:t>
            </a:r>
            <a:r>
              <a:rPr lang="en-AU" dirty="0" smtClean="0">
                <a:solidFill>
                  <a:schemeClr val="accent2"/>
                </a:solidFill>
              </a:rPr>
              <a:t>conditionally start </a:t>
            </a:r>
            <a:r>
              <a:rPr lang="en-AU" dirty="0">
                <a:solidFill>
                  <a:schemeClr val="accent2"/>
                </a:solidFill>
              </a:rPr>
              <a:t>soon</a:t>
            </a:r>
            <a:endParaRPr lang="en-AU" dirty="0" smtClean="0">
              <a:solidFill>
                <a:schemeClr val="accent2"/>
              </a:solidFill>
            </a:endParaRPr>
          </a:p>
          <a:p>
            <a:pPr lvl="1"/>
            <a:r>
              <a:rPr lang="en-AU" dirty="0"/>
              <a:t>WG will conditionally initiate start of PSDO process in July </a:t>
            </a:r>
            <a:r>
              <a:rPr lang="en-AU" dirty="0" smtClean="0"/>
              <a:t>2018</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pPr lvl="1"/>
            <a:r>
              <a:rPr lang="en-AU" dirty="0"/>
              <a:t>IEEE 802.</a:t>
            </a:r>
            <a:r>
              <a:rPr lang="en-AU" dirty="0">
                <a:cs typeface="Arial" panose="020B0604020202020204" pitchFamily="34" charset="0"/>
              </a:rPr>
              <a:t>1Xck</a:t>
            </a:r>
            <a:r>
              <a:rPr lang="en-AU" dirty="0"/>
              <a:t> </a:t>
            </a:r>
            <a:r>
              <a:rPr lang="en-AU" dirty="0" smtClean="0"/>
              <a:t>will conditionally </a:t>
            </a:r>
            <a:r>
              <a:rPr lang="en-AU" dirty="0"/>
              <a:t>to </a:t>
            </a:r>
            <a:r>
              <a:rPr lang="en-AU" dirty="0" err="1"/>
              <a:t>RevCom</a:t>
            </a:r>
            <a:r>
              <a:rPr lang="en-AU" dirty="0"/>
              <a:t> in July </a:t>
            </a:r>
            <a:r>
              <a:rPr lang="en-AU" dirty="0" smtClean="0"/>
              <a:t>2018 </a:t>
            </a:r>
            <a:endParaRPr lang="en-AU" dirty="0"/>
          </a:p>
          <a:p>
            <a:r>
              <a:rPr lang="en-US" dirty="0" smtClean="0"/>
              <a:t>60-day</a:t>
            </a:r>
            <a:r>
              <a:rPr lang="en-AU" dirty="0" smtClean="0"/>
              <a:t> pre-ballot: </a:t>
            </a:r>
            <a:r>
              <a:rPr lang="en-AU" dirty="0">
                <a:solidFill>
                  <a:schemeClr val="accent2"/>
                </a:solidFill>
              </a:rPr>
              <a:t>will conditionally start soon</a:t>
            </a:r>
            <a:endParaRPr lang="en-AU" dirty="0" smtClean="0">
              <a:solidFill>
                <a:schemeClr val="accent2"/>
              </a:solidFill>
            </a:endParaRPr>
          </a:p>
          <a:p>
            <a:pPr lvl="1"/>
            <a:r>
              <a:rPr lang="en-AU" dirty="0"/>
              <a:t>WG will conditionally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a:t>
            </a:r>
            <a:r>
              <a:rPr lang="en-AU" dirty="0"/>
              <a:t>PSDO process will conditionally start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pPr lvl="1"/>
            <a:r>
              <a:rPr lang="en-AU" dirty="0"/>
              <a:t>IEEE 802.</a:t>
            </a:r>
            <a:r>
              <a:rPr lang="en-AU" dirty="0">
                <a:cs typeface="Arial" panose="020B0604020202020204" pitchFamily="34" charset="0"/>
              </a:rPr>
              <a:t>1AE-Rev</a:t>
            </a:r>
            <a:r>
              <a:rPr lang="en-AU" dirty="0"/>
              <a:t> </a:t>
            </a:r>
            <a:r>
              <a:rPr lang="en-AU" dirty="0" smtClean="0"/>
              <a:t>will go to </a:t>
            </a:r>
            <a:r>
              <a:rPr lang="en-AU" dirty="0" err="1"/>
              <a:t>RevCom</a:t>
            </a:r>
            <a:r>
              <a:rPr lang="en-AU" dirty="0"/>
              <a:t> in July 2018 </a:t>
            </a:r>
          </a:p>
          <a:p>
            <a:r>
              <a:rPr lang="en-US" dirty="0" smtClean="0"/>
              <a:t>60-day</a:t>
            </a:r>
            <a:r>
              <a:rPr lang="en-AU" dirty="0" smtClean="0"/>
              <a:t> pre-ballot: </a:t>
            </a:r>
            <a:r>
              <a:rPr lang="en-AU" dirty="0">
                <a:solidFill>
                  <a:schemeClr val="accent2"/>
                </a:solidFill>
              </a:rPr>
              <a:t>waiting</a:t>
            </a:r>
            <a:endParaRPr lang="en-AU" dirty="0" smtClean="0"/>
          </a:p>
          <a:p>
            <a:pPr lvl="1"/>
            <a:r>
              <a:rPr lang="en-AU" dirty="0"/>
              <a:t>WG will conditionally initiate start of PSDO process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will</a:t>
            </a:r>
            <a:r>
              <a:rPr lang="en-AU" dirty="0" smtClean="0"/>
              <a:t> conditionally be sent for information in July 2018</a:t>
            </a:r>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known as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known as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known as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US" dirty="0"/>
              <a:t>Jodi </a:t>
            </a:r>
            <a:r>
              <a:rPr lang="en-US" dirty="0" err="1"/>
              <a:t>Haasz</a:t>
            </a:r>
            <a:r>
              <a:rPr lang="en-US" dirty="0"/>
              <a:t> working with ISO staff to arrange publication</a:t>
            </a:r>
            <a:endParaRPr lang="en-AU" dirty="0"/>
          </a:p>
          <a:p>
            <a:pPr lvl="2"/>
            <a:r>
              <a:rPr lang="en-AU" dirty="0" smtClean="0"/>
              <a:t>Will </a:t>
            </a:r>
            <a:r>
              <a:rPr lang="en-AU" dirty="0"/>
              <a:t>be known as </a:t>
            </a:r>
            <a:r>
              <a:rPr lang="en-US" dirty="0" smtClean="0"/>
              <a:t>ISO/IEC/IEEE8802-3:2017/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p>
          <a:p>
            <a:pPr lvl="1"/>
            <a:r>
              <a:rPr lang="en-US" dirty="0"/>
              <a:t>Jodi </a:t>
            </a:r>
            <a:r>
              <a:rPr lang="en-US" dirty="0" err="1"/>
              <a:t>Haasz</a:t>
            </a:r>
            <a:r>
              <a:rPr lang="en-US" dirty="0"/>
              <a:t> working with ISO staff to start FDIS ballot</a:t>
            </a:r>
            <a:endParaRPr lang="en-AU" dirty="0"/>
          </a:p>
          <a:p>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p>
          <a:p>
            <a:pPr lvl="1"/>
            <a:r>
              <a:rPr lang="en-US" dirty="0"/>
              <a:t>Jodi </a:t>
            </a:r>
            <a:r>
              <a:rPr lang="en-US" dirty="0" err="1"/>
              <a:t>Haasz</a:t>
            </a:r>
            <a:r>
              <a:rPr lang="en-US" dirty="0"/>
              <a:t> working with ISO staff to start FDIS ballot</a:t>
            </a:r>
            <a:endParaRPr lang="en-AU" dirty="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t>
            </a:r>
            <a:r>
              <a:rPr lang="en-US" dirty="0" smtClean="0"/>
              <a:t>approved</a:t>
            </a:r>
          </a:p>
          <a:p>
            <a:pPr lvl="1"/>
            <a:r>
              <a:rPr lang="en-US" dirty="0"/>
              <a:t>Jodi </a:t>
            </a:r>
            <a:r>
              <a:rPr lang="en-US" dirty="0" err="1"/>
              <a:t>Haasz</a:t>
            </a:r>
            <a:r>
              <a:rPr lang="en-US" dirty="0"/>
              <a:t> </a:t>
            </a:r>
            <a:r>
              <a:rPr lang="en-US" dirty="0" smtClean="0"/>
              <a:t>will work </a:t>
            </a:r>
            <a:r>
              <a:rPr lang="en-US" dirty="0"/>
              <a:t>with ISO staff to start FDIS ballot</a:t>
            </a:r>
            <a:endParaRPr lang="en-AU" dirty="0"/>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approved</a:t>
            </a:r>
          </a:p>
          <a:p>
            <a:pPr lvl="1"/>
            <a:r>
              <a:rPr lang="en-US" dirty="0"/>
              <a:t>Jodi </a:t>
            </a:r>
            <a:r>
              <a:rPr lang="en-US" dirty="0" err="1"/>
              <a:t>Haasz</a:t>
            </a:r>
            <a:r>
              <a:rPr lang="en-US" dirty="0"/>
              <a:t> will work with ISO staff to start FDIS </a:t>
            </a:r>
            <a:r>
              <a:rPr lang="en-US"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chemeClr val="accent2"/>
                </a:solidFill>
              </a:rPr>
              <a:t>waiting</a:t>
            </a:r>
          </a:p>
          <a:p>
            <a:pPr lvl="1"/>
            <a:r>
              <a:rPr lang="en-AU" b="0" dirty="0" smtClean="0"/>
              <a:t>PSDO process will probably start in Nov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smtClean="0">
                <a:solidFill>
                  <a:schemeClr val="accent2"/>
                </a:solidFill>
              </a:rPr>
              <a:t>waiting</a:t>
            </a:r>
          </a:p>
          <a:p>
            <a:pPr lvl="1"/>
            <a:r>
              <a:rPr lang="en-AU" b="0" dirty="0" smtClean="0"/>
              <a:t>PSDO </a:t>
            </a:r>
            <a:r>
              <a:rPr lang="en-AU" b="0" dirty="0"/>
              <a:t>process will probably start in Nov </a:t>
            </a:r>
            <a:r>
              <a:rPr lang="en-AU" b="0"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will be liaised </a:t>
            </a:r>
            <a:r>
              <a:rPr lang="en-AU" dirty="0" smtClean="0"/>
              <a:t>as soon as available</a:t>
            </a:r>
            <a:endParaRPr lang="en-GB" dirty="0"/>
          </a:p>
          <a:p>
            <a:r>
              <a:rPr lang="en-US" dirty="0" smtClean="0"/>
              <a:t>60-day</a:t>
            </a:r>
            <a:r>
              <a:rPr lang="en-AU" dirty="0" smtClean="0"/>
              <a:t> pre-ballot: </a:t>
            </a:r>
            <a:r>
              <a:rPr lang="en-AU" dirty="0" smtClean="0">
                <a:solidFill>
                  <a:schemeClr val="accent2"/>
                </a:solidFill>
              </a:rPr>
              <a:t>waiting</a:t>
            </a:r>
          </a:p>
          <a:p>
            <a:pPr lvl="1"/>
            <a:r>
              <a:rPr lang="en-AU" b="0" dirty="0"/>
              <a:t>PSDO process will probably start in Nov 2018</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D3.0 is now approved; D4.0 will probably be liaised for information</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2018 plenary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Sept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86290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Waiting</a:t>
                      </a:r>
                      <a:endParaRPr lang="en-AU" sz="1600" b="0" dirty="0" smtClean="0">
                        <a:solidFill>
                          <a:schemeClr val="tx1"/>
                        </a:solidFill>
                        <a:latin typeface="+mn-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a:t>
            </a:r>
            <a:r>
              <a:rPr lang="en-AU" dirty="0" smtClean="0"/>
              <a:t>passed 60-day </a:t>
            </a:r>
            <a:r>
              <a:rPr lang="en-AU" dirty="0" smtClean="0"/>
              <a:t>pre-ballot </a:t>
            </a:r>
            <a:r>
              <a:rPr lang="en-AU" dirty="0" smtClean="0"/>
              <a:t>but requires comments responses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sent </a:t>
            </a:r>
            <a:r>
              <a:rPr lang="en-AU" dirty="0" smtClean="0">
                <a:solidFill>
                  <a:schemeClr val="accent2"/>
                </a:solidFill>
              </a:rPr>
              <a:t>but response required</a:t>
            </a:r>
            <a:endParaRPr lang="en-AU" dirty="0" smtClean="0">
              <a:solidFill>
                <a:schemeClr val="accent2"/>
              </a:solidFill>
            </a:endParaRPr>
          </a:p>
          <a:p>
            <a:pPr lvl="1"/>
            <a:r>
              <a:rPr lang="en-GB" dirty="0"/>
              <a:t>The 60-day </a:t>
            </a:r>
            <a:r>
              <a:rPr lang="en-AU" dirty="0"/>
              <a:t>(N16810) </a:t>
            </a:r>
            <a:r>
              <a:rPr lang="en-GB" dirty="0" smtClean="0"/>
              <a:t>ballot </a:t>
            </a:r>
            <a:r>
              <a:rPr lang="en-GB" dirty="0"/>
              <a:t>passed 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from China</a:t>
            </a:r>
            <a:endParaRPr lang="en-GB" dirty="0"/>
          </a:p>
          <a:p>
            <a:pPr lvl="1"/>
            <a:r>
              <a:rPr lang="en-AU" dirty="0" smtClean="0"/>
              <a:t>Comment response is required</a:t>
            </a:r>
          </a:p>
          <a:p>
            <a:pPr lvl="2"/>
            <a:r>
              <a:rPr lang="en-AU" dirty="0" smtClean="0"/>
              <a:t>Roger Marks has been asked to provide draft responses in Sept or Nov</a:t>
            </a:r>
            <a:endParaRPr lang="en-AU" dirty="0"/>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GB" i="1" dirty="0"/>
              <a:t>IEEE 802.16 specifies </a:t>
            </a:r>
            <a:r>
              <a:rPr lang="en-US" i="1" dirty="0"/>
              <a:t>“All SS and BS implementations shall support the method of packet data encryption defined in 7.5.1.1, encryption of the TEK as specified in 7.5.2, and message digest calculation as specified in 7.5.3.” in Section 7.5. That means, cryptographic algorithms such as AES, DES, 3DES, RSA and SHA are all mandatory. </a:t>
            </a:r>
            <a:endParaRPr lang="en-AU" i="1" dirty="0"/>
          </a:p>
          <a:p>
            <a:pPr lvl="1"/>
            <a:r>
              <a:rPr lang="en-US" i="1" dirty="0"/>
              <a:t>However, it is unreasonable to specify cryptographic algorithms such as AES, DES, 3DES, RSA and SHA as mandatory implementation in this standard, because there are many other international algorithms for choice</a:t>
            </a:r>
            <a:r>
              <a:rPr lang="en-US"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13469015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AU" i="1" dirty="0"/>
              <a:t>The text shall make it clear that the cryptographic algorithms in this standard are all provided as implementation instances, so that it is possible for national bodies to use cryptographic algorithms that conform to relevant local regulations when adopting these standards</a:t>
            </a:r>
            <a:r>
              <a:rPr lang="en-AU" i="1" dirty="0" smtClean="0"/>
              <a:t>.</a:t>
            </a:r>
          </a:p>
          <a:p>
            <a:r>
              <a:rPr lang="en-AU" dirty="0" smtClean="0"/>
              <a:t>IEEE 802.16 WG proposed response to CN1</a:t>
            </a:r>
          </a:p>
          <a:p>
            <a:pPr lvl="1"/>
            <a:r>
              <a:rPr lang="en-AU" dirty="0" smtClean="0">
                <a:solidFill>
                  <a:srgbClr val="FF0000"/>
                </a:solidFill>
              </a:rPr>
              <a:t>Roger Marks has been asked to coordinate</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652463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802.16-2017</a:t>
            </a:r>
            <a:endParaRPr lang="en-AU" dirty="0"/>
          </a:p>
        </p:txBody>
      </p:sp>
      <p:sp>
        <p:nvSpPr>
          <p:cNvPr id="3" name="Content Placeholder 2"/>
          <p:cNvSpPr>
            <a:spLocks noGrp="1"/>
          </p:cNvSpPr>
          <p:nvPr>
            <p:ph idx="1"/>
          </p:nvPr>
        </p:nvSpPr>
        <p:spPr/>
        <p:txBody>
          <a:bodyPr/>
          <a:lstStyle/>
          <a:p>
            <a:r>
              <a:rPr lang="en-AU" dirty="0" smtClean="0"/>
              <a:t>China NB comment CN2</a:t>
            </a:r>
          </a:p>
          <a:p>
            <a:pPr lvl="1"/>
            <a:r>
              <a:rPr lang="en-US" i="1" dirty="0"/>
              <a:t>DES and 3DES are internationally acknowledged unsecure cryptographic algorithms due to disclosed attacks to them. They shall not be used in the </a:t>
            </a:r>
            <a:r>
              <a:rPr lang="en-US" i="1" dirty="0" smtClean="0"/>
              <a:t>standard</a:t>
            </a:r>
          </a:p>
          <a:p>
            <a:r>
              <a:rPr lang="en-AU" dirty="0"/>
              <a:t>China NB proposed change </a:t>
            </a:r>
            <a:r>
              <a:rPr lang="en-AU" dirty="0" smtClean="0"/>
              <a:t>CN2</a:t>
            </a:r>
            <a:endParaRPr lang="en-US" i="1" dirty="0" smtClean="0"/>
          </a:p>
          <a:p>
            <a:pPr lvl="1"/>
            <a:r>
              <a:rPr lang="en-AU" i="1" dirty="0"/>
              <a:t>Delete the specifications related to use of DES and </a:t>
            </a:r>
            <a:r>
              <a:rPr lang="en-AU" i="1" dirty="0" smtClean="0"/>
              <a:t>3DES</a:t>
            </a:r>
          </a:p>
          <a:p>
            <a:r>
              <a:rPr lang="en-AU" dirty="0"/>
              <a:t>IEEE 802.16 WG proposed </a:t>
            </a:r>
            <a:r>
              <a:rPr lang="en-AU" dirty="0" smtClean="0"/>
              <a:t>response to CN2</a:t>
            </a:r>
            <a:endParaRPr lang="en-AU" dirty="0"/>
          </a:p>
          <a:p>
            <a:pPr lvl="1"/>
            <a:r>
              <a:rPr lang="en-AU" dirty="0">
                <a:solidFill>
                  <a:srgbClr val="FF0000"/>
                </a:solidFill>
              </a:rPr>
              <a:t>Roger Marks has been asked to </a:t>
            </a:r>
            <a:r>
              <a:rPr lang="en-AU" dirty="0" smtClean="0">
                <a:solidFill>
                  <a:srgbClr val="FF0000"/>
                </a:solidFill>
              </a:rPr>
              <a:t>coordinate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97847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July 2018 in San Diego</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Results of SC6 meeting</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a:t>Response </a:t>
            </a:r>
            <a:r>
              <a:rPr lang="en-AU" smtClean="0"/>
              <a:t>was </a:t>
            </a:r>
            <a:r>
              <a:rPr lang="en-AU" dirty="0"/>
              <a:t>sent after July </a:t>
            </a:r>
            <a:r>
              <a:rPr lang="en-AU"/>
              <a:t>2018 </a:t>
            </a:r>
            <a:r>
              <a:rPr lang="en-AU" smtClean="0"/>
              <a:t>meeting (N16816)</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802 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was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people associated with IEEE-SA participated in the SC6 meeting</a:t>
            </a:r>
            <a:endParaRPr lang="en-AU" dirty="0"/>
          </a:p>
        </p:txBody>
      </p:sp>
      <p:sp>
        <p:nvSpPr>
          <p:cNvPr id="3" name="Content Placeholder 2"/>
          <p:cNvSpPr>
            <a:spLocks noGrp="1"/>
          </p:cNvSpPr>
          <p:nvPr>
            <p:ph idx="1"/>
          </p:nvPr>
        </p:nvSpPr>
        <p:spPr/>
        <p:txBody>
          <a:bodyPr/>
          <a:lstStyle/>
          <a:p>
            <a:pPr lvl="1"/>
            <a:r>
              <a:rPr lang="en-AU" dirty="0" smtClean="0"/>
              <a:t>The SC6 meeting had participation from a number of IEEE-SA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1"/>
            <a:r>
              <a:rPr lang="en-AU" dirty="0" smtClean="0"/>
              <a:t>Peter Yee presented an IEEE 802 status report</a:t>
            </a:r>
          </a:p>
          <a:p>
            <a:pPr lvl="2"/>
            <a:r>
              <a:rPr lang="en-AU" dirty="0" smtClean="0"/>
              <a:t>See </a:t>
            </a:r>
            <a:r>
              <a:rPr lang="en-AU" dirty="0" smtClean="0">
                <a:solidFill>
                  <a:srgbClr val="FF0000"/>
                </a:solidFill>
              </a:rPr>
              <a:t>11-18-1344rX</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1623266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constant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struggled to make any progress … or sometime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a:t>
            </a:r>
            <a:r>
              <a:rPr lang="en-AU" dirty="0" smtClean="0"/>
              <a:t>progress</a:t>
            </a:r>
          </a:p>
          <a:p>
            <a:pPr lvl="1"/>
            <a:r>
              <a:rPr lang="en-AU" dirty="0"/>
              <a:t>The </a:t>
            </a:r>
            <a:r>
              <a:rPr lang="en-AU" dirty="0" smtClean="0"/>
              <a:t>6</a:t>
            </a:r>
            <a:r>
              <a:rPr lang="en-AU" baseline="30000" dirty="0" smtClean="0"/>
              <a:t>th</a:t>
            </a:r>
            <a:r>
              <a:rPr lang="en-AU" dirty="0" smtClean="0"/>
              <a:t> </a:t>
            </a:r>
            <a:r>
              <a:rPr lang="en-AU" dirty="0"/>
              <a:t>teleconference was held on </a:t>
            </a:r>
            <a:r>
              <a:rPr lang="en-AU" dirty="0" smtClean="0"/>
              <a:t>23 Jul </a:t>
            </a:r>
            <a:r>
              <a:rPr lang="en-AU" dirty="0"/>
              <a:t>2018</a:t>
            </a:r>
          </a:p>
          <a:p>
            <a:pPr lvl="2"/>
            <a:r>
              <a:rPr lang="en-AU" dirty="0" smtClean="0"/>
              <a:t>And failed to agree on a final report</a:t>
            </a:r>
            <a:endParaRPr lang="en-AU" dirty="0"/>
          </a:p>
          <a:p>
            <a:pPr lvl="2"/>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September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pPr lvl="1"/>
            <a:r>
              <a:rPr lang="en-AU" dirty="0"/>
              <a:t>Meeting materials are </a:t>
            </a:r>
            <a:r>
              <a:rPr lang="en-AU" dirty="0">
                <a:hlinkClick r:id="rId2"/>
              </a:rPr>
              <a:t>here</a:t>
            </a:r>
            <a:endParaRPr lang="en-AU" dirty="0"/>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kept asserting that there is a problem in the standard related to KRACK</a:t>
            </a:r>
          </a:p>
          <a:p>
            <a:pPr lvl="2"/>
            <a:r>
              <a:rPr lang="en-AU" dirty="0" smtClean="0"/>
              <a:t>IEEE 802 folk responded that it is an implementation issue …</a:t>
            </a:r>
          </a:p>
          <a:p>
            <a:pPr lvl="2"/>
            <a:r>
              <a:rPr lang="en-AU" dirty="0" smtClean="0"/>
              <a:t>… and requested that the China NB folk properly justify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880242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84</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72"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85</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was held on 5 July 2018 … </a:t>
            </a:r>
            <a:r>
              <a:rPr lang="en-AU" smtClean="0"/>
              <a:t>and did </a:t>
            </a:r>
            <a:r>
              <a:rPr lang="en-AU" dirty="0" smtClean="0"/>
              <a:t>not go </a:t>
            </a:r>
            <a:r>
              <a:rPr lang="en-AU" smtClean="0"/>
              <a:t>so well</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was </a:t>
            </a:r>
            <a:r>
              <a:rPr lang="en-AU" dirty="0"/>
              <a:t>scheduled to </a:t>
            </a:r>
            <a:r>
              <a:rPr lang="en-AU" dirty="0" smtClean="0"/>
              <a:t>consider a first draft </a:t>
            </a:r>
            <a:r>
              <a:rPr lang="en-AU" dirty="0"/>
              <a:t>of AHGS </a:t>
            </a:r>
            <a:r>
              <a:rPr lang="en-AU" dirty="0" smtClean="0"/>
              <a:t>report …</a:t>
            </a:r>
          </a:p>
          <a:p>
            <a:pPr lvl="1"/>
            <a:r>
              <a:rPr lang="en-AU" dirty="0" smtClean="0"/>
              <a:t>… but spent most of the 90 minutes discussing allegations of potential security issues with ISO/IEC/IEEE 8802 standards</a:t>
            </a:r>
          </a:p>
          <a:p>
            <a:pPr lvl="1"/>
            <a:r>
              <a:rPr lang="en-AU" dirty="0" smtClean="0"/>
              <a:t>… with very little consensus</a:t>
            </a:r>
            <a:endParaRPr lang="en-AU" dirty="0"/>
          </a:p>
          <a:p>
            <a:pPr lvl="1"/>
            <a:r>
              <a:rPr lang="en-AU" dirty="0" smtClean="0"/>
              <a:t>Peter Yee provided a summary on following two pages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87</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a:t>
            </a:r>
          </a:p>
        </p:txBody>
      </p:sp>
      <p:sp>
        <p:nvSpPr>
          <p:cNvPr id="9221" name="Rectangle 7"/>
          <p:cNvSpPr>
            <a:spLocks noGrp="1" noChangeArrowheads="1"/>
          </p:cNvSpPr>
          <p:nvPr>
            <p:ph type="body" idx="1"/>
          </p:nvPr>
        </p:nvSpPr>
        <p:spPr/>
        <p:txBody>
          <a:bodyPr/>
          <a:lstStyle/>
          <a:p>
            <a:r>
              <a:rPr lang="en-US" dirty="0" smtClean="0"/>
              <a:t>Peter Yee reports</a:t>
            </a:r>
          </a:p>
          <a:p>
            <a:pPr lvl="1"/>
            <a:r>
              <a:rPr lang="en-US" i="1" dirty="0" smtClean="0"/>
              <a:t>AHGS </a:t>
            </a:r>
            <a:r>
              <a:rPr lang="en-US" i="1" dirty="0"/>
              <a:t>met to discuss the status of security reviews of SC 6 standards – participants from China, Korea, Austria, US, and IEEE</a:t>
            </a:r>
          </a:p>
          <a:p>
            <a:pPr lvl="1"/>
            <a:r>
              <a:rPr lang="en-US" i="1" dirty="0"/>
              <a:t>All reviews presented carried out by members of the China NB – no </a:t>
            </a:r>
            <a:r>
              <a:rPr lang="en-US" i="1" dirty="0" smtClean="0"/>
              <a:t>experts from other </a:t>
            </a:r>
            <a:r>
              <a:rPr lang="en-US" i="1" dirty="0"/>
              <a:t>countries have volunteered to carry out reviews</a:t>
            </a:r>
          </a:p>
          <a:p>
            <a:pPr lvl="1"/>
            <a:r>
              <a:rPr lang="en-US" i="1" dirty="0"/>
              <a:t>Standards on OIDs, UUIDs, registration, ASN.1, multicast transport, Web services, and QSIG/H.323 intercommunications dismissed as having no security technologies nor referencing any security standards</a:t>
            </a:r>
          </a:p>
          <a:p>
            <a:pPr lvl="1"/>
            <a:r>
              <a:rPr lang="en-US" i="1" dirty="0"/>
              <a:t>IEEE 802.3 taken to task for not incorporating security or referencing security standards – despite such a result being outside of the </a:t>
            </a:r>
            <a:r>
              <a:rPr lang="en-US" i="1" dirty="0" err="1"/>
              <a:t>ToRs</a:t>
            </a:r>
            <a:r>
              <a:rPr lang="en-US" i="1" dirty="0"/>
              <a:t>.</a:t>
            </a:r>
          </a:p>
          <a:p>
            <a:pPr lvl="1"/>
            <a:r>
              <a:rPr lang="en-US" i="1" dirty="0"/>
              <a:t>US expert (John Day) objects to IEEE 802.3 having security for architectural </a:t>
            </a:r>
            <a:r>
              <a:rPr lang="en-US" i="1" dirty="0" smtClean="0"/>
              <a:t>reasons</a:t>
            </a:r>
          </a:p>
          <a:p>
            <a:pPr lvl="1"/>
            <a:r>
              <a:rPr lang="en-US" i="1" dirty="0" smtClean="0"/>
              <a:t>…</a:t>
            </a:r>
            <a:endParaRPr lang="en-US" i="1" dirty="0"/>
          </a:p>
        </p:txBody>
      </p:sp>
    </p:spTree>
    <p:extLst>
      <p:ext uri="{BB962C8B-B14F-4D97-AF65-F5344CB8AC3E}">
        <p14:creationId xmlns:p14="http://schemas.microsoft.com/office/powerpoint/2010/main" val="13212547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88</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a:t>
            </a:r>
            <a:r>
              <a:rPr lang="en-US" dirty="0" smtClean="0"/>
              <a:t>2018</a:t>
            </a:r>
            <a:endParaRPr lang="en-US" dirty="0"/>
          </a:p>
        </p:txBody>
      </p:sp>
      <p:sp>
        <p:nvSpPr>
          <p:cNvPr id="9221" name="Rectangle 7"/>
          <p:cNvSpPr>
            <a:spLocks noGrp="1" noChangeArrowheads="1"/>
          </p:cNvSpPr>
          <p:nvPr>
            <p:ph type="body" idx="1"/>
          </p:nvPr>
        </p:nvSpPr>
        <p:spPr>
          <a:xfrm>
            <a:off x="685800" y="1752600"/>
            <a:ext cx="7772400" cy="4114800"/>
          </a:xfrm>
        </p:spPr>
        <p:txBody>
          <a:bodyPr/>
          <a:lstStyle/>
          <a:p>
            <a:r>
              <a:rPr lang="en-US" dirty="0"/>
              <a:t>Peter Yee reports</a:t>
            </a:r>
          </a:p>
          <a:p>
            <a:pPr lvl="1"/>
            <a:r>
              <a:rPr lang="en-US" dirty="0" smtClean="0"/>
              <a:t>…</a:t>
            </a:r>
          </a:p>
          <a:p>
            <a:pPr lvl="1"/>
            <a:r>
              <a:rPr lang="en-US" dirty="0" smtClean="0"/>
              <a:t>IEEE </a:t>
            </a:r>
            <a:r>
              <a:rPr lang="en-US" dirty="0"/>
              <a:t>802.3 objects to having security because it is not agnostic to the mechanism, not against the concept.</a:t>
            </a:r>
          </a:p>
          <a:p>
            <a:pPr lvl="1"/>
            <a:r>
              <a:rPr lang="en-US" dirty="0"/>
              <a:t>IEEE 802.1X re-iterated as being deficient due to lack of specification of secure transport between Authenticator and AS.  Also, Authenticator does not have a distinct identity from the AS in the protocol.</a:t>
            </a:r>
          </a:p>
          <a:p>
            <a:pPr lvl="1"/>
            <a:r>
              <a:rPr lang="en-US" dirty="0"/>
              <a:t>IEEE 802.11 marked down for KRACK, despite IEEE experts noting KRACK to be based on implementation errors, not specification errors.</a:t>
            </a:r>
          </a:p>
          <a:p>
            <a:pPr lvl="1"/>
            <a:r>
              <a:rPr lang="en-US" dirty="0"/>
              <a:t>Upshot: draft report is being prepared for presentation at face-to-face meeting in Tokyo at the end of August.</a:t>
            </a:r>
          </a:p>
          <a:p>
            <a:pPr lvl="1"/>
            <a:r>
              <a:rPr lang="en-US" dirty="0"/>
              <a:t>IEEE experts working to have contentious, non-consensus text removed from the draft – this text re-iterates the points made against the IEEE 802 standards.</a:t>
            </a:r>
          </a:p>
        </p:txBody>
      </p:sp>
    </p:spTree>
    <p:extLst>
      <p:ext uri="{BB962C8B-B14F-4D97-AF65-F5344CB8AC3E}">
        <p14:creationId xmlns:p14="http://schemas.microsoft.com/office/powerpoint/2010/main" val="378070177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6th teleconference was held in on 23 July 2018 with no consensus on the final report</a:t>
            </a:r>
            <a:endParaRPr lang="en-AU" dirty="0"/>
          </a:p>
        </p:txBody>
      </p:sp>
      <p:sp>
        <p:nvSpPr>
          <p:cNvPr id="8" name="Content Placeholder 7"/>
          <p:cNvSpPr>
            <a:spLocks noGrp="1"/>
          </p:cNvSpPr>
          <p:nvPr>
            <p:ph idx="1"/>
          </p:nvPr>
        </p:nvSpPr>
        <p:spPr/>
        <p:txBody>
          <a:bodyPr/>
          <a:lstStyle/>
          <a:p>
            <a:pPr lvl="1"/>
            <a:r>
              <a:rPr lang="en-AU" dirty="0" smtClean="0"/>
              <a:t>The AHGS met on the 23 July 2018 with a goal of completing and agreeing on a final report, with two reports proposed</a:t>
            </a:r>
          </a:p>
          <a:p>
            <a:pPr lvl="1"/>
            <a:r>
              <a:rPr lang="en-AU" dirty="0" smtClean="0"/>
              <a:t>The IEEE 802 experts suggestion for a report included:</a:t>
            </a:r>
          </a:p>
          <a:p>
            <a:pPr lvl="2"/>
            <a:r>
              <a:rPr lang="en-AU" dirty="0" smtClean="0"/>
              <a:t>A list of standards in three categories with references to input documents</a:t>
            </a:r>
          </a:p>
          <a:p>
            <a:pPr lvl="3"/>
            <a:r>
              <a:rPr lang="en-AU" dirty="0" smtClean="0"/>
              <a:t>No potential security issue found</a:t>
            </a:r>
          </a:p>
          <a:p>
            <a:pPr lvl="3"/>
            <a:r>
              <a:rPr lang="en-AU" dirty="0" smtClean="0"/>
              <a:t>A potential security found for which there was consensus</a:t>
            </a:r>
          </a:p>
          <a:p>
            <a:pPr lvl="3"/>
            <a:r>
              <a:rPr lang="en-AU" dirty="0" smtClean="0"/>
              <a:t>An alleged potential security found for which there was not consensus</a:t>
            </a:r>
          </a:p>
          <a:p>
            <a:pPr lvl="2"/>
            <a:r>
              <a:rPr lang="en-AU" dirty="0" smtClean="0"/>
              <a:t>An observation that the work of the AHGS is complete</a:t>
            </a:r>
          </a:p>
          <a:p>
            <a:pPr lvl="1"/>
            <a:r>
              <a:rPr lang="en-AU" dirty="0" smtClean="0"/>
              <a:t>The China experts suggestion for a report included:</a:t>
            </a:r>
          </a:p>
          <a:p>
            <a:pPr lvl="2"/>
            <a:r>
              <a:rPr lang="en-AU" dirty="0" smtClean="0"/>
              <a:t>The lists mentioned above</a:t>
            </a:r>
          </a:p>
          <a:p>
            <a:pPr lvl="2"/>
            <a:r>
              <a:rPr lang="en-AU" dirty="0" smtClean="0"/>
              <a:t>Very detailed (and somewhat biased) explanations of the issues for which there was not consensus</a:t>
            </a:r>
          </a:p>
          <a:p>
            <a:pPr lvl="2"/>
            <a:r>
              <a:rPr lang="en-AU" dirty="0" smtClean="0"/>
              <a:t>A recommendation that the AHGS continue</a:t>
            </a:r>
          </a:p>
          <a:p>
            <a:pPr lvl="1"/>
            <a:endParaRPr lang="en-AU" dirty="0" smtClean="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288879442"/>
              </p:ext>
            </p:extLst>
          </p:nvPr>
        </p:nvGraphicFramePr>
        <p:xfrm>
          <a:off x="6096000" y="4419600"/>
          <a:ext cx="914400" cy="806450"/>
        </p:xfrm>
        <a:graphic>
          <a:graphicData uri="http://schemas.openxmlformats.org/presentationml/2006/ole">
            <mc:AlternateContent xmlns:mc="http://schemas.openxmlformats.org/markup-compatibility/2006">
              <mc:Choice xmlns:v="urn:schemas-microsoft-com:vml" Requires="v">
                <p:oleObj spid="_x0000_s27343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096000" y="44196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86854627"/>
              </p:ext>
            </p:extLst>
          </p:nvPr>
        </p:nvGraphicFramePr>
        <p:xfrm>
          <a:off x="6400800" y="2590800"/>
          <a:ext cx="914400" cy="806450"/>
        </p:xfrm>
        <a:graphic>
          <a:graphicData uri="http://schemas.openxmlformats.org/presentationml/2006/ole">
            <mc:AlternateContent xmlns:mc="http://schemas.openxmlformats.org/markup-compatibility/2006">
              <mc:Choice xmlns:v="urn:schemas-microsoft-com:vml" Requires="v">
                <p:oleObj spid="_x0000_s273437"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6400800" y="2590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5302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2018, as documented in </a:t>
            </a:r>
            <a:r>
              <a:rPr lang="en-AU" i="1" dirty="0" smtClean="0">
                <a:solidFill>
                  <a:srgbClr val="FF0000"/>
                </a:solidFill>
              </a:rPr>
              <a:t>11-18-xxxx-00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6th teleconference was held in on 23 July 2018 with no consensus on the final report</a:t>
            </a:r>
          </a:p>
        </p:txBody>
      </p:sp>
      <p:sp>
        <p:nvSpPr>
          <p:cNvPr id="8" name="Content Placeholder 7"/>
          <p:cNvSpPr>
            <a:spLocks noGrp="1"/>
          </p:cNvSpPr>
          <p:nvPr>
            <p:ph idx="1"/>
          </p:nvPr>
        </p:nvSpPr>
        <p:spPr/>
        <p:txBody>
          <a:bodyPr/>
          <a:lstStyle/>
          <a:p>
            <a:pPr lvl="1"/>
            <a:r>
              <a:rPr lang="en-AU" dirty="0" smtClean="0"/>
              <a:t>The IEEE 802 experts objected to the Chinese experts’ report because:</a:t>
            </a:r>
          </a:p>
          <a:p>
            <a:pPr lvl="2"/>
            <a:r>
              <a:rPr lang="en-AU" dirty="0" smtClean="0"/>
              <a:t>The report is required to represent the consensus of the entire group …</a:t>
            </a:r>
          </a:p>
          <a:p>
            <a:pPr lvl="2"/>
            <a:r>
              <a:rPr lang="en-AU" dirty="0" smtClean="0"/>
              <a:t>… and yet the proposed report contained contentious &amp; incorrect material for which there is definitely no consensus</a:t>
            </a:r>
          </a:p>
          <a:p>
            <a:pPr lvl="2"/>
            <a:r>
              <a:rPr lang="en-AU" dirty="0" smtClean="0"/>
              <a:t>The report proposed the continuation of the AHGS …</a:t>
            </a:r>
          </a:p>
          <a:p>
            <a:pPr lvl="2"/>
            <a:r>
              <a:rPr lang="en-AU" dirty="0" smtClean="0"/>
              <a:t>… and yet the view of the IEEE 802 experts is that is a waste of time with poor reviews by a limited number of “experts”</a:t>
            </a:r>
          </a:p>
          <a:p>
            <a:pPr lvl="1"/>
            <a:r>
              <a:rPr lang="en-AU" dirty="0" smtClean="0"/>
              <a:t>The Chines experts </a:t>
            </a:r>
            <a:r>
              <a:rPr lang="en-AU" dirty="0"/>
              <a:t>objected to the </a:t>
            </a:r>
            <a:r>
              <a:rPr lang="en-AU" dirty="0" smtClean="0"/>
              <a:t>IEEE 802 </a:t>
            </a:r>
            <a:r>
              <a:rPr lang="en-AU" dirty="0"/>
              <a:t>experts’ report </a:t>
            </a:r>
            <a:r>
              <a:rPr lang="en-AU" dirty="0" smtClean="0"/>
              <a:t>because:</a:t>
            </a:r>
          </a:p>
          <a:p>
            <a:pPr lvl="2"/>
            <a:r>
              <a:rPr lang="en-AU" dirty="0" smtClean="0"/>
              <a:t>The report  did not include any of the arguments presented …</a:t>
            </a:r>
          </a:p>
          <a:p>
            <a:pPr lvl="2"/>
            <a:r>
              <a:rPr lang="en-AU" dirty="0" smtClean="0"/>
              <a:t>… which the Chinese experts felt were important for WG1’s consideration</a:t>
            </a:r>
          </a:p>
          <a:p>
            <a:pPr lvl="2"/>
            <a:r>
              <a:rPr lang="en-AU" dirty="0" smtClean="0"/>
              <a:t>Note: IEEE 802 experts highlighted all these arguments are all available in referenced documents (submissions, minutes, </a:t>
            </a:r>
            <a:r>
              <a:rPr lang="en-AU" dirty="0" err="1" smtClean="0"/>
              <a:t>etc</a:t>
            </a:r>
            <a:r>
              <a:rPr lang="en-AU" dirty="0" smtClean="0"/>
              <a:t>)</a:t>
            </a:r>
          </a:p>
          <a:p>
            <a:pPr lvl="2"/>
            <a:r>
              <a:rPr lang="en-AU" dirty="0" smtClean="0"/>
              <a:t>The report observed the AHGS has fulfilled it </a:t>
            </a:r>
            <a:r>
              <a:rPr lang="en-AU" dirty="0" err="1" smtClean="0"/>
              <a:t>ToR</a:t>
            </a:r>
            <a:r>
              <a:rPr lang="en-AU" dirty="0" smtClean="0"/>
              <a:t> …</a:t>
            </a:r>
          </a:p>
          <a:p>
            <a:pPr lvl="2"/>
            <a:r>
              <a:rPr lang="en-AU" dirty="0" smtClean="0"/>
              <a:t>… but the Chinese experts noted many SC6 standards had not yet been reviewed </a:t>
            </a:r>
          </a:p>
          <a:p>
            <a:pPr lvl="2"/>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Tree>
    <p:extLst>
      <p:ext uri="{BB962C8B-B14F-4D97-AF65-F5344CB8AC3E}">
        <p14:creationId xmlns:p14="http://schemas.microsoft.com/office/powerpoint/2010/main" val="41483123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6th teleconference was held in on 23 July 2018 with no consensus on the final report</a:t>
            </a:r>
          </a:p>
        </p:txBody>
      </p:sp>
      <p:sp>
        <p:nvSpPr>
          <p:cNvPr id="3" name="Content Placeholder 2"/>
          <p:cNvSpPr>
            <a:spLocks noGrp="1"/>
          </p:cNvSpPr>
          <p:nvPr>
            <p:ph idx="1"/>
          </p:nvPr>
        </p:nvSpPr>
        <p:spPr/>
        <p:txBody>
          <a:bodyPr/>
          <a:lstStyle/>
          <a:p>
            <a:pPr lvl="1"/>
            <a:r>
              <a:rPr lang="en-AU" dirty="0" smtClean="0"/>
              <a:t>The teleconference eventually ran out of time with no consensus on the final report</a:t>
            </a:r>
          </a:p>
          <a:p>
            <a:pPr lvl="1"/>
            <a:r>
              <a:rPr lang="en-AU" dirty="0" smtClean="0"/>
              <a:t>The AHGS Chair stated that he would report that the AGHS was unable to agree on a final report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519008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compromises were suggested during the </a:t>
            </a:r>
            <a:r>
              <a:rPr lang="en-AU" dirty="0"/>
              <a:t>6th </a:t>
            </a:r>
            <a:r>
              <a:rPr lang="en-AU" dirty="0" smtClean="0"/>
              <a:t>teleconference</a:t>
            </a:r>
            <a:endParaRPr lang="en-AU" dirty="0"/>
          </a:p>
        </p:txBody>
      </p:sp>
      <p:sp>
        <p:nvSpPr>
          <p:cNvPr id="3" name="Content Placeholder 2"/>
          <p:cNvSpPr>
            <a:spLocks noGrp="1"/>
          </p:cNvSpPr>
          <p:nvPr>
            <p:ph idx="1"/>
          </p:nvPr>
        </p:nvSpPr>
        <p:spPr/>
        <p:txBody>
          <a:bodyPr/>
          <a:lstStyle/>
          <a:p>
            <a:pPr lvl="1"/>
            <a:r>
              <a:rPr lang="en-AU" dirty="0" smtClean="0"/>
              <a:t>IEEE 802 experts, noting the assertion that many SC6 standards had not yet been reviewed …</a:t>
            </a:r>
          </a:p>
          <a:p>
            <a:pPr lvl="1"/>
            <a:r>
              <a:rPr lang="en-AU" dirty="0" smtClean="0"/>
              <a:t>… suggested the AHGS be continued but with a scope that explicitly excluded 8802 series standards</a:t>
            </a:r>
          </a:p>
          <a:p>
            <a:pPr lvl="1"/>
            <a:r>
              <a:rPr lang="en-AU" dirty="0" smtClean="0"/>
              <a:t>IEEE 802 experts, noting the concern that the arguments are not available to WG1 …</a:t>
            </a:r>
          </a:p>
          <a:p>
            <a:pPr lvl="1"/>
            <a:r>
              <a:rPr lang="en-AU" dirty="0" smtClean="0"/>
              <a:t>… suggested all submissions, minutes, </a:t>
            </a:r>
            <a:r>
              <a:rPr lang="en-AU" dirty="0" err="1" smtClean="0"/>
              <a:t>etc</a:t>
            </a:r>
            <a:r>
              <a:rPr lang="en-AU" dirty="0" smtClean="0"/>
              <a:t> be made available in a ZIP file to WG1</a:t>
            </a:r>
          </a:p>
          <a:p>
            <a:pPr lvl="1"/>
            <a:r>
              <a:rPr lang="en-AU" dirty="0" smtClean="0"/>
              <a:t>IEEE 802 experts, noting that the Chinese experts had concerns about 8802 series standards …</a:t>
            </a:r>
          </a:p>
          <a:p>
            <a:pPr lvl="1"/>
            <a:r>
              <a:rPr lang="en-AU" dirty="0" smtClean="0"/>
              <a:t>… suggested they take those concerns to an IEEE 802 meeting (the </a:t>
            </a:r>
            <a:r>
              <a:rPr lang="en-AU" dirty="0" smtClean="0">
                <a:hlinkClick r:id="rId2"/>
              </a:rPr>
              <a:t>invitation</a:t>
            </a:r>
            <a:r>
              <a:rPr lang="en-AU" dirty="0" smtClean="0"/>
              <a:t> approved in San Diego was not mentioned during the teleconference)</a:t>
            </a:r>
          </a:p>
          <a:p>
            <a:pPr lvl="1"/>
            <a:endParaRPr lang="en-AU" dirty="0"/>
          </a:p>
          <a:p>
            <a:pPr lvl="1"/>
            <a:endParaRPr lang="en-AU" dirty="0" smtClean="0"/>
          </a:p>
          <a:p>
            <a:pPr lvl="2"/>
            <a:r>
              <a:rPr lang="en-AU" dirty="0" smtClean="0"/>
              <a:t>Note</a:t>
            </a:r>
            <a:r>
              <a:rPr lang="en-AU" dirty="0"/>
              <a:t>: it was suggested as a compromise that the AHGS continue with 8802 series standards excluded from the scope</a:t>
            </a:r>
          </a:p>
          <a:p>
            <a:pPr lvl="2"/>
            <a:r>
              <a:rPr lang="en-AU" dirty="0"/>
              <a:t>Note: It was noted all the arguments were available </a:t>
            </a:r>
          </a:p>
          <a:p>
            <a:pPr lvl="2"/>
            <a:r>
              <a:rPr lang="en-AU" dirty="0"/>
              <a:t>material </a:t>
            </a:r>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6037790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What happened after AGHS meeting?</a:t>
            </a:r>
            <a:endParaRPr lang="en-AU" dirty="0">
              <a:solidFill>
                <a:srgbClr val="FF0000"/>
              </a:solidFill>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8555495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What happened at SC6 meeting?</a:t>
            </a:r>
            <a:endParaRPr lang="en-AU" dirty="0">
              <a:solidFill>
                <a:srgbClr val="FF0000"/>
              </a:solidFill>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52970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Whatever happened to WAPI? There is still doubt about whether it can be enforced in China</a:t>
            </a:r>
            <a:endParaRPr lang="en-AU" dirty="0"/>
          </a:p>
        </p:txBody>
      </p:sp>
      <p:sp>
        <p:nvSpPr>
          <p:cNvPr id="3" name="Content Placeholder 2"/>
          <p:cNvSpPr>
            <a:spLocks noGrp="1"/>
          </p:cNvSpPr>
          <p:nvPr>
            <p:ph idx="1"/>
          </p:nvPr>
        </p:nvSpPr>
        <p:spPr/>
        <p:txBody>
          <a:bodyPr/>
          <a:lstStyle/>
          <a:p>
            <a:r>
              <a:rPr lang="en-AU" dirty="0">
                <a:hlinkClick r:id="rId2"/>
              </a:rPr>
              <a:t>Kluwer Patent </a:t>
            </a:r>
            <a:r>
              <a:rPr lang="en-AU" dirty="0" smtClean="0">
                <a:hlinkClick r:id="rId2"/>
              </a:rPr>
              <a:t>Blog</a:t>
            </a:r>
            <a:r>
              <a:rPr lang="en-AU" dirty="0" smtClean="0"/>
              <a:t> (29 May 2018)</a:t>
            </a:r>
            <a:endParaRPr lang="en-AU" dirty="0"/>
          </a:p>
          <a:p>
            <a:pPr lvl="1"/>
            <a:r>
              <a:rPr lang="en-AU" i="1" dirty="0" smtClean="0"/>
              <a:t>The </a:t>
            </a:r>
            <a:r>
              <a:rPr lang="en-AU" i="1" dirty="0"/>
              <a:t>WAPI Patent was adopted by the national </a:t>
            </a:r>
            <a:r>
              <a:rPr lang="en-AU" i="1" dirty="0" smtClean="0"/>
              <a:t>standard GB15629.11-2003/XG1-2006 </a:t>
            </a:r>
            <a:r>
              <a:rPr lang="en-AU" i="1" dirty="0"/>
              <a:t>(the “WAPI Standard”), but has never been </a:t>
            </a:r>
            <a:r>
              <a:rPr lang="en-AU" i="1" dirty="0" smtClean="0"/>
              <a:t>officially put </a:t>
            </a:r>
            <a:r>
              <a:rPr lang="en-AU" i="1" dirty="0"/>
              <a:t>into effect. The WAPI Standard was first published on May 12, 2003 </a:t>
            </a:r>
            <a:r>
              <a:rPr lang="en-AU" i="1" dirty="0" smtClean="0"/>
              <a:t>and intended </a:t>
            </a:r>
            <a:r>
              <a:rPr lang="en-AU" i="1" dirty="0"/>
              <a:t>to become effective on December 1, 2003. On December 1, 2003, </a:t>
            </a:r>
            <a:r>
              <a:rPr lang="en-AU" i="1" dirty="0" smtClean="0"/>
              <a:t>the General </a:t>
            </a:r>
            <a:r>
              <a:rPr lang="en-AU" i="1" dirty="0"/>
              <a:t>Administration of Quality Supervision, Inspection and </a:t>
            </a:r>
            <a:r>
              <a:rPr lang="en-AU" i="1" dirty="0" smtClean="0"/>
              <a:t>Quarantine (“</a:t>
            </a:r>
            <a:r>
              <a:rPr lang="en-AU" i="1" dirty="0"/>
              <a:t>AQSIQ”) and the Certification and Accreditation Administration of the </a:t>
            </a:r>
            <a:r>
              <a:rPr lang="en-AU" i="1" dirty="0" smtClean="0"/>
              <a:t>PRC (“</a:t>
            </a:r>
            <a:r>
              <a:rPr lang="en-AU" i="1" dirty="0"/>
              <a:t>CNCA”) collectively announced ([2003] No. 113) that any wireless LAN </a:t>
            </a:r>
            <a:r>
              <a:rPr lang="en-AU" i="1" dirty="0" smtClean="0"/>
              <a:t>products without </a:t>
            </a:r>
            <a:r>
              <a:rPr lang="en-AU" i="1" dirty="0"/>
              <a:t>China Compulsory Certification (“CCC”) would be prohibited from </a:t>
            </a:r>
            <a:r>
              <a:rPr lang="en-AU" i="1" dirty="0" smtClean="0"/>
              <a:t>import, sale </a:t>
            </a:r>
            <a:r>
              <a:rPr lang="en-AU" i="1" dirty="0"/>
              <a:t>or other commercial activities since June 1, 2004. </a:t>
            </a:r>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5006788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Whatever happened to WAPI? </a:t>
            </a:r>
            <a:r>
              <a:rPr lang="en-AU" dirty="0"/>
              <a:t>There is still doubt about whether it can be enforced in China</a:t>
            </a:r>
          </a:p>
        </p:txBody>
      </p:sp>
      <p:sp>
        <p:nvSpPr>
          <p:cNvPr id="3" name="Content Placeholder 2"/>
          <p:cNvSpPr>
            <a:spLocks noGrp="1"/>
          </p:cNvSpPr>
          <p:nvPr>
            <p:ph idx="1"/>
          </p:nvPr>
        </p:nvSpPr>
        <p:spPr/>
        <p:txBody>
          <a:bodyPr/>
          <a:lstStyle/>
          <a:p>
            <a:r>
              <a:rPr lang="en-AU" dirty="0">
                <a:hlinkClick r:id="rId2"/>
              </a:rPr>
              <a:t>Kluwer Patent </a:t>
            </a:r>
            <a:r>
              <a:rPr lang="en-AU" dirty="0" smtClean="0">
                <a:hlinkClick r:id="rId2"/>
              </a:rPr>
              <a:t>Blog</a:t>
            </a:r>
            <a:r>
              <a:rPr lang="en-AU" dirty="0" smtClean="0"/>
              <a:t> (29 May 2018)</a:t>
            </a:r>
            <a:endParaRPr lang="en-AU" dirty="0"/>
          </a:p>
          <a:p>
            <a:pPr lvl="1"/>
            <a:r>
              <a:rPr lang="en-AU" dirty="0" smtClean="0"/>
              <a:t>… </a:t>
            </a:r>
            <a:r>
              <a:rPr lang="en-AU" i="1" dirty="0" smtClean="0"/>
              <a:t>However</a:t>
            </a:r>
            <a:r>
              <a:rPr lang="en-AU" i="1" dirty="0"/>
              <a:t>, on April 29, </a:t>
            </a:r>
            <a:r>
              <a:rPr lang="en-AU" i="1" dirty="0" smtClean="0"/>
              <a:t>2004, the </a:t>
            </a:r>
            <a:r>
              <a:rPr lang="en-AU" i="1" dirty="0"/>
              <a:t>AQSIQ and CNCA made a contradictory announcement ([2004] No. 44) </a:t>
            </a:r>
            <a:r>
              <a:rPr lang="en-AU" i="1" dirty="0" smtClean="0"/>
              <a:t>that enforcement </a:t>
            </a:r>
            <a:r>
              <a:rPr lang="en-AU" i="1" dirty="0"/>
              <a:t>of the WAPI Standard was suspended as of June 1, 2004. There </a:t>
            </a:r>
            <a:r>
              <a:rPr lang="en-AU" i="1" dirty="0" smtClean="0"/>
              <a:t>has since </a:t>
            </a:r>
            <a:r>
              <a:rPr lang="en-AU" i="1" dirty="0"/>
              <a:t>been no governmental announcement resuming the enforcement of the </a:t>
            </a:r>
            <a:r>
              <a:rPr lang="en-AU" i="1" dirty="0" smtClean="0"/>
              <a:t>WAPI Standard</a:t>
            </a:r>
            <a:r>
              <a:rPr lang="en-AU" i="1" dirty="0"/>
              <a:t>.</a:t>
            </a:r>
          </a:p>
          <a:p>
            <a:pPr lvl="1"/>
            <a:r>
              <a:rPr lang="en-AU" i="1" dirty="0"/>
              <a:t>Thereafter, in around 2009, WAPI function testing became a pre-condition for </a:t>
            </a:r>
            <a:r>
              <a:rPr lang="en-AU" i="1" dirty="0" smtClean="0"/>
              <a:t>the China </a:t>
            </a:r>
            <a:r>
              <a:rPr lang="en-AU" i="1" dirty="0"/>
              <a:t>Ministry for Industry and Information Technology (the “MIIT”) to grant </a:t>
            </a:r>
            <a:r>
              <a:rPr lang="en-AU" i="1" dirty="0" smtClean="0"/>
              <a:t>a wireless </a:t>
            </a:r>
            <a:r>
              <a:rPr lang="en-AU" i="1" dirty="0"/>
              <a:t>LAN Network Access License. However, the legitimacy of the </a:t>
            </a:r>
            <a:r>
              <a:rPr lang="en-AU" i="1" dirty="0" smtClean="0"/>
              <a:t>WAPI function </a:t>
            </a:r>
            <a:r>
              <a:rPr lang="en-AU" i="1" dirty="0"/>
              <a:t>testing requirement for the Network Access License is questionable due </a:t>
            </a:r>
            <a:r>
              <a:rPr lang="en-AU" i="1" dirty="0" smtClean="0"/>
              <a:t>to lack </a:t>
            </a:r>
            <a:r>
              <a:rPr lang="en-AU" i="1" dirty="0"/>
              <a:t>of express legislative authorization and the suspension in 2004. </a:t>
            </a:r>
            <a:r>
              <a:rPr lang="en-AU" b="1" i="1" dirty="0"/>
              <a:t>The MIIT </a:t>
            </a:r>
            <a:r>
              <a:rPr lang="en-AU" b="1" i="1" dirty="0" smtClean="0"/>
              <a:t>has never </a:t>
            </a:r>
            <a:r>
              <a:rPr lang="en-AU" b="1" i="1" dirty="0"/>
              <a:t>published any legal basis in support of the WAPI testing requirement </a:t>
            </a:r>
            <a:r>
              <a:rPr lang="en-AU" b="1" i="1" dirty="0" smtClean="0"/>
              <a:t>for granting </a:t>
            </a:r>
            <a:r>
              <a:rPr lang="en-AU" b="1" i="1" dirty="0"/>
              <a:t>an administrative license.</a:t>
            </a:r>
            <a:r>
              <a:rPr lang="en-AU" i="1" dirty="0"/>
              <a:t>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7992046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Whatever happened to WAPI</a:t>
            </a:r>
            <a:r>
              <a:rPr lang="en-AU" dirty="0" smtClean="0"/>
              <a:t>? IWNCOMM are still complaining about Western imperialism</a:t>
            </a:r>
            <a:endParaRPr lang="en-AU" dirty="0"/>
          </a:p>
        </p:txBody>
      </p:sp>
      <p:sp>
        <p:nvSpPr>
          <p:cNvPr id="3" name="Content Placeholder 2"/>
          <p:cNvSpPr>
            <a:spLocks noGrp="1"/>
          </p:cNvSpPr>
          <p:nvPr>
            <p:ph idx="1"/>
          </p:nvPr>
        </p:nvSpPr>
        <p:spPr/>
        <p:txBody>
          <a:bodyPr/>
          <a:lstStyle/>
          <a:p>
            <a:pPr marL="0" indent="0"/>
            <a:r>
              <a:rPr lang="en-AU" b="0" dirty="0">
                <a:hlinkClick r:id="rId2"/>
              </a:rPr>
              <a:t>S</a:t>
            </a:r>
            <a:r>
              <a:rPr lang="en-AU" b="0" dirty="0" smtClean="0">
                <a:hlinkClick r:id="rId2"/>
              </a:rPr>
              <a:t>tatement from IWNCOMM on </a:t>
            </a:r>
            <a:r>
              <a:rPr lang="en-AU" b="0" dirty="0">
                <a:hlinkClick r:id="rId2"/>
              </a:rPr>
              <a:t>the US 301 </a:t>
            </a:r>
            <a:r>
              <a:rPr lang="en-AU" b="0" dirty="0" smtClean="0">
                <a:hlinkClick r:id="rId2"/>
              </a:rPr>
              <a:t>investigation</a:t>
            </a:r>
            <a:r>
              <a:rPr lang="en-AU" b="0" dirty="0"/>
              <a:t/>
            </a:r>
            <a:br>
              <a:rPr lang="en-AU" b="0" dirty="0"/>
            </a:br>
            <a:r>
              <a:rPr lang="en-AU" b="0" dirty="0" smtClean="0"/>
              <a:t>(Google translated) (4 April 2018)</a:t>
            </a:r>
          </a:p>
          <a:p>
            <a:pPr lvl="1"/>
            <a:r>
              <a:rPr lang="en-AU" b="0" dirty="0" smtClean="0"/>
              <a:t>… </a:t>
            </a:r>
            <a:r>
              <a:rPr lang="en-AU" b="1" i="1" dirty="0" smtClean="0"/>
              <a:t>Fifteen </a:t>
            </a:r>
            <a:r>
              <a:rPr lang="en-AU" b="1" i="1" dirty="0"/>
              <a:t>years ago, the wireless security technology (WAPI) with more security advantages of </a:t>
            </a:r>
            <a:r>
              <a:rPr lang="en-AU" b="1" i="1" dirty="0" smtClean="0"/>
              <a:t>IWNCOMM was </a:t>
            </a:r>
            <a:r>
              <a:rPr lang="en-AU" b="1" i="1" dirty="0"/>
              <a:t>severely distorted by American companies</a:t>
            </a:r>
            <a:r>
              <a:rPr lang="en-AU" b="0" i="1" dirty="0"/>
              <a:t>. The US lacked basic respect for breakthrough technological innovation. Under the impetus of American monopoly enterprises, it has been enforced globally. U.S. enterprise technology that is constantly being proven to have serious security flaws completely ignores the safety of global consumers. In similar cases, the interests of individual American giant companies have been protected unprincipled, and their monopoly power in the industry has been improperly consolidated. The closed nature of such technologies is endless, not just in individual </a:t>
            </a:r>
            <a:r>
              <a:rPr lang="en-AU" b="0" i="1" dirty="0" smtClean="0"/>
              <a:t>technology </a:t>
            </a:r>
            <a:r>
              <a:rPr lang="en-AU" b="0" i="1" dirty="0"/>
              <a:t>markets. </a:t>
            </a:r>
            <a:r>
              <a:rPr lang="en-AU" b="0" i="1" dirty="0" smtClean="0"/>
              <a:t>…</a:t>
            </a:r>
          </a:p>
          <a:p>
            <a:pPr lvl="1"/>
            <a:r>
              <a:rPr lang="en-AU" dirty="0" smtClean="0"/>
              <a:t>Note: IEEE 802 offered to assist IWNCOMM to submit WAPI as an amendment to 802.11 many years ago but they declined</a:t>
            </a:r>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087841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13732</Words>
  <Application>Microsoft Office PowerPoint</Application>
  <PresentationFormat>On-screen Show (4:3)</PresentationFormat>
  <Paragraphs>2215</Paragraphs>
  <Slides>151</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151</vt:i4>
      </vt:variant>
    </vt:vector>
  </HeadingPairs>
  <TitlesOfParts>
    <vt:vector size="159" baseType="lpstr">
      <vt:lpstr>Arial</vt:lpstr>
      <vt:lpstr>Times New Roman</vt:lpstr>
      <vt:lpstr>Wingdings</vt:lpstr>
      <vt:lpstr>802-11-Submission</vt:lpstr>
      <vt:lpstr>Acrobat Document</vt:lpstr>
      <vt:lpstr>Presentation</vt:lpstr>
      <vt:lpstr>Document</vt:lpstr>
      <vt:lpstr>Packager Shell Object</vt:lpstr>
      <vt:lpstr>IEEE 802 JTC1 Standing Committee September 2018 agenda for Hawaii</vt:lpstr>
      <vt:lpstr>This document will be used to run the IEEE 802 JTC1 SC meetings in Hawaii in September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Sept 2018 plenary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44 standards through to PSDO ratification with 38 in-process</vt:lpstr>
      <vt:lpstr>IEEE 802.1 WG has sent 22 standards completely through the PSDO ratification process</vt:lpstr>
      <vt:lpstr>IEEE 802.1 WG has sent 22 standards completely through the PSDO ratification process</vt:lpstr>
      <vt:lpstr>IEEE 802.3 WG has sent 9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two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 process</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PSDO process will delayed until previous amendments are approved </vt:lpstr>
      <vt:lpstr>IEEE 802.1Qcc PSDO process will start soon</vt:lpstr>
      <vt:lpstr>IEEE 802.1Qcp PSDO process will start soon</vt:lpstr>
      <vt:lpstr>IEEE 802.1AR-Rev PSDO process will start soon</vt:lpstr>
      <vt:lpstr>IEEE 802.1CM PSDO process will start soon</vt:lpstr>
      <vt:lpstr>IEEE 802.1Qcy PSDO process will conditionally start soon</vt:lpstr>
      <vt:lpstr>IEEE 802.1AC/Cor-1 PSDO process will conditionally start soon</vt:lpstr>
      <vt:lpstr>IEEE 802.1Xck PSDO process will conditionally start soon</vt:lpstr>
      <vt:lpstr>IEEE 802.1AE-Rev PSDO process will conditionally start soon</vt:lpstr>
      <vt:lpstr>IEEE 802.1AS-Rev will be liaised for information soon</vt:lpstr>
      <vt:lpstr>IEEE 802.3 has ten standards in the pipeline for ratification under the PSDO process</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IEEE 802.16 has one standard in the pipeline for ratification under the PSDO</vt:lpstr>
      <vt:lpstr>IEEE 802.16-2017 passed 60-day pre-ballot but requires comments responses</vt:lpstr>
      <vt:lpstr>China NB provided comments in 60-day ballot on 802.16-2017</vt:lpstr>
      <vt:lpstr>China NB provided comments in 60-day ballot on 802.16-2017</vt:lpstr>
      <vt:lpstr>China NB provided comments in 60-day ballot on 802.16-2017</vt:lpstr>
      <vt:lpstr>IEEE 802.21 has one standard in the pipeline for ratification under the PSDO</vt:lpstr>
      <vt:lpstr>IEEE 802.21-2017-Cor1 90-day  FDIS ballot passed but requires a response</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was held in Aug 2018 in Tokyo, Japan</vt:lpstr>
      <vt:lpstr>Three people associated with IEEE-SA participated in the SC6 meeting</vt:lpstr>
      <vt:lpstr>The ToR of the Security ad hoc were established at the last SC6 meeting</vt:lpstr>
      <vt:lpstr>Membership of the Security ad hoc has been constant </vt:lpstr>
      <vt:lpstr>The Security ad hoc struggled to make any progress … or sometime even set meeting times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was held on 5 July 2018 … and did not go so well</vt:lpstr>
      <vt:lpstr>Notes from the JTC 1/SC 6 Ad Hoc Group on Security (AGHS) Teleconference, July 5, 2018</vt:lpstr>
      <vt:lpstr>Notes from the JTC 1/SC 6 Ad Hoc Group on Security (AGHS) Teleconference, July 5, 2018</vt:lpstr>
      <vt:lpstr>The 6th teleconference was held in on 23 July 2018 with no consensus on the final report</vt:lpstr>
      <vt:lpstr>The 6th teleconference was held in on 23 July 2018 with no consensus on the final report</vt:lpstr>
      <vt:lpstr>The 6th teleconference was held in on 23 July 2018 with no consensus on the final report</vt:lpstr>
      <vt:lpstr>A number of compromises were suggested during the 6th teleconference</vt:lpstr>
      <vt:lpstr>What happened after AGHS meeting?</vt:lpstr>
      <vt:lpstr>What happened at SC6 meeting?</vt:lpstr>
      <vt:lpstr>Whatever happened to WAPI? There is still doubt about whether it can be enforced in China</vt:lpstr>
      <vt:lpstr>Whatever happened to WAPI? There is still doubt about whether it can be enforced in China</vt:lpstr>
      <vt:lpstr>Whatever happened to WAPI? IWNCOMM are still complaining about Western imperialism</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2018-08-01T04:49:13Z</dcterms:modified>
</cp:coreProperties>
</file>