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2" r:id="rId3"/>
    <p:sldMasterId id="2147483664" r:id="rId4"/>
  </p:sldMasterIdLst>
  <p:notesMasterIdLst>
    <p:notesMasterId r:id="rId17"/>
  </p:notesMasterIdLst>
  <p:handoutMasterIdLst>
    <p:handoutMasterId r:id="rId18"/>
  </p:handoutMasterIdLst>
  <p:sldIdLst>
    <p:sldId id="256" r:id="rId5"/>
    <p:sldId id="475" r:id="rId6"/>
    <p:sldId id="530" r:id="rId7"/>
    <p:sldId id="531" r:id="rId8"/>
    <p:sldId id="344" r:id="rId9"/>
    <p:sldId id="342" r:id="rId10"/>
    <p:sldId id="340" r:id="rId11"/>
    <p:sldId id="343" r:id="rId12"/>
    <p:sldId id="292" r:id="rId13"/>
    <p:sldId id="293" r:id="rId14"/>
    <p:sldId id="532" r:id="rId15"/>
    <p:sldId id="533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4F81BD"/>
    <a:srgbClr val="FFFFFF"/>
    <a:srgbClr val="009999"/>
    <a:srgbClr val="00CC99"/>
    <a:srgbClr val="99CCFF"/>
    <a:srgbClr val="4A7EBB"/>
    <a:srgbClr val="00956F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>
        <p:scale>
          <a:sx n="60" d="100"/>
          <a:sy n="60" d="100"/>
        </p:scale>
        <p:origin x="1484" y="22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Sean Coffey, Realtek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7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pPr marL="0" marR="0" lvl="0" indent="0" algn="r" defTabSz="9207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D7C50F-071E-4D3B-9A71-41D99FA7C3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075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19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pPr marL="0" marR="0" lvl="0" indent="0" algn="r" defTabSz="9207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D7C50F-071E-4D3B-9A71-41D99FA7C3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075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4490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pPr marL="0" marR="0" lvl="0" indent="0" algn="r" defTabSz="9207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D7C50F-071E-4D3B-9A71-41D99FA7C3E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2075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9849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057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802.11-17/1479r1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Sean Coffey, Realtek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9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6D73CE-C056-4CA1-A47F-8DB40418D0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2018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E95B20-0ABF-4950-97AB-2B5448FB375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68880DB3-480F-498E-A660-E853E589C86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21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40261" y="158450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800"/>
            </a:lvl1pPr>
            <a:lvl2pPr marL="682625" indent="-284163"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>
              <a:defRPr sz="2400"/>
            </a:lvl3pPr>
            <a:lvl4pPr>
              <a:defRPr sz="2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marL="682625" lvl="1" indent="-284163" algn="l" defTabSz="457200" rtl="0" eaLnBrk="1" latinLnBrk="0" hangingPunct="1">
              <a:spcBef>
                <a:spcPts val="600"/>
              </a:spcBef>
              <a:buFont typeface="Arial"/>
              <a:buChar char="–"/>
            </a:pPr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9" y="6537399"/>
            <a:ext cx="372218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>
          <a:xfrm>
            <a:off x="5154774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073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‹#›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Minyoung Park, Intel Corporation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2016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58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Sean Coffey, Realtek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802.11-18/1286r1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CE2A76A-5CD5-46EB-9774-BC834BFC98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D6CB5B7-8E52-47F6-AF0C-C8759E32E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6991770-BC44-46FF-9EBA-51D1D0C096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2018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4F14376-F15D-4A85-9D66-44B4E8A935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Sean Coffey, Realtek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7859D78-6EF1-40A1-9419-82F668EAB3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CD16A4FD-8FF9-420D-9994-48857B25EDD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82CDAF9-40B3-4C31-A199-C1C0CEB93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33375"/>
            <a:ext cx="3282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/>
              <a:t>doc.: IEEE 802.11-14/0617r1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3BDF54EB-1CE5-4272-9489-472B4B842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E7F96DE9-0C40-4169-B393-74D40F94D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0E3FCDA-0755-4DFC-86E1-F47296B2BF6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9896" y="6475413"/>
            <a:ext cx="1604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Sean Coffey, Realtek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88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802.11-14/0649r1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0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802.11-16/0722r1</a:t>
            </a:r>
          </a:p>
        </p:txBody>
      </p:sp>
    </p:spTree>
    <p:extLst>
      <p:ext uri="{BB962C8B-B14F-4D97-AF65-F5344CB8AC3E}">
        <p14:creationId xmlns:p14="http://schemas.microsoft.com/office/powerpoint/2010/main" val="340360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Predicting timelines: the track record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193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2018-07-10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908"/>
              </p:ext>
            </p:extLst>
          </p:nvPr>
        </p:nvGraphicFramePr>
        <p:xfrm>
          <a:off x="566738" y="3060700"/>
          <a:ext cx="7845425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4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738" y="3060700"/>
                        <a:ext cx="7845425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2016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July: create a LP-WUR SG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Define a PAR limited to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November: create a LP-WUR TG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May: complete LP-WUR D0.1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November: complete LP-WUR D1.0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May: complete LP-WUR D2.0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10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Minyoung Park, Intel Corporation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2016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4953000"/>
            <a:ext cx="8382000" cy="135468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820" y="5683939"/>
            <a:ext cx="2884010" cy="45719"/>
          </a:xfrm>
          <a:prstGeom prst="rect">
            <a:avLst/>
          </a:prstGeom>
          <a:solidFill>
            <a:srgbClr val="0071C5">
              <a:lumMod val="60000"/>
              <a:lumOff val="4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71830" y="5683939"/>
            <a:ext cx="2884010" cy="45719"/>
          </a:xfrm>
          <a:prstGeom prst="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092355" y="563090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31125" y="5782693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895955" y="5857701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Nov. ‘16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- Create a LP-WUR TG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127482" y="5774258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" name="Diamond 13"/>
          <p:cNvSpPr/>
          <p:nvPr/>
        </p:nvSpPr>
        <p:spPr>
          <a:xfrm>
            <a:off x="2088845" y="56374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22646" y="584878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July ’16</a:t>
            </a:r>
            <a:b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</a:b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Create a LP-WUR SG</a:t>
            </a:r>
          </a:p>
        </p:txBody>
      </p:sp>
      <p:sp>
        <p:nvSpPr>
          <p:cNvPr id="16" name="Diamond 15"/>
          <p:cNvSpPr/>
          <p:nvPr/>
        </p:nvSpPr>
        <p:spPr>
          <a:xfrm>
            <a:off x="6199311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4665195" y="5626027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42747" y="585824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May ‘17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- LP-WUR D0.1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703142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6237258" y="5761504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89619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Nov. ‘17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- LP-WUR D1.0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3400" y="5498826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2016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87820" y="5507670"/>
            <a:ext cx="0" cy="17626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413525" y="5496240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2017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471551" y="5496240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26" name="Straight Connector 25"/>
          <p:cNvCxnSpPr/>
          <p:nvPr/>
        </p:nvCxnSpPr>
        <p:spPr>
          <a:xfrm flipH="1">
            <a:off x="6355561" y="5491367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6355561" y="5684292"/>
            <a:ext cx="2298604" cy="45719"/>
          </a:xfrm>
          <a:prstGeom prst="rect">
            <a:avLst/>
          </a:prstGeom>
          <a:solidFill>
            <a:srgbClr val="00428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22643" y="5480388"/>
            <a:ext cx="44114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2018</a:t>
            </a:r>
          </a:p>
        </p:txBody>
      </p:sp>
      <p:sp>
        <p:nvSpPr>
          <p:cNvPr id="29" name="Diamond 28"/>
          <p:cNvSpPr/>
          <p:nvPr/>
        </p:nvSpPr>
        <p:spPr>
          <a:xfrm>
            <a:off x="7178906" y="5619853"/>
            <a:ext cx="75895" cy="151790"/>
          </a:xfrm>
          <a:prstGeom prst="diamond">
            <a:avLst/>
          </a:prstGeom>
          <a:solidFill>
            <a:srgbClr val="FFC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7216853" y="5755330"/>
            <a:ext cx="0" cy="128931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958729" y="5845872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May. ‘18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- LP-WUR D2.0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1388511" y="5412752"/>
            <a:ext cx="221137" cy="228873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Neo Sans Intel"/>
              <a:ea typeface="MS Gothic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5069" y="5211299"/>
            <a:ext cx="52450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Today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295984" y="5742285"/>
            <a:ext cx="4026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Neo Sans Intel"/>
              </a:rPr>
              <a:t>May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69090" y="5644111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+mn-cs"/>
              </a:rPr>
              <a:t>4 mo.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59677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+mn-cs"/>
              </a:rPr>
              <a:t>6 mo.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54843" y="5639634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+mn-cs"/>
              </a:rPr>
              <a:t>6 mo.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725549" y="5630903"/>
            <a:ext cx="313203" cy="138499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Neo Sans Intel"/>
                <a:ea typeface="MS Gothic"/>
                <a:cs typeface="+mn-cs"/>
              </a:rPr>
              <a:t>6 mo.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8653886" y="5533703"/>
            <a:ext cx="279" cy="1932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203FE955-9F44-4378-911E-856A7E55AD80}"/>
              </a:ext>
            </a:extLst>
          </p:cNvPr>
          <p:cNvSpPr txBox="1"/>
          <p:nvPr/>
        </p:nvSpPr>
        <p:spPr>
          <a:xfrm>
            <a:off x="314179" y="685800"/>
            <a:ext cx="7248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11-16/0722r1, “Proposal for wake-up receiver study group”, M. Park, May 2016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37C5D30-E66E-45C0-96E5-FAE8B38B8D21}"/>
              </a:ext>
            </a:extLst>
          </p:cNvPr>
          <p:cNvCxnSpPr>
            <a:cxnSpLocks/>
          </p:cNvCxnSpPr>
          <p:nvPr/>
        </p:nvCxnSpPr>
        <p:spPr bwMode="auto">
          <a:xfrm flipV="1">
            <a:off x="7620000" y="1676400"/>
            <a:ext cx="0" cy="4419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8FD07E4D-CE1C-4EC4-9B9F-8A3DD7B47BF8}"/>
              </a:ext>
            </a:extLst>
          </p:cNvPr>
          <p:cNvSpPr txBox="1"/>
          <p:nvPr/>
        </p:nvSpPr>
        <p:spPr>
          <a:xfrm>
            <a:off x="7663573" y="1905000"/>
            <a:ext cx="642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NOW</a:t>
            </a:r>
          </a:p>
        </p:txBody>
      </p:sp>
    </p:spTree>
    <p:extLst>
      <p:ext uri="{BB962C8B-B14F-4D97-AF65-F5344CB8AC3E}">
        <p14:creationId xmlns:p14="http://schemas.microsoft.com/office/powerpoint/2010/main" val="3352669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Observations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latin typeface="Calibri" pitchFamily="34" charset="0"/>
              </a:rPr>
              <a:t>There is pressure to have at least some “blue sky” work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latin typeface="Calibri" pitchFamily="34" charset="0"/>
              </a:rPr>
              <a:t>It’s hard to have ALL projects limited to 2 years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>
                <a:latin typeface="Calibri" pitchFamily="34" charset="0"/>
              </a:rPr>
              <a:t>Efforts to limit one project to 2 years will be futile if there are no parallel projects that allow exploration of blue sky development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latin typeface="Calibri" pitchFamily="34" charset="0"/>
              </a:rPr>
              <a:t>An amendment can be 2 years, or “Major”—not both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latin typeface="Calibri" pitchFamily="34" charset="0"/>
              </a:rPr>
              <a:t>“EHT” = Extremely High Throughput, but most candidate technologies have nothing to do with that goal (whatever their other merits)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latin typeface="Calibri" pitchFamily="34" charset="0"/>
              </a:rPr>
              <a:t>If an amendment is tagged “major”, there is pressure to include everything in it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>
                <a:latin typeface="Calibri" pitchFamily="34" charset="0"/>
              </a:rPr>
              <a:t>Especially if it’s the only ongoing “Major” amendment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b="0" dirty="0">
                <a:latin typeface="Calibri" pitchFamily="34" charset="0"/>
              </a:rPr>
              <a:t>The SFD process may be a contributor to delay and bloat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latin typeface="Calibri" pitchFamily="34" charset="0"/>
              </a:rPr>
              <a:t>Adds extra decision steps / more votes, allows inclusion of features with inadequate detail, leads to more LBs, longer CR process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>
                <a:latin typeface="Calibri" pitchFamily="34" charset="0"/>
              </a:rPr>
              <a:t>More technical detail earlier would help the process self-regulate</a:t>
            </a:r>
            <a:r>
              <a:rPr lang="en-GB" sz="18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03379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Proposals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4582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latin typeface="Calibri" pitchFamily="34" charset="0"/>
              </a:rPr>
              <a:t>Drive amendments from technology side, not procedure</a:t>
            </a:r>
            <a:r>
              <a:rPr lang="en-GB" sz="1800" dirty="0">
                <a:latin typeface="Calibri" pitchFamily="34" charset="0"/>
              </a:rPr>
              <a:t>	</a:t>
            </a:r>
            <a:endParaRPr lang="en-GB" sz="1400" dirty="0">
              <a:latin typeface="Calibri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Use WNG to prove technical feasibility and project viability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Get to better state of readiness before a project is a “go”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Aim for blend of focused, narrow, near-term projects and blue-sky, longer term projects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Timeline driven by what the technology will require, not imposed by fiat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T</a:t>
            </a:r>
            <a:r>
              <a:rPr lang="en-GB" b="0" dirty="0">
                <a:latin typeface="Calibri" pitchFamily="34" charset="0"/>
              </a:rPr>
              <a:t>imeline projections </a:t>
            </a:r>
            <a:r>
              <a:rPr lang="en-GB" dirty="0">
                <a:latin typeface="Calibri" pitchFamily="34" charset="0"/>
              </a:rPr>
              <a:t>become easier </a:t>
            </a:r>
            <a:r>
              <a:rPr lang="en-GB" b="0" dirty="0">
                <a:latin typeface="Calibri" pitchFamily="34" charset="0"/>
              </a:rPr>
              <a:t>the mor</a:t>
            </a:r>
            <a:r>
              <a:rPr lang="en-GB" dirty="0">
                <a:latin typeface="Calibri" pitchFamily="34" charset="0"/>
              </a:rPr>
              <a:t>e mature the effort is by the time it leaves WNG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Don’t focus excessively on putting projects into competition with each other—hard choices lead to deadlock, conflict, and 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Calibri" pitchFamily="34" charset="0"/>
              </a:rPr>
              <a:t>Forget about “major” and “minor” amendments—WFA will make its own choices, and eventually the wider market will deliver a verdict</a:t>
            </a:r>
          </a:p>
        </p:txBody>
      </p:sp>
    </p:spTree>
    <p:extLst>
      <p:ext uri="{BB962C8B-B14F-4D97-AF65-F5344CB8AC3E}">
        <p14:creationId xmlns:p14="http://schemas.microsoft.com/office/powerpoint/2010/main" val="2991300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3232" y="356616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Sean Coffey, Realtek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>
                <a:latin typeface="Calibri" pitchFamily="34" charset="0"/>
              </a:rPr>
              <a:t>Recent presentations have discussed how to reform IEEE’s process for developing amendments, with a view to making it all more efficient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>
                <a:latin typeface="Calibri" pitchFamily="34" charset="0"/>
              </a:rPr>
              <a:t>	― 11-18/1259r1, “</a:t>
            </a:r>
            <a:r>
              <a:rPr lang="en-US" sz="1800" b="0" dirty="0">
                <a:latin typeface="Calibri" pitchFamily="34" charset="0"/>
              </a:rPr>
              <a:t>A cascading process for major amendments”, R. Stacey et al., July 2018;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>
                <a:latin typeface="Calibri" pitchFamily="34" charset="0"/>
              </a:rPr>
              <a:t>	― 11-18/1284r0, “A proposed way forward”, O. </a:t>
            </a:r>
            <a:r>
              <a:rPr lang="en-US" sz="1800" b="0" dirty="0" err="1">
                <a:latin typeface="Calibri" pitchFamily="34" charset="0"/>
              </a:rPr>
              <a:t>Abould-Magd</a:t>
            </a:r>
            <a:r>
              <a:rPr lang="en-US" sz="1800" b="0" dirty="0">
                <a:latin typeface="Calibri" pitchFamily="34" charset="0"/>
              </a:rPr>
              <a:t> et al., July 2018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latin typeface="Calibri" pitchFamily="34" charset="0"/>
              </a:rPr>
              <a:t>We have been here before: this presentation reviews the track record from ax and </a:t>
            </a:r>
            <a:r>
              <a:rPr lang="en-US" b="0" dirty="0" err="1">
                <a:latin typeface="Calibri" pitchFamily="34" charset="0"/>
              </a:rPr>
              <a:t>ba</a:t>
            </a:r>
            <a:endParaRPr lang="en-US" b="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>
                <a:latin typeface="Calibri" pitchFamily="34" charset="0"/>
              </a:rPr>
              <a:t>One conclusion is that estimates almost always err on the very optimistic side. The proposed ways forward do not really address the reasons for this. This presentation suggests different ways </a:t>
            </a:r>
            <a:r>
              <a:rPr lang="en-US" b="0">
                <a:latin typeface="Calibri" pitchFamily="34" charset="0"/>
              </a:rPr>
              <a:t>of proceeding.</a:t>
            </a:r>
            <a:r>
              <a:rPr lang="en-GB" sz="2600" dirty="0"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04195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15A4D5C8-D3F1-40D4-91B9-01D21575455A}"/>
              </a:ext>
            </a:extLst>
          </p:cNvPr>
          <p:cNvSpPr/>
          <p:nvPr/>
        </p:nvSpPr>
        <p:spPr>
          <a:xfrm>
            <a:off x="4494213" y="4191000"/>
            <a:ext cx="2516187" cy="1508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long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track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1156D9E-7676-4AE2-A267-8E15F0C3955E}"/>
              </a:ext>
            </a:extLst>
          </p:cNvPr>
          <p:cNvSpPr/>
          <p:nvPr/>
        </p:nvSpPr>
        <p:spPr>
          <a:xfrm>
            <a:off x="4494213" y="4598988"/>
            <a:ext cx="1346200" cy="1254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fast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track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9460" name="Titre 1">
            <a:extLst>
              <a:ext uri="{FF2B5EF4-FFF2-40B4-BE49-F238E27FC236}">
                <a16:creationId xmlns:a16="http://schemas.microsoft.com/office/drawing/2014/main" id="{234DBFAE-CC34-46CC-86E1-BB1F5B81E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Illustration of potential timelines for 802.11ax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9F5F4-51ED-4905-97A9-403E48AE477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2018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462" name="Espace réservé du numéro de diapositive 4">
            <a:extLst>
              <a:ext uri="{FF2B5EF4-FFF2-40B4-BE49-F238E27FC236}">
                <a16:creationId xmlns:a16="http://schemas.microsoft.com/office/drawing/2014/main" id="{99E03CD2-6A35-47B2-9731-8D71EEAA92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ECCFCA68-E3C5-478C-9F32-3130DB25617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pSp>
        <p:nvGrpSpPr>
          <p:cNvPr id="19463" name="Groupe 27">
            <a:extLst>
              <a:ext uri="{FF2B5EF4-FFF2-40B4-BE49-F238E27FC236}">
                <a16:creationId xmlns:a16="http://schemas.microsoft.com/office/drawing/2014/main" id="{10ED6807-B49C-4715-B5EC-427FD4FCB2D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054225"/>
            <a:ext cx="6705600" cy="1679575"/>
            <a:chOff x="1337512" y="4759622"/>
            <a:chExt cx="3783150" cy="1047133"/>
          </a:xfrm>
        </p:grpSpPr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CA49DDA-0F17-4119-A61E-C72DD855F477}"/>
                </a:ext>
              </a:extLst>
            </p:cNvPr>
            <p:cNvCxnSpPr/>
            <p:nvPr/>
          </p:nvCxnSpPr>
          <p:spPr>
            <a:xfrm>
              <a:off x="1951916" y="4976373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7058006E-CA0F-429B-B54F-5C363B347B3A}"/>
                </a:ext>
              </a:extLst>
            </p:cNvPr>
            <p:cNvCxnSpPr/>
            <p:nvPr/>
          </p:nvCxnSpPr>
          <p:spPr>
            <a:xfrm>
              <a:off x="1951916" y="5503898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01" name="ZoneTexte 18">
              <a:extLst>
                <a:ext uri="{FF2B5EF4-FFF2-40B4-BE49-F238E27FC236}">
                  <a16:creationId xmlns:a16="http://schemas.microsoft.com/office/drawing/2014/main" id="{0B931703-5C04-410A-BA41-CA14FC09B7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512" y="4759622"/>
              <a:ext cx="596926" cy="19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IEEE802.11</a:t>
              </a:r>
            </a:p>
          </p:txBody>
        </p:sp>
        <p:sp>
          <p:nvSpPr>
            <p:cNvPr id="19502" name="ZoneTexte 19">
              <a:extLst>
                <a:ext uri="{FF2B5EF4-FFF2-40B4-BE49-F238E27FC236}">
                  <a16:creationId xmlns:a16="http://schemas.microsoft.com/office/drawing/2014/main" id="{A6EFBC23-D030-4234-A016-4E2E8850D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572" y="5278560"/>
              <a:ext cx="615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WFA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B3CF151-20B3-4244-9FB3-FBF1C8AE3861}"/>
                </a:ext>
              </a:extLst>
            </p:cNvPr>
            <p:cNvSpPr/>
            <p:nvPr/>
          </p:nvSpPr>
          <p:spPr>
            <a:xfrm>
              <a:off x="2285987" y="4760612"/>
              <a:ext cx="2376112" cy="21576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46D5B53-3B8D-4260-9B51-82BD4A2FF370}"/>
                </a:ext>
              </a:extLst>
            </p:cNvPr>
            <p:cNvSpPr/>
            <p:nvPr/>
          </p:nvSpPr>
          <p:spPr>
            <a:xfrm>
              <a:off x="3824683" y="5179267"/>
              <a:ext cx="608134" cy="32364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11ax/HEW </a:t>
              </a:r>
              <a:r>
                <a:rPr kumimoji="0" lang="fr-FR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Wave</a:t>
              </a: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1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5019522-4FD3-4253-9580-E53A83388F5B}"/>
                </a:ext>
              </a:extLst>
            </p:cNvPr>
            <p:cNvSpPr txBox="1"/>
            <p:nvPr/>
          </p:nvSpPr>
          <p:spPr>
            <a:xfrm>
              <a:off x="1880265" y="5552395"/>
              <a:ext cx="454086" cy="25436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2014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CE2ECF0B-847C-4408-9A8B-5AB4B22901A9}"/>
                </a:ext>
              </a:extLst>
            </p:cNvPr>
            <p:cNvCxnSpPr/>
            <p:nvPr/>
          </p:nvCxnSpPr>
          <p:spPr>
            <a:xfrm>
              <a:off x="2096113" y="4905112"/>
              <a:ext cx="0" cy="6472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>
              <a:extLst>
                <a:ext uri="{FF2B5EF4-FFF2-40B4-BE49-F238E27FC236}">
                  <a16:creationId xmlns:a16="http://schemas.microsoft.com/office/drawing/2014/main" id="{EEB5F791-D3F0-4DA4-A160-BAA42EFB1624}"/>
                </a:ext>
              </a:extLst>
            </p:cNvPr>
            <p:cNvCxnSpPr/>
            <p:nvPr/>
          </p:nvCxnSpPr>
          <p:spPr>
            <a:xfrm>
              <a:off x="3896333" y="4976373"/>
              <a:ext cx="0" cy="2167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BCBB7867-D88F-4BD3-B083-1DBC7AF3E6C0}"/>
              </a:ext>
            </a:extLst>
          </p:cNvPr>
          <p:cNvSpPr/>
          <p:nvPr/>
        </p:nvSpPr>
        <p:spPr>
          <a:xfrm>
            <a:off x="6770688" y="2727325"/>
            <a:ext cx="1077912" cy="519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11ax/HEW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Wave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ACF92FE-E273-464B-8A0A-C6F130C6FB77}"/>
              </a:ext>
            </a:extLst>
          </p:cNvPr>
          <p:cNvSpPr txBox="1"/>
          <p:nvPr/>
        </p:nvSpPr>
        <p:spPr>
          <a:xfrm>
            <a:off x="3157538" y="3387725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2015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0630A544-5D30-4796-B7F6-11DE5D9320CF}"/>
              </a:ext>
            </a:extLst>
          </p:cNvPr>
          <p:cNvCxnSpPr/>
          <p:nvPr/>
        </p:nvCxnSpPr>
        <p:spPr>
          <a:xfrm>
            <a:off x="3540125" y="2347913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BBF5BEF0-66D9-418B-A527-2EE8DFDC4CC1}"/>
              </a:ext>
            </a:extLst>
          </p:cNvPr>
          <p:cNvSpPr txBox="1"/>
          <p:nvPr/>
        </p:nvSpPr>
        <p:spPr>
          <a:xfrm>
            <a:off x="4267200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2016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4E73C04-8F63-4063-9240-74CEAE630744}"/>
              </a:ext>
            </a:extLst>
          </p:cNvPr>
          <p:cNvCxnSpPr/>
          <p:nvPr/>
        </p:nvCxnSpPr>
        <p:spPr>
          <a:xfrm>
            <a:off x="4649788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6763EB16-7425-4698-964D-AA71CB0BA848}"/>
              </a:ext>
            </a:extLst>
          </p:cNvPr>
          <p:cNvSpPr txBox="1"/>
          <p:nvPr/>
        </p:nvSpPr>
        <p:spPr>
          <a:xfrm>
            <a:off x="5257800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2017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D6259E58-AF7E-4779-8813-B9CB6C384CA0}"/>
              </a:ext>
            </a:extLst>
          </p:cNvPr>
          <p:cNvCxnSpPr/>
          <p:nvPr/>
        </p:nvCxnSpPr>
        <p:spPr>
          <a:xfrm>
            <a:off x="5640388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5083F4BA-665A-43DF-9B32-60C7A05C7F03}"/>
              </a:ext>
            </a:extLst>
          </p:cNvPr>
          <p:cNvSpPr txBox="1"/>
          <p:nvPr/>
        </p:nvSpPr>
        <p:spPr>
          <a:xfrm>
            <a:off x="6205538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2018</a:t>
            </a:r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F9BC0CC-1DD2-4278-A596-4EA5815621AC}"/>
              </a:ext>
            </a:extLst>
          </p:cNvPr>
          <p:cNvCxnSpPr/>
          <p:nvPr/>
        </p:nvCxnSpPr>
        <p:spPr>
          <a:xfrm>
            <a:off x="6588125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A9B44307-4F8C-4AE9-A59E-9161A2008CA0}"/>
              </a:ext>
            </a:extLst>
          </p:cNvPr>
          <p:cNvSpPr txBox="1"/>
          <p:nvPr/>
        </p:nvSpPr>
        <p:spPr>
          <a:xfrm>
            <a:off x="7242175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2019</a:t>
            </a:r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8C290E0-9ED3-457B-820F-FBF4CA6EAD3D}"/>
              </a:ext>
            </a:extLst>
          </p:cNvPr>
          <p:cNvCxnSpPr/>
          <p:nvPr/>
        </p:nvCxnSpPr>
        <p:spPr>
          <a:xfrm>
            <a:off x="7624763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75" name="Groupe 61">
            <a:extLst>
              <a:ext uri="{FF2B5EF4-FFF2-40B4-BE49-F238E27FC236}">
                <a16:creationId xmlns:a16="http://schemas.microsoft.com/office/drawing/2014/main" id="{ADE95C35-88E8-4E4C-A7CC-30725D7AA0C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191000"/>
            <a:ext cx="6705600" cy="1905000"/>
            <a:chOff x="1337512" y="4618580"/>
            <a:chExt cx="3783150" cy="1188175"/>
          </a:xfrm>
        </p:grpSpPr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043D3F6D-B410-4423-BB7B-45E7C967C910}"/>
                </a:ext>
              </a:extLst>
            </p:cNvPr>
            <p:cNvCxnSpPr/>
            <p:nvPr/>
          </p:nvCxnSpPr>
          <p:spPr>
            <a:xfrm>
              <a:off x="1951916" y="4977013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>
              <a:extLst>
                <a:ext uri="{FF2B5EF4-FFF2-40B4-BE49-F238E27FC236}">
                  <a16:creationId xmlns:a16="http://schemas.microsoft.com/office/drawing/2014/main" id="{5F44E9AC-3B28-4556-8A2B-9AE851578988}"/>
                </a:ext>
              </a:extLst>
            </p:cNvPr>
            <p:cNvCxnSpPr/>
            <p:nvPr/>
          </p:nvCxnSpPr>
          <p:spPr>
            <a:xfrm>
              <a:off x="1951916" y="5503770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92" name="ZoneTexte 64">
              <a:extLst>
                <a:ext uri="{FF2B5EF4-FFF2-40B4-BE49-F238E27FC236}">
                  <a16:creationId xmlns:a16="http://schemas.microsoft.com/office/drawing/2014/main" id="{D7A2E913-A85F-4F25-9461-62C4307202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512" y="4759622"/>
              <a:ext cx="596926" cy="19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IEEE802.11</a:t>
              </a:r>
            </a:p>
          </p:txBody>
        </p:sp>
        <p:sp>
          <p:nvSpPr>
            <p:cNvPr id="19493" name="ZoneTexte 65">
              <a:extLst>
                <a:ext uri="{FF2B5EF4-FFF2-40B4-BE49-F238E27FC236}">
                  <a16:creationId xmlns:a16="http://schemas.microsoft.com/office/drawing/2014/main" id="{9D3D3064-0D07-4D5F-A891-ADE9BFCFC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572" y="5278560"/>
              <a:ext cx="615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WFA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5735E2C-16E3-4B21-9B17-789B369244F1}"/>
                </a:ext>
              </a:extLst>
            </p:cNvPr>
            <p:cNvSpPr/>
            <p:nvPr/>
          </p:nvSpPr>
          <p:spPr>
            <a:xfrm>
              <a:off x="2285987" y="4618580"/>
              <a:ext cx="942205" cy="33268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7F28AB52-63DF-4EA2-B1CA-B582320B2977}"/>
                </a:ext>
              </a:extLst>
            </p:cNvPr>
            <p:cNvSpPr/>
            <p:nvPr/>
          </p:nvSpPr>
          <p:spPr>
            <a:xfrm>
              <a:off x="3394779" y="5179003"/>
              <a:ext cx="608134" cy="32377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11ax/HEW </a:t>
              </a:r>
              <a:r>
                <a:rPr kumimoji="0" lang="fr-FR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Wave</a:t>
              </a: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1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47B9ABD0-DEF3-4EFB-ADB5-166D58F4F480}"/>
                </a:ext>
              </a:extLst>
            </p:cNvPr>
            <p:cNvSpPr txBox="1"/>
            <p:nvPr/>
          </p:nvSpPr>
          <p:spPr>
            <a:xfrm>
              <a:off x="1880265" y="5553278"/>
              <a:ext cx="454086" cy="2534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2014</a:t>
              </a:r>
            </a:p>
          </p:txBody>
        </p: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C98C8539-4F93-46EC-88C9-5F576F45BA4E}"/>
                </a:ext>
              </a:extLst>
            </p:cNvPr>
            <p:cNvCxnSpPr/>
            <p:nvPr/>
          </p:nvCxnSpPr>
          <p:spPr>
            <a:xfrm>
              <a:off x="2096113" y="4904732"/>
              <a:ext cx="0" cy="6485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>
              <a:extLst>
                <a:ext uri="{FF2B5EF4-FFF2-40B4-BE49-F238E27FC236}">
                  <a16:creationId xmlns:a16="http://schemas.microsoft.com/office/drawing/2014/main" id="{AB909BEE-2F55-4EE3-9D5E-304A26ACFE12}"/>
                </a:ext>
              </a:extLst>
            </p:cNvPr>
            <p:cNvCxnSpPr/>
            <p:nvPr/>
          </p:nvCxnSpPr>
          <p:spPr>
            <a:xfrm>
              <a:off x="3530019" y="4977013"/>
              <a:ext cx="0" cy="2158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E96867AD-2904-4DA2-B17E-F56A89899804}"/>
              </a:ext>
            </a:extLst>
          </p:cNvPr>
          <p:cNvSpPr/>
          <p:nvPr/>
        </p:nvSpPr>
        <p:spPr>
          <a:xfrm>
            <a:off x="6770688" y="5089525"/>
            <a:ext cx="1077912" cy="519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11ax/HEW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Wave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076300B2-470E-4906-9999-28C724183512}"/>
              </a:ext>
            </a:extLst>
          </p:cNvPr>
          <p:cNvSpPr txBox="1"/>
          <p:nvPr/>
        </p:nvSpPr>
        <p:spPr>
          <a:xfrm>
            <a:off x="3157538" y="5749925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2015</a:t>
            </a:r>
          </a:p>
        </p:txBody>
      </p: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75167B37-2761-4C1F-92BD-9B484B134F81}"/>
              </a:ext>
            </a:extLst>
          </p:cNvPr>
          <p:cNvCxnSpPr/>
          <p:nvPr/>
        </p:nvCxnSpPr>
        <p:spPr>
          <a:xfrm>
            <a:off x="3540125" y="4710113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3AFC24DA-AE30-46B7-9E74-0C1B3A1C9F42}"/>
              </a:ext>
            </a:extLst>
          </p:cNvPr>
          <p:cNvSpPr txBox="1"/>
          <p:nvPr/>
        </p:nvSpPr>
        <p:spPr>
          <a:xfrm>
            <a:off x="4267200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2016</a:t>
            </a:r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6DF17572-7516-45E5-A6E3-44C390C3D231}"/>
              </a:ext>
            </a:extLst>
          </p:cNvPr>
          <p:cNvCxnSpPr/>
          <p:nvPr/>
        </p:nvCxnSpPr>
        <p:spPr>
          <a:xfrm>
            <a:off x="4649788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>
            <a:extLst>
              <a:ext uri="{FF2B5EF4-FFF2-40B4-BE49-F238E27FC236}">
                <a16:creationId xmlns:a16="http://schemas.microsoft.com/office/drawing/2014/main" id="{DFDF9FB5-5405-48B9-B72D-CE9022CB860E}"/>
              </a:ext>
            </a:extLst>
          </p:cNvPr>
          <p:cNvSpPr txBox="1"/>
          <p:nvPr/>
        </p:nvSpPr>
        <p:spPr>
          <a:xfrm>
            <a:off x="5257800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2017</a:t>
            </a:r>
          </a:p>
        </p:txBody>
      </p: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AB68DC59-E727-4073-97CA-F071CF3F2C01}"/>
              </a:ext>
            </a:extLst>
          </p:cNvPr>
          <p:cNvCxnSpPr/>
          <p:nvPr/>
        </p:nvCxnSpPr>
        <p:spPr>
          <a:xfrm>
            <a:off x="5640388" y="4675188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>
            <a:extLst>
              <a:ext uri="{FF2B5EF4-FFF2-40B4-BE49-F238E27FC236}">
                <a16:creationId xmlns:a16="http://schemas.microsoft.com/office/drawing/2014/main" id="{8553DE45-98B8-42C7-B806-0339624A1E9C}"/>
              </a:ext>
            </a:extLst>
          </p:cNvPr>
          <p:cNvSpPr txBox="1"/>
          <p:nvPr/>
        </p:nvSpPr>
        <p:spPr>
          <a:xfrm>
            <a:off x="6205538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2018</a:t>
            </a:r>
          </a:p>
        </p:txBody>
      </p: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DB5DFF33-E1EE-40A1-9C8A-C8A8EDEE534C}"/>
              </a:ext>
            </a:extLst>
          </p:cNvPr>
          <p:cNvCxnSpPr/>
          <p:nvPr/>
        </p:nvCxnSpPr>
        <p:spPr>
          <a:xfrm>
            <a:off x="6588125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5833E16A-82D2-4803-B4AB-782EDB35B6AC}"/>
              </a:ext>
            </a:extLst>
          </p:cNvPr>
          <p:cNvSpPr txBox="1"/>
          <p:nvPr/>
        </p:nvSpPr>
        <p:spPr>
          <a:xfrm>
            <a:off x="7242175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2019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6384A5D-882C-44F8-B509-304CDED222E7}"/>
              </a:ext>
            </a:extLst>
          </p:cNvPr>
          <p:cNvCxnSpPr/>
          <p:nvPr/>
        </p:nvCxnSpPr>
        <p:spPr>
          <a:xfrm>
            <a:off x="7624763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CE9A3AC3-FEDF-4957-9C89-1239247288F1}"/>
              </a:ext>
            </a:extLst>
          </p:cNvPr>
          <p:cNvCxnSpPr/>
          <p:nvPr/>
        </p:nvCxnSpPr>
        <p:spPr bwMode="auto">
          <a:xfrm>
            <a:off x="6858000" y="4418013"/>
            <a:ext cx="0" cy="728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488" name="Flèche courbée vers la droite 2">
            <a:extLst>
              <a:ext uri="{FF2B5EF4-FFF2-40B4-BE49-F238E27FC236}">
                <a16:creationId xmlns:a16="http://schemas.microsoft.com/office/drawing/2014/main" id="{39767940-8D41-4624-B4A2-A8B41627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1988"/>
            <a:ext cx="381000" cy="1293812"/>
          </a:xfrm>
          <a:prstGeom prst="curvedRightArrow">
            <a:avLst>
              <a:gd name="adj1" fmla="val 24997"/>
              <a:gd name="adj2" fmla="val 49994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9489" name="Footer Placeholder 4">
            <a:extLst>
              <a:ext uri="{FF2B5EF4-FFF2-40B4-BE49-F238E27FC236}">
                <a16:creationId xmlns:a16="http://schemas.microsoft.com/office/drawing/2014/main" id="{BFB95E45-093B-4D86-B92B-E25B02109E9C}"/>
              </a:ext>
            </a:extLst>
          </p:cNvPr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Laurent Cariou (Orange)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484540-42C7-425F-AFA4-02C810D3E2D1}"/>
              </a:ext>
            </a:extLst>
          </p:cNvPr>
          <p:cNvSpPr txBox="1"/>
          <p:nvPr/>
        </p:nvSpPr>
        <p:spPr>
          <a:xfrm>
            <a:off x="314179" y="6136859"/>
            <a:ext cx="7723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11-14/0617r1, “Discussion on timeline for 802.11ax:, L. Cariou, T. Derham, May 2014 </a:t>
            </a:r>
          </a:p>
        </p:txBody>
      </p:sp>
    </p:spTree>
    <p:extLst>
      <p:ext uri="{BB962C8B-B14F-4D97-AF65-F5344CB8AC3E}">
        <p14:creationId xmlns:p14="http://schemas.microsoft.com/office/powerpoint/2010/main" val="3513582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15A4D5C8-D3F1-40D4-91B9-01D21575455A}"/>
              </a:ext>
            </a:extLst>
          </p:cNvPr>
          <p:cNvSpPr/>
          <p:nvPr/>
        </p:nvSpPr>
        <p:spPr>
          <a:xfrm>
            <a:off x="4494213" y="4191000"/>
            <a:ext cx="2516187" cy="1508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long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track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1156D9E-7676-4AE2-A267-8E15F0C3955E}"/>
              </a:ext>
            </a:extLst>
          </p:cNvPr>
          <p:cNvSpPr/>
          <p:nvPr/>
        </p:nvSpPr>
        <p:spPr>
          <a:xfrm>
            <a:off x="4494213" y="4598988"/>
            <a:ext cx="1346200" cy="12541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fast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track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9460" name="Titre 1">
            <a:extLst>
              <a:ext uri="{FF2B5EF4-FFF2-40B4-BE49-F238E27FC236}">
                <a16:creationId xmlns:a16="http://schemas.microsoft.com/office/drawing/2014/main" id="{234DBFAE-CC34-46CC-86E1-BB1F5B81E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/>
              <a:t>Illustration of potential timelines for 802.11ax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A9F5F4-51ED-4905-97A9-403E48AE477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2018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462" name="Espace réservé du numéro de diapositive 4">
            <a:extLst>
              <a:ext uri="{FF2B5EF4-FFF2-40B4-BE49-F238E27FC236}">
                <a16:creationId xmlns:a16="http://schemas.microsoft.com/office/drawing/2014/main" id="{99E03CD2-6A35-47B2-9731-8D71EEAA92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Slide </a:t>
            </a:r>
            <a:fld id="{ECCFCA68-E3C5-478C-9F32-3130DB25617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grpSp>
        <p:nvGrpSpPr>
          <p:cNvPr id="19463" name="Groupe 27">
            <a:extLst>
              <a:ext uri="{FF2B5EF4-FFF2-40B4-BE49-F238E27FC236}">
                <a16:creationId xmlns:a16="http://schemas.microsoft.com/office/drawing/2014/main" id="{10ED6807-B49C-4715-B5EC-427FD4FCB2D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054225"/>
            <a:ext cx="6705600" cy="1679575"/>
            <a:chOff x="1337512" y="4759622"/>
            <a:chExt cx="3783150" cy="1047133"/>
          </a:xfrm>
        </p:grpSpPr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1CA49DDA-0F17-4119-A61E-C72DD855F477}"/>
                </a:ext>
              </a:extLst>
            </p:cNvPr>
            <p:cNvCxnSpPr/>
            <p:nvPr/>
          </p:nvCxnSpPr>
          <p:spPr>
            <a:xfrm>
              <a:off x="1951916" y="4976373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avec flèche 17">
              <a:extLst>
                <a:ext uri="{FF2B5EF4-FFF2-40B4-BE49-F238E27FC236}">
                  <a16:creationId xmlns:a16="http://schemas.microsoft.com/office/drawing/2014/main" id="{7058006E-CA0F-429B-B54F-5C363B347B3A}"/>
                </a:ext>
              </a:extLst>
            </p:cNvPr>
            <p:cNvCxnSpPr/>
            <p:nvPr/>
          </p:nvCxnSpPr>
          <p:spPr>
            <a:xfrm>
              <a:off x="1951916" y="5503898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01" name="ZoneTexte 18">
              <a:extLst>
                <a:ext uri="{FF2B5EF4-FFF2-40B4-BE49-F238E27FC236}">
                  <a16:creationId xmlns:a16="http://schemas.microsoft.com/office/drawing/2014/main" id="{0B931703-5C04-410A-BA41-CA14FC09B7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512" y="4759622"/>
              <a:ext cx="596926" cy="19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IEEE802.11</a:t>
              </a:r>
            </a:p>
          </p:txBody>
        </p:sp>
        <p:sp>
          <p:nvSpPr>
            <p:cNvPr id="19502" name="ZoneTexte 19">
              <a:extLst>
                <a:ext uri="{FF2B5EF4-FFF2-40B4-BE49-F238E27FC236}">
                  <a16:creationId xmlns:a16="http://schemas.microsoft.com/office/drawing/2014/main" id="{A6EFBC23-D030-4234-A016-4E2E8850D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572" y="5278560"/>
              <a:ext cx="615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WFA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B3CF151-20B3-4244-9FB3-FBF1C8AE3861}"/>
                </a:ext>
              </a:extLst>
            </p:cNvPr>
            <p:cNvSpPr/>
            <p:nvPr/>
          </p:nvSpPr>
          <p:spPr>
            <a:xfrm>
              <a:off x="2285987" y="4760612"/>
              <a:ext cx="2376112" cy="215761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46D5B53-3B8D-4260-9B51-82BD4A2FF370}"/>
                </a:ext>
              </a:extLst>
            </p:cNvPr>
            <p:cNvSpPr/>
            <p:nvPr/>
          </p:nvSpPr>
          <p:spPr>
            <a:xfrm>
              <a:off x="3824683" y="5179267"/>
              <a:ext cx="608134" cy="32364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11ax/HEW </a:t>
              </a:r>
              <a:r>
                <a:rPr kumimoji="0" lang="fr-FR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Wave</a:t>
              </a: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1</a:t>
              </a: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5019522-4FD3-4253-9580-E53A83388F5B}"/>
                </a:ext>
              </a:extLst>
            </p:cNvPr>
            <p:cNvSpPr txBox="1"/>
            <p:nvPr/>
          </p:nvSpPr>
          <p:spPr>
            <a:xfrm>
              <a:off x="1880265" y="5552395"/>
              <a:ext cx="454086" cy="25436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2014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CE2ECF0B-847C-4408-9A8B-5AB4B22901A9}"/>
                </a:ext>
              </a:extLst>
            </p:cNvPr>
            <p:cNvCxnSpPr/>
            <p:nvPr/>
          </p:nvCxnSpPr>
          <p:spPr>
            <a:xfrm>
              <a:off x="2096113" y="4905112"/>
              <a:ext cx="0" cy="6472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>
              <a:extLst>
                <a:ext uri="{FF2B5EF4-FFF2-40B4-BE49-F238E27FC236}">
                  <a16:creationId xmlns:a16="http://schemas.microsoft.com/office/drawing/2014/main" id="{EEB5F791-D3F0-4DA4-A160-BAA42EFB1624}"/>
                </a:ext>
              </a:extLst>
            </p:cNvPr>
            <p:cNvCxnSpPr/>
            <p:nvPr/>
          </p:nvCxnSpPr>
          <p:spPr>
            <a:xfrm>
              <a:off x="3896333" y="4976373"/>
              <a:ext cx="0" cy="21675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BCBB7867-D88F-4BD3-B083-1DBC7AF3E6C0}"/>
              </a:ext>
            </a:extLst>
          </p:cNvPr>
          <p:cNvSpPr/>
          <p:nvPr/>
        </p:nvSpPr>
        <p:spPr>
          <a:xfrm>
            <a:off x="6770688" y="2727325"/>
            <a:ext cx="1077912" cy="519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11ax/HEW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Wave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ACF92FE-E273-464B-8A0A-C6F130C6FB77}"/>
              </a:ext>
            </a:extLst>
          </p:cNvPr>
          <p:cNvSpPr txBox="1"/>
          <p:nvPr/>
        </p:nvSpPr>
        <p:spPr>
          <a:xfrm>
            <a:off x="3157538" y="3387725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2015</a:t>
            </a:r>
          </a:p>
        </p:txBody>
      </p: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0630A544-5D30-4796-B7F6-11DE5D9320CF}"/>
              </a:ext>
            </a:extLst>
          </p:cNvPr>
          <p:cNvCxnSpPr/>
          <p:nvPr/>
        </p:nvCxnSpPr>
        <p:spPr>
          <a:xfrm>
            <a:off x="3540125" y="2347913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BBF5BEF0-66D9-418B-A527-2EE8DFDC4CC1}"/>
              </a:ext>
            </a:extLst>
          </p:cNvPr>
          <p:cNvSpPr txBox="1"/>
          <p:nvPr/>
        </p:nvSpPr>
        <p:spPr>
          <a:xfrm>
            <a:off x="4267200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2016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4E73C04-8F63-4063-9240-74CEAE630744}"/>
              </a:ext>
            </a:extLst>
          </p:cNvPr>
          <p:cNvCxnSpPr/>
          <p:nvPr/>
        </p:nvCxnSpPr>
        <p:spPr>
          <a:xfrm>
            <a:off x="4649788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6763EB16-7425-4698-964D-AA71CB0BA848}"/>
              </a:ext>
            </a:extLst>
          </p:cNvPr>
          <p:cNvSpPr txBox="1"/>
          <p:nvPr/>
        </p:nvSpPr>
        <p:spPr>
          <a:xfrm>
            <a:off x="5257800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2017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D6259E58-AF7E-4779-8813-B9CB6C384CA0}"/>
              </a:ext>
            </a:extLst>
          </p:cNvPr>
          <p:cNvCxnSpPr/>
          <p:nvPr/>
        </p:nvCxnSpPr>
        <p:spPr>
          <a:xfrm>
            <a:off x="5640388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>
            <a:extLst>
              <a:ext uri="{FF2B5EF4-FFF2-40B4-BE49-F238E27FC236}">
                <a16:creationId xmlns:a16="http://schemas.microsoft.com/office/drawing/2014/main" id="{5083F4BA-665A-43DF-9B32-60C7A05C7F03}"/>
              </a:ext>
            </a:extLst>
          </p:cNvPr>
          <p:cNvSpPr txBox="1"/>
          <p:nvPr/>
        </p:nvSpPr>
        <p:spPr>
          <a:xfrm>
            <a:off x="6205538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2018</a:t>
            </a:r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F9BC0CC-1DD2-4278-A596-4EA5815621AC}"/>
              </a:ext>
            </a:extLst>
          </p:cNvPr>
          <p:cNvCxnSpPr/>
          <p:nvPr/>
        </p:nvCxnSpPr>
        <p:spPr>
          <a:xfrm>
            <a:off x="6588125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A9B44307-4F8C-4AE9-A59E-9161A2008CA0}"/>
              </a:ext>
            </a:extLst>
          </p:cNvPr>
          <p:cNvSpPr txBox="1"/>
          <p:nvPr/>
        </p:nvSpPr>
        <p:spPr>
          <a:xfrm>
            <a:off x="7242175" y="33861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2019</a:t>
            </a:r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A8C290E0-9ED3-457B-820F-FBF4CA6EAD3D}"/>
              </a:ext>
            </a:extLst>
          </p:cNvPr>
          <p:cNvCxnSpPr/>
          <p:nvPr/>
        </p:nvCxnSpPr>
        <p:spPr>
          <a:xfrm>
            <a:off x="7624763" y="23463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75" name="Groupe 61">
            <a:extLst>
              <a:ext uri="{FF2B5EF4-FFF2-40B4-BE49-F238E27FC236}">
                <a16:creationId xmlns:a16="http://schemas.microsoft.com/office/drawing/2014/main" id="{ADE95C35-88E8-4E4C-A7CC-30725D7AA0C1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191000"/>
            <a:ext cx="6705600" cy="1905000"/>
            <a:chOff x="1337512" y="4618580"/>
            <a:chExt cx="3783150" cy="1188175"/>
          </a:xfrm>
        </p:grpSpPr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043D3F6D-B410-4423-BB7B-45E7C967C910}"/>
                </a:ext>
              </a:extLst>
            </p:cNvPr>
            <p:cNvCxnSpPr/>
            <p:nvPr/>
          </p:nvCxnSpPr>
          <p:spPr>
            <a:xfrm>
              <a:off x="1951916" y="4977013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>
              <a:extLst>
                <a:ext uri="{FF2B5EF4-FFF2-40B4-BE49-F238E27FC236}">
                  <a16:creationId xmlns:a16="http://schemas.microsoft.com/office/drawing/2014/main" id="{5F44E9AC-3B28-4556-8A2B-9AE851578988}"/>
                </a:ext>
              </a:extLst>
            </p:cNvPr>
            <p:cNvCxnSpPr/>
            <p:nvPr/>
          </p:nvCxnSpPr>
          <p:spPr>
            <a:xfrm>
              <a:off x="1951916" y="5503770"/>
              <a:ext cx="3168746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492" name="ZoneTexte 64">
              <a:extLst>
                <a:ext uri="{FF2B5EF4-FFF2-40B4-BE49-F238E27FC236}">
                  <a16:creationId xmlns:a16="http://schemas.microsoft.com/office/drawing/2014/main" id="{D7A2E913-A85F-4F25-9461-62C4307202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512" y="4759622"/>
              <a:ext cx="596926" cy="1919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IEEE802.11</a:t>
              </a:r>
            </a:p>
          </p:txBody>
        </p:sp>
        <p:sp>
          <p:nvSpPr>
            <p:cNvPr id="19493" name="ZoneTexte 65">
              <a:extLst>
                <a:ext uri="{FF2B5EF4-FFF2-40B4-BE49-F238E27FC236}">
                  <a16:creationId xmlns:a16="http://schemas.microsoft.com/office/drawing/2014/main" id="{9D3D3064-0D07-4D5F-A891-ADE9BFCFC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572" y="5278560"/>
              <a:ext cx="615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en-US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WFA</a:t>
              </a: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5735E2C-16E3-4B21-9B17-789B369244F1}"/>
                </a:ext>
              </a:extLst>
            </p:cNvPr>
            <p:cNvSpPr/>
            <p:nvPr/>
          </p:nvSpPr>
          <p:spPr>
            <a:xfrm>
              <a:off x="2285987" y="4618580"/>
              <a:ext cx="942205" cy="33268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7F28AB52-63DF-4EA2-B1CA-B582320B2977}"/>
                </a:ext>
              </a:extLst>
            </p:cNvPr>
            <p:cNvSpPr/>
            <p:nvPr/>
          </p:nvSpPr>
          <p:spPr>
            <a:xfrm>
              <a:off x="3394779" y="5179003"/>
              <a:ext cx="608134" cy="32377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11ax/HEW </a:t>
              </a:r>
              <a:r>
                <a:rPr kumimoji="0" lang="fr-FR" sz="12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Wave</a:t>
              </a:r>
              <a:r>
                <a: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rPr>
                <a:t> 1</a:t>
              </a:r>
            </a:p>
          </p:txBody>
        </p:sp>
        <p:sp>
          <p:nvSpPr>
            <p:cNvPr id="69" name="ZoneTexte 68">
              <a:extLst>
                <a:ext uri="{FF2B5EF4-FFF2-40B4-BE49-F238E27FC236}">
                  <a16:creationId xmlns:a16="http://schemas.microsoft.com/office/drawing/2014/main" id="{47B9ABD0-DEF3-4EFB-ADB5-166D58F4F480}"/>
                </a:ext>
              </a:extLst>
            </p:cNvPr>
            <p:cNvSpPr txBox="1"/>
            <p:nvPr/>
          </p:nvSpPr>
          <p:spPr>
            <a:xfrm>
              <a:off x="1880265" y="5553278"/>
              <a:ext cx="454086" cy="2534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+mn-cs"/>
                </a:rPr>
                <a:t>2014</a:t>
              </a:r>
            </a:p>
          </p:txBody>
        </p: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C98C8539-4F93-46EC-88C9-5F576F45BA4E}"/>
                </a:ext>
              </a:extLst>
            </p:cNvPr>
            <p:cNvCxnSpPr/>
            <p:nvPr/>
          </p:nvCxnSpPr>
          <p:spPr>
            <a:xfrm>
              <a:off x="2096113" y="4904732"/>
              <a:ext cx="0" cy="6485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avec flèche 71">
              <a:extLst>
                <a:ext uri="{FF2B5EF4-FFF2-40B4-BE49-F238E27FC236}">
                  <a16:creationId xmlns:a16="http://schemas.microsoft.com/office/drawing/2014/main" id="{AB909BEE-2F55-4EE3-9D5E-304A26ACFE12}"/>
                </a:ext>
              </a:extLst>
            </p:cNvPr>
            <p:cNvCxnSpPr/>
            <p:nvPr/>
          </p:nvCxnSpPr>
          <p:spPr>
            <a:xfrm>
              <a:off x="3530019" y="4977013"/>
              <a:ext cx="0" cy="2158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E96867AD-2904-4DA2-B17E-F56A89899804}"/>
              </a:ext>
            </a:extLst>
          </p:cNvPr>
          <p:cNvSpPr/>
          <p:nvPr/>
        </p:nvSpPr>
        <p:spPr>
          <a:xfrm>
            <a:off x="6770688" y="5089525"/>
            <a:ext cx="1077912" cy="51911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11ax/HEW </a:t>
            </a:r>
            <a:r>
              <a:rPr kumimoji="0" lang="fr-FR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Wave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076300B2-470E-4906-9999-28C724183512}"/>
              </a:ext>
            </a:extLst>
          </p:cNvPr>
          <p:cNvSpPr txBox="1"/>
          <p:nvPr/>
        </p:nvSpPr>
        <p:spPr>
          <a:xfrm>
            <a:off x="3157538" y="5749925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2015</a:t>
            </a:r>
          </a:p>
        </p:txBody>
      </p: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75167B37-2761-4C1F-92BD-9B484B134F81}"/>
              </a:ext>
            </a:extLst>
          </p:cNvPr>
          <p:cNvCxnSpPr/>
          <p:nvPr/>
        </p:nvCxnSpPr>
        <p:spPr>
          <a:xfrm>
            <a:off x="3540125" y="4710113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>
            <a:extLst>
              <a:ext uri="{FF2B5EF4-FFF2-40B4-BE49-F238E27FC236}">
                <a16:creationId xmlns:a16="http://schemas.microsoft.com/office/drawing/2014/main" id="{3AFC24DA-AE30-46B7-9E74-0C1B3A1C9F42}"/>
              </a:ext>
            </a:extLst>
          </p:cNvPr>
          <p:cNvSpPr txBox="1"/>
          <p:nvPr/>
        </p:nvSpPr>
        <p:spPr>
          <a:xfrm>
            <a:off x="4267200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2016</a:t>
            </a:r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6DF17572-7516-45E5-A6E3-44C390C3D231}"/>
              </a:ext>
            </a:extLst>
          </p:cNvPr>
          <p:cNvCxnSpPr/>
          <p:nvPr/>
        </p:nvCxnSpPr>
        <p:spPr>
          <a:xfrm>
            <a:off x="4649788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>
            <a:extLst>
              <a:ext uri="{FF2B5EF4-FFF2-40B4-BE49-F238E27FC236}">
                <a16:creationId xmlns:a16="http://schemas.microsoft.com/office/drawing/2014/main" id="{DFDF9FB5-5405-48B9-B72D-CE9022CB860E}"/>
              </a:ext>
            </a:extLst>
          </p:cNvPr>
          <p:cNvSpPr txBox="1"/>
          <p:nvPr/>
        </p:nvSpPr>
        <p:spPr>
          <a:xfrm>
            <a:off x="5257800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2017</a:t>
            </a:r>
          </a:p>
        </p:txBody>
      </p:sp>
      <p:cxnSp>
        <p:nvCxnSpPr>
          <p:cNvPr id="79" name="Connecteur droit 78">
            <a:extLst>
              <a:ext uri="{FF2B5EF4-FFF2-40B4-BE49-F238E27FC236}">
                <a16:creationId xmlns:a16="http://schemas.microsoft.com/office/drawing/2014/main" id="{AB68DC59-E727-4073-97CA-F071CF3F2C01}"/>
              </a:ext>
            </a:extLst>
          </p:cNvPr>
          <p:cNvCxnSpPr/>
          <p:nvPr/>
        </p:nvCxnSpPr>
        <p:spPr>
          <a:xfrm>
            <a:off x="5640388" y="4675188"/>
            <a:ext cx="0" cy="1039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ZoneTexte 79">
            <a:extLst>
              <a:ext uri="{FF2B5EF4-FFF2-40B4-BE49-F238E27FC236}">
                <a16:creationId xmlns:a16="http://schemas.microsoft.com/office/drawing/2014/main" id="{8553DE45-98B8-42C7-B806-0339624A1E9C}"/>
              </a:ext>
            </a:extLst>
          </p:cNvPr>
          <p:cNvSpPr txBox="1"/>
          <p:nvPr/>
        </p:nvSpPr>
        <p:spPr>
          <a:xfrm>
            <a:off x="6205538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2018</a:t>
            </a:r>
          </a:p>
        </p:txBody>
      </p:sp>
      <p:cxnSp>
        <p:nvCxnSpPr>
          <p:cNvPr id="81" name="Connecteur droit 80">
            <a:extLst>
              <a:ext uri="{FF2B5EF4-FFF2-40B4-BE49-F238E27FC236}">
                <a16:creationId xmlns:a16="http://schemas.microsoft.com/office/drawing/2014/main" id="{DB5DFF33-E1EE-40A1-9C8A-C8A8EDEE534C}"/>
              </a:ext>
            </a:extLst>
          </p:cNvPr>
          <p:cNvCxnSpPr/>
          <p:nvPr/>
        </p:nvCxnSpPr>
        <p:spPr>
          <a:xfrm>
            <a:off x="6588125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5833E16A-82D2-4803-B4AB-782EDB35B6AC}"/>
              </a:ext>
            </a:extLst>
          </p:cNvPr>
          <p:cNvSpPr txBox="1"/>
          <p:nvPr/>
        </p:nvSpPr>
        <p:spPr>
          <a:xfrm>
            <a:off x="7242175" y="5748338"/>
            <a:ext cx="454025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2019</a:t>
            </a:r>
          </a:p>
        </p:txBody>
      </p: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E6384A5D-882C-44F8-B509-304CDED222E7}"/>
              </a:ext>
            </a:extLst>
          </p:cNvPr>
          <p:cNvCxnSpPr/>
          <p:nvPr/>
        </p:nvCxnSpPr>
        <p:spPr>
          <a:xfrm>
            <a:off x="7624763" y="4708525"/>
            <a:ext cx="0" cy="1039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CE9A3AC3-FEDF-4957-9C89-1239247288F1}"/>
              </a:ext>
            </a:extLst>
          </p:cNvPr>
          <p:cNvCxnSpPr/>
          <p:nvPr/>
        </p:nvCxnSpPr>
        <p:spPr bwMode="auto">
          <a:xfrm>
            <a:off x="6858000" y="4418013"/>
            <a:ext cx="0" cy="728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9488" name="Flèche courbée vers la droite 2">
            <a:extLst>
              <a:ext uri="{FF2B5EF4-FFF2-40B4-BE49-F238E27FC236}">
                <a16:creationId xmlns:a16="http://schemas.microsoft.com/office/drawing/2014/main" id="{39767940-8D41-4624-B4A2-A8B416277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1988"/>
            <a:ext cx="381000" cy="1293812"/>
          </a:xfrm>
          <a:prstGeom prst="curvedRightArrow">
            <a:avLst>
              <a:gd name="adj1" fmla="val 24997"/>
              <a:gd name="adj2" fmla="val 49994"/>
              <a:gd name="adj3" fmla="val 25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9489" name="Footer Placeholder 4">
            <a:extLst>
              <a:ext uri="{FF2B5EF4-FFF2-40B4-BE49-F238E27FC236}">
                <a16:creationId xmlns:a16="http://schemas.microsoft.com/office/drawing/2014/main" id="{BFB95E45-093B-4D86-B92B-E25B02109E9C}"/>
              </a:ext>
            </a:extLst>
          </p:cNvPr>
          <p:cNvSpPr txBox="1">
            <a:spLocks/>
          </p:cNvSpPr>
          <p:nvPr/>
        </p:nvSpPr>
        <p:spPr bwMode="auto">
          <a:xfrm>
            <a:off x="7010400" y="6475413"/>
            <a:ext cx="15335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Laurent Cariou (Orange)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833F08A-35A1-45B9-BDC8-5B67DF7396D3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2800" y="1676400"/>
            <a:ext cx="0" cy="4419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C131F6E-DE6A-46FD-AA4E-3D8EF4191FEB}"/>
              </a:ext>
            </a:extLst>
          </p:cNvPr>
          <p:cNvSpPr txBox="1"/>
          <p:nvPr/>
        </p:nvSpPr>
        <p:spPr>
          <a:xfrm>
            <a:off x="6858000" y="6096000"/>
            <a:ext cx="642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alibri" panose="020F0502020204030204" pitchFamily="34" charset="0"/>
              </a:rPr>
              <a:t>NOW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EC1D27-EF4A-4F42-ADF6-81560C149E62}"/>
              </a:ext>
            </a:extLst>
          </p:cNvPr>
          <p:cNvSpPr txBox="1"/>
          <p:nvPr/>
        </p:nvSpPr>
        <p:spPr>
          <a:xfrm>
            <a:off x="7924800" y="2819400"/>
            <a:ext cx="1284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Overoptimistic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A7A231E-08BA-46DD-92EA-9A82966BD76E}"/>
              </a:ext>
            </a:extLst>
          </p:cNvPr>
          <p:cNvSpPr txBox="1"/>
          <p:nvPr/>
        </p:nvSpPr>
        <p:spPr>
          <a:xfrm>
            <a:off x="7902358" y="5178623"/>
            <a:ext cx="1258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Way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  <a:latin typeface="Calibri" panose="020F0502020204030204" pitchFamily="34" charset="0"/>
              </a:rPr>
              <a:t>overoptimistic</a:t>
            </a:r>
          </a:p>
        </p:txBody>
      </p:sp>
    </p:spTree>
    <p:extLst>
      <p:ext uri="{BB962C8B-B14F-4D97-AF65-F5344CB8AC3E}">
        <p14:creationId xmlns:p14="http://schemas.microsoft.com/office/powerpoint/2010/main" val="130433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2018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2017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2015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2014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2013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2016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2019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Preliminary Timeline Projection, Scenario A, with ‘normalized’* .11ac timeline for reference </a:t>
            </a:r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‘08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PAR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SFD R0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‘09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11ac SFD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SFD R21, D 0.1  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(July 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  ‘11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1.0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 ‘11</a:t>
            </a: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2.0</a:t>
            </a: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Feb ‘12</a:t>
            </a: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Final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Dec ‘13</a:t>
            </a: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* .11ac timeline shown based on the .11ax PAR approval date</a:t>
            </a:r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 flipH="1">
            <a:off x="4554860" y="3425520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2.0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(Nov 2016)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 flipH="1">
            <a:off x="7065862" y="3425520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Final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PAR 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 2014)</a:t>
            </a:r>
          </a:p>
        </p:txBody>
      </p:sp>
      <p:sp>
        <p:nvSpPr>
          <p:cNvPr id="65" name="Isosceles Triangle 64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6" name="Isosceles Triangle 65"/>
          <p:cNvSpPr>
            <a:spLocks noChangeArrowheads="1"/>
          </p:cNvSpPr>
          <p:nvPr/>
        </p:nvSpPr>
        <p:spPr bwMode="auto">
          <a:xfrm flipH="1">
            <a:off x="4800177" y="3182154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3607140" y="3425520"/>
            <a:ext cx="88866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1.0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(January 2016)</a:t>
            </a:r>
          </a:p>
        </p:txBody>
      </p:sp>
      <p:sp>
        <p:nvSpPr>
          <p:cNvPr id="71" name="Isosceles Triangle 70"/>
          <p:cNvSpPr>
            <a:spLocks noChangeArrowheads="1"/>
          </p:cNvSpPr>
          <p:nvPr/>
        </p:nvSpPr>
        <p:spPr bwMode="auto">
          <a:xfrm>
            <a:off x="3952834" y="317801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3" name="Isosceles Triangle 72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515935" y="3425520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Study Group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Launch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(March 2013)</a:t>
            </a:r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2286000" y="342552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Spec Framework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Document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(Sept 14 -  July  2015)</a:t>
            </a:r>
          </a:p>
        </p:txBody>
      </p:sp>
      <p:sp>
        <p:nvSpPr>
          <p:cNvPr id="77" name="Isosceles Triangle 76"/>
          <p:cNvSpPr>
            <a:spLocks noChangeArrowheads="1"/>
          </p:cNvSpPr>
          <p:nvPr/>
        </p:nvSpPr>
        <p:spPr bwMode="auto">
          <a:xfrm>
            <a:off x="7376890" y="3156255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438401" y="3124200"/>
            <a:ext cx="1066800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 SFD</a:t>
            </a:r>
          </a:p>
        </p:txBody>
      </p:sp>
      <p:sp>
        <p:nvSpPr>
          <p:cNvPr id="79" name="Text Box 24"/>
          <p:cNvSpPr txBox="1">
            <a:spLocks noChangeArrowheads="1"/>
          </p:cNvSpPr>
          <p:nvPr/>
        </p:nvSpPr>
        <p:spPr bwMode="auto">
          <a:xfrm>
            <a:off x="1715083" y="3425520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TG Kick Off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(May 2014)</a:t>
            </a:r>
          </a:p>
        </p:txBody>
      </p:sp>
      <p:sp>
        <p:nvSpPr>
          <p:cNvPr id="80" name="Isosceles Triangle 79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A3832C0-BD3E-4EA7-ABCA-3CB3DDA322C2}"/>
              </a:ext>
            </a:extLst>
          </p:cNvPr>
          <p:cNvSpPr txBox="1"/>
          <p:nvPr/>
        </p:nvSpPr>
        <p:spPr>
          <a:xfrm>
            <a:off x="314179" y="5791200"/>
            <a:ext cx="7684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11-14/0649r1, “802.11ax timeline scenarios”, R. de Vegt, May 2014  </a:t>
            </a:r>
            <a:r>
              <a:rPr lang="en-US" sz="1600" u="sng" dirty="0">
                <a:solidFill>
                  <a:schemeClr val="accent2"/>
                </a:solidFill>
                <a:latin typeface="Calibri" panose="020F0502020204030204" pitchFamily="34" charset="0"/>
              </a:rPr>
              <a:t>(D2.0: Nov 2016)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B5BF1-41F3-42DE-8229-9C8B3E32A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319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2018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2017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2015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2014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2013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2016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2019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Preliminary Timeline Projection, Scenario B, with ‘normalized* .11ac timeline for reference </a:t>
            </a:r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‘08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PAR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SFD R0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‘09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11ac SFD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SFD R21, D 0.1  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(July 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  ‘11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1.0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 ‘11</a:t>
            </a: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2.0</a:t>
            </a: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Feb ‘12</a:t>
            </a: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Final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Dec ‘13</a:t>
            </a: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* .11ac timeline shown based on the .11ax PAR approval date</a:t>
            </a:r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 flipH="1">
            <a:off x="5054196" y="3425520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2.0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 2017)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 flipH="1">
            <a:off x="7272679" y="3425520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Final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PAR 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 2014)</a:t>
            </a:r>
          </a:p>
        </p:txBody>
      </p:sp>
      <p:sp>
        <p:nvSpPr>
          <p:cNvPr id="65" name="Isosceles Triangle 64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6" name="Isosceles Triangle 65"/>
          <p:cNvSpPr>
            <a:spLocks noChangeArrowheads="1"/>
          </p:cNvSpPr>
          <p:nvPr/>
        </p:nvSpPr>
        <p:spPr bwMode="auto">
          <a:xfrm flipH="1">
            <a:off x="5282373" y="3182154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4163670" y="3425520"/>
            <a:ext cx="699507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1.0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(July 2016)</a:t>
            </a:r>
          </a:p>
        </p:txBody>
      </p:sp>
      <p:sp>
        <p:nvSpPr>
          <p:cNvPr id="71" name="Isosceles Triangle 70"/>
          <p:cNvSpPr>
            <a:spLocks noChangeArrowheads="1"/>
          </p:cNvSpPr>
          <p:nvPr/>
        </p:nvSpPr>
        <p:spPr bwMode="auto">
          <a:xfrm>
            <a:off x="4458904" y="317801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3" name="Isosceles Triangle 72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515935" y="3425520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Study Group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Launch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(March 2013)</a:t>
            </a:r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2796304" y="342552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Spec Framework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Document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(Nov 14 -  Jan  2016)</a:t>
            </a:r>
          </a:p>
        </p:txBody>
      </p:sp>
      <p:sp>
        <p:nvSpPr>
          <p:cNvPr id="77" name="Isosceles Triangle 76"/>
          <p:cNvSpPr>
            <a:spLocks noChangeArrowheads="1"/>
          </p:cNvSpPr>
          <p:nvPr/>
        </p:nvSpPr>
        <p:spPr bwMode="auto">
          <a:xfrm>
            <a:off x="7583707" y="3156255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663619" y="3144779"/>
            <a:ext cx="1374981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 SFD</a:t>
            </a:r>
          </a:p>
        </p:txBody>
      </p:sp>
      <p:sp>
        <p:nvSpPr>
          <p:cNvPr id="79" name="Text Box 24"/>
          <p:cNvSpPr txBox="1">
            <a:spLocks noChangeArrowheads="1"/>
          </p:cNvSpPr>
          <p:nvPr/>
        </p:nvSpPr>
        <p:spPr bwMode="auto">
          <a:xfrm>
            <a:off x="1715083" y="3425520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TG Kick Off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(May 2014)</a:t>
            </a:r>
          </a:p>
        </p:txBody>
      </p:sp>
      <p:sp>
        <p:nvSpPr>
          <p:cNvPr id="80" name="Isosceles Triangle 79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4CB7598-19DE-42AA-91E7-23A4CB0B9B90}"/>
              </a:ext>
            </a:extLst>
          </p:cNvPr>
          <p:cNvSpPr txBox="1"/>
          <p:nvPr/>
        </p:nvSpPr>
        <p:spPr>
          <a:xfrm>
            <a:off x="314179" y="5791200"/>
            <a:ext cx="7695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11-14/0649r1, “802.11ax timeline scenarios”, R. de Vegt, May 2014 </a:t>
            </a:r>
            <a:r>
              <a:rPr lang="en-US" sz="1600" u="sng" dirty="0">
                <a:solidFill>
                  <a:schemeClr val="accent2"/>
                </a:solidFill>
                <a:latin typeface="Calibri" panose="020F0502020204030204" pitchFamily="34" charset="0"/>
              </a:rPr>
              <a:t>(D2.0: Mar 2017)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5FA47-EFD1-4DF3-AFA5-A44655C43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7031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2018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2017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2015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2014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2013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2016</a:t>
            </a: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 flipH="1">
            <a:off x="5685570" y="3432806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2.0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(Nov 2017)</a:t>
            </a: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 flipH="1">
            <a:off x="7847700" y="3458617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Final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PAR 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 2014)</a:t>
            </a:r>
          </a:p>
        </p:txBody>
      </p:sp>
      <p:sp>
        <p:nvSpPr>
          <p:cNvPr id="37" name="Isosceles Triangle 36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9" name="Isosceles Triangle 38"/>
          <p:cNvSpPr>
            <a:spLocks noChangeArrowheads="1"/>
          </p:cNvSpPr>
          <p:nvPr/>
        </p:nvSpPr>
        <p:spPr bwMode="auto">
          <a:xfrm flipH="1">
            <a:off x="5913747" y="3158064"/>
            <a:ext cx="190050" cy="24083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4836817" y="3418250"/>
            <a:ext cx="67065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.11ax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1.0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(Jan 2017)</a:t>
            </a:r>
          </a:p>
        </p:txBody>
      </p:sp>
      <p:sp>
        <p:nvSpPr>
          <p:cNvPr id="43" name="Isosceles Triangle 42"/>
          <p:cNvSpPr>
            <a:spLocks noChangeArrowheads="1"/>
          </p:cNvSpPr>
          <p:nvPr/>
        </p:nvSpPr>
        <p:spPr bwMode="auto">
          <a:xfrm>
            <a:off x="5117624" y="317074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0" name="Isosceles Triangle 49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515935" y="3432806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Study Group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Launch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(March 2013)</a:t>
            </a: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>
            <a:off x="2995802" y="346523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Spec Framework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Document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(Jan 15 -  July 2016)</a:t>
            </a:r>
          </a:p>
        </p:txBody>
      </p:sp>
      <p:sp>
        <p:nvSpPr>
          <p:cNvPr id="74" name="Isosceles Triangle 73"/>
          <p:cNvSpPr>
            <a:spLocks noChangeArrowheads="1"/>
          </p:cNvSpPr>
          <p:nvPr/>
        </p:nvSpPr>
        <p:spPr bwMode="auto">
          <a:xfrm>
            <a:off x="8169426" y="3216557"/>
            <a:ext cx="252125" cy="25450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rgbClr val="FFFFFF"/>
              </a:buClr>
              <a:buSzTx/>
              <a:buFont typeface="Times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2019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1083" y="3152274"/>
            <a:ext cx="1760917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11ax SFD</a:t>
            </a:r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1715083" y="3452789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TG Kick Off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(May 2014)</a:t>
            </a:r>
          </a:p>
        </p:txBody>
      </p:sp>
      <p:sp>
        <p:nvSpPr>
          <p:cNvPr id="68" name="Isosceles Triangle 67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Preliminary Timeline Projection, Scenario C, with ‘normalized* .11ac timeline for reference </a:t>
            </a:r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‘08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PAR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11ac SFD R0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(Mar)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‘09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11ac SFD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SFD R21, D 0.1  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(July )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  ‘11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 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1.0</a:t>
            </a: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 ‘11</a:t>
            </a: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Draft  2.0</a:t>
            </a: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Feb ‘12</a:t>
            </a: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.11ac</a:t>
            </a:r>
            <a:b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Final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Dec ‘13</a:t>
            </a: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* .11ac timeline shown based on the .11ax PAR approval date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D06EC3C-6C6C-4589-AD77-F68B0E03E32B}"/>
              </a:ext>
            </a:extLst>
          </p:cNvPr>
          <p:cNvSpPr txBox="1"/>
          <p:nvPr/>
        </p:nvSpPr>
        <p:spPr>
          <a:xfrm>
            <a:off x="314179" y="5791200"/>
            <a:ext cx="9015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11-14/0649r1, “802.11ax timeline scenarios”, R. de Vegt, May 2014 </a:t>
            </a:r>
            <a:r>
              <a:rPr lang="en-US" sz="1600" u="sng" dirty="0">
                <a:solidFill>
                  <a:schemeClr val="accent2"/>
                </a:solidFill>
                <a:latin typeface="Calibri" panose="020F0502020204030204" pitchFamily="34" charset="0"/>
              </a:rPr>
              <a:t>(D1.0 Jan 2017; D2.0: Nov 2017)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FEE3A6-FA89-4742-9CCB-B777390D1C8B}"/>
              </a:ext>
            </a:extLst>
          </p:cNvPr>
          <p:cNvSpPr txBox="1"/>
          <p:nvPr/>
        </p:nvSpPr>
        <p:spPr>
          <a:xfrm>
            <a:off x="6553200" y="6015335"/>
            <a:ext cx="2618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(!—good estimate!)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A44CBD-4D10-45B7-A28B-58D5F7298A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9241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7984071" cy="45115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scenario should be reflected in the 802.11ax timeline estimate: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A: Scenario A (D1.0 in Jan  2016): 48</a:t>
            </a:r>
          </a:p>
          <a:p>
            <a:pPr marL="0" indent="0">
              <a:buNone/>
            </a:pPr>
            <a:r>
              <a:rPr lang="en-US" dirty="0"/>
              <a:t>B: Scenario B (D1.0 in July 2016): 54</a:t>
            </a:r>
          </a:p>
          <a:p>
            <a:pPr marL="0" indent="0">
              <a:buNone/>
            </a:pPr>
            <a:r>
              <a:rPr lang="en-US" dirty="0"/>
              <a:t>C: Scenario C (D1.0 in Jan 2017): 12</a:t>
            </a:r>
          </a:p>
          <a:p>
            <a:pPr marL="0" indent="0">
              <a:buNone/>
            </a:pPr>
            <a:r>
              <a:rPr lang="en-US" dirty="0"/>
              <a:t>D: Other timeline: 6</a:t>
            </a:r>
          </a:p>
          <a:p>
            <a:pPr marL="0" indent="0">
              <a:buNone/>
            </a:pPr>
            <a:r>
              <a:rPr lang="en-US" dirty="0"/>
              <a:t>E: Don’t know / Abstain: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EABEBA-CB0E-0E48-9AC1-74C7372C6E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25406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25406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EA1D1B-FDB1-46BF-ABC3-848D278973BB}"/>
              </a:ext>
            </a:extLst>
          </p:cNvPr>
          <p:cNvSpPr txBox="1"/>
          <p:nvPr/>
        </p:nvSpPr>
        <p:spPr>
          <a:xfrm>
            <a:off x="314179" y="5791200"/>
            <a:ext cx="8112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11-14/0649r1, “802.11ax timeline scenarios”, R. de Vegt, May 2014</a:t>
            </a:r>
          </a:p>
          <a:p>
            <a:r>
              <a:rPr lang="en-US" sz="1600" i="1" dirty="0">
                <a:solidFill>
                  <a:srgbClr val="FF0000"/>
                </a:solidFill>
                <a:latin typeface="Calibri" panose="020F0502020204030204" pitchFamily="34" charset="0"/>
              </a:rPr>
              <a:t>The good news is that we had the exact schedule. The bad news is that we refused to believe it.</a:t>
            </a:r>
            <a:endParaRPr lang="en-US" sz="1600" i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903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20050" y="1642745"/>
            <a:ext cx="7924800" cy="4559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It takes a long time to develop an amendment in 802.11WG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There are exceptions such as 802.11z and 802.11ae that had a </a:t>
            </a:r>
            <a:r>
              <a:rPr kumimoji="0" 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limited and well-defined scope of work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sz="2800" dirty="0"/>
              <a:t>Development Times of Previous Amendments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726226" y="2817357"/>
          <a:ext cx="7771076" cy="3352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10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06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0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758">
                <a:tc>
                  <a:txBody>
                    <a:bodyPr/>
                    <a:lstStyle/>
                    <a:p>
                      <a:r>
                        <a:rPr lang="en-US" sz="1400" dirty="0"/>
                        <a:t>Amendments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PAR approved (t1)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Draft 2.0 (t2)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Duration (t2-t1)</a:t>
                      </a:r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/>
                        <a:t>802.11ah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2010-10-04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2014-07-05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 years, 9 months</a:t>
                      </a:r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/>
                        <a:t>802.11af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2009-12-09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2012-08-19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 years, 8 months</a:t>
                      </a:r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/>
                        <a:t>802.11ac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2008-09-26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2012-02-18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 years, 5 months</a:t>
                      </a:r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/>
                        <a:t>802.11ad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2008-12-10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2011-04-05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 years, 3 months</a:t>
                      </a:r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/>
                        <a:t>802.11aa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2008-03-27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2010-12-08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 years, 8 months</a:t>
                      </a:r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802.11ae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2009-12-09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2011-02-18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 year, 2 months</a:t>
                      </a:r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/>
                        <a:t>802.11s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2004-05-13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2008-05-03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  <a:r>
                        <a:rPr lang="en-US" sz="1400" baseline="0" dirty="0"/>
                        <a:t> years</a:t>
                      </a:r>
                      <a:endParaRPr lang="en-US" sz="1400" dirty="0"/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/>
                        <a:t>802.11v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2004-12-08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2008-03-15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 years, 3 months</a:t>
                      </a:r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802.11z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2007-08-22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2008-08-20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 year</a:t>
                      </a:r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8758">
                <a:tc>
                  <a:txBody>
                    <a:bodyPr/>
                    <a:lstStyle/>
                    <a:p>
                      <a:r>
                        <a:rPr lang="en-US" sz="1400" dirty="0"/>
                        <a:t>802.11n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2003-09-11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2007-03-09</a:t>
                      </a:r>
                    </a:p>
                  </a:txBody>
                  <a:tcPr marL="89933" marR="8993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 years,</a:t>
                      </a:r>
                      <a:r>
                        <a:rPr lang="en-US" sz="1400" baseline="0" dirty="0"/>
                        <a:t> 6 months</a:t>
                      </a:r>
                      <a:endParaRPr lang="en-US" sz="1400" dirty="0"/>
                    </a:p>
                  </a:txBody>
                  <a:tcPr marL="89933" marR="89933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Minyoung Park, Intel Corporation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2016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3768" y="6138446"/>
            <a:ext cx="6058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 Reference: http://www.ieee802.org/11/Reports/802.11_Timelines.htm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2B528A-D4F7-4B69-B28B-B9FBC6C40E6E}"/>
              </a:ext>
            </a:extLst>
          </p:cNvPr>
          <p:cNvSpPr txBox="1"/>
          <p:nvPr/>
        </p:nvSpPr>
        <p:spPr>
          <a:xfrm>
            <a:off x="314179" y="685800"/>
            <a:ext cx="72485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From 11-16/0722r1, “Proposal for wake-up receiver study group”, M. Park, May 2016</a:t>
            </a:r>
          </a:p>
        </p:txBody>
      </p:sp>
    </p:spTree>
    <p:extLst>
      <p:ext uri="{BB962C8B-B14F-4D97-AF65-F5344CB8AC3E}">
        <p14:creationId xmlns:p14="http://schemas.microsoft.com/office/powerpoint/2010/main" val="2461538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79487</TotalTime>
  <Words>1197</Words>
  <Application>Microsoft Office PowerPoint</Application>
  <PresentationFormat>On-screen Show (4:3)</PresentationFormat>
  <Paragraphs>348</Paragraphs>
  <Slides>12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6" baseType="lpstr">
      <vt:lpstr>Arial Unicode MS</vt:lpstr>
      <vt:lpstr>MS Gothic</vt:lpstr>
      <vt:lpstr>MS PGothic</vt:lpstr>
      <vt:lpstr>MS PGothic</vt:lpstr>
      <vt:lpstr>Arial</vt:lpstr>
      <vt:lpstr>Calibri</vt:lpstr>
      <vt:lpstr>Neo Sans Intel</vt:lpstr>
      <vt:lpstr>Times</vt:lpstr>
      <vt:lpstr>Times New Roman</vt:lpstr>
      <vt:lpstr>802-11-Submission</vt:lpstr>
      <vt:lpstr>1_802-11-Submission</vt:lpstr>
      <vt:lpstr>802-11-PathProtection</vt:lpstr>
      <vt:lpstr>Office Theme</vt:lpstr>
      <vt:lpstr>Document</vt:lpstr>
      <vt:lpstr>Predicting timelines: the track record</vt:lpstr>
      <vt:lpstr>Abstract</vt:lpstr>
      <vt:lpstr>Illustration of potential timelines for 802.11ax</vt:lpstr>
      <vt:lpstr>Illustration of potential timelines for 802.11ax</vt:lpstr>
      <vt:lpstr>Preliminary Timeline Projection, Scenario A, with ‘normalized’* .11ac timeline for reference </vt:lpstr>
      <vt:lpstr>Preliminary Timeline Projection, Scenario B, with ‘normalized* .11ac timeline for reference </vt:lpstr>
      <vt:lpstr>Preliminary Timeline Projection, Scenario C, with ‘normalized* .11ac timeline for reference </vt:lpstr>
      <vt:lpstr>Strawpoll</vt:lpstr>
      <vt:lpstr>Development Times of Previous Amendments</vt:lpstr>
      <vt:lpstr>Proposed Timeline</vt:lpstr>
      <vt:lpstr>Observations</vt:lpstr>
      <vt:lpstr>Proposals</vt:lpstr>
    </vt:vector>
  </TitlesOfParts>
  <Company>Realtek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timelines: the track record</dc:title>
  <dc:creator>Sean Coffey</dc:creator>
  <cp:lastModifiedBy>Sean Coffey</cp:lastModifiedBy>
  <cp:revision>1165</cp:revision>
  <cp:lastPrinted>1601-01-01T00:00:00Z</cp:lastPrinted>
  <dcterms:created xsi:type="dcterms:W3CDTF">2014-07-14T14:49:11Z</dcterms:created>
  <dcterms:modified xsi:type="dcterms:W3CDTF">2018-07-12T00:34:24Z</dcterms:modified>
</cp:coreProperties>
</file>