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  <p:sldMasterId id="2147483662" r:id="rId3"/>
  </p:sldMasterIdLst>
  <p:notesMasterIdLst>
    <p:notesMasterId r:id="rId13"/>
  </p:notesMasterIdLst>
  <p:handoutMasterIdLst>
    <p:handoutMasterId r:id="rId14"/>
  </p:handoutMasterIdLst>
  <p:sldIdLst>
    <p:sldId id="256" r:id="rId4"/>
    <p:sldId id="475" r:id="rId5"/>
    <p:sldId id="530" r:id="rId6"/>
    <p:sldId id="531" r:id="rId7"/>
    <p:sldId id="344" r:id="rId8"/>
    <p:sldId id="342" r:id="rId9"/>
    <p:sldId id="340" r:id="rId10"/>
    <p:sldId id="343" r:id="rId11"/>
    <p:sldId id="532" r:id="rId12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75B6"/>
    <a:srgbClr val="4F81BD"/>
    <a:srgbClr val="FFFFFF"/>
    <a:srgbClr val="009999"/>
    <a:srgbClr val="00CC99"/>
    <a:srgbClr val="99CCFF"/>
    <a:srgbClr val="4A7EBB"/>
    <a:srgbClr val="00956F"/>
    <a:srgbClr val="FFCC99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133" autoAdjust="0"/>
  </p:normalViewPr>
  <p:slideViewPr>
    <p:cSldViewPr>
      <p:cViewPr varScale="1">
        <p:scale>
          <a:sx n="68" d="100"/>
          <a:sy n="68" d="100"/>
        </p:scale>
        <p:origin x="1264" y="6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4205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802.11-17/1479r1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September 2017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Sean Coffey, Realtek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802.11-17/1479r1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2017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Sean Coffey, Realtek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802.11-17/1479r1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2017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Sean Coffey, Realtek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802.11-17/1479r1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2017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Sean Coffey, Realtek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62739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2525" y="682625"/>
            <a:ext cx="4552950" cy="34147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617397" y="8811570"/>
            <a:ext cx="76944" cy="184666"/>
          </a:xfrm>
        </p:spPr>
        <p:txBody>
          <a:bodyPr/>
          <a:lstStyle/>
          <a:p>
            <a:pPr marL="0" marR="0" lvl="0" indent="0" algn="r" defTabSz="92075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ED7C50F-071E-4D3B-9A71-41D99FA7C3E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2075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44196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2525" y="682625"/>
            <a:ext cx="4552950" cy="34147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617397" y="8811570"/>
            <a:ext cx="76944" cy="184666"/>
          </a:xfrm>
        </p:spPr>
        <p:txBody>
          <a:bodyPr/>
          <a:lstStyle/>
          <a:p>
            <a:pPr marL="0" marR="0" lvl="0" indent="0" algn="r" defTabSz="92075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ED7C50F-071E-4D3B-9A71-41D99FA7C3E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2075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744900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2525" y="682625"/>
            <a:ext cx="4552950" cy="34147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617397" y="8811570"/>
            <a:ext cx="76944" cy="184666"/>
          </a:xfrm>
        </p:spPr>
        <p:txBody>
          <a:bodyPr/>
          <a:lstStyle/>
          <a:p>
            <a:pPr marL="0" marR="0" lvl="0" indent="0" algn="r" defTabSz="92075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ED7C50F-071E-4D3B-9A71-41D99FA7C3E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2075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298498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802.11-17/1479r1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2017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Sean Coffey, Realtek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80570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Sean Coffey, Realtek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F6D73CE-C056-4CA1-A47F-8DB40418D07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July 2018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DE95B20-0ABF-4950-97AB-2B5448FB375F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Slide </a:t>
            </a:r>
            <a:fld id="{68880DB3-480F-498E-A660-E853E589C869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10213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440261" y="158450"/>
            <a:ext cx="7984071" cy="7675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idx="1"/>
          </p:nvPr>
        </p:nvSpPr>
        <p:spPr>
          <a:xfrm>
            <a:off x="440261" y="1096261"/>
            <a:ext cx="7984072" cy="52198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sz="2800"/>
            </a:lvl1pPr>
            <a:lvl2pPr marL="682625" indent="-284163">
              <a:defRPr lang="en-US" sz="2800" kern="1200" dirty="0" smtClean="0">
                <a:solidFill>
                  <a:srgbClr val="254061"/>
                </a:solidFill>
                <a:latin typeface="Arial"/>
                <a:ea typeface="+mn-ea"/>
                <a:cs typeface="Arial"/>
              </a:defRPr>
            </a:lvl2pPr>
            <a:lvl3pPr>
              <a:defRPr sz="2400"/>
            </a:lvl3pPr>
            <a:lvl4pPr>
              <a:defRPr sz="2400"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marL="682625" lvl="1" indent="-284163" algn="l" defTabSz="457200" rtl="0" eaLnBrk="1" latinLnBrk="0" hangingPunct="1">
              <a:spcBef>
                <a:spcPts val="600"/>
              </a:spcBef>
              <a:buFont typeface="Arial"/>
              <a:buChar char="–"/>
            </a:pPr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2469" y="6537399"/>
            <a:ext cx="372218" cy="2769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254061"/>
                </a:solidFill>
                <a:latin typeface="Arial"/>
                <a:cs typeface="Arial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4EABEBA-CB0E-0E48-9AC1-74C7372C6EC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25406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254061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9" name="Rectangle 8"/>
          <p:cNvSpPr>
            <a:spLocks noGrp="1" noChangeArrowheads="1"/>
          </p:cNvSpPr>
          <p:nvPr userDrawn="1"/>
        </p:nvSpPr>
        <p:spPr>
          <a:xfrm>
            <a:off x="5154774" y="6483350"/>
            <a:ext cx="3989227" cy="374650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29073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Sean Coffey, Realtek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2018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Sean Coffey, Realtek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Sean Coffey, Realtek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2018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Sean Coffey, Realtek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2018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Sean Coffey, Realtek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2018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Sean Coffey, Realtek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Sean Coffey, Realtek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Sean Coffey, Realtek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0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Sean Coffey, Realtek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802.11-18/1286r0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FCE2A76A-5CD5-46EB-9774-BC834BFC98C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ED6CB5B7-8E52-47F6-AF0C-C8759E32EA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96991770-BC44-46FF-9EBA-51D1D0C096C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9683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July 2018</a:t>
            </a:r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64F14376-F15D-4A85-9D66-44B4E8A9356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10400" y="6475413"/>
            <a:ext cx="1533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Sean Coffey, Realtek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37859D78-6EF1-40A1-9419-82F668EAB3A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 altLang="en-US"/>
              <a:t>Slide </a:t>
            </a:r>
            <a:fld id="{CD16A4FD-8FF9-420D-9994-48857B25EDD9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282CDAF9-40B3-4C31-A199-C1C0CEB936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333375"/>
            <a:ext cx="32829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/>
              <a:t>doc.: IEEE 802.11-14/0617r1</a:t>
            </a:r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3BDF54EB-1CE5-4272-9489-472B4B84224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E7F96DE9-0C40-4169-B393-74D40F94D4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20E3FCDA-0755-4DFC-86E1-F47296B2BF64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347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/>
              <a:t>July 2018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9896" y="6475413"/>
            <a:ext cx="160402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/>
              <a:t>Sean Coffey, Realtek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828800" y="6477000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CE21BC-3A2D-4A13-9E57-C304A74846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802.11-14/0649r1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707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8/11-18-1259-00-0000-a-cascading-process-for-major-amendments.ppt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713232" y="356616"/>
            <a:ext cx="2303451" cy="273050"/>
          </a:xfrm>
        </p:spPr>
        <p:txBody>
          <a:bodyPr/>
          <a:lstStyle/>
          <a:p>
            <a:r>
              <a:rPr lang="en-US"/>
              <a:t>July 2018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Sean Coffey, Realtek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9906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Predicting timelines: the track record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2193925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>
                <a:latin typeface="Calibri" pitchFamily="34" charset="0"/>
              </a:rPr>
              <a:t>Date:</a:t>
            </a:r>
            <a:r>
              <a:rPr lang="en-GB" sz="2000" b="0" dirty="0">
                <a:latin typeface="Calibri" pitchFamily="34" charset="0"/>
              </a:rPr>
              <a:t> 2018-07-10</a:t>
            </a:r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89908"/>
              </p:ext>
            </p:extLst>
          </p:nvPr>
        </p:nvGraphicFramePr>
        <p:xfrm>
          <a:off x="566738" y="3060700"/>
          <a:ext cx="7845425" cy="227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80" name="Document" r:id="rId4" imgW="8526058" imgH="2465301" progId="Word.Document.8">
                  <p:embed/>
                </p:oleObj>
              </mc:Choice>
              <mc:Fallback>
                <p:oleObj name="Document" r:id="rId4" imgW="8526058" imgH="2465301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6738" y="3060700"/>
                        <a:ext cx="7845425" cy="2273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3232" y="356616"/>
            <a:ext cx="2589203" cy="273050"/>
          </a:xfrm>
        </p:spPr>
        <p:txBody>
          <a:bodyPr/>
          <a:lstStyle/>
          <a:p>
            <a:r>
              <a:rPr lang="en-US"/>
              <a:t>July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Sean Coffey, Realtek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153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b="0" dirty="0">
                <a:latin typeface="Calibri" pitchFamily="34" charset="0"/>
              </a:rPr>
              <a:t>Recent presentations have discussed how to reform IEEE’s process for developing amendments, with a view to making it all more efficient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b="0" dirty="0">
                <a:latin typeface="Calibri" pitchFamily="34" charset="0"/>
              </a:rPr>
              <a:t>	― See 11-18/1259r0, “</a:t>
            </a:r>
            <a:r>
              <a:rPr lang="en-US" sz="1800" b="0" dirty="0">
                <a:latin typeface="Calibri" pitchFamily="34" charset="0"/>
                <a:hlinkClick r:id="rId3"/>
              </a:rPr>
              <a:t>A cascading process for major amendments</a:t>
            </a:r>
            <a:r>
              <a:rPr lang="en-US" sz="1800" b="0" dirty="0">
                <a:latin typeface="Calibri" pitchFamily="34" charset="0"/>
              </a:rPr>
              <a:t>”, R. Stacey et al., July 2018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b="0" dirty="0">
                <a:latin typeface="Calibri" pitchFamily="34" charset="0"/>
              </a:rPr>
              <a:t>We have been here before: this presentation reviews the track record from ax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b="0" dirty="0">
                <a:latin typeface="Calibri" pitchFamily="34" charset="0"/>
              </a:rPr>
              <a:t>The conclusion is that estimates almost always err on the very optimistic side </a:t>
            </a:r>
            <a:r>
              <a:rPr lang="en-GB" sz="2600" dirty="0">
                <a:latin typeface="Calibri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70419597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Rectangle 83">
            <a:extLst>
              <a:ext uri="{FF2B5EF4-FFF2-40B4-BE49-F238E27FC236}">
                <a16:creationId xmlns:a16="http://schemas.microsoft.com/office/drawing/2014/main" id="{15A4D5C8-D3F1-40D4-91B9-01D21575455A}"/>
              </a:ext>
            </a:extLst>
          </p:cNvPr>
          <p:cNvSpPr/>
          <p:nvPr/>
        </p:nvSpPr>
        <p:spPr>
          <a:xfrm>
            <a:off x="4494213" y="4191000"/>
            <a:ext cx="2516187" cy="150813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long </a:t>
            </a:r>
            <a:r>
              <a:rPr kumimoji="0" lang="fr-FR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track</a:t>
            </a:r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71156D9E-7676-4AE2-A267-8E15F0C3955E}"/>
              </a:ext>
            </a:extLst>
          </p:cNvPr>
          <p:cNvSpPr/>
          <p:nvPr/>
        </p:nvSpPr>
        <p:spPr>
          <a:xfrm>
            <a:off x="4494213" y="4598988"/>
            <a:ext cx="1346200" cy="125412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fast</a:t>
            </a:r>
            <a: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r>
              <a:rPr kumimoji="0" lang="fr-FR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track</a:t>
            </a:r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19460" name="Titre 1">
            <a:extLst>
              <a:ext uri="{FF2B5EF4-FFF2-40B4-BE49-F238E27FC236}">
                <a16:creationId xmlns:a16="http://schemas.microsoft.com/office/drawing/2014/main" id="{234DBFAE-CC34-46CC-86E1-BB1F5B81E2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en-US"/>
              <a:t>Illustration of potential timelines for 802.11ax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7A9F5F4-51ED-4905-97A9-403E48AE4776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July 2018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9462" name="Espace réservé du numéro de diapositive 4">
            <a:extLst>
              <a:ext uri="{FF2B5EF4-FFF2-40B4-BE49-F238E27FC236}">
                <a16:creationId xmlns:a16="http://schemas.microsoft.com/office/drawing/2014/main" id="{99E03CD2-6A35-47B2-9731-8D71EEAA924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Slide </a:t>
            </a:r>
            <a:fld id="{ECCFCA68-E3C5-478C-9F32-3130DB25617D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  <a:cs typeface="+mn-cs"/>
            </a:endParaRPr>
          </a:p>
        </p:txBody>
      </p:sp>
      <p:grpSp>
        <p:nvGrpSpPr>
          <p:cNvPr id="19463" name="Groupe 27">
            <a:extLst>
              <a:ext uri="{FF2B5EF4-FFF2-40B4-BE49-F238E27FC236}">
                <a16:creationId xmlns:a16="http://schemas.microsoft.com/office/drawing/2014/main" id="{10ED6807-B49C-4715-B5EC-427FD4FCB2D1}"/>
              </a:ext>
            </a:extLst>
          </p:cNvPr>
          <p:cNvGrpSpPr>
            <a:grpSpLocks/>
          </p:cNvGrpSpPr>
          <p:nvPr/>
        </p:nvGrpSpPr>
        <p:grpSpPr bwMode="auto">
          <a:xfrm>
            <a:off x="1143000" y="2054225"/>
            <a:ext cx="6705600" cy="1679575"/>
            <a:chOff x="1337512" y="4759622"/>
            <a:chExt cx="3783150" cy="1047133"/>
          </a:xfrm>
        </p:grpSpPr>
        <p:cxnSp>
          <p:nvCxnSpPr>
            <p:cNvPr id="17" name="Connecteur droit avec flèche 16">
              <a:extLst>
                <a:ext uri="{FF2B5EF4-FFF2-40B4-BE49-F238E27FC236}">
                  <a16:creationId xmlns:a16="http://schemas.microsoft.com/office/drawing/2014/main" id="{1CA49DDA-0F17-4119-A61E-C72DD855F477}"/>
                </a:ext>
              </a:extLst>
            </p:cNvPr>
            <p:cNvCxnSpPr/>
            <p:nvPr/>
          </p:nvCxnSpPr>
          <p:spPr>
            <a:xfrm>
              <a:off x="1951916" y="4976373"/>
              <a:ext cx="3168746" cy="0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necteur droit avec flèche 17">
              <a:extLst>
                <a:ext uri="{FF2B5EF4-FFF2-40B4-BE49-F238E27FC236}">
                  <a16:creationId xmlns:a16="http://schemas.microsoft.com/office/drawing/2014/main" id="{7058006E-CA0F-429B-B54F-5C363B347B3A}"/>
                </a:ext>
              </a:extLst>
            </p:cNvPr>
            <p:cNvCxnSpPr/>
            <p:nvPr/>
          </p:nvCxnSpPr>
          <p:spPr>
            <a:xfrm>
              <a:off x="1951916" y="5503898"/>
              <a:ext cx="3168746" cy="0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501" name="ZoneTexte 18">
              <a:extLst>
                <a:ext uri="{FF2B5EF4-FFF2-40B4-BE49-F238E27FC236}">
                  <a16:creationId xmlns:a16="http://schemas.microsoft.com/office/drawing/2014/main" id="{0B931703-5C04-410A-BA41-CA14FC09B7C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37512" y="4759622"/>
              <a:ext cx="596926" cy="1919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altLang="en-US" sz="1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  <a:cs typeface="+mn-cs"/>
                </a:rPr>
                <a:t>IEEE802.11</a:t>
              </a:r>
            </a:p>
          </p:txBody>
        </p:sp>
        <p:sp>
          <p:nvSpPr>
            <p:cNvPr id="19502" name="ZoneTexte 19">
              <a:extLst>
                <a:ext uri="{FF2B5EF4-FFF2-40B4-BE49-F238E27FC236}">
                  <a16:creationId xmlns:a16="http://schemas.microsoft.com/office/drawing/2014/main" id="{A6EFBC23-D030-4234-A016-4E2E8850D27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08572" y="5278560"/>
              <a:ext cx="61574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  <a:cs typeface="+mn-cs"/>
                </a:rPr>
                <a:t>WFA</a:t>
              </a: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EB3CF151-20B3-4244-9FB3-FBF1C8AE3861}"/>
                </a:ext>
              </a:extLst>
            </p:cNvPr>
            <p:cNvSpPr/>
            <p:nvPr/>
          </p:nvSpPr>
          <p:spPr>
            <a:xfrm>
              <a:off x="2285987" y="4760612"/>
              <a:ext cx="2376112" cy="215761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rPr>
                <a:t>11ax</a:t>
              </a: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546D5B53-3B8D-4260-9B51-82BD4A2FF370}"/>
                </a:ext>
              </a:extLst>
            </p:cNvPr>
            <p:cNvSpPr/>
            <p:nvPr/>
          </p:nvSpPr>
          <p:spPr>
            <a:xfrm>
              <a:off x="3824683" y="5179267"/>
              <a:ext cx="608134" cy="323642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rPr>
                <a:t>11ax/HEW </a:t>
              </a:r>
              <a:r>
                <a:rPr kumimoji="0" lang="fr-FR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rPr>
                <a:t>Wave</a:t>
              </a:r>
              <a:r>
                <a:rPr kumimoji="0" lang="fr-FR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rPr>
                <a:t> 1</a:t>
              </a:r>
            </a:p>
          </p:txBody>
        </p:sp>
        <p:sp>
          <p:nvSpPr>
            <p:cNvPr id="23" name="ZoneTexte 22">
              <a:extLst>
                <a:ext uri="{FF2B5EF4-FFF2-40B4-BE49-F238E27FC236}">
                  <a16:creationId xmlns:a16="http://schemas.microsoft.com/office/drawing/2014/main" id="{A5019522-4FD3-4253-9580-E53A83388F5B}"/>
                </a:ext>
              </a:extLst>
            </p:cNvPr>
            <p:cNvSpPr txBox="1"/>
            <p:nvPr/>
          </p:nvSpPr>
          <p:spPr>
            <a:xfrm>
              <a:off x="1880265" y="5552395"/>
              <a:ext cx="454086" cy="25436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05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  <a:cs typeface="+mn-cs"/>
                </a:rPr>
                <a:t>2014</a:t>
              </a:r>
            </a:p>
          </p:txBody>
        </p:sp>
        <p:cxnSp>
          <p:nvCxnSpPr>
            <p:cNvPr id="24" name="Connecteur droit 23">
              <a:extLst>
                <a:ext uri="{FF2B5EF4-FFF2-40B4-BE49-F238E27FC236}">
                  <a16:creationId xmlns:a16="http://schemas.microsoft.com/office/drawing/2014/main" id="{CE2ECF0B-847C-4408-9A8B-5AB4B22901A9}"/>
                </a:ext>
              </a:extLst>
            </p:cNvPr>
            <p:cNvCxnSpPr/>
            <p:nvPr/>
          </p:nvCxnSpPr>
          <p:spPr>
            <a:xfrm>
              <a:off x="2096113" y="4905112"/>
              <a:ext cx="0" cy="64728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Connecteur droit avec flèche 25">
              <a:extLst>
                <a:ext uri="{FF2B5EF4-FFF2-40B4-BE49-F238E27FC236}">
                  <a16:creationId xmlns:a16="http://schemas.microsoft.com/office/drawing/2014/main" id="{EEB5F791-D3F0-4DA4-A160-BAA42EFB1624}"/>
                </a:ext>
              </a:extLst>
            </p:cNvPr>
            <p:cNvCxnSpPr/>
            <p:nvPr/>
          </p:nvCxnSpPr>
          <p:spPr>
            <a:xfrm>
              <a:off x="3896333" y="4976373"/>
              <a:ext cx="0" cy="21675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</p:grpSp>
      <p:sp>
        <p:nvSpPr>
          <p:cNvPr id="29" name="Rectangle 28">
            <a:extLst>
              <a:ext uri="{FF2B5EF4-FFF2-40B4-BE49-F238E27FC236}">
                <a16:creationId xmlns:a16="http://schemas.microsoft.com/office/drawing/2014/main" id="{BCBB7867-D88F-4BD3-B083-1DBC7AF3E6C0}"/>
              </a:ext>
            </a:extLst>
          </p:cNvPr>
          <p:cNvSpPr/>
          <p:nvPr/>
        </p:nvSpPr>
        <p:spPr>
          <a:xfrm>
            <a:off x="6770688" y="2727325"/>
            <a:ext cx="1077912" cy="519113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11ax/HEW </a:t>
            </a:r>
            <a:r>
              <a:rPr kumimoji="0" lang="fr-FR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Wave</a:t>
            </a:r>
            <a: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2</a:t>
            </a: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FACF92FE-E273-464B-8A0A-C6F130C6FB77}"/>
              </a:ext>
            </a:extLst>
          </p:cNvPr>
          <p:cNvSpPr txBox="1"/>
          <p:nvPr/>
        </p:nvSpPr>
        <p:spPr>
          <a:xfrm>
            <a:off x="3157538" y="3387725"/>
            <a:ext cx="454025" cy="2540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2015</a:t>
            </a:r>
          </a:p>
        </p:txBody>
      </p:sp>
      <p:cxnSp>
        <p:nvCxnSpPr>
          <p:cNvPr id="31" name="Connecteur droit 30">
            <a:extLst>
              <a:ext uri="{FF2B5EF4-FFF2-40B4-BE49-F238E27FC236}">
                <a16:creationId xmlns:a16="http://schemas.microsoft.com/office/drawing/2014/main" id="{0630A544-5D30-4796-B7F6-11DE5D9320CF}"/>
              </a:ext>
            </a:extLst>
          </p:cNvPr>
          <p:cNvCxnSpPr/>
          <p:nvPr/>
        </p:nvCxnSpPr>
        <p:spPr>
          <a:xfrm>
            <a:off x="3540125" y="2347913"/>
            <a:ext cx="0" cy="10398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ZoneTexte 31">
            <a:extLst>
              <a:ext uri="{FF2B5EF4-FFF2-40B4-BE49-F238E27FC236}">
                <a16:creationId xmlns:a16="http://schemas.microsoft.com/office/drawing/2014/main" id="{BBF5BEF0-66D9-418B-A527-2EE8DFDC4CC1}"/>
              </a:ext>
            </a:extLst>
          </p:cNvPr>
          <p:cNvSpPr txBox="1"/>
          <p:nvPr/>
        </p:nvSpPr>
        <p:spPr>
          <a:xfrm>
            <a:off x="4267200" y="3386138"/>
            <a:ext cx="454025" cy="2540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2016</a:t>
            </a:r>
          </a:p>
        </p:txBody>
      </p:sp>
      <p:cxnSp>
        <p:nvCxnSpPr>
          <p:cNvPr id="33" name="Connecteur droit 32">
            <a:extLst>
              <a:ext uri="{FF2B5EF4-FFF2-40B4-BE49-F238E27FC236}">
                <a16:creationId xmlns:a16="http://schemas.microsoft.com/office/drawing/2014/main" id="{B4E73C04-8F63-4063-9240-74CEAE630744}"/>
              </a:ext>
            </a:extLst>
          </p:cNvPr>
          <p:cNvCxnSpPr/>
          <p:nvPr/>
        </p:nvCxnSpPr>
        <p:spPr>
          <a:xfrm>
            <a:off x="4649788" y="2346325"/>
            <a:ext cx="0" cy="10398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ZoneTexte 33">
            <a:extLst>
              <a:ext uri="{FF2B5EF4-FFF2-40B4-BE49-F238E27FC236}">
                <a16:creationId xmlns:a16="http://schemas.microsoft.com/office/drawing/2014/main" id="{6763EB16-7425-4698-964D-AA71CB0BA848}"/>
              </a:ext>
            </a:extLst>
          </p:cNvPr>
          <p:cNvSpPr txBox="1"/>
          <p:nvPr/>
        </p:nvSpPr>
        <p:spPr>
          <a:xfrm>
            <a:off x="5257800" y="3386138"/>
            <a:ext cx="454025" cy="2540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2017</a:t>
            </a:r>
          </a:p>
        </p:txBody>
      </p:sp>
      <p:cxnSp>
        <p:nvCxnSpPr>
          <p:cNvPr id="35" name="Connecteur droit 34">
            <a:extLst>
              <a:ext uri="{FF2B5EF4-FFF2-40B4-BE49-F238E27FC236}">
                <a16:creationId xmlns:a16="http://schemas.microsoft.com/office/drawing/2014/main" id="{D6259E58-AF7E-4779-8813-B9CB6C384CA0}"/>
              </a:ext>
            </a:extLst>
          </p:cNvPr>
          <p:cNvCxnSpPr/>
          <p:nvPr/>
        </p:nvCxnSpPr>
        <p:spPr>
          <a:xfrm>
            <a:off x="5640388" y="2346325"/>
            <a:ext cx="0" cy="10398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ZoneTexte 35">
            <a:extLst>
              <a:ext uri="{FF2B5EF4-FFF2-40B4-BE49-F238E27FC236}">
                <a16:creationId xmlns:a16="http://schemas.microsoft.com/office/drawing/2014/main" id="{5083F4BA-665A-43DF-9B32-60C7A05C7F03}"/>
              </a:ext>
            </a:extLst>
          </p:cNvPr>
          <p:cNvSpPr txBox="1"/>
          <p:nvPr/>
        </p:nvSpPr>
        <p:spPr>
          <a:xfrm>
            <a:off x="6205538" y="3386138"/>
            <a:ext cx="454025" cy="2540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2018</a:t>
            </a:r>
          </a:p>
        </p:txBody>
      </p:sp>
      <p:cxnSp>
        <p:nvCxnSpPr>
          <p:cNvPr id="37" name="Connecteur droit 36">
            <a:extLst>
              <a:ext uri="{FF2B5EF4-FFF2-40B4-BE49-F238E27FC236}">
                <a16:creationId xmlns:a16="http://schemas.microsoft.com/office/drawing/2014/main" id="{4F9BC0CC-1DD2-4278-A596-4EA5815621AC}"/>
              </a:ext>
            </a:extLst>
          </p:cNvPr>
          <p:cNvCxnSpPr/>
          <p:nvPr/>
        </p:nvCxnSpPr>
        <p:spPr>
          <a:xfrm>
            <a:off x="6588125" y="2346325"/>
            <a:ext cx="0" cy="10398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ZoneTexte 37">
            <a:extLst>
              <a:ext uri="{FF2B5EF4-FFF2-40B4-BE49-F238E27FC236}">
                <a16:creationId xmlns:a16="http://schemas.microsoft.com/office/drawing/2014/main" id="{A9B44307-4F8C-4AE9-A59E-9161A2008CA0}"/>
              </a:ext>
            </a:extLst>
          </p:cNvPr>
          <p:cNvSpPr txBox="1"/>
          <p:nvPr/>
        </p:nvSpPr>
        <p:spPr>
          <a:xfrm>
            <a:off x="7242175" y="3386138"/>
            <a:ext cx="454025" cy="2540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2019</a:t>
            </a:r>
          </a:p>
        </p:txBody>
      </p:sp>
      <p:cxnSp>
        <p:nvCxnSpPr>
          <p:cNvPr id="39" name="Connecteur droit 38">
            <a:extLst>
              <a:ext uri="{FF2B5EF4-FFF2-40B4-BE49-F238E27FC236}">
                <a16:creationId xmlns:a16="http://schemas.microsoft.com/office/drawing/2014/main" id="{A8C290E0-9ED3-457B-820F-FBF4CA6EAD3D}"/>
              </a:ext>
            </a:extLst>
          </p:cNvPr>
          <p:cNvCxnSpPr/>
          <p:nvPr/>
        </p:nvCxnSpPr>
        <p:spPr>
          <a:xfrm>
            <a:off x="7624763" y="2346325"/>
            <a:ext cx="0" cy="10398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475" name="Groupe 61">
            <a:extLst>
              <a:ext uri="{FF2B5EF4-FFF2-40B4-BE49-F238E27FC236}">
                <a16:creationId xmlns:a16="http://schemas.microsoft.com/office/drawing/2014/main" id="{ADE95C35-88E8-4E4C-A7CC-30725D7AA0C1}"/>
              </a:ext>
            </a:extLst>
          </p:cNvPr>
          <p:cNvGrpSpPr>
            <a:grpSpLocks/>
          </p:cNvGrpSpPr>
          <p:nvPr/>
        </p:nvGrpSpPr>
        <p:grpSpPr bwMode="auto">
          <a:xfrm>
            <a:off x="1143000" y="4191000"/>
            <a:ext cx="6705600" cy="1905000"/>
            <a:chOff x="1337512" y="4618580"/>
            <a:chExt cx="3783150" cy="1188175"/>
          </a:xfrm>
        </p:grpSpPr>
        <p:cxnSp>
          <p:nvCxnSpPr>
            <p:cNvPr id="63" name="Connecteur droit avec flèche 62">
              <a:extLst>
                <a:ext uri="{FF2B5EF4-FFF2-40B4-BE49-F238E27FC236}">
                  <a16:creationId xmlns:a16="http://schemas.microsoft.com/office/drawing/2014/main" id="{043D3F6D-B410-4423-BB7B-45E7C967C910}"/>
                </a:ext>
              </a:extLst>
            </p:cNvPr>
            <p:cNvCxnSpPr/>
            <p:nvPr/>
          </p:nvCxnSpPr>
          <p:spPr>
            <a:xfrm>
              <a:off x="1951916" y="4977013"/>
              <a:ext cx="3168746" cy="0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Connecteur droit avec flèche 63">
              <a:extLst>
                <a:ext uri="{FF2B5EF4-FFF2-40B4-BE49-F238E27FC236}">
                  <a16:creationId xmlns:a16="http://schemas.microsoft.com/office/drawing/2014/main" id="{5F44E9AC-3B28-4556-8A2B-9AE851578988}"/>
                </a:ext>
              </a:extLst>
            </p:cNvPr>
            <p:cNvCxnSpPr/>
            <p:nvPr/>
          </p:nvCxnSpPr>
          <p:spPr>
            <a:xfrm>
              <a:off x="1951916" y="5503770"/>
              <a:ext cx="3168746" cy="0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492" name="ZoneTexte 64">
              <a:extLst>
                <a:ext uri="{FF2B5EF4-FFF2-40B4-BE49-F238E27FC236}">
                  <a16:creationId xmlns:a16="http://schemas.microsoft.com/office/drawing/2014/main" id="{D7A2E913-A85F-4F25-9461-62C4307202C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37512" y="4759622"/>
              <a:ext cx="596926" cy="1919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altLang="en-US" sz="1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  <a:cs typeface="+mn-cs"/>
                </a:rPr>
                <a:t>IEEE802.11</a:t>
              </a:r>
            </a:p>
          </p:txBody>
        </p:sp>
        <p:sp>
          <p:nvSpPr>
            <p:cNvPr id="19493" name="ZoneTexte 65">
              <a:extLst>
                <a:ext uri="{FF2B5EF4-FFF2-40B4-BE49-F238E27FC236}">
                  <a16:creationId xmlns:a16="http://schemas.microsoft.com/office/drawing/2014/main" id="{9D3D3064-0D07-4D5F-A891-ADE9BFCFC57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08572" y="5278560"/>
              <a:ext cx="61574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  <a:cs typeface="+mn-cs"/>
                </a:rPr>
                <a:t>WFA</a:t>
              </a:r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B5735E2C-16E3-4B21-9B17-789B369244F1}"/>
                </a:ext>
              </a:extLst>
            </p:cNvPr>
            <p:cNvSpPr/>
            <p:nvPr/>
          </p:nvSpPr>
          <p:spPr>
            <a:xfrm>
              <a:off x="2285987" y="4618580"/>
              <a:ext cx="942205" cy="332689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rPr>
                <a:t>11ax</a:t>
              </a:r>
            </a:p>
          </p:txBody>
        </p:sp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7F28AB52-63DF-4EA2-B1CA-B582320B2977}"/>
                </a:ext>
              </a:extLst>
            </p:cNvPr>
            <p:cNvSpPr/>
            <p:nvPr/>
          </p:nvSpPr>
          <p:spPr>
            <a:xfrm>
              <a:off x="3394779" y="5179003"/>
              <a:ext cx="608134" cy="323778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rPr>
                <a:t>11ax/HEW </a:t>
              </a:r>
              <a:r>
                <a:rPr kumimoji="0" lang="fr-FR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rPr>
                <a:t>Wave</a:t>
              </a:r>
              <a:r>
                <a:rPr kumimoji="0" lang="fr-FR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rPr>
                <a:t> 1</a:t>
              </a:r>
            </a:p>
          </p:txBody>
        </p:sp>
        <p:sp>
          <p:nvSpPr>
            <p:cNvPr id="69" name="ZoneTexte 68">
              <a:extLst>
                <a:ext uri="{FF2B5EF4-FFF2-40B4-BE49-F238E27FC236}">
                  <a16:creationId xmlns:a16="http://schemas.microsoft.com/office/drawing/2014/main" id="{47B9ABD0-DEF3-4EFB-ADB5-166D58F4F480}"/>
                </a:ext>
              </a:extLst>
            </p:cNvPr>
            <p:cNvSpPr txBox="1"/>
            <p:nvPr/>
          </p:nvSpPr>
          <p:spPr>
            <a:xfrm>
              <a:off x="1880265" y="5553278"/>
              <a:ext cx="454086" cy="253477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05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  <a:cs typeface="+mn-cs"/>
                </a:rPr>
                <a:t>2014</a:t>
              </a:r>
            </a:p>
          </p:txBody>
        </p:sp>
        <p:cxnSp>
          <p:nvCxnSpPr>
            <p:cNvPr id="70" name="Connecteur droit 69">
              <a:extLst>
                <a:ext uri="{FF2B5EF4-FFF2-40B4-BE49-F238E27FC236}">
                  <a16:creationId xmlns:a16="http://schemas.microsoft.com/office/drawing/2014/main" id="{C98C8539-4F93-46EC-88C9-5F576F45BA4E}"/>
                </a:ext>
              </a:extLst>
            </p:cNvPr>
            <p:cNvCxnSpPr/>
            <p:nvPr/>
          </p:nvCxnSpPr>
          <p:spPr>
            <a:xfrm>
              <a:off x="2096113" y="4904732"/>
              <a:ext cx="0" cy="64854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Connecteur droit avec flèche 71">
              <a:extLst>
                <a:ext uri="{FF2B5EF4-FFF2-40B4-BE49-F238E27FC236}">
                  <a16:creationId xmlns:a16="http://schemas.microsoft.com/office/drawing/2014/main" id="{AB909BEE-2F55-4EE3-9D5E-304A26ACFE12}"/>
                </a:ext>
              </a:extLst>
            </p:cNvPr>
            <p:cNvCxnSpPr/>
            <p:nvPr/>
          </p:nvCxnSpPr>
          <p:spPr>
            <a:xfrm>
              <a:off x="3530019" y="4977013"/>
              <a:ext cx="0" cy="215852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</p:grpSp>
      <p:sp>
        <p:nvSpPr>
          <p:cNvPr id="73" name="Rectangle 72">
            <a:extLst>
              <a:ext uri="{FF2B5EF4-FFF2-40B4-BE49-F238E27FC236}">
                <a16:creationId xmlns:a16="http://schemas.microsoft.com/office/drawing/2014/main" id="{E96867AD-2904-4DA2-B17E-F56A89899804}"/>
              </a:ext>
            </a:extLst>
          </p:cNvPr>
          <p:cNvSpPr/>
          <p:nvPr/>
        </p:nvSpPr>
        <p:spPr>
          <a:xfrm>
            <a:off x="6770688" y="5089525"/>
            <a:ext cx="1077912" cy="519113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11ax/HEW </a:t>
            </a:r>
            <a:r>
              <a:rPr kumimoji="0" lang="fr-FR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Wave</a:t>
            </a:r>
            <a: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2</a:t>
            </a:r>
          </a:p>
        </p:txBody>
      </p:sp>
      <p:sp>
        <p:nvSpPr>
          <p:cNvPr id="74" name="ZoneTexte 73">
            <a:extLst>
              <a:ext uri="{FF2B5EF4-FFF2-40B4-BE49-F238E27FC236}">
                <a16:creationId xmlns:a16="http://schemas.microsoft.com/office/drawing/2014/main" id="{076300B2-470E-4906-9999-28C724183512}"/>
              </a:ext>
            </a:extLst>
          </p:cNvPr>
          <p:cNvSpPr txBox="1"/>
          <p:nvPr/>
        </p:nvSpPr>
        <p:spPr>
          <a:xfrm>
            <a:off x="3157538" y="5749925"/>
            <a:ext cx="454025" cy="2540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2015</a:t>
            </a:r>
          </a:p>
        </p:txBody>
      </p:sp>
      <p:cxnSp>
        <p:nvCxnSpPr>
          <p:cNvPr id="75" name="Connecteur droit 74">
            <a:extLst>
              <a:ext uri="{FF2B5EF4-FFF2-40B4-BE49-F238E27FC236}">
                <a16:creationId xmlns:a16="http://schemas.microsoft.com/office/drawing/2014/main" id="{75167B37-2761-4C1F-92BD-9B484B134F81}"/>
              </a:ext>
            </a:extLst>
          </p:cNvPr>
          <p:cNvCxnSpPr/>
          <p:nvPr/>
        </p:nvCxnSpPr>
        <p:spPr>
          <a:xfrm>
            <a:off x="3540125" y="4710113"/>
            <a:ext cx="0" cy="10398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ZoneTexte 75">
            <a:extLst>
              <a:ext uri="{FF2B5EF4-FFF2-40B4-BE49-F238E27FC236}">
                <a16:creationId xmlns:a16="http://schemas.microsoft.com/office/drawing/2014/main" id="{3AFC24DA-AE30-46B7-9E74-0C1B3A1C9F42}"/>
              </a:ext>
            </a:extLst>
          </p:cNvPr>
          <p:cNvSpPr txBox="1"/>
          <p:nvPr/>
        </p:nvSpPr>
        <p:spPr>
          <a:xfrm>
            <a:off x="4267200" y="5748338"/>
            <a:ext cx="454025" cy="2540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2016</a:t>
            </a:r>
          </a:p>
        </p:txBody>
      </p:sp>
      <p:cxnSp>
        <p:nvCxnSpPr>
          <p:cNvPr id="77" name="Connecteur droit 76">
            <a:extLst>
              <a:ext uri="{FF2B5EF4-FFF2-40B4-BE49-F238E27FC236}">
                <a16:creationId xmlns:a16="http://schemas.microsoft.com/office/drawing/2014/main" id="{6DF17572-7516-45E5-A6E3-44C390C3D231}"/>
              </a:ext>
            </a:extLst>
          </p:cNvPr>
          <p:cNvCxnSpPr/>
          <p:nvPr/>
        </p:nvCxnSpPr>
        <p:spPr>
          <a:xfrm>
            <a:off x="4649788" y="4708525"/>
            <a:ext cx="0" cy="10398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ZoneTexte 77">
            <a:extLst>
              <a:ext uri="{FF2B5EF4-FFF2-40B4-BE49-F238E27FC236}">
                <a16:creationId xmlns:a16="http://schemas.microsoft.com/office/drawing/2014/main" id="{DFDF9FB5-5405-48B9-B72D-CE9022CB860E}"/>
              </a:ext>
            </a:extLst>
          </p:cNvPr>
          <p:cNvSpPr txBox="1"/>
          <p:nvPr/>
        </p:nvSpPr>
        <p:spPr>
          <a:xfrm>
            <a:off x="5257800" y="5748338"/>
            <a:ext cx="454025" cy="2540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2017</a:t>
            </a:r>
          </a:p>
        </p:txBody>
      </p:sp>
      <p:cxnSp>
        <p:nvCxnSpPr>
          <p:cNvPr id="79" name="Connecteur droit 78">
            <a:extLst>
              <a:ext uri="{FF2B5EF4-FFF2-40B4-BE49-F238E27FC236}">
                <a16:creationId xmlns:a16="http://schemas.microsoft.com/office/drawing/2014/main" id="{AB68DC59-E727-4073-97CA-F071CF3F2C01}"/>
              </a:ext>
            </a:extLst>
          </p:cNvPr>
          <p:cNvCxnSpPr/>
          <p:nvPr/>
        </p:nvCxnSpPr>
        <p:spPr>
          <a:xfrm>
            <a:off x="5640388" y="4675188"/>
            <a:ext cx="0" cy="10398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ZoneTexte 79">
            <a:extLst>
              <a:ext uri="{FF2B5EF4-FFF2-40B4-BE49-F238E27FC236}">
                <a16:creationId xmlns:a16="http://schemas.microsoft.com/office/drawing/2014/main" id="{8553DE45-98B8-42C7-B806-0339624A1E9C}"/>
              </a:ext>
            </a:extLst>
          </p:cNvPr>
          <p:cNvSpPr txBox="1"/>
          <p:nvPr/>
        </p:nvSpPr>
        <p:spPr>
          <a:xfrm>
            <a:off x="6205538" y="5748338"/>
            <a:ext cx="454025" cy="2540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2018</a:t>
            </a:r>
          </a:p>
        </p:txBody>
      </p:sp>
      <p:cxnSp>
        <p:nvCxnSpPr>
          <p:cNvPr id="81" name="Connecteur droit 80">
            <a:extLst>
              <a:ext uri="{FF2B5EF4-FFF2-40B4-BE49-F238E27FC236}">
                <a16:creationId xmlns:a16="http://schemas.microsoft.com/office/drawing/2014/main" id="{DB5DFF33-E1EE-40A1-9C8A-C8A8EDEE534C}"/>
              </a:ext>
            </a:extLst>
          </p:cNvPr>
          <p:cNvCxnSpPr/>
          <p:nvPr/>
        </p:nvCxnSpPr>
        <p:spPr>
          <a:xfrm>
            <a:off x="6588125" y="4708525"/>
            <a:ext cx="0" cy="10398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ZoneTexte 81">
            <a:extLst>
              <a:ext uri="{FF2B5EF4-FFF2-40B4-BE49-F238E27FC236}">
                <a16:creationId xmlns:a16="http://schemas.microsoft.com/office/drawing/2014/main" id="{5833E16A-82D2-4803-B4AB-782EDB35B6AC}"/>
              </a:ext>
            </a:extLst>
          </p:cNvPr>
          <p:cNvSpPr txBox="1"/>
          <p:nvPr/>
        </p:nvSpPr>
        <p:spPr>
          <a:xfrm>
            <a:off x="7242175" y="5748338"/>
            <a:ext cx="454025" cy="2540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2019</a:t>
            </a:r>
          </a:p>
        </p:txBody>
      </p:sp>
      <p:cxnSp>
        <p:nvCxnSpPr>
          <p:cNvPr id="83" name="Connecteur droit 82">
            <a:extLst>
              <a:ext uri="{FF2B5EF4-FFF2-40B4-BE49-F238E27FC236}">
                <a16:creationId xmlns:a16="http://schemas.microsoft.com/office/drawing/2014/main" id="{E6384A5D-882C-44F8-B509-304CDED222E7}"/>
              </a:ext>
            </a:extLst>
          </p:cNvPr>
          <p:cNvCxnSpPr/>
          <p:nvPr/>
        </p:nvCxnSpPr>
        <p:spPr>
          <a:xfrm>
            <a:off x="7624763" y="4708525"/>
            <a:ext cx="0" cy="10398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cteur droit avec flèche 50">
            <a:extLst>
              <a:ext uri="{FF2B5EF4-FFF2-40B4-BE49-F238E27FC236}">
                <a16:creationId xmlns:a16="http://schemas.microsoft.com/office/drawing/2014/main" id="{CE9A3AC3-FEDF-4957-9C89-1239247288F1}"/>
              </a:ext>
            </a:extLst>
          </p:cNvPr>
          <p:cNvCxnSpPr/>
          <p:nvPr/>
        </p:nvCxnSpPr>
        <p:spPr bwMode="auto">
          <a:xfrm>
            <a:off x="6858000" y="4418013"/>
            <a:ext cx="0" cy="72866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9488" name="Flèche courbée vers la droite 2">
            <a:extLst>
              <a:ext uri="{FF2B5EF4-FFF2-40B4-BE49-F238E27FC236}">
                <a16:creationId xmlns:a16="http://schemas.microsoft.com/office/drawing/2014/main" id="{39767940-8D41-4624-B4A2-A8B4162778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3201988"/>
            <a:ext cx="381000" cy="1293812"/>
          </a:xfrm>
          <a:prstGeom prst="curvedRightArrow">
            <a:avLst>
              <a:gd name="adj1" fmla="val 24997"/>
              <a:gd name="adj2" fmla="val 49994"/>
              <a:gd name="adj3" fmla="val 25000"/>
            </a:avLst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19489" name="Footer Placeholder 4">
            <a:extLst>
              <a:ext uri="{FF2B5EF4-FFF2-40B4-BE49-F238E27FC236}">
                <a16:creationId xmlns:a16="http://schemas.microsoft.com/office/drawing/2014/main" id="{BFB95E45-093B-4D86-B92B-E25B02109E9C}"/>
              </a:ext>
            </a:extLst>
          </p:cNvPr>
          <p:cNvSpPr txBox="1">
            <a:spLocks/>
          </p:cNvSpPr>
          <p:nvPr/>
        </p:nvSpPr>
        <p:spPr bwMode="auto">
          <a:xfrm>
            <a:off x="7010400" y="6475413"/>
            <a:ext cx="15335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Laurent Cariou (Orange)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9484540-42C7-425F-AFA4-02C810D3E2D1}"/>
              </a:ext>
            </a:extLst>
          </p:cNvPr>
          <p:cNvSpPr txBox="1"/>
          <p:nvPr/>
        </p:nvSpPr>
        <p:spPr>
          <a:xfrm>
            <a:off x="314179" y="6136859"/>
            <a:ext cx="77234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  <a:latin typeface="Calibri" panose="020F0502020204030204" pitchFamily="34" charset="0"/>
              </a:rPr>
              <a:t>From 11-14/0617r1, “Discussion on timeline for 802.11ax:, L. Cariou, T. Derham, May 2014 </a:t>
            </a:r>
          </a:p>
        </p:txBody>
      </p:sp>
    </p:spTree>
    <p:extLst>
      <p:ext uri="{BB962C8B-B14F-4D97-AF65-F5344CB8AC3E}">
        <p14:creationId xmlns:p14="http://schemas.microsoft.com/office/powerpoint/2010/main" val="35135822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Rectangle 83">
            <a:extLst>
              <a:ext uri="{FF2B5EF4-FFF2-40B4-BE49-F238E27FC236}">
                <a16:creationId xmlns:a16="http://schemas.microsoft.com/office/drawing/2014/main" id="{15A4D5C8-D3F1-40D4-91B9-01D21575455A}"/>
              </a:ext>
            </a:extLst>
          </p:cNvPr>
          <p:cNvSpPr/>
          <p:nvPr/>
        </p:nvSpPr>
        <p:spPr>
          <a:xfrm>
            <a:off x="4494213" y="4191000"/>
            <a:ext cx="2516187" cy="150813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long </a:t>
            </a:r>
            <a:r>
              <a:rPr kumimoji="0" lang="fr-FR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track</a:t>
            </a:r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71156D9E-7676-4AE2-A267-8E15F0C3955E}"/>
              </a:ext>
            </a:extLst>
          </p:cNvPr>
          <p:cNvSpPr/>
          <p:nvPr/>
        </p:nvSpPr>
        <p:spPr>
          <a:xfrm>
            <a:off x="4494213" y="4598988"/>
            <a:ext cx="1346200" cy="125412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fast</a:t>
            </a:r>
            <a: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r>
              <a:rPr kumimoji="0" lang="fr-FR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track</a:t>
            </a:r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19460" name="Titre 1">
            <a:extLst>
              <a:ext uri="{FF2B5EF4-FFF2-40B4-BE49-F238E27FC236}">
                <a16:creationId xmlns:a16="http://schemas.microsoft.com/office/drawing/2014/main" id="{234DBFAE-CC34-46CC-86E1-BB1F5B81E2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en-US"/>
              <a:t>Illustration of potential timelines for 802.11ax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7A9F5F4-51ED-4905-97A9-403E48AE4776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July 2018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9462" name="Espace réservé du numéro de diapositive 4">
            <a:extLst>
              <a:ext uri="{FF2B5EF4-FFF2-40B4-BE49-F238E27FC236}">
                <a16:creationId xmlns:a16="http://schemas.microsoft.com/office/drawing/2014/main" id="{99E03CD2-6A35-47B2-9731-8D71EEAA924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Slide </a:t>
            </a:r>
            <a:fld id="{ECCFCA68-E3C5-478C-9F32-3130DB25617D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  <a:cs typeface="+mn-cs"/>
            </a:endParaRPr>
          </a:p>
        </p:txBody>
      </p:sp>
      <p:grpSp>
        <p:nvGrpSpPr>
          <p:cNvPr id="19463" name="Groupe 27">
            <a:extLst>
              <a:ext uri="{FF2B5EF4-FFF2-40B4-BE49-F238E27FC236}">
                <a16:creationId xmlns:a16="http://schemas.microsoft.com/office/drawing/2014/main" id="{10ED6807-B49C-4715-B5EC-427FD4FCB2D1}"/>
              </a:ext>
            </a:extLst>
          </p:cNvPr>
          <p:cNvGrpSpPr>
            <a:grpSpLocks/>
          </p:cNvGrpSpPr>
          <p:nvPr/>
        </p:nvGrpSpPr>
        <p:grpSpPr bwMode="auto">
          <a:xfrm>
            <a:off x="1143000" y="2054225"/>
            <a:ext cx="6705600" cy="1679575"/>
            <a:chOff x="1337512" y="4759622"/>
            <a:chExt cx="3783150" cy="1047133"/>
          </a:xfrm>
        </p:grpSpPr>
        <p:cxnSp>
          <p:nvCxnSpPr>
            <p:cNvPr id="17" name="Connecteur droit avec flèche 16">
              <a:extLst>
                <a:ext uri="{FF2B5EF4-FFF2-40B4-BE49-F238E27FC236}">
                  <a16:creationId xmlns:a16="http://schemas.microsoft.com/office/drawing/2014/main" id="{1CA49DDA-0F17-4119-A61E-C72DD855F477}"/>
                </a:ext>
              </a:extLst>
            </p:cNvPr>
            <p:cNvCxnSpPr/>
            <p:nvPr/>
          </p:nvCxnSpPr>
          <p:spPr>
            <a:xfrm>
              <a:off x="1951916" y="4976373"/>
              <a:ext cx="3168746" cy="0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necteur droit avec flèche 17">
              <a:extLst>
                <a:ext uri="{FF2B5EF4-FFF2-40B4-BE49-F238E27FC236}">
                  <a16:creationId xmlns:a16="http://schemas.microsoft.com/office/drawing/2014/main" id="{7058006E-CA0F-429B-B54F-5C363B347B3A}"/>
                </a:ext>
              </a:extLst>
            </p:cNvPr>
            <p:cNvCxnSpPr/>
            <p:nvPr/>
          </p:nvCxnSpPr>
          <p:spPr>
            <a:xfrm>
              <a:off x="1951916" y="5503898"/>
              <a:ext cx="3168746" cy="0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501" name="ZoneTexte 18">
              <a:extLst>
                <a:ext uri="{FF2B5EF4-FFF2-40B4-BE49-F238E27FC236}">
                  <a16:creationId xmlns:a16="http://schemas.microsoft.com/office/drawing/2014/main" id="{0B931703-5C04-410A-BA41-CA14FC09B7C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37512" y="4759622"/>
              <a:ext cx="596926" cy="1919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altLang="en-US" sz="1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  <a:cs typeface="+mn-cs"/>
                </a:rPr>
                <a:t>IEEE802.11</a:t>
              </a:r>
            </a:p>
          </p:txBody>
        </p:sp>
        <p:sp>
          <p:nvSpPr>
            <p:cNvPr id="19502" name="ZoneTexte 19">
              <a:extLst>
                <a:ext uri="{FF2B5EF4-FFF2-40B4-BE49-F238E27FC236}">
                  <a16:creationId xmlns:a16="http://schemas.microsoft.com/office/drawing/2014/main" id="{A6EFBC23-D030-4234-A016-4E2E8850D27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08572" y="5278560"/>
              <a:ext cx="61574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  <a:cs typeface="+mn-cs"/>
                </a:rPr>
                <a:t>WFA</a:t>
              </a: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EB3CF151-20B3-4244-9FB3-FBF1C8AE3861}"/>
                </a:ext>
              </a:extLst>
            </p:cNvPr>
            <p:cNvSpPr/>
            <p:nvPr/>
          </p:nvSpPr>
          <p:spPr>
            <a:xfrm>
              <a:off x="2285987" y="4760612"/>
              <a:ext cx="2376112" cy="215761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rPr>
                <a:t>11ax</a:t>
              </a: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546D5B53-3B8D-4260-9B51-82BD4A2FF370}"/>
                </a:ext>
              </a:extLst>
            </p:cNvPr>
            <p:cNvSpPr/>
            <p:nvPr/>
          </p:nvSpPr>
          <p:spPr>
            <a:xfrm>
              <a:off x="3824683" y="5179267"/>
              <a:ext cx="608134" cy="323642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rPr>
                <a:t>11ax/HEW </a:t>
              </a:r>
              <a:r>
                <a:rPr kumimoji="0" lang="fr-FR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rPr>
                <a:t>Wave</a:t>
              </a:r>
              <a:r>
                <a:rPr kumimoji="0" lang="fr-FR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rPr>
                <a:t> 1</a:t>
              </a:r>
            </a:p>
          </p:txBody>
        </p:sp>
        <p:sp>
          <p:nvSpPr>
            <p:cNvPr id="23" name="ZoneTexte 22">
              <a:extLst>
                <a:ext uri="{FF2B5EF4-FFF2-40B4-BE49-F238E27FC236}">
                  <a16:creationId xmlns:a16="http://schemas.microsoft.com/office/drawing/2014/main" id="{A5019522-4FD3-4253-9580-E53A83388F5B}"/>
                </a:ext>
              </a:extLst>
            </p:cNvPr>
            <p:cNvSpPr txBox="1"/>
            <p:nvPr/>
          </p:nvSpPr>
          <p:spPr>
            <a:xfrm>
              <a:off x="1880265" y="5552395"/>
              <a:ext cx="454086" cy="25436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05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  <a:cs typeface="+mn-cs"/>
                </a:rPr>
                <a:t>2014</a:t>
              </a:r>
            </a:p>
          </p:txBody>
        </p:sp>
        <p:cxnSp>
          <p:nvCxnSpPr>
            <p:cNvPr id="24" name="Connecteur droit 23">
              <a:extLst>
                <a:ext uri="{FF2B5EF4-FFF2-40B4-BE49-F238E27FC236}">
                  <a16:creationId xmlns:a16="http://schemas.microsoft.com/office/drawing/2014/main" id="{CE2ECF0B-847C-4408-9A8B-5AB4B22901A9}"/>
                </a:ext>
              </a:extLst>
            </p:cNvPr>
            <p:cNvCxnSpPr/>
            <p:nvPr/>
          </p:nvCxnSpPr>
          <p:spPr>
            <a:xfrm>
              <a:off x="2096113" y="4905112"/>
              <a:ext cx="0" cy="64728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Connecteur droit avec flèche 25">
              <a:extLst>
                <a:ext uri="{FF2B5EF4-FFF2-40B4-BE49-F238E27FC236}">
                  <a16:creationId xmlns:a16="http://schemas.microsoft.com/office/drawing/2014/main" id="{EEB5F791-D3F0-4DA4-A160-BAA42EFB1624}"/>
                </a:ext>
              </a:extLst>
            </p:cNvPr>
            <p:cNvCxnSpPr/>
            <p:nvPr/>
          </p:nvCxnSpPr>
          <p:spPr>
            <a:xfrm>
              <a:off x="3896333" y="4976373"/>
              <a:ext cx="0" cy="21675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</p:grpSp>
      <p:sp>
        <p:nvSpPr>
          <p:cNvPr id="29" name="Rectangle 28">
            <a:extLst>
              <a:ext uri="{FF2B5EF4-FFF2-40B4-BE49-F238E27FC236}">
                <a16:creationId xmlns:a16="http://schemas.microsoft.com/office/drawing/2014/main" id="{BCBB7867-D88F-4BD3-B083-1DBC7AF3E6C0}"/>
              </a:ext>
            </a:extLst>
          </p:cNvPr>
          <p:cNvSpPr/>
          <p:nvPr/>
        </p:nvSpPr>
        <p:spPr>
          <a:xfrm>
            <a:off x="6770688" y="2727325"/>
            <a:ext cx="1077912" cy="519113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11ax/HEW </a:t>
            </a:r>
            <a:r>
              <a:rPr kumimoji="0" lang="fr-FR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Wave</a:t>
            </a:r>
            <a: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2</a:t>
            </a: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FACF92FE-E273-464B-8A0A-C6F130C6FB77}"/>
              </a:ext>
            </a:extLst>
          </p:cNvPr>
          <p:cNvSpPr txBox="1"/>
          <p:nvPr/>
        </p:nvSpPr>
        <p:spPr>
          <a:xfrm>
            <a:off x="3157538" y="3387725"/>
            <a:ext cx="454025" cy="2540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2015</a:t>
            </a:r>
          </a:p>
        </p:txBody>
      </p:sp>
      <p:cxnSp>
        <p:nvCxnSpPr>
          <p:cNvPr id="31" name="Connecteur droit 30">
            <a:extLst>
              <a:ext uri="{FF2B5EF4-FFF2-40B4-BE49-F238E27FC236}">
                <a16:creationId xmlns:a16="http://schemas.microsoft.com/office/drawing/2014/main" id="{0630A544-5D30-4796-B7F6-11DE5D9320CF}"/>
              </a:ext>
            </a:extLst>
          </p:cNvPr>
          <p:cNvCxnSpPr/>
          <p:nvPr/>
        </p:nvCxnSpPr>
        <p:spPr>
          <a:xfrm>
            <a:off x="3540125" y="2347913"/>
            <a:ext cx="0" cy="10398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ZoneTexte 31">
            <a:extLst>
              <a:ext uri="{FF2B5EF4-FFF2-40B4-BE49-F238E27FC236}">
                <a16:creationId xmlns:a16="http://schemas.microsoft.com/office/drawing/2014/main" id="{BBF5BEF0-66D9-418B-A527-2EE8DFDC4CC1}"/>
              </a:ext>
            </a:extLst>
          </p:cNvPr>
          <p:cNvSpPr txBox="1"/>
          <p:nvPr/>
        </p:nvSpPr>
        <p:spPr>
          <a:xfrm>
            <a:off x="4267200" y="3386138"/>
            <a:ext cx="454025" cy="2540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2016</a:t>
            </a:r>
          </a:p>
        </p:txBody>
      </p:sp>
      <p:cxnSp>
        <p:nvCxnSpPr>
          <p:cNvPr id="33" name="Connecteur droit 32">
            <a:extLst>
              <a:ext uri="{FF2B5EF4-FFF2-40B4-BE49-F238E27FC236}">
                <a16:creationId xmlns:a16="http://schemas.microsoft.com/office/drawing/2014/main" id="{B4E73C04-8F63-4063-9240-74CEAE630744}"/>
              </a:ext>
            </a:extLst>
          </p:cNvPr>
          <p:cNvCxnSpPr/>
          <p:nvPr/>
        </p:nvCxnSpPr>
        <p:spPr>
          <a:xfrm>
            <a:off x="4649788" y="2346325"/>
            <a:ext cx="0" cy="10398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ZoneTexte 33">
            <a:extLst>
              <a:ext uri="{FF2B5EF4-FFF2-40B4-BE49-F238E27FC236}">
                <a16:creationId xmlns:a16="http://schemas.microsoft.com/office/drawing/2014/main" id="{6763EB16-7425-4698-964D-AA71CB0BA848}"/>
              </a:ext>
            </a:extLst>
          </p:cNvPr>
          <p:cNvSpPr txBox="1"/>
          <p:nvPr/>
        </p:nvSpPr>
        <p:spPr>
          <a:xfrm>
            <a:off x="5257800" y="3386138"/>
            <a:ext cx="454025" cy="2540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2017</a:t>
            </a:r>
          </a:p>
        </p:txBody>
      </p:sp>
      <p:cxnSp>
        <p:nvCxnSpPr>
          <p:cNvPr id="35" name="Connecteur droit 34">
            <a:extLst>
              <a:ext uri="{FF2B5EF4-FFF2-40B4-BE49-F238E27FC236}">
                <a16:creationId xmlns:a16="http://schemas.microsoft.com/office/drawing/2014/main" id="{D6259E58-AF7E-4779-8813-B9CB6C384CA0}"/>
              </a:ext>
            </a:extLst>
          </p:cNvPr>
          <p:cNvCxnSpPr/>
          <p:nvPr/>
        </p:nvCxnSpPr>
        <p:spPr>
          <a:xfrm>
            <a:off x="5640388" y="2346325"/>
            <a:ext cx="0" cy="10398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ZoneTexte 35">
            <a:extLst>
              <a:ext uri="{FF2B5EF4-FFF2-40B4-BE49-F238E27FC236}">
                <a16:creationId xmlns:a16="http://schemas.microsoft.com/office/drawing/2014/main" id="{5083F4BA-665A-43DF-9B32-60C7A05C7F03}"/>
              </a:ext>
            </a:extLst>
          </p:cNvPr>
          <p:cNvSpPr txBox="1"/>
          <p:nvPr/>
        </p:nvSpPr>
        <p:spPr>
          <a:xfrm>
            <a:off x="6205538" y="3386138"/>
            <a:ext cx="454025" cy="2540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2018</a:t>
            </a:r>
          </a:p>
        </p:txBody>
      </p:sp>
      <p:cxnSp>
        <p:nvCxnSpPr>
          <p:cNvPr id="37" name="Connecteur droit 36">
            <a:extLst>
              <a:ext uri="{FF2B5EF4-FFF2-40B4-BE49-F238E27FC236}">
                <a16:creationId xmlns:a16="http://schemas.microsoft.com/office/drawing/2014/main" id="{4F9BC0CC-1DD2-4278-A596-4EA5815621AC}"/>
              </a:ext>
            </a:extLst>
          </p:cNvPr>
          <p:cNvCxnSpPr/>
          <p:nvPr/>
        </p:nvCxnSpPr>
        <p:spPr>
          <a:xfrm>
            <a:off x="6588125" y="2346325"/>
            <a:ext cx="0" cy="10398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ZoneTexte 37">
            <a:extLst>
              <a:ext uri="{FF2B5EF4-FFF2-40B4-BE49-F238E27FC236}">
                <a16:creationId xmlns:a16="http://schemas.microsoft.com/office/drawing/2014/main" id="{A9B44307-4F8C-4AE9-A59E-9161A2008CA0}"/>
              </a:ext>
            </a:extLst>
          </p:cNvPr>
          <p:cNvSpPr txBox="1"/>
          <p:nvPr/>
        </p:nvSpPr>
        <p:spPr>
          <a:xfrm>
            <a:off x="7242175" y="3386138"/>
            <a:ext cx="454025" cy="2540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2019</a:t>
            </a:r>
          </a:p>
        </p:txBody>
      </p:sp>
      <p:cxnSp>
        <p:nvCxnSpPr>
          <p:cNvPr id="39" name="Connecteur droit 38">
            <a:extLst>
              <a:ext uri="{FF2B5EF4-FFF2-40B4-BE49-F238E27FC236}">
                <a16:creationId xmlns:a16="http://schemas.microsoft.com/office/drawing/2014/main" id="{A8C290E0-9ED3-457B-820F-FBF4CA6EAD3D}"/>
              </a:ext>
            </a:extLst>
          </p:cNvPr>
          <p:cNvCxnSpPr/>
          <p:nvPr/>
        </p:nvCxnSpPr>
        <p:spPr>
          <a:xfrm>
            <a:off x="7624763" y="2346325"/>
            <a:ext cx="0" cy="10398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475" name="Groupe 61">
            <a:extLst>
              <a:ext uri="{FF2B5EF4-FFF2-40B4-BE49-F238E27FC236}">
                <a16:creationId xmlns:a16="http://schemas.microsoft.com/office/drawing/2014/main" id="{ADE95C35-88E8-4E4C-A7CC-30725D7AA0C1}"/>
              </a:ext>
            </a:extLst>
          </p:cNvPr>
          <p:cNvGrpSpPr>
            <a:grpSpLocks/>
          </p:cNvGrpSpPr>
          <p:nvPr/>
        </p:nvGrpSpPr>
        <p:grpSpPr bwMode="auto">
          <a:xfrm>
            <a:off x="1143000" y="4191000"/>
            <a:ext cx="6705600" cy="1905000"/>
            <a:chOff x="1337512" y="4618580"/>
            <a:chExt cx="3783150" cy="1188175"/>
          </a:xfrm>
        </p:grpSpPr>
        <p:cxnSp>
          <p:nvCxnSpPr>
            <p:cNvPr id="63" name="Connecteur droit avec flèche 62">
              <a:extLst>
                <a:ext uri="{FF2B5EF4-FFF2-40B4-BE49-F238E27FC236}">
                  <a16:creationId xmlns:a16="http://schemas.microsoft.com/office/drawing/2014/main" id="{043D3F6D-B410-4423-BB7B-45E7C967C910}"/>
                </a:ext>
              </a:extLst>
            </p:cNvPr>
            <p:cNvCxnSpPr/>
            <p:nvPr/>
          </p:nvCxnSpPr>
          <p:spPr>
            <a:xfrm>
              <a:off x="1951916" y="4977013"/>
              <a:ext cx="3168746" cy="0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Connecteur droit avec flèche 63">
              <a:extLst>
                <a:ext uri="{FF2B5EF4-FFF2-40B4-BE49-F238E27FC236}">
                  <a16:creationId xmlns:a16="http://schemas.microsoft.com/office/drawing/2014/main" id="{5F44E9AC-3B28-4556-8A2B-9AE851578988}"/>
                </a:ext>
              </a:extLst>
            </p:cNvPr>
            <p:cNvCxnSpPr/>
            <p:nvPr/>
          </p:nvCxnSpPr>
          <p:spPr>
            <a:xfrm>
              <a:off x="1951916" y="5503770"/>
              <a:ext cx="3168746" cy="0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492" name="ZoneTexte 64">
              <a:extLst>
                <a:ext uri="{FF2B5EF4-FFF2-40B4-BE49-F238E27FC236}">
                  <a16:creationId xmlns:a16="http://schemas.microsoft.com/office/drawing/2014/main" id="{D7A2E913-A85F-4F25-9461-62C4307202C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37512" y="4759622"/>
              <a:ext cx="596926" cy="1919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altLang="en-US" sz="1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  <a:cs typeface="+mn-cs"/>
                </a:rPr>
                <a:t>IEEE802.11</a:t>
              </a:r>
            </a:p>
          </p:txBody>
        </p:sp>
        <p:sp>
          <p:nvSpPr>
            <p:cNvPr id="19493" name="ZoneTexte 65">
              <a:extLst>
                <a:ext uri="{FF2B5EF4-FFF2-40B4-BE49-F238E27FC236}">
                  <a16:creationId xmlns:a16="http://schemas.microsoft.com/office/drawing/2014/main" id="{9D3D3064-0D07-4D5F-A891-ADE9BFCFC57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08572" y="5278560"/>
              <a:ext cx="61574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  <a:cs typeface="+mn-cs"/>
                </a:rPr>
                <a:t>WFA</a:t>
              </a:r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B5735E2C-16E3-4B21-9B17-789B369244F1}"/>
                </a:ext>
              </a:extLst>
            </p:cNvPr>
            <p:cNvSpPr/>
            <p:nvPr/>
          </p:nvSpPr>
          <p:spPr>
            <a:xfrm>
              <a:off x="2285987" y="4618580"/>
              <a:ext cx="942205" cy="332689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rPr>
                <a:t>11ax</a:t>
              </a:r>
            </a:p>
          </p:txBody>
        </p:sp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7F28AB52-63DF-4EA2-B1CA-B582320B2977}"/>
                </a:ext>
              </a:extLst>
            </p:cNvPr>
            <p:cNvSpPr/>
            <p:nvPr/>
          </p:nvSpPr>
          <p:spPr>
            <a:xfrm>
              <a:off x="3394779" y="5179003"/>
              <a:ext cx="608134" cy="323778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rPr>
                <a:t>11ax/HEW </a:t>
              </a:r>
              <a:r>
                <a:rPr kumimoji="0" lang="fr-FR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rPr>
                <a:t>Wave</a:t>
              </a:r>
              <a:r>
                <a:rPr kumimoji="0" lang="fr-FR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rPr>
                <a:t> 1</a:t>
              </a:r>
            </a:p>
          </p:txBody>
        </p:sp>
        <p:sp>
          <p:nvSpPr>
            <p:cNvPr id="69" name="ZoneTexte 68">
              <a:extLst>
                <a:ext uri="{FF2B5EF4-FFF2-40B4-BE49-F238E27FC236}">
                  <a16:creationId xmlns:a16="http://schemas.microsoft.com/office/drawing/2014/main" id="{47B9ABD0-DEF3-4EFB-ADB5-166D58F4F480}"/>
                </a:ext>
              </a:extLst>
            </p:cNvPr>
            <p:cNvSpPr txBox="1"/>
            <p:nvPr/>
          </p:nvSpPr>
          <p:spPr>
            <a:xfrm>
              <a:off x="1880265" y="5553278"/>
              <a:ext cx="454086" cy="253477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05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  <a:cs typeface="+mn-cs"/>
                </a:rPr>
                <a:t>2014</a:t>
              </a:r>
            </a:p>
          </p:txBody>
        </p:sp>
        <p:cxnSp>
          <p:nvCxnSpPr>
            <p:cNvPr id="70" name="Connecteur droit 69">
              <a:extLst>
                <a:ext uri="{FF2B5EF4-FFF2-40B4-BE49-F238E27FC236}">
                  <a16:creationId xmlns:a16="http://schemas.microsoft.com/office/drawing/2014/main" id="{C98C8539-4F93-46EC-88C9-5F576F45BA4E}"/>
                </a:ext>
              </a:extLst>
            </p:cNvPr>
            <p:cNvCxnSpPr/>
            <p:nvPr/>
          </p:nvCxnSpPr>
          <p:spPr>
            <a:xfrm>
              <a:off x="2096113" y="4904732"/>
              <a:ext cx="0" cy="64854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Connecteur droit avec flèche 71">
              <a:extLst>
                <a:ext uri="{FF2B5EF4-FFF2-40B4-BE49-F238E27FC236}">
                  <a16:creationId xmlns:a16="http://schemas.microsoft.com/office/drawing/2014/main" id="{AB909BEE-2F55-4EE3-9D5E-304A26ACFE12}"/>
                </a:ext>
              </a:extLst>
            </p:cNvPr>
            <p:cNvCxnSpPr/>
            <p:nvPr/>
          </p:nvCxnSpPr>
          <p:spPr>
            <a:xfrm>
              <a:off x="3530019" y="4977013"/>
              <a:ext cx="0" cy="215852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</p:grpSp>
      <p:sp>
        <p:nvSpPr>
          <p:cNvPr id="73" name="Rectangle 72">
            <a:extLst>
              <a:ext uri="{FF2B5EF4-FFF2-40B4-BE49-F238E27FC236}">
                <a16:creationId xmlns:a16="http://schemas.microsoft.com/office/drawing/2014/main" id="{E96867AD-2904-4DA2-B17E-F56A89899804}"/>
              </a:ext>
            </a:extLst>
          </p:cNvPr>
          <p:cNvSpPr/>
          <p:nvPr/>
        </p:nvSpPr>
        <p:spPr>
          <a:xfrm>
            <a:off x="6770688" y="5089525"/>
            <a:ext cx="1077912" cy="519113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11ax/HEW </a:t>
            </a:r>
            <a:r>
              <a:rPr kumimoji="0" lang="fr-FR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Wave</a:t>
            </a:r>
            <a: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2</a:t>
            </a:r>
          </a:p>
        </p:txBody>
      </p:sp>
      <p:sp>
        <p:nvSpPr>
          <p:cNvPr id="74" name="ZoneTexte 73">
            <a:extLst>
              <a:ext uri="{FF2B5EF4-FFF2-40B4-BE49-F238E27FC236}">
                <a16:creationId xmlns:a16="http://schemas.microsoft.com/office/drawing/2014/main" id="{076300B2-470E-4906-9999-28C724183512}"/>
              </a:ext>
            </a:extLst>
          </p:cNvPr>
          <p:cNvSpPr txBox="1"/>
          <p:nvPr/>
        </p:nvSpPr>
        <p:spPr>
          <a:xfrm>
            <a:off x="3157538" y="5749925"/>
            <a:ext cx="454025" cy="2540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2015</a:t>
            </a:r>
          </a:p>
        </p:txBody>
      </p:sp>
      <p:cxnSp>
        <p:nvCxnSpPr>
          <p:cNvPr id="75" name="Connecteur droit 74">
            <a:extLst>
              <a:ext uri="{FF2B5EF4-FFF2-40B4-BE49-F238E27FC236}">
                <a16:creationId xmlns:a16="http://schemas.microsoft.com/office/drawing/2014/main" id="{75167B37-2761-4C1F-92BD-9B484B134F81}"/>
              </a:ext>
            </a:extLst>
          </p:cNvPr>
          <p:cNvCxnSpPr/>
          <p:nvPr/>
        </p:nvCxnSpPr>
        <p:spPr>
          <a:xfrm>
            <a:off x="3540125" y="4710113"/>
            <a:ext cx="0" cy="10398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ZoneTexte 75">
            <a:extLst>
              <a:ext uri="{FF2B5EF4-FFF2-40B4-BE49-F238E27FC236}">
                <a16:creationId xmlns:a16="http://schemas.microsoft.com/office/drawing/2014/main" id="{3AFC24DA-AE30-46B7-9E74-0C1B3A1C9F42}"/>
              </a:ext>
            </a:extLst>
          </p:cNvPr>
          <p:cNvSpPr txBox="1"/>
          <p:nvPr/>
        </p:nvSpPr>
        <p:spPr>
          <a:xfrm>
            <a:off x="4267200" y="5748338"/>
            <a:ext cx="454025" cy="2540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2016</a:t>
            </a:r>
          </a:p>
        </p:txBody>
      </p:sp>
      <p:cxnSp>
        <p:nvCxnSpPr>
          <p:cNvPr id="77" name="Connecteur droit 76">
            <a:extLst>
              <a:ext uri="{FF2B5EF4-FFF2-40B4-BE49-F238E27FC236}">
                <a16:creationId xmlns:a16="http://schemas.microsoft.com/office/drawing/2014/main" id="{6DF17572-7516-45E5-A6E3-44C390C3D231}"/>
              </a:ext>
            </a:extLst>
          </p:cNvPr>
          <p:cNvCxnSpPr/>
          <p:nvPr/>
        </p:nvCxnSpPr>
        <p:spPr>
          <a:xfrm>
            <a:off x="4649788" y="4708525"/>
            <a:ext cx="0" cy="10398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ZoneTexte 77">
            <a:extLst>
              <a:ext uri="{FF2B5EF4-FFF2-40B4-BE49-F238E27FC236}">
                <a16:creationId xmlns:a16="http://schemas.microsoft.com/office/drawing/2014/main" id="{DFDF9FB5-5405-48B9-B72D-CE9022CB860E}"/>
              </a:ext>
            </a:extLst>
          </p:cNvPr>
          <p:cNvSpPr txBox="1"/>
          <p:nvPr/>
        </p:nvSpPr>
        <p:spPr>
          <a:xfrm>
            <a:off x="5257800" y="5748338"/>
            <a:ext cx="454025" cy="2540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2017</a:t>
            </a:r>
          </a:p>
        </p:txBody>
      </p:sp>
      <p:cxnSp>
        <p:nvCxnSpPr>
          <p:cNvPr id="79" name="Connecteur droit 78">
            <a:extLst>
              <a:ext uri="{FF2B5EF4-FFF2-40B4-BE49-F238E27FC236}">
                <a16:creationId xmlns:a16="http://schemas.microsoft.com/office/drawing/2014/main" id="{AB68DC59-E727-4073-97CA-F071CF3F2C01}"/>
              </a:ext>
            </a:extLst>
          </p:cNvPr>
          <p:cNvCxnSpPr/>
          <p:nvPr/>
        </p:nvCxnSpPr>
        <p:spPr>
          <a:xfrm>
            <a:off x="5640388" y="4675188"/>
            <a:ext cx="0" cy="10398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ZoneTexte 79">
            <a:extLst>
              <a:ext uri="{FF2B5EF4-FFF2-40B4-BE49-F238E27FC236}">
                <a16:creationId xmlns:a16="http://schemas.microsoft.com/office/drawing/2014/main" id="{8553DE45-98B8-42C7-B806-0339624A1E9C}"/>
              </a:ext>
            </a:extLst>
          </p:cNvPr>
          <p:cNvSpPr txBox="1"/>
          <p:nvPr/>
        </p:nvSpPr>
        <p:spPr>
          <a:xfrm>
            <a:off x="6205538" y="5748338"/>
            <a:ext cx="454025" cy="2540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2018</a:t>
            </a:r>
          </a:p>
        </p:txBody>
      </p:sp>
      <p:cxnSp>
        <p:nvCxnSpPr>
          <p:cNvPr id="81" name="Connecteur droit 80">
            <a:extLst>
              <a:ext uri="{FF2B5EF4-FFF2-40B4-BE49-F238E27FC236}">
                <a16:creationId xmlns:a16="http://schemas.microsoft.com/office/drawing/2014/main" id="{DB5DFF33-E1EE-40A1-9C8A-C8A8EDEE534C}"/>
              </a:ext>
            </a:extLst>
          </p:cNvPr>
          <p:cNvCxnSpPr/>
          <p:nvPr/>
        </p:nvCxnSpPr>
        <p:spPr>
          <a:xfrm>
            <a:off x="6588125" y="4708525"/>
            <a:ext cx="0" cy="10398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ZoneTexte 81">
            <a:extLst>
              <a:ext uri="{FF2B5EF4-FFF2-40B4-BE49-F238E27FC236}">
                <a16:creationId xmlns:a16="http://schemas.microsoft.com/office/drawing/2014/main" id="{5833E16A-82D2-4803-B4AB-782EDB35B6AC}"/>
              </a:ext>
            </a:extLst>
          </p:cNvPr>
          <p:cNvSpPr txBox="1"/>
          <p:nvPr/>
        </p:nvSpPr>
        <p:spPr>
          <a:xfrm>
            <a:off x="7242175" y="5748338"/>
            <a:ext cx="454025" cy="2540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2019</a:t>
            </a:r>
          </a:p>
        </p:txBody>
      </p:sp>
      <p:cxnSp>
        <p:nvCxnSpPr>
          <p:cNvPr id="83" name="Connecteur droit 82">
            <a:extLst>
              <a:ext uri="{FF2B5EF4-FFF2-40B4-BE49-F238E27FC236}">
                <a16:creationId xmlns:a16="http://schemas.microsoft.com/office/drawing/2014/main" id="{E6384A5D-882C-44F8-B509-304CDED222E7}"/>
              </a:ext>
            </a:extLst>
          </p:cNvPr>
          <p:cNvCxnSpPr/>
          <p:nvPr/>
        </p:nvCxnSpPr>
        <p:spPr>
          <a:xfrm>
            <a:off x="7624763" y="4708525"/>
            <a:ext cx="0" cy="10398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cteur droit avec flèche 50">
            <a:extLst>
              <a:ext uri="{FF2B5EF4-FFF2-40B4-BE49-F238E27FC236}">
                <a16:creationId xmlns:a16="http://schemas.microsoft.com/office/drawing/2014/main" id="{CE9A3AC3-FEDF-4957-9C89-1239247288F1}"/>
              </a:ext>
            </a:extLst>
          </p:cNvPr>
          <p:cNvCxnSpPr/>
          <p:nvPr/>
        </p:nvCxnSpPr>
        <p:spPr bwMode="auto">
          <a:xfrm>
            <a:off x="6858000" y="4418013"/>
            <a:ext cx="0" cy="72866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9488" name="Flèche courbée vers la droite 2">
            <a:extLst>
              <a:ext uri="{FF2B5EF4-FFF2-40B4-BE49-F238E27FC236}">
                <a16:creationId xmlns:a16="http://schemas.microsoft.com/office/drawing/2014/main" id="{39767940-8D41-4624-B4A2-A8B4162778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3201988"/>
            <a:ext cx="381000" cy="1293812"/>
          </a:xfrm>
          <a:prstGeom prst="curvedRightArrow">
            <a:avLst>
              <a:gd name="adj1" fmla="val 24997"/>
              <a:gd name="adj2" fmla="val 49994"/>
              <a:gd name="adj3" fmla="val 25000"/>
            </a:avLst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19489" name="Footer Placeholder 4">
            <a:extLst>
              <a:ext uri="{FF2B5EF4-FFF2-40B4-BE49-F238E27FC236}">
                <a16:creationId xmlns:a16="http://schemas.microsoft.com/office/drawing/2014/main" id="{BFB95E45-093B-4D86-B92B-E25B02109E9C}"/>
              </a:ext>
            </a:extLst>
          </p:cNvPr>
          <p:cNvSpPr txBox="1">
            <a:spLocks/>
          </p:cNvSpPr>
          <p:nvPr/>
        </p:nvSpPr>
        <p:spPr bwMode="auto">
          <a:xfrm>
            <a:off x="7010400" y="6475413"/>
            <a:ext cx="15335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Laurent Cariou (Orange)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1833F08A-35A1-45B9-BDC8-5B67DF7396D3}"/>
              </a:ext>
            </a:extLst>
          </p:cNvPr>
          <p:cNvCxnSpPr>
            <a:cxnSpLocks/>
          </p:cNvCxnSpPr>
          <p:nvPr/>
        </p:nvCxnSpPr>
        <p:spPr bwMode="auto">
          <a:xfrm flipV="1">
            <a:off x="7162800" y="1676400"/>
            <a:ext cx="0" cy="44196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ysDot"/>
            <a:round/>
            <a:headEnd type="none" w="sm" len="sm"/>
            <a:tailEnd type="none" w="sm" len="sm"/>
          </a:ln>
          <a:effectLst/>
        </p:spPr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6C131F6E-DE6A-46FD-AA4E-3D8EF4191FEB}"/>
              </a:ext>
            </a:extLst>
          </p:cNvPr>
          <p:cNvSpPr txBox="1"/>
          <p:nvPr/>
        </p:nvSpPr>
        <p:spPr>
          <a:xfrm>
            <a:off x="6858000" y="6096000"/>
            <a:ext cx="6422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FF0000"/>
                </a:solidFill>
                <a:latin typeface="Calibri" panose="020F0502020204030204" pitchFamily="34" charset="0"/>
              </a:rPr>
              <a:t>NOW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DEC1D27-EF4A-4F42-ADF6-81560C149E62}"/>
              </a:ext>
            </a:extLst>
          </p:cNvPr>
          <p:cNvSpPr txBox="1"/>
          <p:nvPr/>
        </p:nvSpPr>
        <p:spPr>
          <a:xfrm>
            <a:off x="7924800" y="2819400"/>
            <a:ext cx="12841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  <a:latin typeface="Calibri" panose="020F0502020204030204" pitchFamily="34" charset="0"/>
              </a:rPr>
              <a:t>Overoptimistic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8A7A231E-08BA-46DD-92EA-9A82966BD76E}"/>
              </a:ext>
            </a:extLst>
          </p:cNvPr>
          <p:cNvSpPr txBox="1"/>
          <p:nvPr/>
        </p:nvSpPr>
        <p:spPr>
          <a:xfrm>
            <a:off x="7902358" y="5178623"/>
            <a:ext cx="12580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>
                <a:solidFill>
                  <a:srgbClr val="FF0000"/>
                </a:solidFill>
                <a:latin typeface="Calibri" panose="020F0502020204030204" pitchFamily="34" charset="0"/>
              </a:rPr>
              <a:t>Way</a:t>
            </a:r>
          </a:p>
          <a:p>
            <a:pPr algn="ctr"/>
            <a:r>
              <a:rPr lang="en-US" sz="1400" b="1" dirty="0">
                <a:solidFill>
                  <a:srgbClr val="FF0000"/>
                </a:solidFill>
                <a:latin typeface="Calibri" panose="020F0502020204030204" pitchFamily="34" charset="0"/>
              </a:rPr>
              <a:t>overoptimistic</a:t>
            </a:r>
          </a:p>
        </p:txBody>
      </p:sp>
    </p:spTree>
    <p:extLst>
      <p:ext uri="{BB962C8B-B14F-4D97-AF65-F5344CB8AC3E}">
        <p14:creationId xmlns:p14="http://schemas.microsoft.com/office/powerpoint/2010/main" val="13043399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Line 15"/>
          <p:cNvSpPr>
            <a:spLocks noChangeShapeType="1"/>
          </p:cNvSpPr>
          <p:nvPr/>
        </p:nvSpPr>
        <p:spPr bwMode="auto">
          <a:xfrm flipH="1">
            <a:off x="6198361" y="2657919"/>
            <a:ext cx="2810" cy="2980880"/>
          </a:xfrm>
          <a:prstGeom prst="line">
            <a:avLst/>
          </a:prstGeom>
          <a:noFill/>
          <a:ln w="12700">
            <a:solidFill>
              <a:srgbClr val="C0C0C0"/>
            </a:solidFill>
            <a:round/>
            <a:headEnd/>
            <a:tailEnd/>
          </a:ln>
        </p:spPr>
        <p:txBody>
          <a:bodyPr lIns="91434" tIns="45716" rIns="91434" bIns="45716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56" name="Line 15"/>
          <p:cNvSpPr>
            <a:spLocks noChangeShapeType="1"/>
          </p:cNvSpPr>
          <p:nvPr/>
        </p:nvSpPr>
        <p:spPr bwMode="auto">
          <a:xfrm flipH="1">
            <a:off x="7315251" y="2690727"/>
            <a:ext cx="0" cy="2948071"/>
          </a:xfrm>
          <a:prstGeom prst="line">
            <a:avLst/>
          </a:prstGeom>
          <a:noFill/>
          <a:ln w="12700">
            <a:solidFill>
              <a:srgbClr val="C0C0C0"/>
            </a:solidFill>
            <a:round/>
            <a:headEnd/>
            <a:tailEnd/>
          </a:ln>
        </p:spPr>
        <p:txBody>
          <a:bodyPr lIns="91434" tIns="45716" rIns="91434" bIns="45716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6" name="Line 14"/>
          <p:cNvSpPr>
            <a:spLocks noChangeShapeType="1"/>
          </p:cNvSpPr>
          <p:nvPr/>
        </p:nvSpPr>
        <p:spPr bwMode="auto">
          <a:xfrm flipH="1">
            <a:off x="3938745" y="2467900"/>
            <a:ext cx="7159" cy="3170897"/>
          </a:xfrm>
          <a:prstGeom prst="line">
            <a:avLst/>
          </a:prstGeom>
          <a:noFill/>
          <a:ln w="12700">
            <a:solidFill>
              <a:srgbClr val="C0C0C0"/>
            </a:solidFill>
            <a:round/>
            <a:headEnd/>
            <a:tailEnd/>
          </a:ln>
        </p:spPr>
        <p:txBody>
          <a:bodyPr lIns="91434" tIns="45716" rIns="91434" bIns="45716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4" name="Line 10"/>
          <p:cNvSpPr>
            <a:spLocks noChangeShapeType="1"/>
          </p:cNvSpPr>
          <p:nvPr/>
        </p:nvSpPr>
        <p:spPr bwMode="auto">
          <a:xfrm>
            <a:off x="1637567" y="2450833"/>
            <a:ext cx="0" cy="3187966"/>
          </a:xfrm>
          <a:prstGeom prst="line">
            <a:avLst/>
          </a:prstGeom>
          <a:noFill/>
          <a:ln w="12700">
            <a:solidFill>
              <a:srgbClr val="C0C0C0"/>
            </a:solidFill>
            <a:round/>
            <a:headEnd/>
            <a:tailEnd/>
          </a:ln>
        </p:spPr>
        <p:txBody>
          <a:bodyPr lIns="91434" tIns="45716" rIns="91434" bIns="45716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5" name="Line 11"/>
          <p:cNvSpPr>
            <a:spLocks noChangeShapeType="1"/>
          </p:cNvSpPr>
          <p:nvPr/>
        </p:nvSpPr>
        <p:spPr bwMode="auto">
          <a:xfrm>
            <a:off x="2807571" y="2449259"/>
            <a:ext cx="0" cy="3189538"/>
          </a:xfrm>
          <a:prstGeom prst="line">
            <a:avLst/>
          </a:prstGeom>
          <a:noFill/>
          <a:ln w="12700">
            <a:solidFill>
              <a:srgbClr val="C0C0C0"/>
            </a:solidFill>
            <a:round/>
            <a:headEnd/>
            <a:tailEnd/>
          </a:ln>
        </p:spPr>
        <p:txBody>
          <a:bodyPr lIns="91434" tIns="45716" rIns="91434" bIns="45716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72" name="Rectangle 71"/>
          <p:cNvSpPr>
            <a:spLocks noChangeArrowheads="1"/>
          </p:cNvSpPr>
          <p:nvPr/>
        </p:nvSpPr>
        <p:spPr bwMode="auto">
          <a:xfrm>
            <a:off x="6204481" y="2419765"/>
            <a:ext cx="1163743" cy="266984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 lIns="91423" tIns="45711" rIns="91423" bIns="45711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5000"/>
              </a:spcBef>
              <a:spcAft>
                <a:spcPct val="0"/>
              </a:spcAft>
              <a:buClr>
                <a:srgbClr val="FFFFFF"/>
              </a:buClr>
              <a:buSzTx/>
              <a:buFont typeface="Times"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2018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5075116" y="2428179"/>
            <a:ext cx="1129366" cy="258568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 lIns="91423" tIns="45711" rIns="91423" bIns="45711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5000"/>
              </a:spcBef>
              <a:spcAft>
                <a:spcPct val="0"/>
              </a:spcAft>
              <a:buClr>
                <a:srgbClr val="FFFFFF"/>
              </a:buClr>
              <a:buSzTx/>
              <a:buFont typeface="Times"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2017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2811083" y="2427646"/>
            <a:ext cx="1134821" cy="259103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 lIns="91423" tIns="45711" rIns="91423" bIns="45711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5000"/>
              </a:spcBef>
              <a:spcAft>
                <a:spcPct val="0"/>
              </a:spcAft>
              <a:buClr>
                <a:srgbClr val="FFFFFF"/>
              </a:buClr>
              <a:buSzTx/>
              <a:buFont typeface="Times"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2015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637567" y="2415668"/>
            <a:ext cx="1173515" cy="271079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 lIns="91423" tIns="45711" rIns="91423" bIns="45711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5000"/>
              </a:spcBef>
              <a:spcAft>
                <a:spcPct val="0"/>
              </a:spcAft>
              <a:buClr>
                <a:srgbClr val="FFFFFF"/>
              </a:buClr>
              <a:buSzTx/>
              <a:buFont typeface="Times"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2014</a:t>
            </a: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503825" y="2415668"/>
            <a:ext cx="1133741" cy="271079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 lIns="91423" tIns="45711" rIns="91423" bIns="45711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5000"/>
              </a:spcBef>
              <a:spcAft>
                <a:spcPct val="0"/>
              </a:spcAft>
              <a:buClr>
                <a:srgbClr val="FFFFFF"/>
              </a:buClr>
              <a:buSzTx/>
              <a:buFont typeface="Times"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2013</a:t>
            </a: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3938745" y="2415668"/>
            <a:ext cx="1149360" cy="271079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 lIns="91423" tIns="45711" rIns="91423" bIns="45711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5000"/>
              </a:spcBef>
              <a:spcAft>
                <a:spcPct val="0"/>
              </a:spcAft>
              <a:buClr>
                <a:srgbClr val="FFFFFF"/>
              </a:buClr>
              <a:buSzTx/>
              <a:buFont typeface="Times"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2016</a:t>
            </a:r>
          </a:p>
        </p:txBody>
      </p:sp>
      <p:sp>
        <p:nvSpPr>
          <p:cNvPr id="17" name="Line 15"/>
          <p:cNvSpPr>
            <a:spLocks noChangeShapeType="1"/>
          </p:cNvSpPr>
          <p:nvPr/>
        </p:nvSpPr>
        <p:spPr bwMode="auto">
          <a:xfrm>
            <a:off x="5088103" y="2686748"/>
            <a:ext cx="1" cy="2952050"/>
          </a:xfrm>
          <a:prstGeom prst="line">
            <a:avLst/>
          </a:prstGeom>
          <a:noFill/>
          <a:ln w="12700">
            <a:solidFill>
              <a:srgbClr val="C0C0C0"/>
            </a:solidFill>
            <a:round/>
            <a:headEnd/>
            <a:tailEnd/>
          </a:ln>
        </p:spPr>
        <p:txBody>
          <a:bodyPr lIns="91434" tIns="45716" rIns="91434" bIns="45716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503825" y="2415668"/>
            <a:ext cx="7925747" cy="3223131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55" name="Rectangle 54"/>
          <p:cNvSpPr>
            <a:spLocks noChangeArrowheads="1"/>
          </p:cNvSpPr>
          <p:nvPr/>
        </p:nvSpPr>
        <p:spPr bwMode="auto">
          <a:xfrm>
            <a:off x="7265829" y="2429428"/>
            <a:ext cx="1163743" cy="257320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 lIns="91423" tIns="45711" rIns="91423" bIns="45711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5000"/>
              </a:spcBef>
              <a:spcAft>
                <a:spcPct val="0"/>
              </a:spcAft>
              <a:buClr>
                <a:srgbClr val="FFFFFF"/>
              </a:buClr>
              <a:buSzTx/>
              <a:buFont typeface="Times"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2019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43129" y="1066800"/>
            <a:ext cx="7786443" cy="45115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Preliminary Timeline Projection, Scenario A, with ‘normalized’* .11ac timeline for reference </a:t>
            </a:r>
          </a:p>
        </p:txBody>
      </p:sp>
      <p:sp>
        <p:nvSpPr>
          <p:cNvPr id="32" name="Isosceles Triangle 31"/>
          <p:cNvSpPr>
            <a:spLocks noChangeArrowheads="1"/>
          </p:cNvSpPr>
          <p:nvPr/>
        </p:nvSpPr>
        <p:spPr bwMode="auto">
          <a:xfrm>
            <a:off x="1766355" y="5221460"/>
            <a:ext cx="219423" cy="228600"/>
          </a:xfrm>
          <a:prstGeom prst="triangle">
            <a:avLst>
              <a:gd name="adj" fmla="val 50000"/>
            </a:avLst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434" tIns="45716" rIns="91434" bIns="45716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3" name="Text Box 24"/>
          <p:cNvSpPr txBox="1">
            <a:spLocks noChangeArrowheads="1"/>
          </p:cNvSpPr>
          <p:nvPr/>
        </p:nvSpPr>
        <p:spPr bwMode="auto">
          <a:xfrm>
            <a:off x="1621408" y="5463684"/>
            <a:ext cx="561649" cy="205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Sept ‘08</a:t>
            </a:r>
          </a:p>
        </p:txBody>
      </p:sp>
      <p:sp>
        <p:nvSpPr>
          <p:cNvPr id="34" name="Text Box 24"/>
          <p:cNvSpPr txBox="1">
            <a:spLocks noChangeArrowheads="1"/>
          </p:cNvSpPr>
          <p:nvPr/>
        </p:nvSpPr>
        <p:spPr bwMode="auto">
          <a:xfrm>
            <a:off x="1576830" y="4848762"/>
            <a:ext cx="659432" cy="32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11ac PAR </a:t>
            </a:r>
            <a:b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</a:b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Approved</a:t>
            </a:r>
          </a:p>
        </p:txBody>
      </p:sp>
      <p:sp>
        <p:nvSpPr>
          <p:cNvPr id="35" name="Text Box 24"/>
          <p:cNvSpPr txBox="1">
            <a:spLocks noChangeArrowheads="1"/>
          </p:cNvSpPr>
          <p:nvPr/>
        </p:nvSpPr>
        <p:spPr bwMode="auto">
          <a:xfrm>
            <a:off x="2726361" y="4895086"/>
            <a:ext cx="819733" cy="452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11ac SFD R0 </a:t>
            </a:r>
            <a:b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</a:b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(Mar)</a:t>
            </a:r>
            <a:b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</a:b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6" name="Text Box 24"/>
          <p:cNvSpPr txBox="1">
            <a:spLocks noChangeArrowheads="1"/>
          </p:cNvSpPr>
          <p:nvPr/>
        </p:nvSpPr>
        <p:spPr bwMode="auto">
          <a:xfrm>
            <a:off x="2846516" y="5463684"/>
            <a:ext cx="561649" cy="205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Sept ‘09</a:t>
            </a:r>
          </a:p>
        </p:txBody>
      </p:sp>
      <p:sp>
        <p:nvSpPr>
          <p:cNvPr id="38" name="Rectangle 37"/>
          <p:cNvSpPr/>
          <p:nvPr/>
        </p:nvSpPr>
        <p:spPr>
          <a:xfrm>
            <a:off x="2995802" y="5184084"/>
            <a:ext cx="1517623" cy="26597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11ac SFD</a:t>
            </a:r>
          </a:p>
        </p:txBody>
      </p:sp>
      <p:sp>
        <p:nvSpPr>
          <p:cNvPr id="40" name="Text Box 24"/>
          <p:cNvSpPr txBox="1">
            <a:spLocks noChangeArrowheads="1"/>
          </p:cNvSpPr>
          <p:nvPr/>
        </p:nvSpPr>
        <p:spPr bwMode="auto">
          <a:xfrm>
            <a:off x="3937058" y="4895086"/>
            <a:ext cx="980032" cy="452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SFD R21, D 0.1   </a:t>
            </a:r>
            <a:b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</a:b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(July )</a:t>
            </a:r>
            <a:b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</a:b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41" name="Text Box 24"/>
          <p:cNvSpPr txBox="1">
            <a:spLocks noChangeArrowheads="1"/>
          </p:cNvSpPr>
          <p:nvPr/>
        </p:nvSpPr>
        <p:spPr bwMode="auto">
          <a:xfrm>
            <a:off x="4207962" y="5463684"/>
            <a:ext cx="527986" cy="205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Jan  ‘11</a:t>
            </a:r>
          </a:p>
        </p:txBody>
      </p:sp>
      <p:sp>
        <p:nvSpPr>
          <p:cNvPr id="44" name="Text Box 24"/>
          <p:cNvSpPr txBox="1">
            <a:spLocks noChangeArrowheads="1"/>
          </p:cNvSpPr>
          <p:nvPr/>
        </p:nvSpPr>
        <p:spPr bwMode="auto">
          <a:xfrm>
            <a:off x="4900937" y="4728319"/>
            <a:ext cx="606533" cy="32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.11ac </a:t>
            </a:r>
            <a:b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</a:b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Draft  1.0</a:t>
            </a:r>
          </a:p>
        </p:txBody>
      </p:sp>
      <p:sp>
        <p:nvSpPr>
          <p:cNvPr id="45" name="Text Box 24"/>
          <p:cNvSpPr txBox="1">
            <a:spLocks noChangeArrowheads="1"/>
          </p:cNvSpPr>
          <p:nvPr/>
        </p:nvSpPr>
        <p:spPr bwMode="auto">
          <a:xfrm>
            <a:off x="5037995" y="5018196"/>
            <a:ext cx="332419" cy="205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Jan</a:t>
            </a:r>
          </a:p>
        </p:txBody>
      </p:sp>
      <p:sp>
        <p:nvSpPr>
          <p:cNvPr id="46" name="Isosceles Triangle 45"/>
          <p:cNvSpPr>
            <a:spLocks noChangeArrowheads="1"/>
          </p:cNvSpPr>
          <p:nvPr/>
        </p:nvSpPr>
        <p:spPr bwMode="auto">
          <a:xfrm>
            <a:off x="5075117" y="5254013"/>
            <a:ext cx="226322" cy="196047"/>
          </a:xfrm>
          <a:prstGeom prst="triangle">
            <a:avLst>
              <a:gd name="adj" fmla="val 50000"/>
            </a:avLst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434" tIns="45716" rIns="91434" bIns="45716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47" name="Text Box 24"/>
          <p:cNvSpPr txBox="1">
            <a:spLocks noChangeArrowheads="1"/>
          </p:cNvSpPr>
          <p:nvPr/>
        </p:nvSpPr>
        <p:spPr bwMode="auto">
          <a:xfrm>
            <a:off x="5008340" y="5463684"/>
            <a:ext cx="544015" cy="205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July  ‘11</a:t>
            </a:r>
          </a:p>
        </p:txBody>
      </p:sp>
      <p:sp>
        <p:nvSpPr>
          <p:cNvPr id="48" name="Text Box 24"/>
          <p:cNvSpPr txBox="1">
            <a:spLocks noChangeArrowheads="1"/>
          </p:cNvSpPr>
          <p:nvPr/>
        </p:nvSpPr>
        <p:spPr bwMode="auto">
          <a:xfrm>
            <a:off x="5552355" y="4730548"/>
            <a:ext cx="606533" cy="32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.11ac</a:t>
            </a:r>
            <a:b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</a:b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Draft  2.0</a:t>
            </a:r>
          </a:p>
        </p:txBody>
      </p:sp>
      <p:sp>
        <p:nvSpPr>
          <p:cNvPr id="49" name="Text Box 24"/>
          <p:cNvSpPr txBox="1">
            <a:spLocks noChangeArrowheads="1"/>
          </p:cNvSpPr>
          <p:nvPr/>
        </p:nvSpPr>
        <p:spPr bwMode="auto">
          <a:xfrm>
            <a:off x="5685570" y="5018196"/>
            <a:ext cx="407761" cy="205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Sept </a:t>
            </a:r>
          </a:p>
        </p:txBody>
      </p:sp>
      <p:sp>
        <p:nvSpPr>
          <p:cNvPr id="51" name="Isosceles Triangle 50"/>
          <p:cNvSpPr>
            <a:spLocks noChangeArrowheads="1"/>
          </p:cNvSpPr>
          <p:nvPr/>
        </p:nvSpPr>
        <p:spPr bwMode="auto">
          <a:xfrm>
            <a:off x="5739021" y="5254013"/>
            <a:ext cx="242469" cy="196047"/>
          </a:xfrm>
          <a:prstGeom prst="triangle">
            <a:avLst>
              <a:gd name="adj" fmla="val 50000"/>
            </a:avLst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434" tIns="45716" rIns="91434" bIns="45716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3" name="Text Box 24"/>
          <p:cNvSpPr txBox="1">
            <a:spLocks noChangeArrowheads="1"/>
          </p:cNvSpPr>
          <p:nvPr/>
        </p:nvSpPr>
        <p:spPr bwMode="auto">
          <a:xfrm>
            <a:off x="5615094" y="5463684"/>
            <a:ext cx="521574" cy="205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Feb ‘12</a:t>
            </a:r>
          </a:p>
        </p:txBody>
      </p:sp>
      <p:sp>
        <p:nvSpPr>
          <p:cNvPr id="54" name="Text Box 24"/>
          <p:cNvSpPr txBox="1">
            <a:spLocks noChangeArrowheads="1"/>
          </p:cNvSpPr>
          <p:nvPr/>
        </p:nvSpPr>
        <p:spPr bwMode="auto">
          <a:xfrm>
            <a:off x="7610775" y="4728319"/>
            <a:ext cx="425394" cy="32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.11ac</a:t>
            </a:r>
            <a:b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</a:b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Final</a:t>
            </a:r>
          </a:p>
        </p:txBody>
      </p:sp>
      <p:sp>
        <p:nvSpPr>
          <p:cNvPr id="57" name="Text Box 24"/>
          <p:cNvSpPr txBox="1">
            <a:spLocks noChangeArrowheads="1"/>
          </p:cNvSpPr>
          <p:nvPr/>
        </p:nvSpPr>
        <p:spPr bwMode="auto">
          <a:xfrm>
            <a:off x="7634821" y="5059623"/>
            <a:ext cx="377303" cy="205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July </a:t>
            </a:r>
          </a:p>
        </p:txBody>
      </p:sp>
      <p:sp>
        <p:nvSpPr>
          <p:cNvPr id="58" name="Text Box 24"/>
          <p:cNvSpPr txBox="1">
            <a:spLocks noChangeArrowheads="1"/>
          </p:cNvSpPr>
          <p:nvPr/>
        </p:nvSpPr>
        <p:spPr bwMode="auto">
          <a:xfrm>
            <a:off x="7583707" y="5463684"/>
            <a:ext cx="527986" cy="205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Dec ‘13</a:t>
            </a:r>
          </a:p>
        </p:txBody>
      </p:sp>
      <p:sp>
        <p:nvSpPr>
          <p:cNvPr id="60" name="Isosceles Triangle 59"/>
          <p:cNvSpPr>
            <a:spLocks noChangeArrowheads="1"/>
          </p:cNvSpPr>
          <p:nvPr/>
        </p:nvSpPr>
        <p:spPr bwMode="auto">
          <a:xfrm>
            <a:off x="7680609" y="5254013"/>
            <a:ext cx="242469" cy="196047"/>
          </a:xfrm>
          <a:prstGeom prst="triangle">
            <a:avLst>
              <a:gd name="adj" fmla="val 50000"/>
            </a:avLst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434" tIns="45716" rIns="91434" bIns="45716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80892" y="6104984"/>
            <a:ext cx="39739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* .11ac timeline shown based on the .11ax PAR approval date</a:t>
            </a:r>
          </a:p>
        </p:txBody>
      </p:sp>
      <p:sp>
        <p:nvSpPr>
          <p:cNvPr id="62" name="Text Box 26"/>
          <p:cNvSpPr txBox="1">
            <a:spLocks noChangeArrowheads="1"/>
          </p:cNvSpPr>
          <p:nvPr/>
        </p:nvSpPr>
        <p:spPr bwMode="auto">
          <a:xfrm flipH="1">
            <a:off x="4554860" y="3425520"/>
            <a:ext cx="702940" cy="452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.11ax</a:t>
            </a:r>
            <a:b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</a:b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Draft 2.0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(Nov 2016)</a:t>
            </a:r>
          </a:p>
        </p:txBody>
      </p:sp>
      <p:sp>
        <p:nvSpPr>
          <p:cNvPr id="63" name="Text Box 29"/>
          <p:cNvSpPr txBox="1">
            <a:spLocks noChangeArrowheads="1"/>
          </p:cNvSpPr>
          <p:nvPr/>
        </p:nvSpPr>
        <p:spPr bwMode="auto">
          <a:xfrm flipH="1">
            <a:off x="7065862" y="3425520"/>
            <a:ext cx="782738" cy="3572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.11ax</a:t>
            </a:r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</a:br>
            <a: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Final</a:t>
            </a:r>
          </a:p>
        </p:txBody>
      </p:sp>
      <p:sp>
        <p:nvSpPr>
          <p:cNvPr id="64" name="Text Box 24"/>
          <p:cNvSpPr txBox="1">
            <a:spLocks noChangeArrowheads="1"/>
          </p:cNvSpPr>
          <p:nvPr/>
        </p:nvSpPr>
        <p:spPr bwMode="auto">
          <a:xfrm>
            <a:off x="1567163" y="2705851"/>
            <a:ext cx="670141" cy="4489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PAR </a:t>
            </a:r>
            <a:b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</a:b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Approved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(Mar 2014)</a:t>
            </a:r>
          </a:p>
        </p:txBody>
      </p:sp>
      <p:sp>
        <p:nvSpPr>
          <p:cNvPr id="65" name="Isosceles Triangle 64"/>
          <p:cNvSpPr>
            <a:spLocks noChangeArrowheads="1"/>
          </p:cNvSpPr>
          <p:nvPr/>
        </p:nvSpPr>
        <p:spPr bwMode="auto">
          <a:xfrm>
            <a:off x="1801102" y="3152274"/>
            <a:ext cx="202264" cy="22695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434" tIns="45716" rIns="91434" bIns="45716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66" name="Isosceles Triangle 65"/>
          <p:cNvSpPr>
            <a:spLocks noChangeArrowheads="1"/>
          </p:cNvSpPr>
          <p:nvPr/>
        </p:nvSpPr>
        <p:spPr bwMode="auto">
          <a:xfrm flipH="1">
            <a:off x="4800177" y="3182154"/>
            <a:ext cx="190050" cy="217339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434" tIns="45716" rIns="91434" bIns="45716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69" name="Text Box 24"/>
          <p:cNvSpPr txBox="1">
            <a:spLocks noChangeArrowheads="1"/>
          </p:cNvSpPr>
          <p:nvPr/>
        </p:nvSpPr>
        <p:spPr bwMode="auto">
          <a:xfrm>
            <a:off x="3607140" y="3425520"/>
            <a:ext cx="888660" cy="452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.11ax</a:t>
            </a:r>
            <a:b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</a:b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Draft 1.0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(January 2016)</a:t>
            </a:r>
          </a:p>
        </p:txBody>
      </p:sp>
      <p:sp>
        <p:nvSpPr>
          <p:cNvPr id="71" name="Isosceles Triangle 70"/>
          <p:cNvSpPr>
            <a:spLocks noChangeArrowheads="1"/>
          </p:cNvSpPr>
          <p:nvPr/>
        </p:nvSpPr>
        <p:spPr bwMode="auto">
          <a:xfrm>
            <a:off x="3952834" y="3178014"/>
            <a:ext cx="202264" cy="22695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434" tIns="45716" rIns="91434" bIns="45716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73" name="Isosceles Triangle 72"/>
          <p:cNvSpPr>
            <a:spLocks noChangeArrowheads="1"/>
          </p:cNvSpPr>
          <p:nvPr/>
        </p:nvSpPr>
        <p:spPr bwMode="auto">
          <a:xfrm>
            <a:off x="772126" y="3152274"/>
            <a:ext cx="202264" cy="22695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434" tIns="45716" rIns="91434" bIns="45716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75" name="Text Box 24"/>
          <p:cNvSpPr txBox="1">
            <a:spLocks noChangeArrowheads="1"/>
          </p:cNvSpPr>
          <p:nvPr/>
        </p:nvSpPr>
        <p:spPr bwMode="auto">
          <a:xfrm>
            <a:off x="515935" y="3425520"/>
            <a:ext cx="771793" cy="693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Study Group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Launch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(March 2013)</a:t>
            </a:r>
          </a:p>
        </p:txBody>
      </p:sp>
      <p:sp>
        <p:nvSpPr>
          <p:cNvPr id="76" name="Text Box 24"/>
          <p:cNvSpPr txBox="1">
            <a:spLocks noChangeArrowheads="1"/>
          </p:cNvSpPr>
          <p:nvPr/>
        </p:nvSpPr>
        <p:spPr bwMode="auto">
          <a:xfrm>
            <a:off x="2286000" y="3425520"/>
            <a:ext cx="1470896" cy="452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Spec Framework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Document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(Sept 14 -  July  2015)</a:t>
            </a:r>
          </a:p>
        </p:txBody>
      </p:sp>
      <p:sp>
        <p:nvSpPr>
          <p:cNvPr id="77" name="Isosceles Triangle 76"/>
          <p:cNvSpPr>
            <a:spLocks noChangeArrowheads="1"/>
          </p:cNvSpPr>
          <p:nvPr/>
        </p:nvSpPr>
        <p:spPr bwMode="auto">
          <a:xfrm>
            <a:off x="7376890" y="3156255"/>
            <a:ext cx="156007" cy="222969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434" tIns="45716" rIns="91434" bIns="45716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2438401" y="3124200"/>
            <a:ext cx="1066800" cy="26597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11ax SFD</a:t>
            </a:r>
          </a:p>
        </p:txBody>
      </p:sp>
      <p:sp>
        <p:nvSpPr>
          <p:cNvPr id="79" name="Text Box 24"/>
          <p:cNvSpPr txBox="1">
            <a:spLocks noChangeArrowheads="1"/>
          </p:cNvSpPr>
          <p:nvPr/>
        </p:nvSpPr>
        <p:spPr bwMode="auto">
          <a:xfrm>
            <a:off x="1715083" y="3425520"/>
            <a:ext cx="792731" cy="368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TG Kick Off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(May 2014)</a:t>
            </a:r>
          </a:p>
        </p:txBody>
      </p:sp>
      <p:sp>
        <p:nvSpPr>
          <p:cNvPr id="80" name="Isosceles Triangle 79"/>
          <p:cNvSpPr>
            <a:spLocks noChangeArrowheads="1"/>
          </p:cNvSpPr>
          <p:nvPr/>
        </p:nvSpPr>
        <p:spPr bwMode="auto">
          <a:xfrm>
            <a:off x="1985778" y="3152274"/>
            <a:ext cx="202264" cy="22695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434" tIns="45716" rIns="91434" bIns="45716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AA3832C0-BD3E-4EA7-ABCA-3CB3DDA322C2}"/>
              </a:ext>
            </a:extLst>
          </p:cNvPr>
          <p:cNvSpPr txBox="1"/>
          <p:nvPr/>
        </p:nvSpPr>
        <p:spPr>
          <a:xfrm>
            <a:off x="314179" y="5791200"/>
            <a:ext cx="76847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  <a:latin typeface="Calibri" panose="020F0502020204030204" pitchFamily="34" charset="0"/>
              </a:rPr>
              <a:t>From 11-14/0649r1, “802.11ax timeline scenarios”, R. de Vegt, May 2014  </a:t>
            </a:r>
            <a:r>
              <a:rPr lang="en-US" sz="1600" u="sng" dirty="0">
                <a:solidFill>
                  <a:schemeClr val="accent2"/>
                </a:solidFill>
                <a:latin typeface="Calibri" panose="020F0502020204030204" pitchFamily="34" charset="0"/>
              </a:rPr>
              <a:t>(D2.0: Nov 2016)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AB5BF1-41F3-42DE-8229-9C8B3E32A2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4EABEBA-CB0E-0E48-9AC1-74C7372C6EC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25406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254061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731915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Line 15"/>
          <p:cNvSpPr>
            <a:spLocks noChangeShapeType="1"/>
          </p:cNvSpPr>
          <p:nvPr/>
        </p:nvSpPr>
        <p:spPr bwMode="auto">
          <a:xfrm flipH="1">
            <a:off x="6198361" y="2657919"/>
            <a:ext cx="2810" cy="2980880"/>
          </a:xfrm>
          <a:prstGeom prst="line">
            <a:avLst/>
          </a:prstGeom>
          <a:noFill/>
          <a:ln w="12700">
            <a:solidFill>
              <a:srgbClr val="C0C0C0"/>
            </a:solidFill>
            <a:round/>
            <a:headEnd/>
            <a:tailEnd/>
          </a:ln>
        </p:spPr>
        <p:txBody>
          <a:bodyPr lIns="91434" tIns="45716" rIns="91434" bIns="45716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56" name="Line 15"/>
          <p:cNvSpPr>
            <a:spLocks noChangeShapeType="1"/>
          </p:cNvSpPr>
          <p:nvPr/>
        </p:nvSpPr>
        <p:spPr bwMode="auto">
          <a:xfrm flipH="1">
            <a:off x="7315251" y="2690727"/>
            <a:ext cx="0" cy="2948071"/>
          </a:xfrm>
          <a:prstGeom prst="line">
            <a:avLst/>
          </a:prstGeom>
          <a:noFill/>
          <a:ln w="12700">
            <a:solidFill>
              <a:srgbClr val="C0C0C0"/>
            </a:solidFill>
            <a:round/>
            <a:headEnd/>
            <a:tailEnd/>
          </a:ln>
        </p:spPr>
        <p:txBody>
          <a:bodyPr lIns="91434" tIns="45716" rIns="91434" bIns="45716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6" name="Line 14"/>
          <p:cNvSpPr>
            <a:spLocks noChangeShapeType="1"/>
          </p:cNvSpPr>
          <p:nvPr/>
        </p:nvSpPr>
        <p:spPr bwMode="auto">
          <a:xfrm flipH="1">
            <a:off x="3938745" y="2467900"/>
            <a:ext cx="7159" cy="3170897"/>
          </a:xfrm>
          <a:prstGeom prst="line">
            <a:avLst/>
          </a:prstGeom>
          <a:noFill/>
          <a:ln w="12700">
            <a:solidFill>
              <a:srgbClr val="C0C0C0"/>
            </a:solidFill>
            <a:round/>
            <a:headEnd/>
            <a:tailEnd/>
          </a:ln>
        </p:spPr>
        <p:txBody>
          <a:bodyPr lIns="91434" tIns="45716" rIns="91434" bIns="45716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4" name="Line 10"/>
          <p:cNvSpPr>
            <a:spLocks noChangeShapeType="1"/>
          </p:cNvSpPr>
          <p:nvPr/>
        </p:nvSpPr>
        <p:spPr bwMode="auto">
          <a:xfrm>
            <a:off x="1637567" y="2450833"/>
            <a:ext cx="0" cy="3187966"/>
          </a:xfrm>
          <a:prstGeom prst="line">
            <a:avLst/>
          </a:prstGeom>
          <a:noFill/>
          <a:ln w="12700">
            <a:solidFill>
              <a:srgbClr val="C0C0C0"/>
            </a:solidFill>
            <a:round/>
            <a:headEnd/>
            <a:tailEnd/>
          </a:ln>
        </p:spPr>
        <p:txBody>
          <a:bodyPr lIns="91434" tIns="45716" rIns="91434" bIns="45716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5" name="Line 11"/>
          <p:cNvSpPr>
            <a:spLocks noChangeShapeType="1"/>
          </p:cNvSpPr>
          <p:nvPr/>
        </p:nvSpPr>
        <p:spPr bwMode="auto">
          <a:xfrm>
            <a:off x="2807571" y="2449259"/>
            <a:ext cx="0" cy="3189538"/>
          </a:xfrm>
          <a:prstGeom prst="line">
            <a:avLst/>
          </a:prstGeom>
          <a:noFill/>
          <a:ln w="12700">
            <a:solidFill>
              <a:srgbClr val="C0C0C0"/>
            </a:solidFill>
            <a:round/>
            <a:headEnd/>
            <a:tailEnd/>
          </a:ln>
        </p:spPr>
        <p:txBody>
          <a:bodyPr lIns="91434" tIns="45716" rIns="91434" bIns="45716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72" name="Rectangle 71"/>
          <p:cNvSpPr>
            <a:spLocks noChangeArrowheads="1"/>
          </p:cNvSpPr>
          <p:nvPr/>
        </p:nvSpPr>
        <p:spPr bwMode="auto">
          <a:xfrm>
            <a:off x="6204481" y="2419765"/>
            <a:ext cx="1163743" cy="266984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 lIns="91423" tIns="45711" rIns="91423" bIns="45711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5000"/>
              </a:spcBef>
              <a:spcAft>
                <a:spcPct val="0"/>
              </a:spcAft>
              <a:buClr>
                <a:srgbClr val="FFFFFF"/>
              </a:buClr>
              <a:buSzTx/>
              <a:buFont typeface="Times"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2018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5075116" y="2428179"/>
            <a:ext cx="1129366" cy="258568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 lIns="91423" tIns="45711" rIns="91423" bIns="45711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5000"/>
              </a:spcBef>
              <a:spcAft>
                <a:spcPct val="0"/>
              </a:spcAft>
              <a:buClr>
                <a:srgbClr val="FFFFFF"/>
              </a:buClr>
              <a:buSzTx/>
              <a:buFont typeface="Times"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2017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2811083" y="2427646"/>
            <a:ext cx="1134821" cy="259103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 lIns="91423" tIns="45711" rIns="91423" bIns="45711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5000"/>
              </a:spcBef>
              <a:spcAft>
                <a:spcPct val="0"/>
              </a:spcAft>
              <a:buClr>
                <a:srgbClr val="FFFFFF"/>
              </a:buClr>
              <a:buSzTx/>
              <a:buFont typeface="Times"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2015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637567" y="2415668"/>
            <a:ext cx="1173515" cy="271079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 lIns="91423" tIns="45711" rIns="91423" bIns="45711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5000"/>
              </a:spcBef>
              <a:spcAft>
                <a:spcPct val="0"/>
              </a:spcAft>
              <a:buClr>
                <a:srgbClr val="FFFFFF"/>
              </a:buClr>
              <a:buSzTx/>
              <a:buFont typeface="Times"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2014</a:t>
            </a: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503825" y="2415668"/>
            <a:ext cx="1133741" cy="271079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 lIns="91423" tIns="45711" rIns="91423" bIns="45711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5000"/>
              </a:spcBef>
              <a:spcAft>
                <a:spcPct val="0"/>
              </a:spcAft>
              <a:buClr>
                <a:srgbClr val="FFFFFF"/>
              </a:buClr>
              <a:buSzTx/>
              <a:buFont typeface="Times"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2013</a:t>
            </a: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3938745" y="2415668"/>
            <a:ext cx="1149360" cy="271079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 lIns="91423" tIns="45711" rIns="91423" bIns="45711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5000"/>
              </a:spcBef>
              <a:spcAft>
                <a:spcPct val="0"/>
              </a:spcAft>
              <a:buClr>
                <a:srgbClr val="FFFFFF"/>
              </a:buClr>
              <a:buSzTx/>
              <a:buFont typeface="Times"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2016</a:t>
            </a:r>
          </a:p>
        </p:txBody>
      </p:sp>
      <p:sp>
        <p:nvSpPr>
          <p:cNvPr id="17" name="Line 15"/>
          <p:cNvSpPr>
            <a:spLocks noChangeShapeType="1"/>
          </p:cNvSpPr>
          <p:nvPr/>
        </p:nvSpPr>
        <p:spPr bwMode="auto">
          <a:xfrm>
            <a:off x="5088103" y="2686748"/>
            <a:ext cx="1" cy="2952050"/>
          </a:xfrm>
          <a:prstGeom prst="line">
            <a:avLst/>
          </a:prstGeom>
          <a:noFill/>
          <a:ln w="12700">
            <a:solidFill>
              <a:srgbClr val="C0C0C0"/>
            </a:solidFill>
            <a:round/>
            <a:headEnd/>
            <a:tailEnd/>
          </a:ln>
        </p:spPr>
        <p:txBody>
          <a:bodyPr lIns="91434" tIns="45716" rIns="91434" bIns="45716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503825" y="2415668"/>
            <a:ext cx="7925747" cy="3223131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55" name="Rectangle 54"/>
          <p:cNvSpPr>
            <a:spLocks noChangeArrowheads="1"/>
          </p:cNvSpPr>
          <p:nvPr/>
        </p:nvSpPr>
        <p:spPr bwMode="auto">
          <a:xfrm>
            <a:off x="7265829" y="2429428"/>
            <a:ext cx="1163743" cy="257320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 lIns="91423" tIns="45711" rIns="91423" bIns="45711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5000"/>
              </a:spcBef>
              <a:spcAft>
                <a:spcPct val="0"/>
              </a:spcAft>
              <a:buClr>
                <a:srgbClr val="FFFFFF"/>
              </a:buClr>
              <a:buSzTx/>
              <a:buFont typeface="Times"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2019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43129" y="1066800"/>
            <a:ext cx="7786443" cy="45115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Preliminary Timeline Projection, Scenario B, with ‘normalized* .11ac timeline for reference </a:t>
            </a:r>
          </a:p>
        </p:txBody>
      </p:sp>
      <p:sp>
        <p:nvSpPr>
          <p:cNvPr id="32" name="Isosceles Triangle 31"/>
          <p:cNvSpPr>
            <a:spLocks noChangeArrowheads="1"/>
          </p:cNvSpPr>
          <p:nvPr/>
        </p:nvSpPr>
        <p:spPr bwMode="auto">
          <a:xfrm>
            <a:off x="1766355" y="5221460"/>
            <a:ext cx="219423" cy="228600"/>
          </a:xfrm>
          <a:prstGeom prst="triangle">
            <a:avLst>
              <a:gd name="adj" fmla="val 50000"/>
            </a:avLst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434" tIns="45716" rIns="91434" bIns="45716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3" name="Text Box 24"/>
          <p:cNvSpPr txBox="1">
            <a:spLocks noChangeArrowheads="1"/>
          </p:cNvSpPr>
          <p:nvPr/>
        </p:nvSpPr>
        <p:spPr bwMode="auto">
          <a:xfrm>
            <a:off x="1621408" y="5463684"/>
            <a:ext cx="561649" cy="205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Sept ‘08</a:t>
            </a:r>
          </a:p>
        </p:txBody>
      </p:sp>
      <p:sp>
        <p:nvSpPr>
          <p:cNvPr id="34" name="Text Box 24"/>
          <p:cNvSpPr txBox="1">
            <a:spLocks noChangeArrowheads="1"/>
          </p:cNvSpPr>
          <p:nvPr/>
        </p:nvSpPr>
        <p:spPr bwMode="auto">
          <a:xfrm>
            <a:off x="1576830" y="4848762"/>
            <a:ext cx="659432" cy="32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11ac PAR </a:t>
            </a:r>
            <a:b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</a:b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Approved</a:t>
            </a:r>
          </a:p>
        </p:txBody>
      </p:sp>
      <p:sp>
        <p:nvSpPr>
          <p:cNvPr id="35" name="Text Box 24"/>
          <p:cNvSpPr txBox="1">
            <a:spLocks noChangeArrowheads="1"/>
          </p:cNvSpPr>
          <p:nvPr/>
        </p:nvSpPr>
        <p:spPr bwMode="auto">
          <a:xfrm>
            <a:off x="2726361" y="4895086"/>
            <a:ext cx="819733" cy="452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11ac SFD R0 </a:t>
            </a:r>
            <a:b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</a:b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(Mar)</a:t>
            </a:r>
            <a:b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</a:b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6" name="Text Box 24"/>
          <p:cNvSpPr txBox="1">
            <a:spLocks noChangeArrowheads="1"/>
          </p:cNvSpPr>
          <p:nvPr/>
        </p:nvSpPr>
        <p:spPr bwMode="auto">
          <a:xfrm>
            <a:off x="2846516" y="5463684"/>
            <a:ext cx="561649" cy="205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Sept ‘09</a:t>
            </a:r>
          </a:p>
        </p:txBody>
      </p:sp>
      <p:sp>
        <p:nvSpPr>
          <p:cNvPr id="38" name="Rectangle 37"/>
          <p:cNvSpPr/>
          <p:nvPr/>
        </p:nvSpPr>
        <p:spPr>
          <a:xfrm>
            <a:off x="2995802" y="5184084"/>
            <a:ext cx="1517623" cy="26597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11ac SFD</a:t>
            </a:r>
          </a:p>
        </p:txBody>
      </p:sp>
      <p:sp>
        <p:nvSpPr>
          <p:cNvPr id="40" name="Text Box 24"/>
          <p:cNvSpPr txBox="1">
            <a:spLocks noChangeArrowheads="1"/>
          </p:cNvSpPr>
          <p:nvPr/>
        </p:nvSpPr>
        <p:spPr bwMode="auto">
          <a:xfrm>
            <a:off x="3937058" y="4895086"/>
            <a:ext cx="980032" cy="452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SFD R21, D 0.1   </a:t>
            </a:r>
            <a:b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</a:b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(July )</a:t>
            </a:r>
            <a:b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</a:b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41" name="Text Box 24"/>
          <p:cNvSpPr txBox="1">
            <a:spLocks noChangeArrowheads="1"/>
          </p:cNvSpPr>
          <p:nvPr/>
        </p:nvSpPr>
        <p:spPr bwMode="auto">
          <a:xfrm>
            <a:off x="4207962" y="5463684"/>
            <a:ext cx="527986" cy="205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Jan  ‘11</a:t>
            </a:r>
          </a:p>
        </p:txBody>
      </p:sp>
      <p:sp>
        <p:nvSpPr>
          <p:cNvPr id="44" name="Text Box 24"/>
          <p:cNvSpPr txBox="1">
            <a:spLocks noChangeArrowheads="1"/>
          </p:cNvSpPr>
          <p:nvPr/>
        </p:nvSpPr>
        <p:spPr bwMode="auto">
          <a:xfrm>
            <a:off x="4900937" y="4728319"/>
            <a:ext cx="606533" cy="32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.11ac </a:t>
            </a:r>
            <a:b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</a:b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Draft  1.0</a:t>
            </a:r>
          </a:p>
        </p:txBody>
      </p:sp>
      <p:sp>
        <p:nvSpPr>
          <p:cNvPr id="45" name="Text Box 24"/>
          <p:cNvSpPr txBox="1">
            <a:spLocks noChangeArrowheads="1"/>
          </p:cNvSpPr>
          <p:nvPr/>
        </p:nvSpPr>
        <p:spPr bwMode="auto">
          <a:xfrm>
            <a:off x="5037995" y="5018196"/>
            <a:ext cx="332419" cy="205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Jan</a:t>
            </a:r>
          </a:p>
        </p:txBody>
      </p:sp>
      <p:sp>
        <p:nvSpPr>
          <p:cNvPr id="46" name="Isosceles Triangle 45"/>
          <p:cNvSpPr>
            <a:spLocks noChangeArrowheads="1"/>
          </p:cNvSpPr>
          <p:nvPr/>
        </p:nvSpPr>
        <p:spPr bwMode="auto">
          <a:xfrm>
            <a:off x="5075117" y="5254013"/>
            <a:ext cx="226322" cy="196047"/>
          </a:xfrm>
          <a:prstGeom prst="triangle">
            <a:avLst>
              <a:gd name="adj" fmla="val 50000"/>
            </a:avLst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434" tIns="45716" rIns="91434" bIns="45716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47" name="Text Box 24"/>
          <p:cNvSpPr txBox="1">
            <a:spLocks noChangeArrowheads="1"/>
          </p:cNvSpPr>
          <p:nvPr/>
        </p:nvSpPr>
        <p:spPr bwMode="auto">
          <a:xfrm>
            <a:off x="5008340" y="5463684"/>
            <a:ext cx="544015" cy="205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July  ‘11</a:t>
            </a:r>
          </a:p>
        </p:txBody>
      </p:sp>
      <p:sp>
        <p:nvSpPr>
          <p:cNvPr id="48" name="Text Box 24"/>
          <p:cNvSpPr txBox="1">
            <a:spLocks noChangeArrowheads="1"/>
          </p:cNvSpPr>
          <p:nvPr/>
        </p:nvSpPr>
        <p:spPr bwMode="auto">
          <a:xfrm>
            <a:off x="5552355" y="4730548"/>
            <a:ext cx="606533" cy="32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.11ac</a:t>
            </a:r>
            <a:b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</a:b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Draft  2.0</a:t>
            </a:r>
          </a:p>
        </p:txBody>
      </p:sp>
      <p:sp>
        <p:nvSpPr>
          <p:cNvPr id="49" name="Text Box 24"/>
          <p:cNvSpPr txBox="1">
            <a:spLocks noChangeArrowheads="1"/>
          </p:cNvSpPr>
          <p:nvPr/>
        </p:nvSpPr>
        <p:spPr bwMode="auto">
          <a:xfrm>
            <a:off x="5685570" y="5018196"/>
            <a:ext cx="407761" cy="205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Sept </a:t>
            </a:r>
          </a:p>
        </p:txBody>
      </p:sp>
      <p:sp>
        <p:nvSpPr>
          <p:cNvPr id="51" name="Isosceles Triangle 50"/>
          <p:cNvSpPr>
            <a:spLocks noChangeArrowheads="1"/>
          </p:cNvSpPr>
          <p:nvPr/>
        </p:nvSpPr>
        <p:spPr bwMode="auto">
          <a:xfrm>
            <a:off x="5739021" y="5254013"/>
            <a:ext cx="242469" cy="196047"/>
          </a:xfrm>
          <a:prstGeom prst="triangle">
            <a:avLst>
              <a:gd name="adj" fmla="val 50000"/>
            </a:avLst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434" tIns="45716" rIns="91434" bIns="45716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3" name="Text Box 24"/>
          <p:cNvSpPr txBox="1">
            <a:spLocks noChangeArrowheads="1"/>
          </p:cNvSpPr>
          <p:nvPr/>
        </p:nvSpPr>
        <p:spPr bwMode="auto">
          <a:xfrm>
            <a:off x="5615094" y="5463684"/>
            <a:ext cx="521574" cy="205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Feb ‘12</a:t>
            </a:r>
          </a:p>
        </p:txBody>
      </p:sp>
      <p:sp>
        <p:nvSpPr>
          <p:cNvPr id="54" name="Text Box 24"/>
          <p:cNvSpPr txBox="1">
            <a:spLocks noChangeArrowheads="1"/>
          </p:cNvSpPr>
          <p:nvPr/>
        </p:nvSpPr>
        <p:spPr bwMode="auto">
          <a:xfrm>
            <a:off x="7610775" y="4728319"/>
            <a:ext cx="425394" cy="32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.11ac</a:t>
            </a:r>
            <a:b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</a:b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Final</a:t>
            </a:r>
          </a:p>
        </p:txBody>
      </p:sp>
      <p:sp>
        <p:nvSpPr>
          <p:cNvPr id="57" name="Text Box 24"/>
          <p:cNvSpPr txBox="1">
            <a:spLocks noChangeArrowheads="1"/>
          </p:cNvSpPr>
          <p:nvPr/>
        </p:nvSpPr>
        <p:spPr bwMode="auto">
          <a:xfrm>
            <a:off x="7634821" y="5059623"/>
            <a:ext cx="377303" cy="205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July </a:t>
            </a:r>
          </a:p>
        </p:txBody>
      </p:sp>
      <p:sp>
        <p:nvSpPr>
          <p:cNvPr id="58" name="Text Box 24"/>
          <p:cNvSpPr txBox="1">
            <a:spLocks noChangeArrowheads="1"/>
          </p:cNvSpPr>
          <p:nvPr/>
        </p:nvSpPr>
        <p:spPr bwMode="auto">
          <a:xfrm>
            <a:off x="7583707" y="5463684"/>
            <a:ext cx="527986" cy="205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Dec ‘13</a:t>
            </a:r>
          </a:p>
        </p:txBody>
      </p:sp>
      <p:sp>
        <p:nvSpPr>
          <p:cNvPr id="60" name="Isosceles Triangle 59"/>
          <p:cNvSpPr>
            <a:spLocks noChangeArrowheads="1"/>
          </p:cNvSpPr>
          <p:nvPr/>
        </p:nvSpPr>
        <p:spPr bwMode="auto">
          <a:xfrm>
            <a:off x="7680609" y="5254013"/>
            <a:ext cx="242469" cy="196047"/>
          </a:xfrm>
          <a:prstGeom prst="triangle">
            <a:avLst>
              <a:gd name="adj" fmla="val 50000"/>
            </a:avLst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434" tIns="45716" rIns="91434" bIns="45716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80892" y="6104984"/>
            <a:ext cx="39739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* .11ac timeline shown based on the .11ax PAR approval date</a:t>
            </a:r>
          </a:p>
        </p:txBody>
      </p:sp>
      <p:sp>
        <p:nvSpPr>
          <p:cNvPr id="62" name="Text Box 26"/>
          <p:cNvSpPr txBox="1">
            <a:spLocks noChangeArrowheads="1"/>
          </p:cNvSpPr>
          <p:nvPr/>
        </p:nvSpPr>
        <p:spPr bwMode="auto">
          <a:xfrm flipH="1">
            <a:off x="5054196" y="3425520"/>
            <a:ext cx="702940" cy="452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.11ax</a:t>
            </a:r>
            <a:b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</a:b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Draft 2.0</a:t>
            </a:r>
            <a:b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</a:b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(Mar 2017)</a:t>
            </a:r>
          </a:p>
        </p:txBody>
      </p:sp>
      <p:sp>
        <p:nvSpPr>
          <p:cNvPr id="63" name="Text Box 29"/>
          <p:cNvSpPr txBox="1">
            <a:spLocks noChangeArrowheads="1"/>
          </p:cNvSpPr>
          <p:nvPr/>
        </p:nvSpPr>
        <p:spPr bwMode="auto">
          <a:xfrm flipH="1">
            <a:off x="7272679" y="3425520"/>
            <a:ext cx="782738" cy="3572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.11ax</a:t>
            </a:r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</a:br>
            <a: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Final</a:t>
            </a:r>
          </a:p>
        </p:txBody>
      </p:sp>
      <p:sp>
        <p:nvSpPr>
          <p:cNvPr id="64" name="Text Box 24"/>
          <p:cNvSpPr txBox="1">
            <a:spLocks noChangeArrowheads="1"/>
          </p:cNvSpPr>
          <p:nvPr/>
        </p:nvSpPr>
        <p:spPr bwMode="auto">
          <a:xfrm>
            <a:off x="1567163" y="2705851"/>
            <a:ext cx="670141" cy="4489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PAR </a:t>
            </a:r>
            <a:b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</a:b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Approved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(Mar 2014)</a:t>
            </a:r>
          </a:p>
        </p:txBody>
      </p:sp>
      <p:sp>
        <p:nvSpPr>
          <p:cNvPr id="65" name="Isosceles Triangle 64"/>
          <p:cNvSpPr>
            <a:spLocks noChangeArrowheads="1"/>
          </p:cNvSpPr>
          <p:nvPr/>
        </p:nvSpPr>
        <p:spPr bwMode="auto">
          <a:xfrm>
            <a:off x="1801102" y="3152274"/>
            <a:ext cx="202264" cy="22695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434" tIns="45716" rIns="91434" bIns="45716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66" name="Isosceles Triangle 65"/>
          <p:cNvSpPr>
            <a:spLocks noChangeArrowheads="1"/>
          </p:cNvSpPr>
          <p:nvPr/>
        </p:nvSpPr>
        <p:spPr bwMode="auto">
          <a:xfrm flipH="1">
            <a:off x="5282373" y="3182154"/>
            <a:ext cx="190050" cy="217339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434" tIns="45716" rIns="91434" bIns="45716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69" name="Text Box 24"/>
          <p:cNvSpPr txBox="1">
            <a:spLocks noChangeArrowheads="1"/>
          </p:cNvSpPr>
          <p:nvPr/>
        </p:nvSpPr>
        <p:spPr bwMode="auto">
          <a:xfrm>
            <a:off x="4163670" y="3425520"/>
            <a:ext cx="699507" cy="452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.11ax</a:t>
            </a:r>
            <a:b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</a:b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Draft 1.0</a:t>
            </a:r>
            <a:b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</a:b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(July 2016)</a:t>
            </a:r>
          </a:p>
        </p:txBody>
      </p:sp>
      <p:sp>
        <p:nvSpPr>
          <p:cNvPr id="71" name="Isosceles Triangle 70"/>
          <p:cNvSpPr>
            <a:spLocks noChangeArrowheads="1"/>
          </p:cNvSpPr>
          <p:nvPr/>
        </p:nvSpPr>
        <p:spPr bwMode="auto">
          <a:xfrm>
            <a:off x="4458904" y="3178014"/>
            <a:ext cx="202264" cy="22695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434" tIns="45716" rIns="91434" bIns="45716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73" name="Isosceles Triangle 72"/>
          <p:cNvSpPr>
            <a:spLocks noChangeArrowheads="1"/>
          </p:cNvSpPr>
          <p:nvPr/>
        </p:nvSpPr>
        <p:spPr bwMode="auto">
          <a:xfrm>
            <a:off x="772126" y="3152274"/>
            <a:ext cx="202264" cy="22695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434" tIns="45716" rIns="91434" bIns="45716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75" name="Text Box 24"/>
          <p:cNvSpPr txBox="1">
            <a:spLocks noChangeArrowheads="1"/>
          </p:cNvSpPr>
          <p:nvPr/>
        </p:nvSpPr>
        <p:spPr bwMode="auto">
          <a:xfrm>
            <a:off x="515935" y="3425520"/>
            <a:ext cx="771793" cy="693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Study Group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Launch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(March 2013)</a:t>
            </a:r>
          </a:p>
        </p:txBody>
      </p:sp>
      <p:sp>
        <p:nvSpPr>
          <p:cNvPr id="76" name="Text Box 24"/>
          <p:cNvSpPr txBox="1">
            <a:spLocks noChangeArrowheads="1"/>
          </p:cNvSpPr>
          <p:nvPr/>
        </p:nvSpPr>
        <p:spPr bwMode="auto">
          <a:xfrm>
            <a:off x="2796304" y="3425520"/>
            <a:ext cx="1470896" cy="452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Spec Framework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Document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(Nov 14 -  Jan  2016)</a:t>
            </a:r>
          </a:p>
        </p:txBody>
      </p:sp>
      <p:sp>
        <p:nvSpPr>
          <p:cNvPr id="77" name="Isosceles Triangle 76"/>
          <p:cNvSpPr>
            <a:spLocks noChangeArrowheads="1"/>
          </p:cNvSpPr>
          <p:nvPr/>
        </p:nvSpPr>
        <p:spPr bwMode="auto">
          <a:xfrm>
            <a:off x="7583707" y="3156255"/>
            <a:ext cx="156007" cy="222969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434" tIns="45716" rIns="91434" bIns="45716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2663619" y="3144779"/>
            <a:ext cx="1374981" cy="26597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11ax SFD</a:t>
            </a:r>
          </a:p>
        </p:txBody>
      </p:sp>
      <p:sp>
        <p:nvSpPr>
          <p:cNvPr id="79" name="Text Box 24"/>
          <p:cNvSpPr txBox="1">
            <a:spLocks noChangeArrowheads="1"/>
          </p:cNvSpPr>
          <p:nvPr/>
        </p:nvSpPr>
        <p:spPr bwMode="auto">
          <a:xfrm>
            <a:off x="1715083" y="3425520"/>
            <a:ext cx="792731" cy="368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TG Kick Off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(May 2014)</a:t>
            </a:r>
          </a:p>
        </p:txBody>
      </p:sp>
      <p:sp>
        <p:nvSpPr>
          <p:cNvPr id="80" name="Isosceles Triangle 79"/>
          <p:cNvSpPr>
            <a:spLocks noChangeArrowheads="1"/>
          </p:cNvSpPr>
          <p:nvPr/>
        </p:nvSpPr>
        <p:spPr bwMode="auto">
          <a:xfrm>
            <a:off x="1985778" y="3152274"/>
            <a:ext cx="202264" cy="22695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434" tIns="45716" rIns="91434" bIns="45716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54CB7598-19DE-42AA-91E7-23A4CB0B9B90}"/>
              </a:ext>
            </a:extLst>
          </p:cNvPr>
          <p:cNvSpPr txBox="1"/>
          <p:nvPr/>
        </p:nvSpPr>
        <p:spPr>
          <a:xfrm>
            <a:off x="314179" y="5791200"/>
            <a:ext cx="76953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  <a:latin typeface="Calibri" panose="020F0502020204030204" pitchFamily="34" charset="0"/>
              </a:rPr>
              <a:t>From 11-14/0649r1, “802.11ax timeline scenarios”, R. de Vegt, May 2014 </a:t>
            </a:r>
            <a:r>
              <a:rPr lang="en-US" sz="1600" u="sng" dirty="0">
                <a:solidFill>
                  <a:schemeClr val="accent2"/>
                </a:solidFill>
                <a:latin typeface="Calibri" panose="020F0502020204030204" pitchFamily="34" charset="0"/>
              </a:rPr>
              <a:t>(D2.0: Mar 2017)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255FA47-EFD1-4DF3-AFA5-A44655C43A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4EABEBA-CB0E-0E48-9AC1-74C7372C6EC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25406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254061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370314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Line 15"/>
          <p:cNvSpPr>
            <a:spLocks noChangeShapeType="1"/>
          </p:cNvSpPr>
          <p:nvPr/>
        </p:nvSpPr>
        <p:spPr bwMode="auto">
          <a:xfrm flipH="1">
            <a:off x="6198361" y="2657919"/>
            <a:ext cx="2810" cy="2980880"/>
          </a:xfrm>
          <a:prstGeom prst="line">
            <a:avLst/>
          </a:prstGeom>
          <a:noFill/>
          <a:ln w="12700">
            <a:solidFill>
              <a:srgbClr val="C0C0C0"/>
            </a:solidFill>
            <a:round/>
            <a:headEnd/>
            <a:tailEnd/>
          </a:ln>
        </p:spPr>
        <p:txBody>
          <a:bodyPr lIns="91434" tIns="45716" rIns="91434" bIns="45716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56" name="Line 15"/>
          <p:cNvSpPr>
            <a:spLocks noChangeShapeType="1"/>
          </p:cNvSpPr>
          <p:nvPr/>
        </p:nvSpPr>
        <p:spPr bwMode="auto">
          <a:xfrm flipH="1">
            <a:off x="7315251" y="2690727"/>
            <a:ext cx="0" cy="2948071"/>
          </a:xfrm>
          <a:prstGeom prst="line">
            <a:avLst/>
          </a:prstGeom>
          <a:noFill/>
          <a:ln w="12700">
            <a:solidFill>
              <a:srgbClr val="C0C0C0"/>
            </a:solidFill>
            <a:round/>
            <a:headEnd/>
            <a:tailEnd/>
          </a:ln>
        </p:spPr>
        <p:txBody>
          <a:bodyPr lIns="91434" tIns="45716" rIns="91434" bIns="45716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6" name="Line 14"/>
          <p:cNvSpPr>
            <a:spLocks noChangeShapeType="1"/>
          </p:cNvSpPr>
          <p:nvPr/>
        </p:nvSpPr>
        <p:spPr bwMode="auto">
          <a:xfrm flipH="1">
            <a:off x="3938745" y="2467900"/>
            <a:ext cx="7159" cy="3170897"/>
          </a:xfrm>
          <a:prstGeom prst="line">
            <a:avLst/>
          </a:prstGeom>
          <a:noFill/>
          <a:ln w="12700">
            <a:solidFill>
              <a:srgbClr val="C0C0C0"/>
            </a:solidFill>
            <a:round/>
            <a:headEnd/>
            <a:tailEnd/>
          </a:ln>
        </p:spPr>
        <p:txBody>
          <a:bodyPr lIns="91434" tIns="45716" rIns="91434" bIns="45716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4" name="Line 10"/>
          <p:cNvSpPr>
            <a:spLocks noChangeShapeType="1"/>
          </p:cNvSpPr>
          <p:nvPr/>
        </p:nvSpPr>
        <p:spPr bwMode="auto">
          <a:xfrm>
            <a:off x="1637567" y="2450833"/>
            <a:ext cx="0" cy="3187966"/>
          </a:xfrm>
          <a:prstGeom prst="line">
            <a:avLst/>
          </a:prstGeom>
          <a:noFill/>
          <a:ln w="12700">
            <a:solidFill>
              <a:srgbClr val="C0C0C0"/>
            </a:solidFill>
            <a:round/>
            <a:headEnd/>
            <a:tailEnd/>
          </a:ln>
        </p:spPr>
        <p:txBody>
          <a:bodyPr lIns="91434" tIns="45716" rIns="91434" bIns="45716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5" name="Line 11"/>
          <p:cNvSpPr>
            <a:spLocks noChangeShapeType="1"/>
          </p:cNvSpPr>
          <p:nvPr/>
        </p:nvSpPr>
        <p:spPr bwMode="auto">
          <a:xfrm>
            <a:off x="2807571" y="2449259"/>
            <a:ext cx="0" cy="3189538"/>
          </a:xfrm>
          <a:prstGeom prst="line">
            <a:avLst/>
          </a:prstGeom>
          <a:noFill/>
          <a:ln w="12700">
            <a:solidFill>
              <a:srgbClr val="C0C0C0"/>
            </a:solidFill>
            <a:round/>
            <a:headEnd/>
            <a:tailEnd/>
          </a:ln>
        </p:spPr>
        <p:txBody>
          <a:bodyPr lIns="91434" tIns="45716" rIns="91434" bIns="45716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72" name="Rectangle 71"/>
          <p:cNvSpPr>
            <a:spLocks noChangeArrowheads="1"/>
          </p:cNvSpPr>
          <p:nvPr/>
        </p:nvSpPr>
        <p:spPr bwMode="auto">
          <a:xfrm>
            <a:off x="6204481" y="2419765"/>
            <a:ext cx="1163743" cy="266984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 lIns="91423" tIns="45711" rIns="91423" bIns="45711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5000"/>
              </a:spcBef>
              <a:spcAft>
                <a:spcPct val="0"/>
              </a:spcAft>
              <a:buClr>
                <a:srgbClr val="FFFFFF"/>
              </a:buClr>
              <a:buSzTx/>
              <a:buFont typeface="Times"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2018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5075116" y="2428179"/>
            <a:ext cx="1129366" cy="258568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 lIns="91423" tIns="45711" rIns="91423" bIns="45711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5000"/>
              </a:spcBef>
              <a:spcAft>
                <a:spcPct val="0"/>
              </a:spcAft>
              <a:buClr>
                <a:srgbClr val="FFFFFF"/>
              </a:buClr>
              <a:buSzTx/>
              <a:buFont typeface="Times"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2017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2811083" y="2427646"/>
            <a:ext cx="1134821" cy="259103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 lIns="91423" tIns="45711" rIns="91423" bIns="45711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5000"/>
              </a:spcBef>
              <a:spcAft>
                <a:spcPct val="0"/>
              </a:spcAft>
              <a:buClr>
                <a:srgbClr val="FFFFFF"/>
              </a:buClr>
              <a:buSzTx/>
              <a:buFont typeface="Times"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2015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637567" y="2415668"/>
            <a:ext cx="1173515" cy="271079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 lIns="91423" tIns="45711" rIns="91423" bIns="45711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5000"/>
              </a:spcBef>
              <a:spcAft>
                <a:spcPct val="0"/>
              </a:spcAft>
              <a:buClr>
                <a:srgbClr val="FFFFFF"/>
              </a:buClr>
              <a:buSzTx/>
              <a:buFont typeface="Times"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2014</a:t>
            </a: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503825" y="2415668"/>
            <a:ext cx="1133741" cy="271079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 lIns="91423" tIns="45711" rIns="91423" bIns="45711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5000"/>
              </a:spcBef>
              <a:spcAft>
                <a:spcPct val="0"/>
              </a:spcAft>
              <a:buClr>
                <a:srgbClr val="FFFFFF"/>
              </a:buClr>
              <a:buSzTx/>
              <a:buFont typeface="Times"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2013</a:t>
            </a: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3938745" y="2415668"/>
            <a:ext cx="1149360" cy="271079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 lIns="91423" tIns="45711" rIns="91423" bIns="45711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5000"/>
              </a:spcBef>
              <a:spcAft>
                <a:spcPct val="0"/>
              </a:spcAft>
              <a:buClr>
                <a:srgbClr val="FFFFFF"/>
              </a:buClr>
              <a:buSzTx/>
              <a:buFont typeface="Times"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2016</a:t>
            </a:r>
          </a:p>
        </p:txBody>
      </p:sp>
      <p:sp>
        <p:nvSpPr>
          <p:cNvPr id="17" name="Line 15"/>
          <p:cNvSpPr>
            <a:spLocks noChangeShapeType="1"/>
          </p:cNvSpPr>
          <p:nvPr/>
        </p:nvSpPr>
        <p:spPr bwMode="auto">
          <a:xfrm>
            <a:off x="5088103" y="2686748"/>
            <a:ext cx="1" cy="2952050"/>
          </a:xfrm>
          <a:prstGeom prst="line">
            <a:avLst/>
          </a:prstGeom>
          <a:noFill/>
          <a:ln w="12700">
            <a:solidFill>
              <a:srgbClr val="C0C0C0"/>
            </a:solidFill>
            <a:round/>
            <a:headEnd/>
            <a:tailEnd/>
          </a:ln>
        </p:spPr>
        <p:txBody>
          <a:bodyPr lIns="91434" tIns="45716" rIns="91434" bIns="45716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20" name="Text Box 26"/>
          <p:cNvSpPr txBox="1">
            <a:spLocks noChangeArrowheads="1"/>
          </p:cNvSpPr>
          <p:nvPr/>
        </p:nvSpPr>
        <p:spPr bwMode="auto">
          <a:xfrm flipH="1">
            <a:off x="5685570" y="3432806"/>
            <a:ext cx="702940" cy="452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.11ax</a:t>
            </a:r>
            <a:b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</a:b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Draft 2.0</a:t>
            </a:r>
            <a:b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</a:b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(Nov 2017)</a:t>
            </a:r>
          </a:p>
        </p:txBody>
      </p:sp>
      <p:sp>
        <p:nvSpPr>
          <p:cNvPr id="22" name="Text Box 29"/>
          <p:cNvSpPr txBox="1">
            <a:spLocks noChangeArrowheads="1"/>
          </p:cNvSpPr>
          <p:nvPr/>
        </p:nvSpPr>
        <p:spPr bwMode="auto">
          <a:xfrm flipH="1">
            <a:off x="7847700" y="3458617"/>
            <a:ext cx="782738" cy="3572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.11ax</a:t>
            </a:r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</a:br>
            <a: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Final</a:t>
            </a:r>
          </a:p>
        </p:txBody>
      </p:sp>
      <p:sp>
        <p:nvSpPr>
          <p:cNvPr id="23" name="Text Box 24"/>
          <p:cNvSpPr txBox="1">
            <a:spLocks noChangeArrowheads="1"/>
          </p:cNvSpPr>
          <p:nvPr/>
        </p:nvSpPr>
        <p:spPr bwMode="auto">
          <a:xfrm>
            <a:off x="1567163" y="2705851"/>
            <a:ext cx="670141" cy="4489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PAR </a:t>
            </a:r>
            <a:b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</a:b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Approved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(Mar 2014)</a:t>
            </a:r>
          </a:p>
        </p:txBody>
      </p:sp>
      <p:sp>
        <p:nvSpPr>
          <p:cNvPr id="37" name="Isosceles Triangle 36"/>
          <p:cNvSpPr>
            <a:spLocks noChangeArrowheads="1"/>
          </p:cNvSpPr>
          <p:nvPr/>
        </p:nvSpPr>
        <p:spPr bwMode="auto">
          <a:xfrm>
            <a:off x="1801102" y="3152274"/>
            <a:ext cx="202264" cy="22695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434" tIns="45716" rIns="91434" bIns="45716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9" name="Isosceles Triangle 38"/>
          <p:cNvSpPr>
            <a:spLocks noChangeArrowheads="1"/>
          </p:cNvSpPr>
          <p:nvPr/>
        </p:nvSpPr>
        <p:spPr bwMode="auto">
          <a:xfrm flipH="1">
            <a:off x="5913747" y="3158064"/>
            <a:ext cx="190050" cy="240837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434" tIns="45716" rIns="91434" bIns="45716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42" name="Text Box 24"/>
          <p:cNvSpPr txBox="1">
            <a:spLocks noChangeArrowheads="1"/>
          </p:cNvSpPr>
          <p:nvPr/>
        </p:nvSpPr>
        <p:spPr bwMode="auto">
          <a:xfrm>
            <a:off x="4836817" y="3418250"/>
            <a:ext cx="670653" cy="452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.11ax</a:t>
            </a:r>
            <a:b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</a:b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Draft 1.0</a:t>
            </a:r>
            <a:b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</a:b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(Jan 2017)</a:t>
            </a:r>
          </a:p>
        </p:txBody>
      </p:sp>
      <p:sp>
        <p:nvSpPr>
          <p:cNvPr id="43" name="Isosceles Triangle 42"/>
          <p:cNvSpPr>
            <a:spLocks noChangeArrowheads="1"/>
          </p:cNvSpPr>
          <p:nvPr/>
        </p:nvSpPr>
        <p:spPr bwMode="auto">
          <a:xfrm>
            <a:off x="5117624" y="3170744"/>
            <a:ext cx="202264" cy="22695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434" tIns="45716" rIns="91434" bIns="45716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503825" y="2415668"/>
            <a:ext cx="7925747" cy="3223131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50" name="Isosceles Triangle 49"/>
          <p:cNvSpPr>
            <a:spLocks noChangeArrowheads="1"/>
          </p:cNvSpPr>
          <p:nvPr/>
        </p:nvSpPr>
        <p:spPr bwMode="auto">
          <a:xfrm>
            <a:off x="772126" y="3152274"/>
            <a:ext cx="202264" cy="22695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434" tIns="45716" rIns="91434" bIns="45716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2" name="Text Box 24"/>
          <p:cNvSpPr txBox="1">
            <a:spLocks noChangeArrowheads="1"/>
          </p:cNvSpPr>
          <p:nvPr/>
        </p:nvSpPr>
        <p:spPr bwMode="auto">
          <a:xfrm>
            <a:off x="515935" y="3432806"/>
            <a:ext cx="771793" cy="693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Study Group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Launch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(March 2013)</a:t>
            </a:r>
          </a:p>
        </p:txBody>
      </p:sp>
      <p:sp>
        <p:nvSpPr>
          <p:cNvPr id="59" name="Text Box 24"/>
          <p:cNvSpPr txBox="1">
            <a:spLocks noChangeArrowheads="1"/>
          </p:cNvSpPr>
          <p:nvPr/>
        </p:nvSpPr>
        <p:spPr bwMode="auto">
          <a:xfrm>
            <a:off x="2995802" y="3465230"/>
            <a:ext cx="1470896" cy="452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Spec Framework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Document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(Jan 15 -  July 2016)</a:t>
            </a:r>
          </a:p>
        </p:txBody>
      </p:sp>
      <p:sp>
        <p:nvSpPr>
          <p:cNvPr id="74" name="Isosceles Triangle 73"/>
          <p:cNvSpPr>
            <a:spLocks noChangeArrowheads="1"/>
          </p:cNvSpPr>
          <p:nvPr/>
        </p:nvSpPr>
        <p:spPr bwMode="auto">
          <a:xfrm>
            <a:off x="8169426" y="3216557"/>
            <a:ext cx="252125" cy="254501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434" tIns="45716" rIns="91434" bIns="45716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5" name="Rectangle 54"/>
          <p:cNvSpPr>
            <a:spLocks noChangeArrowheads="1"/>
          </p:cNvSpPr>
          <p:nvPr/>
        </p:nvSpPr>
        <p:spPr bwMode="auto">
          <a:xfrm>
            <a:off x="7265829" y="2429428"/>
            <a:ext cx="1163743" cy="257320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 lIns="91423" tIns="45711" rIns="91423" bIns="45711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5000"/>
              </a:spcBef>
              <a:spcAft>
                <a:spcPct val="0"/>
              </a:spcAft>
              <a:buClr>
                <a:srgbClr val="FFFFFF"/>
              </a:buClr>
              <a:buSzTx/>
              <a:buFont typeface="Times"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2019</a:t>
            </a:r>
          </a:p>
        </p:txBody>
      </p:sp>
      <p:sp>
        <p:nvSpPr>
          <p:cNvPr id="3" name="Rectangle 2"/>
          <p:cNvSpPr/>
          <p:nvPr/>
        </p:nvSpPr>
        <p:spPr>
          <a:xfrm>
            <a:off x="2811083" y="3152274"/>
            <a:ext cx="1760917" cy="26597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11ax SFD</a:t>
            </a:r>
          </a:p>
        </p:txBody>
      </p:sp>
      <p:sp>
        <p:nvSpPr>
          <p:cNvPr id="67" name="Text Box 24"/>
          <p:cNvSpPr txBox="1">
            <a:spLocks noChangeArrowheads="1"/>
          </p:cNvSpPr>
          <p:nvPr/>
        </p:nvSpPr>
        <p:spPr bwMode="auto">
          <a:xfrm>
            <a:off x="1715083" y="3452789"/>
            <a:ext cx="792731" cy="368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TG Kick Off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(May 2014)</a:t>
            </a:r>
          </a:p>
        </p:txBody>
      </p:sp>
      <p:sp>
        <p:nvSpPr>
          <p:cNvPr id="68" name="Isosceles Triangle 67"/>
          <p:cNvSpPr>
            <a:spLocks noChangeArrowheads="1"/>
          </p:cNvSpPr>
          <p:nvPr/>
        </p:nvSpPr>
        <p:spPr bwMode="auto">
          <a:xfrm>
            <a:off x="1985778" y="3152274"/>
            <a:ext cx="202264" cy="22695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434" tIns="45716" rIns="91434" bIns="45716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43129" y="1066800"/>
            <a:ext cx="7786443" cy="45115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Preliminary Timeline Projection, Scenario C, with ‘normalized* .11ac timeline for reference </a:t>
            </a:r>
          </a:p>
        </p:txBody>
      </p:sp>
      <p:sp>
        <p:nvSpPr>
          <p:cNvPr id="32" name="Isosceles Triangle 31"/>
          <p:cNvSpPr>
            <a:spLocks noChangeArrowheads="1"/>
          </p:cNvSpPr>
          <p:nvPr/>
        </p:nvSpPr>
        <p:spPr bwMode="auto">
          <a:xfrm>
            <a:off x="1766355" y="5221460"/>
            <a:ext cx="219423" cy="228600"/>
          </a:xfrm>
          <a:prstGeom prst="triangle">
            <a:avLst>
              <a:gd name="adj" fmla="val 50000"/>
            </a:avLst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434" tIns="45716" rIns="91434" bIns="45716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3" name="Text Box 24"/>
          <p:cNvSpPr txBox="1">
            <a:spLocks noChangeArrowheads="1"/>
          </p:cNvSpPr>
          <p:nvPr/>
        </p:nvSpPr>
        <p:spPr bwMode="auto">
          <a:xfrm>
            <a:off x="1621408" y="5463684"/>
            <a:ext cx="561649" cy="205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Sept ‘08</a:t>
            </a:r>
          </a:p>
        </p:txBody>
      </p:sp>
      <p:sp>
        <p:nvSpPr>
          <p:cNvPr id="34" name="Text Box 24"/>
          <p:cNvSpPr txBox="1">
            <a:spLocks noChangeArrowheads="1"/>
          </p:cNvSpPr>
          <p:nvPr/>
        </p:nvSpPr>
        <p:spPr bwMode="auto">
          <a:xfrm>
            <a:off x="1576830" y="4848762"/>
            <a:ext cx="659432" cy="32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11ac PAR </a:t>
            </a:r>
            <a:b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</a:b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Approved</a:t>
            </a:r>
          </a:p>
        </p:txBody>
      </p:sp>
      <p:sp>
        <p:nvSpPr>
          <p:cNvPr id="35" name="Text Box 24"/>
          <p:cNvSpPr txBox="1">
            <a:spLocks noChangeArrowheads="1"/>
          </p:cNvSpPr>
          <p:nvPr/>
        </p:nvSpPr>
        <p:spPr bwMode="auto">
          <a:xfrm>
            <a:off x="2726361" y="4895086"/>
            <a:ext cx="819733" cy="452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11ac SFD R0 </a:t>
            </a:r>
            <a:b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</a:b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(Mar)</a:t>
            </a:r>
            <a:b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</a:b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6" name="Text Box 24"/>
          <p:cNvSpPr txBox="1">
            <a:spLocks noChangeArrowheads="1"/>
          </p:cNvSpPr>
          <p:nvPr/>
        </p:nvSpPr>
        <p:spPr bwMode="auto">
          <a:xfrm>
            <a:off x="2846516" y="5463684"/>
            <a:ext cx="561649" cy="205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Sept ‘09</a:t>
            </a:r>
          </a:p>
        </p:txBody>
      </p:sp>
      <p:sp>
        <p:nvSpPr>
          <p:cNvPr id="38" name="Rectangle 37"/>
          <p:cNvSpPr/>
          <p:nvPr/>
        </p:nvSpPr>
        <p:spPr>
          <a:xfrm>
            <a:off x="2995802" y="5184084"/>
            <a:ext cx="1517623" cy="26597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11ac SFD</a:t>
            </a:r>
          </a:p>
        </p:txBody>
      </p:sp>
      <p:sp>
        <p:nvSpPr>
          <p:cNvPr id="40" name="Text Box 24"/>
          <p:cNvSpPr txBox="1">
            <a:spLocks noChangeArrowheads="1"/>
          </p:cNvSpPr>
          <p:nvPr/>
        </p:nvSpPr>
        <p:spPr bwMode="auto">
          <a:xfrm>
            <a:off x="3937058" y="4895086"/>
            <a:ext cx="980032" cy="452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SFD R21, D 0.1   </a:t>
            </a:r>
            <a:b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</a:b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(July )</a:t>
            </a:r>
            <a:b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</a:b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41" name="Text Box 24"/>
          <p:cNvSpPr txBox="1">
            <a:spLocks noChangeArrowheads="1"/>
          </p:cNvSpPr>
          <p:nvPr/>
        </p:nvSpPr>
        <p:spPr bwMode="auto">
          <a:xfrm>
            <a:off x="4207962" y="5463684"/>
            <a:ext cx="527986" cy="205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Jan  ‘11</a:t>
            </a:r>
          </a:p>
        </p:txBody>
      </p:sp>
      <p:sp>
        <p:nvSpPr>
          <p:cNvPr id="44" name="Text Box 24"/>
          <p:cNvSpPr txBox="1">
            <a:spLocks noChangeArrowheads="1"/>
          </p:cNvSpPr>
          <p:nvPr/>
        </p:nvSpPr>
        <p:spPr bwMode="auto">
          <a:xfrm>
            <a:off x="4900937" y="4728319"/>
            <a:ext cx="606533" cy="32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.11ac </a:t>
            </a:r>
            <a:b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</a:b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Draft  1.0</a:t>
            </a:r>
          </a:p>
        </p:txBody>
      </p:sp>
      <p:sp>
        <p:nvSpPr>
          <p:cNvPr id="45" name="Text Box 24"/>
          <p:cNvSpPr txBox="1">
            <a:spLocks noChangeArrowheads="1"/>
          </p:cNvSpPr>
          <p:nvPr/>
        </p:nvSpPr>
        <p:spPr bwMode="auto">
          <a:xfrm>
            <a:off x="5037995" y="5018196"/>
            <a:ext cx="332419" cy="205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Jan</a:t>
            </a:r>
          </a:p>
        </p:txBody>
      </p:sp>
      <p:sp>
        <p:nvSpPr>
          <p:cNvPr id="46" name="Isosceles Triangle 45"/>
          <p:cNvSpPr>
            <a:spLocks noChangeArrowheads="1"/>
          </p:cNvSpPr>
          <p:nvPr/>
        </p:nvSpPr>
        <p:spPr bwMode="auto">
          <a:xfrm>
            <a:off x="5075117" y="5254013"/>
            <a:ext cx="226322" cy="196047"/>
          </a:xfrm>
          <a:prstGeom prst="triangle">
            <a:avLst>
              <a:gd name="adj" fmla="val 50000"/>
            </a:avLst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434" tIns="45716" rIns="91434" bIns="45716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47" name="Text Box 24"/>
          <p:cNvSpPr txBox="1">
            <a:spLocks noChangeArrowheads="1"/>
          </p:cNvSpPr>
          <p:nvPr/>
        </p:nvSpPr>
        <p:spPr bwMode="auto">
          <a:xfrm>
            <a:off x="5008340" y="5463684"/>
            <a:ext cx="544015" cy="205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July  ‘11</a:t>
            </a:r>
          </a:p>
        </p:txBody>
      </p:sp>
      <p:sp>
        <p:nvSpPr>
          <p:cNvPr id="48" name="Text Box 24"/>
          <p:cNvSpPr txBox="1">
            <a:spLocks noChangeArrowheads="1"/>
          </p:cNvSpPr>
          <p:nvPr/>
        </p:nvSpPr>
        <p:spPr bwMode="auto">
          <a:xfrm>
            <a:off x="5552355" y="4730548"/>
            <a:ext cx="606533" cy="32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.11ac</a:t>
            </a:r>
            <a:b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</a:b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Draft  2.0</a:t>
            </a:r>
          </a:p>
        </p:txBody>
      </p:sp>
      <p:sp>
        <p:nvSpPr>
          <p:cNvPr id="49" name="Text Box 24"/>
          <p:cNvSpPr txBox="1">
            <a:spLocks noChangeArrowheads="1"/>
          </p:cNvSpPr>
          <p:nvPr/>
        </p:nvSpPr>
        <p:spPr bwMode="auto">
          <a:xfrm>
            <a:off x="5685570" y="5018196"/>
            <a:ext cx="407761" cy="205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Sept </a:t>
            </a:r>
          </a:p>
        </p:txBody>
      </p:sp>
      <p:sp>
        <p:nvSpPr>
          <p:cNvPr id="51" name="Isosceles Triangle 50"/>
          <p:cNvSpPr>
            <a:spLocks noChangeArrowheads="1"/>
          </p:cNvSpPr>
          <p:nvPr/>
        </p:nvSpPr>
        <p:spPr bwMode="auto">
          <a:xfrm>
            <a:off x="5739021" y="5254013"/>
            <a:ext cx="242469" cy="196047"/>
          </a:xfrm>
          <a:prstGeom prst="triangle">
            <a:avLst>
              <a:gd name="adj" fmla="val 50000"/>
            </a:avLst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434" tIns="45716" rIns="91434" bIns="45716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3" name="Text Box 24"/>
          <p:cNvSpPr txBox="1">
            <a:spLocks noChangeArrowheads="1"/>
          </p:cNvSpPr>
          <p:nvPr/>
        </p:nvSpPr>
        <p:spPr bwMode="auto">
          <a:xfrm>
            <a:off x="5615094" y="5463684"/>
            <a:ext cx="521574" cy="205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Feb ‘12</a:t>
            </a:r>
          </a:p>
        </p:txBody>
      </p:sp>
      <p:sp>
        <p:nvSpPr>
          <p:cNvPr id="54" name="Text Box 24"/>
          <p:cNvSpPr txBox="1">
            <a:spLocks noChangeArrowheads="1"/>
          </p:cNvSpPr>
          <p:nvPr/>
        </p:nvSpPr>
        <p:spPr bwMode="auto">
          <a:xfrm>
            <a:off x="7610775" y="4728319"/>
            <a:ext cx="425394" cy="32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.11ac</a:t>
            </a:r>
            <a:b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</a:b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Final</a:t>
            </a:r>
          </a:p>
        </p:txBody>
      </p:sp>
      <p:sp>
        <p:nvSpPr>
          <p:cNvPr id="57" name="Text Box 24"/>
          <p:cNvSpPr txBox="1">
            <a:spLocks noChangeArrowheads="1"/>
          </p:cNvSpPr>
          <p:nvPr/>
        </p:nvSpPr>
        <p:spPr bwMode="auto">
          <a:xfrm>
            <a:off x="7634821" y="5059623"/>
            <a:ext cx="377303" cy="205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July </a:t>
            </a:r>
          </a:p>
        </p:txBody>
      </p:sp>
      <p:sp>
        <p:nvSpPr>
          <p:cNvPr id="58" name="Text Box 24"/>
          <p:cNvSpPr txBox="1">
            <a:spLocks noChangeArrowheads="1"/>
          </p:cNvSpPr>
          <p:nvPr/>
        </p:nvSpPr>
        <p:spPr bwMode="auto">
          <a:xfrm>
            <a:off x="7583707" y="5463684"/>
            <a:ext cx="527986" cy="205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Dec ‘13</a:t>
            </a:r>
          </a:p>
        </p:txBody>
      </p:sp>
      <p:sp>
        <p:nvSpPr>
          <p:cNvPr id="60" name="Isosceles Triangle 59"/>
          <p:cNvSpPr>
            <a:spLocks noChangeArrowheads="1"/>
          </p:cNvSpPr>
          <p:nvPr/>
        </p:nvSpPr>
        <p:spPr bwMode="auto">
          <a:xfrm>
            <a:off x="7680609" y="5254013"/>
            <a:ext cx="242469" cy="196047"/>
          </a:xfrm>
          <a:prstGeom prst="triangle">
            <a:avLst>
              <a:gd name="adj" fmla="val 50000"/>
            </a:avLst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434" tIns="45716" rIns="91434" bIns="45716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80892" y="6104984"/>
            <a:ext cx="39739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* .11ac timeline shown based on the .11ax PAR approval date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4D06EC3C-6C6C-4589-AD77-F68B0E03E32B}"/>
              </a:ext>
            </a:extLst>
          </p:cNvPr>
          <p:cNvSpPr txBox="1"/>
          <p:nvPr/>
        </p:nvSpPr>
        <p:spPr>
          <a:xfrm>
            <a:off x="314179" y="5791200"/>
            <a:ext cx="90152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  <a:latin typeface="Calibri" panose="020F0502020204030204" pitchFamily="34" charset="0"/>
              </a:rPr>
              <a:t>From 11-14/0649r1, “802.11ax timeline scenarios”, R. de Vegt, May 2014 </a:t>
            </a:r>
            <a:r>
              <a:rPr lang="en-US" sz="1600" u="sng" dirty="0">
                <a:solidFill>
                  <a:schemeClr val="accent2"/>
                </a:solidFill>
                <a:latin typeface="Calibri" panose="020F0502020204030204" pitchFamily="34" charset="0"/>
              </a:rPr>
              <a:t>(D1.0 Jan 2017; D2.0: Nov 2017)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4FEE3A6-FA89-4742-9CCB-B777390D1C8B}"/>
              </a:ext>
            </a:extLst>
          </p:cNvPr>
          <p:cNvSpPr txBox="1"/>
          <p:nvPr/>
        </p:nvSpPr>
        <p:spPr>
          <a:xfrm>
            <a:off x="6553200" y="6015335"/>
            <a:ext cx="26180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(!—good estimate!)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A44CBD-4D10-45B7-A28B-58D5F7298A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4EABEBA-CB0E-0E48-9AC1-74C7372C6EC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25406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254061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892419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0"/>
            <a:ext cx="7984071" cy="451150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Strawpoll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What scenario should be reflected in the 802.11ax timeline estimate: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A: Scenario A (D1.0 in Jan  2016): 48</a:t>
            </a:r>
          </a:p>
          <a:p>
            <a:pPr marL="0" indent="0">
              <a:buNone/>
            </a:pPr>
            <a:r>
              <a:rPr lang="en-US" dirty="0"/>
              <a:t>B: Scenario B (D1.0 in July 2016): 54</a:t>
            </a:r>
          </a:p>
          <a:p>
            <a:pPr marL="0" indent="0">
              <a:buNone/>
            </a:pPr>
            <a:r>
              <a:rPr lang="en-US" dirty="0"/>
              <a:t>C: Scenario C (D1.0 in Jan 2017): 12</a:t>
            </a:r>
          </a:p>
          <a:p>
            <a:pPr marL="0" indent="0">
              <a:buNone/>
            </a:pPr>
            <a:r>
              <a:rPr lang="en-US" dirty="0"/>
              <a:t>D: Other timeline: 6</a:t>
            </a:r>
          </a:p>
          <a:p>
            <a:pPr marL="0" indent="0">
              <a:buNone/>
            </a:pPr>
            <a:r>
              <a:rPr lang="en-US" dirty="0"/>
              <a:t>E: Don’t know / Abstain: 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4EABEBA-CB0E-0E48-9AC1-74C7372C6EC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25406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254061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DEA1D1B-FDB1-46BF-ABC3-848D278973BB}"/>
              </a:ext>
            </a:extLst>
          </p:cNvPr>
          <p:cNvSpPr txBox="1"/>
          <p:nvPr/>
        </p:nvSpPr>
        <p:spPr>
          <a:xfrm>
            <a:off x="314179" y="5791200"/>
            <a:ext cx="81127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  <a:latin typeface="Calibri" panose="020F0502020204030204" pitchFamily="34" charset="0"/>
              </a:rPr>
              <a:t>From 11-14/0649r1, “802.11ax timeline scenarios”, R. de Vegt, May 2014</a:t>
            </a:r>
          </a:p>
          <a:p>
            <a:r>
              <a:rPr lang="en-US" sz="1600" i="1" dirty="0">
                <a:solidFill>
                  <a:srgbClr val="FF0000"/>
                </a:solidFill>
                <a:latin typeface="Calibri" panose="020F0502020204030204" pitchFamily="34" charset="0"/>
              </a:rPr>
              <a:t>The good news is that we had the exact schedule. The bad news is that we refused to believe it.</a:t>
            </a:r>
            <a:endParaRPr lang="en-US" sz="1600" i="1" dirty="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99037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3232" y="356616"/>
            <a:ext cx="2589203" cy="273050"/>
          </a:xfrm>
        </p:spPr>
        <p:txBody>
          <a:bodyPr/>
          <a:lstStyle/>
          <a:p>
            <a:r>
              <a:rPr lang="en-US"/>
              <a:t>July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Sean Coffey, Realtek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9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Conclusion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153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b="0" dirty="0">
                <a:latin typeface="Calibri" pitchFamily="34" charset="0"/>
              </a:rPr>
              <a:t>It is not enough to sketch a possible parallel process: without rigorous enforcement mechanisms it just won’t happen that way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b="0" dirty="0">
                <a:latin typeface="Calibri" pitchFamily="34" charset="0"/>
              </a:rPr>
              <a:t>Even the most optimistic, least realistic estimates at the beginning of ax did not achieve </a:t>
            </a:r>
            <a:r>
              <a:rPr lang="en-GB" b="0" dirty="0">
                <a:latin typeface="Calibri" pitchFamily="34" charset="0"/>
              </a:rPr>
              <a:t>PAR </a:t>
            </a:r>
            <a:r>
              <a:rPr lang="en-GB" b="0" dirty="0">
                <a:latin typeface="Calibri" pitchFamily="34" charset="0"/>
                <a:sym typeface="Symbol" panose="05050102010706020507" pitchFamily="18" charset="2"/>
              </a:rPr>
              <a:t> </a:t>
            </a:r>
            <a:r>
              <a:rPr lang="en-GB" b="0" dirty="0">
                <a:latin typeface="Calibri" pitchFamily="34" charset="0"/>
              </a:rPr>
              <a:t>D2.0 in 24 months</a:t>
            </a:r>
            <a:endParaRPr lang="en-US" b="0" dirty="0">
              <a:latin typeface="Calibri" pitchFamily="34" charset="0"/>
            </a:endParaRP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>
                <a:latin typeface="Calibri" pitchFamily="34" charset="0"/>
              </a:rPr>
              <a:t>E</a:t>
            </a:r>
            <a:r>
              <a:rPr lang="en-US" b="0" dirty="0">
                <a:latin typeface="Calibri" pitchFamily="34" charset="0"/>
              </a:rPr>
              <a:t>ventually took 44 months</a:t>
            </a:r>
            <a:endParaRPr lang="en-GB" b="0" dirty="0">
              <a:latin typeface="Calibri" pitchFamily="34" charset="0"/>
            </a:endParaRP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b="0" dirty="0">
                <a:latin typeface="Calibri" pitchFamily="34" charset="0"/>
              </a:rPr>
              <a:t>The best timeline estimates are those derived from actual past experience in IEEE 802.11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>
                <a:latin typeface="Calibri" pitchFamily="34" charset="0"/>
              </a:rPr>
              <a:t>Start with 24 month target (PAR </a:t>
            </a:r>
            <a:r>
              <a:rPr lang="en-GB" dirty="0">
                <a:latin typeface="Calibri" pitchFamily="34" charset="0"/>
                <a:sym typeface="Symbol" panose="05050102010706020507" pitchFamily="18" charset="2"/>
              </a:rPr>
              <a:t> </a:t>
            </a:r>
            <a:r>
              <a:rPr lang="en-GB" dirty="0">
                <a:latin typeface="Calibri" pitchFamily="34" charset="0"/>
              </a:rPr>
              <a:t>D2.0), and work backwards to see what steps can be fitted in—discard the other steps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b="0" dirty="0">
                <a:latin typeface="Calibri" pitchFamily="34" charset="0"/>
              </a:rPr>
              <a:t>We can’t spend 18 months on an SFD and</a:t>
            </a:r>
            <a:r>
              <a:rPr lang="en-GB" dirty="0">
                <a:latin typeface="Calibri" pitchFamily="34" charset="0"/>
              </a:rPr>
              <a:t> then get to D2.0 in 24 months</a:t>
            </a:r>
            <a:endParaRPr lang="en-GB" b="0" dirty="0">
              <a:latin typeface="Calibri" pitchFamily="34" charset="0"/>
            </a:endParaRP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600" dirty="0">
                <a:latin typeface="Calibri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20337965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1_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802-11-PathProtec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79260</TotalTime>
  <Words>835</Words>
  <Application>Microsoft Office PowerPoint</Application>
  <PresentationFormat>On-screen Show (4:3)</PresentationFormat>
  <Paragraphs>238</Paragraphs>
  <Slides>9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22" baseType="lpstr">
      <vt:lpstr>Arial Unicode MS</vt:lpstr>
      <vt:lpstr>MS Gothic</vt:lpstr>
      <vt:lpstr>MS PGothic</vt:lpstr>
      <vt:lpstr>MS PGothic</vt:lpstr>
      <vt:lpstr>Arial</vt:lpstr>
      <vt:lpstr>Calibri</vt:lpstr>
      <vt:lpstr>Symbol</vt:lpstr>
      <vt:lpstr>Times</vt:lpstr>
      <vt:lpstr>Times New Roman</vt:lpstr>
      <vt:lpstr>802-11-Submission</vt:lpstr>
      <vt:lpstr>1_802-11-Submission</vt:lpstr>
      <vt:lpstr>802-11-PathProtection</vt:lpstr>
      <vt:lpstr>Document</vt:lpstr>
      <vt:lpstr>Predicting timelines: the track record</vt:lpstr>
      <vt:lpstr>Abstract</vt:lpstr>
      <vt:lpstr>Illustration of potential timelines for 802.11ax</vt:lpstr>
      <vt:lpstr>Illustration of potential timelines for 802.11ax</vt:lpstr>
      <vt:lpstr>Preliminary Timeline Projection, Scenario A, with ‘normalized’* .11ac timeline for reference </vt:lpstr>
      <vt:lpstr>Preliminary Timeline Projection, Scenario B, with ‘normalized* .11ac timeline for reference </vt:lpstr>
      <vt:lpstr>Preliminary Timeline Projection, Scenario C, with ‘normalized* .11ac timeline for reference </vt:lpstr>
      <vt:lpstr>Strawpoll</vt:lpstr>
      <vt:lpstr>Conclusion</vt:lpstr>
    </vt:vector>
  </TitlesOfParts>
  <Company>Realtek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Mandatory Protection</dc:title>
  <dc:creator>Sean Coffey</dc:creator>
  <cp:lastModifiedBy>Sean Coffey</cp:lastModifiedBy>
  <cp:revision>1145</cp:revision>
  <cp:lastPrinted>1601-01-01T00:00:00Z</cp:lastPrinted>
  <dcterms:created xsi:type="dcterms:W3CDTF">2014-07-14T14:49:11Z</dcterms:created>
  <dcterms:modified xsi:type="dcterms:W3CDTF">2018-07-11T01:56:18Z</dcterms:modified>
</cp:coreProperties>
</file>