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71" r:id="rId3"/>
    <p:sldId id="288" r:id="rId4"/>
    <p:sldId id="292" r:id="rId5"/>
    <p:sldId id="298" r:id="rId6"/>
    <p:sldId id="294" r:id="rId7"/>
    <p:sldId id="295" r:id="rId8"/>
    <p:sldId id="296" r:id="rId9"/>
    <p:sldId id="299" r:id="rId10"/>
    <p:sldId id="300" r:id="rId11"/>
    <p:sldId id="302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96" autoAdjust="0"/>
    <p:restoredTop sz="94658" autoAdjust="0"/>
  </p:normalViewPr>
  <p:slideViewPr>
    <p:cSldViewPr>
      <p:cViewPr varScale="1">
        <p:scale>
          <a:sx n="77" d="100"/>
          <a:sy n="77" d="100"/>
        </p:scale>
        <p:origin x="181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82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09629"/>
            <a:ext cx="8229600" cy="1152000"/>
          </a:xfrm>
        </p:spPr>
        <p:txBody>
          <a:bodyPr>
            <a:normAutofit/>
          </a:bodyPr>
          <a:lstStyle>
            <a:lvl1pPr>
              <a:defRPr sz="2400">
                <a:latin typeface="Intel Clear" panose="020B0604020203020204" pitchFamily="34" charset="0"/>
              </a:defRPr>
            </a:lvl1pPr>
          </a:lstStyle>
          <a:p>
            <a:r>
              <a:rPr lang="de-DE" dirty="0" smtClean="0"/>
              <a:t>24pt Headline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Intel Clear" panose="020B060402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455613" y="1598400"/>
            <a:ext cx="8229600" cy="4526400"/>
          </a:xfrm>
        </p:spPr>
        <p:txBody>
          <a:bodyPr/>
          <a:lstStyle>
            <a:lvl1pPr>
              <a:spcBef>
                <a:spcPts val="600"/>
              </a:spcBef>
              <a:defRPr>
                <a:latin typeface="Intel Clear" panose="020B0604020203020204" pitchFamily="34" charset="0"/>
              </a:defRPr>
            </a:lvl1pPr>
            <a:lvl2pPr marL="360000" indent="-180000">
              <a:spcBef>
                <a:spcPts val="300"/>
              </a:spcBef>
              <a:buFont typeface="Verdana" panose="020B0604030504040204" pitchFamily="34" charset="0"/>
              <a:buChar char="−"/>
              <a:defRPr>
                <a:solidFill>
                  <a:schemeClr val="tx1"/>
                </a:solidFill>
                <a:latin typeface="Intel Clear" panose="020B0604020203020204" pitchFamily="34" charset="0"/>
              </a:defRPr>
            </a:lvl2pPr>
            <a:lvl3pPr marL="541338" indent="-180000">
              <a:spcBef>
                <a:spcPts val="300"/>
              </a:spcBef>
              <a:buFont typeface="Arial" panose="020B0604020202020204" pitchFamily="34" charset="0"/>
              <a:buChar char="»"/>
              <a:defRPr>
                <a:latin typeface="Intel Clear" panose="020B0604020203020204" pitchFamily="34" charset="0"/>
              </a:defRPr>
            </a:lvl3pPr>
            <a:lvl4pPr>
              <a:defRPr>
                <a:latin typeface="Intel Clear" panose="020B0604020203020204" pitchFamily="34" charset="0"/>
              </a:defRPr>
            </a:lvl4pPr>
            <a:lvl5pPr marL="900000" indent="-180000">
              <a:spcBef>
                <a:spcPts val="300"/>
              </a:spcBef>
              <a:defRPr sz="1200">
                <a:latin typeface="Intel Clear" panose="020B0604020203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5570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Doc.: IEEE 802.11-18/1271r0</a:t>
            </a:r>
            <a:endParaRPr lang="en-US" sz="1600" b="1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61637" y="30480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/>
              <a:t>July </a:t>
            </a:r>
            <a:r>
              <a:rPr lang="en-US" sz="1600" b="1" baseline="0" dirty="0" smtClean="0"/>
              <a:t>2018</a:t>
            </a:r>
            <a:endParaRPr lang="en-US" sz="16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rolfv@qti.qualcomm.com" TargetMode="External"/><Relationship Id="rId3" Type="http://schemas.openxmlformats.org/officeDocument/2006/relationships/hyperlink" Target="mailto:laurent.cariou@intel.com" TargetMode="External"/><Relationship Id="rId7" Type="http://schemas.openxmlformats.org/officeDocument/2006/relationships/hyperlink" Target="mailto:btian@qti.qualcomm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o-kai.huang@intel.com" TargetMode="External"/><Relationship Id="rId11" Type="http://schemas.openxmlformats.org/officeDocument/2006/relationships/hyperlink" Target="mailto:david.lopez-perez@nokia-bell-labs.com" TargetMode="External"/><Relationship Id="rId5" Type="http://schemas.openxmlformats.org/officeDocument/2006/relationships/hyperlink" Target="mailto:Xiaogang.chen@intel.com" TargetMode="External"/><Relationship Id="rId10" Type="http://schemas.openxmlformats.org/officeDocument/2006/relationships/hyperlink" Target="mailto:coffey@realtek.com" TargetMode="External"/><Relationship Id="rId4" Type="http://schemas.openxmlformats.org/officeDocument/2006/relationships/hyperlink" Target="mailto:robert.stacey@intel.com" TargetMode="External"/><Relationship Id="rId9" Type="http://schemas.openxmlformats.org/officeDocument/2006/relationships/hyperlink" Target="mailto:vkjones@qti.qualcomm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0789-10-0wng-extreme-throughput-802-11.pptx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0789-10-0wng-extreme-throughput-802-11.pptx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0789-10-0wng-extreme-throughput-802-11.pptx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51538"/>
            <a:ext cx="7772400" cy="1066800"/>
          </a:xfrm>
          <a:noFill/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Extremely High Throughput (EHT) 802.11 – study group creation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2018-06-18</a:t>
            </a:r>
            <a:endParaRPr lang="en-US" sz="2000" b="0" dirty="0" smtClean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495800" y="6520934"/>
            <a:ext cx="432812" cy="184666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31AB61F-ACC7-4806-8EC5-F675C64C5C64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211217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010400" y="6520934"/>
            <a:ext cx="1381060" cy="184666"/>
          </a:xfrm>
          <a:noFill/>
        </p:spPr>
        <p:txBody>
          <a:bodyPr/>
          <a:lstStyle/>
          <a:p>
            <a:r>
              <a:rPr lang="en-US" dirty="0" smtClean="0"/>
              <a:t>Laurent Cariou, Intel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009244"/>
              </p:ext>
            </p:extLst>
          </p:nvPr>
        </p:nvGraphicFramePr>
        <p:xfrm>
          <a:off x="838200" y="2819400"/>
          <a:ext cx="7239000" cy="28143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19200"/>
                <a:gridCol w="18288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1-503-712-5560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laurent.cariou@intel.com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  <a:hlinkClick r:id="rId4"/>
                        </a:rPr>
                        <a:t>robert.stacey@intel.com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5"/>
                        </a:rPr>
                        <a:t>Xiaogang.chen@intel.com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0" dirty="0" smtClean="0"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Times New Roman"/>
                          <a:ea typeface="Times New Roman"/>
                          <a:cs typeface="Arial"/>
                          <a:hlinkClick r:id="rId6"/>
                        </a:rPr>
                        <a:t>Po-kai.huang@intel.com</a:t>
                      </a: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0" dirty="0" smtClean="0">
                          <a:latin typeface="Times New Roman"/>
                          <a:ea typeface="Times New Roman"/>
                          <a:cs typeface="Arial"/>
                        </a:rPr>
                        <a:t>Tian Bin</a:t>
                      </a:r>
                      <a:endParaRPr lang="en-US" sz="12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+mn-lt"/>
                          <a:ea typeface="Times New Roman"/>
                          <a:cs typeface="Arial"/>
                          <a:hlinkClick r:id="rId7"/>
                        </a:rPr>
                        <a:t>btian@qti.qualcomm.com</a:t>
                      </a:r>
                      <a:r>
                        <a:rPr lang="en-US" sz="1100" i="0" baseline="0" dirty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100" i="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0" dirty="0" smtClean="0">
                          <a:latin typeface="Times New Roman"/>
                          <a:ea typeface="Times New Roman"/>
                          <a:cs typeface="Arial"/>
                        </a:rPr>
                        <a:t>Rolf De Vegt</a:t>
                      </a:r>
                      <a:endParaRPr lang="en-US" sz="12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+mn-lt"/>
                          <a:ea typeface="Times New Roman"/>
                          <a:cs typeface="Arial"/>
                          <a:hlinkClick r:id="rId8"/>
                        </a:rPr>
                        <a:t>rolfv@qti.qualcomm.com</a:t>
                      </a:r>
                      <a:r>
                        <a:rPr lang="en-US" sz="1100" i="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0" dirty="0" smtClean="0"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+mn-lt"/>
                          <a:ea typeface="Times New Roman"/>
                          <a:cs typeface="Arial"/>
                          <a:hlinkClick r:id="rId9"/>
                        </a:rPr>
                        <a:t>vkjones@qti.qualcomm.com</a:t>
                      </a:r>
                      <a:r>
                        <a:rPr lang="en-US" sz="1100" i="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0" dirty="0" smtClean="0">
                          <a:latin typeface="Times New Roman"/>
                          <a:ea typeface="Times New Roman"/>
                          <a:cs typeface="Arial"/>
                        </a:rPr>
                        <a:t>Sean Coffey</a:t>
                      </a:r>
                      <a:endParaRPr lang="en-US" sz="12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Realtek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+mn-lt"/>
                          <a:ea typeface="Times New Roman"/>
                          <a:cs typeface="Arial"/>
                          <a:hlinkClick r:id="rId10"/>
                        </a:rPr>
                        <a:t>coffey@realtek.com</a:t>
                      </a:r>
                      <a:r>
                        <a:rPr lang="en-US" sz="1100" i="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0" dirty="0" smtClean="0">
                          <a:latin typeface="Times New Roman"/>
                          <a:ea typeface="Times New Roman"/>
                          <a:cs typeface="Arial"/>
                        </a:rPr>
                        <a:t>David Lopez-Perez</a:t>
                      </a:r>
                      <a:endParaRPr lang="en-US" sz="12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Nokia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+mn-lt"/>
                          <a:ea typeface="Times New Roman"/>
                          <a:cs typeface="Arial"/>
                          <a:hlinkClick r:id="rId11"/>
                        </a:rPr>
                        <a:t>david.lopez-perez@nokia-bell-labs.com</a:t>
                      </a:r>
                      <a:r>
                        <a:rPr lang="en-US" sz="1100" i="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j-lt"/>
              </a:rPr>
              <a:t>Original proposed motion for EHT study group</a:t>
            </a:r>
            <a:br>
              <a:rPr lang="en-US" sz="2800" dirty="0" smtClean="0">
                <a:latin typeface="+mj-lt"/>
              </a:rPr>
            </a:br>
            <a:r>
              <a:rPr lang="en-US" sz="2000" dirty="0" smtClean="0">
                <a:latin typeface="+mj-lt"/>
              </a:rPr>
              <a:t>Based on TIG formation agreement</a:t>
            </a:r>
            <a:endParaRPr lang="en-US" sz="20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94071" y="1828800"/>
            <a:ext cx="8229600" cy="4526400"/>
          </a:xfrm>
        </p:spPr>
        <p:txBody>
          <a:bodyPr/>
          <a:lstStyle/>
          <a:p>
            <a:pPr marL="180000" lvl="1" indent="0">
              <a:buNone/>
            </a:pPr>
            <a:r>
              <a:rPr lang="en-US" dirty="0">
                <a:latin typeface="+mj-lt"/>
              </a:rPr>
              <a:t>Approve the formation of the 802.11 Extremely High Throughput (EHT) study group to consider development of a Project Authorization Request (PAR) and Criteria for Standards Development (CSD) </a:t>
            </a:r>
            <a:r>
              <a:rPr lang="en-US" dirty="0" smtClean="0">
                <a:latin typeface="+mj-lt"/>
              </a:rPr>
              <a:t>for </a:t>
            </a:r>
            <a:r>
              <a:rPr lang="en-US" dirty="0">
                <a:latin typeface="+mj-lt"/>
              </a:rPr>
              <a:t>1 to 7.125 GHz </a:t>
            </a:r>
            <a:r>
              <a:rPr lang="en-US" dirty="0" smtClean="0">
                <a:latin typeface="+mj-lt"/>
              </a:rPr>
              <a:t>operation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With </a:t>
            </a:r>
            <a:r>
              <a:rPr lang="en-US" dirty="0">
                <a:latin typeface="+mj-lt"/>
              </a:rPr>
              <a:t>the primary objective of increasing peak throughput to support high throughput applications such as video-over-WLAN, AR and VR. </a:t>
            </a:r>
            <a:endParaRPr lang="en-US" dirty="0" smtClean="0">
              <a:latin typeface="+mj-lt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Candidate </a:t>
            </a:r>
            <a:r>
              <a:rPr lang="en-US" dirty="0">
                <a:latin typeface="+mj-lt"/>
              </a:rPr>
              <a:t>features include but are not limited to: 320 MHz bandwidth, multiband aggregation and operation, and 16 spatial streams, as described in https://mentor.ieee.org/802.11/dcn/18/11-18-0789-10-0wng-extreme-throughput-802-11.pptx.</a:t>
            </a:r>
          </a:p>
          <a:p>
            <a:pPr marL="361338" lvl="2" indent="0">
              <a:buNone/>
            </a:pPr>
            <a:endParaRPr lang="en-US" dirty="0">
              <a:latin typeface="+mj-lt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304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j-lt"/>
              </a:rPr>
              <a:t>Updated motion for EHT study </a:t>
            </a:r>
            <a:r>
              <a:rPr lang="en-US" sz="2800" dirty="0">
                <a:latin typeface="+mj-lt"/>
              </a:rPr>
              <a:t>group</a:t>
            </a:r>
            <a:br>
              <a:rPr lang="en-US" sz="2800" dirty="0">
                <a:latin typeface="+mj-lt"/>
              </a:rPr>
            </a:br>
            <a:r>
              <a:rPr lang="en-US" sz="1800" dirty="0">
                <a:latin typeface="+mj-lt"/>
              </a:rPr>
              <a:t>Based on </a:t>
            </a:r>
            <a:r>
              <a:rPr lang="en-US" sz="1800" dirty="0" smtClean="0">
                <a:latin typeface="+mj-lt"/>
              </a:rPr>
              <a:t>discussion this week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94071" y="1828800"/>
            <a:ext cx="8229600" cy="4526400"/>
          </a:xfrm>
        </p:spPr>
        <p:txBody>
          <a:bodyPr/>
          <a:lstStyle/>
          <a:p>
            <a:pPr marL="180000" lvl="1" indent="0">
              <a:buNone/>
            </a:pPr>
            <a:r>
              <a:rPr lang="en-US" dirty="0">
                <a:latin typeface="+mj-lt"/>
              </a:rPr>
              <a:t>Approve the formation of the 802.11 Extremely High Throughput (EHT) study group to consider development of a Project Authorization Request (PAR) and Criteria for Standards Development (CSD) </a:t>
            </a:r>
            <a:r>
              <a:rPr lang="en-US" dirty="0" smtClean="0">
                <a:latin typeface="+mj-lt"/>
              </a:rPr>
              <a:t>for </a:t>
            </a:r>
            <a:r>
              <a:rPr lang="en-US" dirty="0">
                <a:latin typeface="+mj-lt"/>
              </a:rPr>
              <a:t>1 to 7.125 GHz </a:t>
            </a:r>
            <a:r>
              <a:rPr lang="en-US" dirty="0" smtClean="0">
                <a:latin typeface="+mj-lt"/>
              </a:rPr>
              <a:t>operation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With </a:t>
            </a:r>
            <a:r>
              <a:rPr lang="en-US" dirty="0">
                <a:latin typeface="+mj-lt"/>
              </a:rPr>
              <a:t>the primary objective of increasing peak throughput to support high throughput applications such as video-over-WLAN, AR and VR. </a:t>
            </a:r>
            <a:endParaRPr lang="en-US" dirty="0" smtClean="0">
              <a:latin typeface="+mj-lt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Candidate </a:t>
            </a:r>
            <a:r>
              <a:rPr lang="en-US" dirty="0">
                <a:latin typeface="+mj-lt"/>
              </a:rPr>
              <a:t>features include but are not limited to: 320 MHz bandwidth, multiband aggregation and operation, </a:t>
            </a:r>
            <a:r>
              <a:rPr lang="en-US" dirty="0" smtClean="0">
                <a:latin typeface="+mj-lt"/>
              </a:rPr>
              <a:t>16 </a:t>
            </a:r>
            <a:r>
              <a:rPr lang="en-US" dirty="0">
                <a:latin typeface="+mj-lt"/>
              </a:rPr>
              <a:t>spatial streams, as described in </a:t>
            </a:r>
            <a:r>
              <a:rPr lang="en-US" dirty="0">
                <a:latin typeface="+mj-lt"/>
                <a:hlinkClick r:id="rId2"/>
              </a:rPr>
              <a:t>https://</a:t>
            </a:r>
            <a:r>
              <a:rPr lang="en-US" dirty="0" smtClean="0">
                <a:latin typeface="+mj-lt"/>
                <a:hlinkClick r:id="rId2"/>
              </a:rPr>
              <a:t>mentor.ieee.org/802.11/dcn/18/11-18-0789-10-0wng-extreme-throughput-802-11.pptx</a:t>
            </a:r>
            <a:r>
              <a:rPr lang="en-US" dirty="0" smtClean="0">
                <a:latin typeface="+mj-lt"/>
              </a:rPr>
              <a:t> and </a:t>
            </a:r>
            <a:r>
              <a:rPr lang="en-US" dirty="0" smtClean="0">
                <a:latin typeface="+mj-lt"/>
              </a:rPr>
              <a:t>Multi-AP coordination</a:t>
            </a:r>
            <a:endParaRPr lang="en-US" dirty="0">
              <a:latin typeface="+mj-lt"/>
            </a:endParaRPr>
          </a:p>
          <a:p>
            <a:pPr marL="361338" lvl="2" indent="0">
              <a:buNone/>
            </a:pPr>
            <a:endParaRPr lang="en-US" dirty="0">
              <a:latin typeface="+mj-lt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81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dirty="0" smtClean="0">
                <a:latin typeface="+mj-lt"/>
              </a:rPr>
              <a:t>In May, we agreed to create a study group on EHT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645800"/>
            <a:ext cx="8229600" cy="4526400"/>
          </a:xfrm>
        </p:spPr>
        <p:txBody>
          <a:bodyPr/>
          <a:lstStyle/>
          <a:p>
            <a:r>
              <a:rPr lang="en-US" sz="2000" b="0" dirty="0" smtClean="0">
                <a:latin typeface="+mj-lt"/>
              </a:rPr>
              <a:t>During the May meeting, we proposed the creation of a study group to increase peak throughput with the following features: 320MHz, multiband aggregation and 16 spatial streams.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+mj-lt"/>
              </a:rPr>
              <a:t>Document 789r10 (</a:t>
            </a:r>
            <a:r>
              <a:rPr lang="en-US" dirty="0">
                <a:latin typeface="+mj-lt"/>
                <a:hlinkClick r:id="rId2"/>
              </a:rPr>
              <a:t>https://</a:t>
            </a:r>
            <a:r>
              <a:rPr lang="en-US" dirty="0" smtClean="0">
                <a:latin typeface="+mj-lt"/>
                <a:hlinkClick r:id="rId2"/>
              </a:rPr>
              <a:t>mentor.ieee.org/802.11/dcn/18/11-18-0789-10-0wng-extreme-throughput-802-11.pptx</a:t>
            </a:r>
            <a:r>
              <a:rPr lang="en-US" dirty="0">
                <a:latin typeface="+mj-lt"/>
              </a:rPr>
              <a:t>)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i</a:t>
            </a:r>
            <a:r>
              <a:rPr lang="en-US" dirty="0" smtClean="0">
                <a:latin typeface="+mj-lt"/>
              </a:rPr>
              <a:t>s describing the proposed scope.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A </a:t>
            </a:r>
            <a:r>
              <a:rPr lang="en-US" dirty="0" err="1" smtClean="0">
                <a:latin typeface="+mj-lt"/>
              </a:rPr>
              <a:t>strawpoll</a:t>
            </a:r>
            <a:r>
              <a:rPr lang="en-US" dirty="0" smtClean="0">
                <a:latin typeface="+mj-lt"/>
              </a:rPr>
              <a:t> was run in the WNG session (96 Y, 1 N, xx A):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+mj-lt"/>
            </a:endParaRPr>
          </a:p>
        </p:txBody>
      </p:sp>
      <p:sp>
        <p:nvSpPr>
          <p:cNvPr id="11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B790AEF6-2334-4FCA-BC79-3ABA989B679B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05000" y="4038600"/>
            <a:ext cx="6567155" cy="224676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1"/>
            <a:r>
              <a:rPr lang="en-US" sz="1400"/>
              <a:t>Do you agree to start a study group to define new features of 802.11 on bands between 1 and 7.125 GHz with the primary objective to increase peak throughput with the following candidate features: 320MHz bandwidth, multiband aggregation and operation, and 16 spatial streams.  In addition,</a:t>
            </a:r>
          </a:p>
          <a:p>
            <a:pPr lvl="2" fontAlgn="ctr"/>
            <a:r>
              <a:rPr lang="en-US"/>
              <a:t>The study group will discuss high throughput applications such as video-over-WLAN, AR and VR</a:t>
            </a:r>
          </a:p>
          <a:p>
            <a:pPr lvl="2" fontAlgn="ctr"/>
            <a:r>
              <a:rPr lang="en-US"/>
              <a:t>The study group may discuss additional objectives and features. Final set of features shall be determined within 6-months, which should be also the maximum duration of study group.</a:t>
            </a:r>
          </a:p>
          <a:p>
            <a:pPr lvl="2" fontAlgn="ctr"/>
            <a:r>
              <a:rPr lang="en-US"/>
              <a:t>The study group may define procedural enhancements to make 802.11 standards development more efficient and scalable.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82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j-lt"/>
              </a:rPr>
              <a:t>We motioned the creation of a TIG to initiate discussion in July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33400" y="2057400"/>
            <a:ext cx="8229600" cy="4526400"/>
          </a:xfrm>
        </p:spPr>
        <p:txBody>
          <a:bodyPr/>
          <a:lstStyle/>
          <a:p>
            <a:r>
              <a:rPr lang="en-US" sz="2000" dirty="0" smtClean="0">
                <a:latin typeface="+mj-lt"/>
              </a:rPr>
              <a:t>A TIG was then created to initiate discussion (as a study group can not be created during interims)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latin typeface="+mj-lt"/>
            </a:endParaRPr>
          </a:p>
          <a:p>
            <a:endParaRPr lang="en-US" sz="2000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600" y="3276600"/>
            <a:ext cx="6858000" cy="23698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1"/>
            <a:r>
              <a:rPr lang="en-US" sz="1800"/>
              <a:t>Approve formation of an XT TIG to initiate discussion on new 802.11 features for bands between 1 and 7.125 GHz: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/>
              <a:t>with the primary objective to increase peak throughput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/>
              <a:t>candidate features include but are not limited to: 320 MHz bandwidth, multiband aggregation and operation, and 16 spatial streams, as described in </a:t>
            </a:r>
            <a:r>
              <a:rPr lang="en-US" sz="1600">
                <a:hlinkClick r:id="rId2"/>
              </a:rPr>
              <a:t>https://mentor.ieee.org/802.11/dcn/18/11-18-0789-10-0wng-extreme-throughput-802-11.pptx</a:t>
            </a:r>
            <a:r>
              <a:rPr lang="en-US" sz="1600"/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/>
              <a:t>To support high throughput applications such as video-over-WLAN, AR and VR</a:t>
            </a:r>
            <a:endParaRPr lang="en-US" sz="1600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704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>
            <a:normAutofit/>
          </a:bodyPr>
          <a:lstStyle/>
          <a:p>
            <a:r>
              <a:rPr lang="en-US" sz="3200" smtClean="0">
                <a:latin typeface="+mj-lt"/>
              </a:rPr>
              <a:t>TIG discussions during July </a:t>
            </a:r>
            <a:r>
              <a:rPr lang="en-US" sz="3200" dirty="0" smtClean="0">
                <a:latin typeface="+mj-lt"/>
              </a:rPr>
              <a:t>meeting</a:t>
            </a:r>
            <a:endParaRPr lang="en-US" sz="32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33400" y="2057400"/>
            <a:ext cx="8229600" cy="4526400"/>
          </a:xfrm>
        </p:spPr>
        <p:txBody>
          <a:bodyPr/>
          <a:lstStyle/>
          <a:p>
            <a:r>
              <a:rPr lang="en-US" sz="2000" smtClean="0">
                <a:latin typeface="+mj-lt"/>
              </a:rPr>
              <a:t>This TIG is </a:t>
            </a:r>
            <a:r>
              <a:rPr lang="en-US" sz="2000" dirty="0" smtClean="0">
                <a:latin typeface="+mj-lt"/>
              </a:rPr>
              <a:t>a way to initiate study group discussion during the </a:t>
            </a:r>
            <a:r>
              <a:rPr lang="en-US" sz="2000" smtClean="0">
                <a:latin typeface="+mj-lt"/>
              </a:rPr>
              <a:t>July meeting, with the promise that it will transition into a SG at the end of the July meeting</a:t>
            </a:r>
          </a:p>
          <a:p>
            <a:pPr lvl="1"/>
            <a:r>
              <a:rPr lang="en-US" sz="1800" smtClean="0">
                <a:latin typeface="+mj-lt"/>
              </a:rPr>
              <a:t>We should then have discussion as if we were in a study group</a:t>
            </a:r>
          </a:p>
          <a:p>
            <a:pPr lvl="1"/>
            <a:r>
              <a:rPr lang="en-US" sz="1800" smtClean="0">
                <a:latin typeface="+mj-lt"/>
              </a:rPr>
              <a:t>We should start discussing PAR and CSD</a:t>
            </a:r>
            <a:endParaRPr lang="en-US" sz="1800" dirty="0" smtClean="0">
              <a:latin typeface="+mj-lt"/>
            </a:endParaRPr>
          </a:p>
          <a:p>
            <a:endParaRPr lang="en-US" sz="2000" dirty="0" smtClean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The motion to create the study group is </a:t>
            </a:r>
            <a:r>
              <a:rPr lang="en-US" sz="2000" dirty="0" smtClean="0">
                <a:latin typeface="+mj-lt"/>
              </a:rPr>
              <a:t>a </a:t>
            </a:r>
            <a:r>
              <a:rPr lang="en-US" sz="2000" dirty="0">
                <a:latin typeface="+mj-lt"/>
              </a:rPr>
              <a:t>formality that we need to </a:t>
            </a:r>
            <a:r>
              <a:rPr lang="en-US" sz="2000">
                <a:latin typeface="+mj-lt"/>
              </a:rPr>
              <a:t>do </a:t>
            </a:r>
            <a:r>
              <a:rPr lang="en-US" sz="2000" smtClean="0">
                <a:latin typeface="+mj-lt"/>
              </a:rPr>
              <a:t>during the </a:t>
            </a:r>
            <a:r>
              <a:rPr lang="en-US" sz="2000" dirty="0">
                <a:latin typeface="+mj-lt"/>
              </a:rPr>
              <a:t>July meeting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>
              <a:latin typeface="+mj-lt"/>
            </a:endParaRPr>
          </a:p>
          <a:p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177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smtClean="0">
                <a:latin typeface="+mj-lt"/>
              </a:rPr>
              <a:t>Accelerated process for EHT</a:t>
            </a:r>
            <a:endParaRPr lang="en-US" sz="2800">
              <a:latin typeface="+mj-lt"/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 bwMode="auto">
          <a:xfrm>
            <a:off x="304800" y="1219200"/>
            <a:ext cx="847678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Intel Clear" panose="020B0604020203020204" pitchFamily="34" charset="0"/>
                <a:ea typeface="+mn-ea"/>
                <a:cs typeface="+mn-cs"/>
              </a:defRPr>
            </a:lvl1pPr>
            <a:lvl2pPr marL="360000" indent="-180000" algn="l" rtl="0" eaLnBrk="0" fontAlgn="base" hangingPunct="0">
              <a:spcBef>
                <a:spcPts val="300"/>
              </a:spcBef>
              <a:spcAft>
                <a:spcPct val="0"/>
              </a:spcAft>
              <a:buFont typeface="Verdana" panose="020B0604030504040204" pitchFamily="34" charset="0"/>
              <a:buChar char="−"/>
              <a:defRPr sz="2000">
                <a:solidFill>
                  <a:schemeClr val="tx1"/>
                </a:solidFill>
                <a:latin typeface="Intel Clear" panose="020B0604020203020204" pitchFamily="34" charset="0"/>
              </a:defRPr>
            </a:lvl2pPr>
            <a:lvl3pPr marL="541338" indent="-180000" algn="l" rtl="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Intel Clear" panose="020B0604020203020204" pitchFamily="34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Intel Clear" panose="020B0604020203020204" pitchFamily="34" charset="0"/>
              </a:defRPr>
            </a:lvl4pPr>
            <a:lvl5pPr marL="900000" indent="-180000" algn="l" rtl="0" eaLnBrk="0" fontAlgn="base" hangingPunct="0">
              <a:spcBef>
                <a:spcPts val="3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Intel Clear" panose="020B0604020203020204" pitchFamily="34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sz="1800" kern="0" dirty="0">
                <a:latin typeface="+mj-lt"/>
              </a:rPr>
              <a:t>Assuming there is working group consensus to accelerate standards development timelines </a:t>
            </a:r>
            <a:r>
              <a:rPr lang="en-US" sz="1800" kern="0" dirty="0" smtClean="0">
                <a:latin typeface="+mj-lt"/>
              </a:rPr>
              <a:t>and </a:t>
            </a:r>
            <a:r>
              <a:rPr lang="en-US" sz="1800" kern="0" dirty="0">
                <a:latin typeface="+mj-lt"/>
              </a:rPr>
              <a:t>target a rapid succession of 2/3 year cycle time for mainstream MAC/PHY projects, EHT should be the first candidate project for this </a:t>
            </a:r>
            <a:r>
              <a:rPr lang="en-US" sz="1800" kern="0" dirty="0" smtClean="0">
                <a:latin typeface="+mj-lt"/>
              </a:rPr>
              <a:t>approach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kern="0" dirty="0" smtClean="0">
                <a:latin typeface="+mj-lt"/>
              </a:rPr>
              <a:t>11-18-1259-00-0000-a-cascading-process-for-major-amendments.pptx, Robert Stacey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kern="0" dirty="0" smtClean="0">
                <a:latin typeface="+mj-lt"/>
              </a:rPr>
              <a:t>11-18-1284-00-0000-a proposed way </a:t>
            </a:r>
            <a:r>
              <a:rPr lang="en-US" sz="1600" kern="0" dirty="0">
                <a:latin typeface="+mj-lt"/>
              </a:rPr>
              <a:t>f</a:t>
            </a:r>
            <a:r>
              <a:rPr lang="en-US" sz="1600" kern="0" dirty="0" smtClean="0">
                <a:latin typeface="+mj-lt"/>
              </a:rPr>
              <a:t>orward</a:t>
            </a:r>
            <a:r>
              <a:rPr lang="en-US" sz="1600" kern="0" dirty="0" smtClean="0">
                <a:latin typeface="+mj-lt"/>
              </a:rPr>
              <a:t>, </a:t>
            </a:r>
            <a:r>
              <a:rPr lang="en-US" sz="1600" kern="0" dirty="0" smtClean="0">
                <a:latin typeface="+mj-lt"/>
              </a:rPr>
              <a:t>Osama Aboul-Magd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000" kern="0" dirty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0" dirty="0" smtClean="0">
                <a:latin typeface="+mj-lt"/>
              </a:rPr>
              <a:t>Looking at industry interoperability certification launches, we should have approximately 11ax wave 1 in 2019, 11ax wave 2 around 2021. EHT would naturally be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kern="0" dirty="0" smtClean="0">
                <a:latin typeface="+mj-lt"/>
              </a:rPr>
              <a:t>EHT should define features for a single certification program and not 2, as was done for 11ac and 11ax, so its scope should be scaled accordingly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b="1" kern="0" dirty="0" smtClean="0">
                <a:latin typeface="+mj-lt"/>
              </a:rPr>
              <a:t>A new project would start 2 to 2 ½ years from now to define 2025-2026 release.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kern="0" dirty="0" smtClean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0" dirty="0" smtClean="0">
                <a:latin typeface="+mj-lt"/>
              </a:rPr>
              <a:t>In order to succeed with this approach, we need: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kern="0" dirty="0" smtClean="0">
                <a:latin typeface="+mj-lt"/>
              </a:rPr>
              <a:t>To be very strict in defining and respecting the timelines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i="1" kern="0" dirty="0" smtClean="0">
                <a:latin typeface="+mj-lt"/>
              </a:rPr>
              <a:t>To focus on the key features that show significant gains towards the objective of the project, and to list them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i="1" kern="0" dirty="0" smtClean="0">
                <a:latin typeface="+mj-lt"/>
              </a:rPr>
              <a:t>Potentially to provide visibility on the future projects, by providing a pre-list of features that would be considered for the project immediately following EHT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600" kern="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90460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smtClean="0">
                <a:latin typeface="+mj-lt"/>
              </a:rPr>
              <a:t>EHT timeline/roadmap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82587" y="1752600"/>
            <a:ext cx="8380413" cy="40386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July 2018: creation of EHT SG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Best option for start of EHT TG: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Jan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Next possible start time of EHT TG: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May 2019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latin typeface="+mj-lt"/>
            </a:endParaRPr>
          </a:p>
        </p:txBody>
      </p:sp>
      <p:sp>
        <p:nvSpPr>
          <p:cNvPr id="11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B790AEF6-2334-4FCA-BC79-3ABA989B679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1"/>
          <p:cNvSpPr txBox="1">
            <a:spLocks/>
          </p:cNvSpPr>
          <p:nvPr/>
        </p:nvSpPr>
        <p:spPr>
          <a:xfrm>
            <a:off x="753163" y="892963"/>
            <a:ext cx="8229600" cy="864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accent1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Verdana" pitchFamily="34" charset="0"/>
                <a:cs typeface="Verdana" pitchFamily="34" charset="0"/>
              </a:rPr>
              <a:t>Possible timeline for EHT with 2.5 years cycle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3" name="Line 24"/>
          <p:cNvSpPr>
            <a:spLocks noChangeShapeType="1"/>
          </p:cNvSpPr>
          <p:nvPr/>
        </p:nvSpPr>
        <p:spPr bwMode="auto">
          <a:xfrm flipH="1" flipV="1">
            <a:off x="7247580" y="1722829"/>
            <a:ext cx="3572" cy="3886200"/>
          </a:xfrm>
          <a:prstGeom prst="line">
            <a:avLst/>
          </a:prstGeom>
          <a:noFill/>
          <a:ln w="12700">
            <a:solidFill>
              <a:srgbClr val="00AEEF">
                <a:lumMod val="75000"/>
              </a:srgbClr>
            </a:solidFill>
            <a:prstDash val="lgDash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93A445">
                  <a:lumMod val="75000"/>
                </a:srgbClr>
              </a:solidFill>
              <a:effectLst/>
              <a:uLnTx/>
              <a:uFillTx/>
              <a:latin typeface="Times"/>
              <a:cs typeface="Arial" charset="0"/>
            </a:endParaRPr>
          </a:p>
        </p:txBody>
      </p:sp>
      <p:sp>
        <p:nvSpPr>
          <p:cNvPr id="54" name="Line 19"/>
          <p:cNvSpPr>
            <a:spLocks noChangeShapeType="1"/>
          </p:cNvSpPr>
          <p:nvPr/>
        </p:nvSpPr>
        <p:spPr bwMode="auto">
          <a:xfrm flipH="1" flipV="1">
            <a:off x="2672276" y="1722829"/>
            <a:ext cx="3572" cy="3886200"/>
          </a:xfrm>
          <a:prstGeom prst="line">
            <a:avLst/>
          </a:prstGeom>
          <a:noFill/>
          <a:ln w="12700">
            <a:solidFill>
              <a:srgbClr val="00AEEF">
                <a:lumMod val="75000"/>
              </a:srgbClr>
            </a:solidFill>
            <a:prstDash val="lgDash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93A445">
                  <a:lumMod val="75000"/>
                </a:srgbClr>
              </a:solidFill>
              <a:effectLst/>
              <a:uLnTx/>
              <a:uFillTx/>
              <a:latin typeface="Times"/>
              <a:cs typeface="Arial" charset="0"/>
            </a:endParaRPr>
          </a:p>
        </p:txBody>
      </p:sp>
      <p:sp>
        <p:nvSpPr>
          <p:cNvPr id="55" name="Line 20"/>
          <p:cNvSpPr>
            <a:spLocks noChangeShapeType="1"/>
          </p:cNvSpPr>
          <p:nvPr/>
        </p:nvSpPr>
        <p:spPr bwMode="auto">
          <a:xfrm flipV="1">
            <a:off x="2292125" y="1722829"/>
            <a:ext cx="1283" cy="3886200"/>
          </a:xfrm>
          <a:prstGeom prst="line">
            <a:avLst/>
          </a:prstGeom>
          <a:noFill/>
          <a:ln w="12700">
            <a:solidFill>
              <a:srgbClr val="00AEEF">
                <a:lumMod val="75000"/>
              </a:srgbClr>
            </a:solidFill>
            <a:prstDash val="lgDash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93A445">
                  <a:lumMod val="75000"/>
                </a:srgbClr>
              </a:solidFill>
              <a:effectLst/>
              <a:uLnTx/>
              <a:uFillTx/>
              <a:latin typeface="Times"/>
              <a:cs typeface="Arial" charset="0"/>
            </a:endParaRPr>
          </a:p>
        </p:txBody>
      </p:sp>
      <p:sp>
        <p:nvSpPr>
          <p:cNvPr id="56" name="Line 21"/>
          <p:cNvSpPr>
            <a:spLocks noChangeShapeType="1"/>
          </p:cNvSpPr>
          <p:nvPr/>
        </p:nvSpPr>
        <p:spPr bwMode="auto">
          <a:xfrm flipH="1" flipV="1">
            <a:off x="3101747" y="1722829"/>
            <a:ext cx="3572" cy="3886200"/>
          </a:xfrm>
          <a:prstGeom prst="line">
            <a:avLst/>
          </a:prstGeom>
          <a:noFill/>
          <a:ln w="12700">
            <a:solidFill>
              <a:srgbClr val="00AEEF">
                <a:lumMod val="75000"/>
              </a:srgbClr>
            </a:solidFill>
            <a:prstDash val="lgDash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93A445">
                  <a:lumMod val="75000"/>
                </a:srgbClr>
              </a:solidFill>
              <a:effectLst/>
              <a:uLnTx/>
              <a:uFillTx/>
              <a:latin typeface="Times"/>
              <a:cs typeface="Arial" charset="0"/>
            </a:endParaRPr>
          </a:p>
        </p:txBody>
      </p:sp>
      <p:sp>
        <p:nvSpPr>
          <p:cNvPr id="57" name="Line 22"/>
          <p:cNvSpPr>
            <a:spLocks noChangeShapeType="1"/>
          </p:cNvSpPr>
          <p:nvPr/>
        </p:nvSpPr>
        <p:spPr bwMode="auto">
          <a:xfrm flipV="1">
            <a:off x="3511542" y="1722829"/>
            <a:ext cx="3510" cy="3886200"/>
          </a:xfrm>
          <a:prstGeom prst="line">
            <a:avLst/>
          </a:prstGeom>
          <a:noFill/>
          <a:ln w="12700">
            <a:solidFill>
              <a:srgbClr val="00AEEF">
                <a:lumMod val="75000"/>
              </a:srgbClr>
            </a:solidFill>
            <a:prstDash val="lgDash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93A445">
                  <a:lumMod val="75000"/>
                </a:srgbClr>
              </a:solidFill>
              <a:effectLst/>
              <a:uLnTx/>
              <a:uFillTx/>
              <a:latin typeface="Times"/>
              <a:cs typeface="Arial" charset="0"/>
            </a:endParaRPr>
          </a:p>
        </p:txBody>
      </p:sp>
      <p:sp>
        <p:nvSpPr>
          <p:cNvPr id="58" name="Line 23"/>
          <p:cNvSpPr>
            <a:spLocks noChangeShapeType="1"/>
          </p:cNvSpPr>
          <p:nvPr/>
        </p:nvSpPr>
        <p:spPr bwMode="auto">
          <a:xfrm flipH="1" flipV="1">
            <a:off x="3938909" y="1722829"/>
            <a:ext cx="3572" cy="3886200"/>
          </a:xfrm>
          <a:prstGeom prst="line">
            <a:avLst/>
          </a:prstGeom>
          <a:noFill/>
          <a:ln w="12700">
            <a:solidFill>
              <a:srgbClr val="00AEEF">
                <a:lumMod val="75000"/>
              </a:srgbClr>
            </a:solidFill>
            <a:prstDash val="lgDash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93A445">
                  <a:lumMod val="75000"/>
                </a:srgbClr>
              </a:solidFill>
              <a:effectLst/>
              <a:uLnTx/>
              <a:uFillTx/>
              <a:latin typeface="Times"/>
              <a:cs typeface="Arial" charset="0"/>
            </a:endParaRPr>
          </a:p>
        </p:txBody>
      </p:sp>
      <p:sp>
        <p:nvSpPr>
          <p:cNvPr id="59" name="Line 24"/>
          <p:cNvSpPr>
            <a:spLocks noChangeShapeType="1"/>
          </p:cNvSpPr>
          <p:nvPr/>
        </p:nvSpPr>
        <p:spPr bwMode="auto">
          <a:xfrm flipV="1">
            <a:off x="4348704" y="1722830"/>
            <a:ext cx="2026" cy="3886200"/>
          </a:xfrm>
          <a:prstGeom prst="line">
            <a:avLst/>
          </a:prstGeom>
          <a:noFill/>
          <a:ln w="12700">
            <a:solidFill>
              <a:srgbClr val="00AEEF">
                <a:lumMod val="75000"/>
              </a:srgbClr>
            </a:solidFill>
            <a:prstDash val="lgDash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93A445">
                  <a:lumMod val="75000"/>
                </a:srgbClr>
              </a:solidFill>
              <a:effectLst/>
              <a:uLnTx/>
              <a:uFillTx/>
              <a:latin typeface="Times"/>
              <a:cs typeface="Arial" charset="0"/>
            </a:endParaRPr>
          </a:p>
        </p:txBody>
      </p:sp>
      <p:sp>
        <p:nvSpPr>
          <p:cNvPr id="60" name="Line 24"/>
          <p:cNvSpPr>
            <a:spLocks noChangeShapeType="1"/>
          </p:cNvSpPr>
          <p:nvPr/>
        </p:nvSpPr>
        <p:spPr bwMode="auto">
          <a:xfrm flipV="1">
            <a:off x="4762812" y="1722828"/>
            <a:ext cx="3309" cy="3886200"/>
          </a:xfrm>
          <a:prstGeom prst="line">
            <a:avLst/>
          </a:prstGeom>
          <a:noFill/>
          <a:ln w="12700">
            <a:solidFill>
              <a:srgbClr val="00AEEF">
                <a:lumMod val="75000"/>
              </a:srgbClr>
            </a:solidFill>
            <a:prstDash val="lgDash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93A445">
                  <a:lumMod val="75000"/>
                </a:srgbClr>
              </a:solidFill>
              <a:effectLst/>
              <a:uLnTx/>
              <a:uFillTx/>
              <a:latin typeface="Times"/>
              <a:cs typeface="Arial" charset="0"/>
            </a:endParaRPr>
          </a:p>
        </p:txBody>
      </p:sp>
      <p:sp>
        <p:nvSpPr>
          <p:cNvPr id="61" name="Line 24"/>
          <p:cNvSpPr>
            <a:spLocks noChangeShapeType="1"/>
          </p:cNvSpPr>
          <p:nvPr/>
        </p:nvSpPr>
        <p:spPr bwMode="auto">
          <a:xfrm flipH="1" flipV="1">
            <a:off x="5174700" y="1722829"/>
            <a:ext cx="3572" cy="3886200"/>
          </a:xfrm>
          <a:prstGeom prst="line">
            <a:avLst/>
          </a:prstGeom>
          <a:noFill/>
          <a:ln w="12700">
            <a:solidFill>
              <a:srgbClr val="00AEEF">
                <a:lumMod val="75000"/>
              </a:srgbClr>
            </a:solidFill>
            <a:prstDash val="lgDash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93A445">
                  <a:lumMod val="75000"/>
                </a:srgbClr>
              </a:solidFill>
              <a:effectLst/>
              <a:uLnTx/>
              <a:uFillTx/>
              <a:latin typeface="Times"/>
              <a:cs typeface="Arial" charset="0"/>
            </a:endParaRPr>
          </a:p>
        </p:txBody>
      </p:sp>
      <p:sp>
        <p:nvSpPr>
          <p:cNvPr id="62" name="Line 24"/>
          <p:cNvSpPr>
            <a:spLocks noChangeShapeType="1"/>
          </p:cNvSpPr>
          <p:nvPr/>
        </p:nvSpPr>
        <p:spPr bwMode="auto">
          <a:xfrm flipH="1" flipV="1">
            <a:off x="5597925" y="1722829"/>
            <a:ext cx="3572" cy="3886200"/>
          </a:xfrm>
          <a:prstGeom prst="line">
            <a:avLst/>
          </a:prstGeom>
          <a:noFill/>
          <a:ln w="12700">
            <a:solidFill>
              <a:srgbClr val="00AEEF">
                <a:lumMod val="75000"/>
              </a:srgbClr>
            </a:solidFill>
            <a:prstDash val="lgDash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93A445">
                  <a:lumMod val="75000"/>
                </a:srgbClr>
              </a:solidFill>
              <a:effectLst/>
              <a:uLnTx/>
              <a:uFillTx/>
              <a:latin typeface="Times"/>
              <a:cs typeface="Arial" charset="0"/>
            </a:endParaRPr>
          </a:p>
        </p:txBody>
      </p:sp>
      <p:sp>
        <p:nvSpPr>
          <p:cNvPr id="63" name="Line 24"/>
          <p:cNvSpPr>
            <a:spLocks noChangeShapeType="1"/>
          </p:cNvSpPr>
          <p:nvPr/>
        </p:nvSpPr>
        <p:spPr bwMode="auto">
          <a:xfrm flipV="1">
            <a:off x="6013956" y="1722828"/>
            <a:ext cx="3309" cy="3886200"/>
          </a:xfrm>
          <a:prstGeom prst="line">
            <a:avLst/>
          </a:prstGeom>
          <a:noFill/>
          <a:ln w="12700">
            <a:solidFill>
              <a:srgbClr val="00AEEF">
                <a:lumMod val="75000"/>
              </a:srgbClr>
            </a:solidFill>
            <a:prstDash val="lgDash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93A445">
                  <a:lumMod val="75000"/>
                </a:srgbClr>
              </a:solidFill>
              <a:effectLst/>
              <a:uLnTx/>
              <a:uFillTx/>
              <a:latin typeface="Times"/>
              <a:cs typeface="Arial" charset="0"/>
            </a:endParaRPr>
          </a:p>
        </p:txBody>
      </p:sp>
      <p:sp>
        <p:nvSpPr>
          <p:cNvPr id="64" name="Line 24"/>
          <p:cNvSpPr>
            <a:spLocks noChangeShapeType="1"/>
          </p:cNvSpPr>
          <p:nvPr/>
        </p:nvSpPr>
        <p:spPr bwMode="auto">
          <a:xfrm flipH="1" flipV="1">
            <a:off x="6425844" y="1722829"/>
            <a:ext cx="3572" cy="3886200"/>
          </a:xfrm>
          <a:prstGeom prst="line">
            <a:avLst/>
          </a:prstGeom>
          <a:noFill/>
          <a:ln w="12700">
            <a:solidFill>
              <a:srgbClr val="00AEEF">
                <a:lumMod val="75000"/>
              </a:srgbClr>
            </a:solidFill>
            <a:prstDash val="lgDash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93A445">
                  <a:lumMod val="75000"/>
                </a:srgbClr>
              </a:solidFill>
              <a:effectLst/>
              <a:uLnTx/>
              <a:uFillTx/>
              <a:latin typeface="Times"/>
              <a:cs typeface="Arial" charset="0"/>
            </a:endParaRPr>
          </a:p>
        </p:txBody>
      </p:sp>
      <p:sp>
        <p:nvSpPr>
          <p:cNvPr id="65" name="Line 24"/>
          <p:cNvSpPr>
            <a:spLocks noChangeShapeType="1"/>
          </p:cNvSpPr>
          <p:nvPr/>
        </p:nvSpPr>
        <p:spPr bwMode="auto">
          <a:xfrm flipH="1" flipV="1">
            <a:off x="6849069" y="1722829"/>
            <a:ext cx="3572" cy="3886200"/>
          </a:xfrm>
          <a:prstGeom prst="line">
            <a:avLst/>
          </a:prstGeom>
          <a:noFill/>
          <a:ln w="12700">
            <a:solidFill>
              <a:srgbClr val="00AEEF">
                <a:lumMod val="75000"/>
              </a:srgbClr>
            </a:solidFill>
            <a:prstDash val="lgDash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93A445">
                  <a:lumMod val="75000"/>
                </a:srgbClr>
              </a:solidFill>
              <a:effectLst/>
              <a:uLnTx/>
              <a:uFillTx/>
              <a:latin typeface="Times"/>
              <a:cs typeface="Arial" charset="0"/>
            </a:endParaRPr>
          </a:p>
        </p:txBody>
      </p:sp>
      <p:sp>
        <p:nvSpPr>
          <p:cNvPr id="67" name="Line 24"/>
          <p:cNvSpPr>
            <a:spLocks noChangeShapeType="1"/>
          </p:cNvSpPr>
          <p:nvPr/>
        </p:nvSpPr>
        <p:spPr bwMode="auto">
          <a:xfrm flipH="1" flipV="1">
            <a:off x="7628579" y="1739242"/>
            <a:ext cx="3572" cy="3886200"/>
          </a:xfrm>
          <a:prstGeom prst="line">
            <a:avLst/>
          </a:prstGeom>
          <a:noFill/>
          <a:ln w="12700">
            <a:solidFill>
              <a:srgbClr val="00AEEF">
                <a:lumMod val="75000"/>
              </a:srgbClr>
            </a:solidFill>
            <a:prstDash val="lgDash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93A445">
                  <a:lumMod val="75000"/>
                </a:srgbClr>
              </a:solidFill>
              <a:effectLst/>
              <a:uLnTx/>
              <a:uFillTx/>
              <a:latin typeface="Times"/>
              <a:cs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15973" y="2362200"/>
            <a:ext cx="182746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50" b="1" dirty="0" smtClean="0">
                <a:solidFill>
                  <a:prstClr val="black"/>
                </a:solidFill>
                <a:latin typeface="Verdana"/>
              </a:rPr>
              <a:t>11ax R1</a:t>
            </a:r>
            <a:endParaRPr lang="en-US" sz="1350" b="1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69" name="Line 24"/>
          <p:cNvSpPr>
            <a:spLocks noChangeShapeType="1"/>
          </p:cNvSpPr>
          <p:nvPr/>
        </p:nvSpPr>
        <p:spPr bwMode="auto">
          <a:xfrm flipH="1" flipV="1">
            <a:off x="8422598" y="1730476"/>
            <a:ext cx="3572" cy="3886200"/>
          </a:xfrm>
          <a:prstGeom prst="line">
            <a:avLst/>
          </a:prstGeom>
          <a:noFill/>
          <a:ln w="12700">
            <a:solidFill>
              <a:srgbClr val="00AEEF">
                <a:lumMod val="75000"/>
              </a:srgbClr>
            </a:solidFill>
            <a:prstDash val="lgDash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93A445">
                  <a:lumMod val="75000"/>
                </a:srgbClr>
              </a:solidFill>
              <a:effectLst/>
              <a:uLnTx/>
              <a:uFillTx/>
              <a:latin typeface="Times"/>
              <a:cs typeface="Arial" charset="0"/>
            </a:endParaRPr>
          </a:p>
        </p:txBody>
      </p:sp>
      <p:sp>
        <p:nvSpPr>
          <p:cNvPr id="70" name="Line 24"/>
          <p:cNvSpPr>
            <a:spLocks noChangeShapeType="1"/>
          </p:cNvSpPr>
          <p:nvPr/>
        </p:nvSpPr>
        <p:spPr bwMode="auto">
          <a:xfrm flipH="1" flipV="1">
            <a:off x="8024087" y="1730476"/>
            <a:ext cx="3572" cy="3886200"/>
          </a:xfrm>
          <a:prstGeom prst="line">
            <a:avLst/>
          </a:prstGeom>
          <a:noFill/>
          <a:ln w="12700">
            <a:solidFill>
              <a:srgbClr val="00AEEF">
                <a:lumMod val="75000"/>
              </a:srgbClr>
            </a:solidFill>
            <a:prstDash val="lgDash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93A445">
                  <a:lumMod val="75000"/>
                </a:srgbClr>
              </a:solidFill>
              <a:effectLst/>
              <a:uLnTx/>
              <a:uFillTx/>
              <a:latin typeface="Times"/>
              <a:cs typeface="Arial" charset="0"/>
            </a:endParaRPr>
          </a:p>
        </p:txBody>
      </p:sp>
      <p:sp>
        <p:nvSpPr>
          <p:cNvPr id="71" name="Line 24"/>
          <p:cNvSpPr>
            <a:spLocks noChangeShapeType="1"/>
          </p:cNvSpPr>
          <p:nvPr/>
        </p:nvSpPr>
        <p:spPr bwMode="auto">
          <a:xfrm flipV="1">
            <a:off x="8800604" y="1740756"/>
            <a:ext cx="4660" cy="3886200"/>
          </a:xfrm>
          <a:prstGeom prst="line">
            <a:avLst/>
          </a:prstGeom>
          <a:noFill/>
          <a:ln w="12700">
            <a:solidFill>
              <a:srgbClr val="00AEEF">
                <a:lumMod val="75000"/>
              </a:srgbClr>
            </a:solidFill>
            <a:prstDash val="lgDash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93A445">
                  <a:lumMod val="75000"/>
                </a:srgbClr>
              </a:solidFill>
              <a:effectLst/>
              <a:uLnTx/>
              <a:uFillTx/>
              <a:latin typeface="Times"/>
              <a:cs typeface="Arial" charset="0"/>
            </a:endParaRPr>
          </a:p>
        </p:txBody>
      </p:sp>
      <p:sp>
        <p:nvSpPr>
          <p:cNvPr id="72" name="Text Box 31"/>
          <p:cNvSpPr txBox="1">
            <a:spLocks noChangeArrowheads="1"/>
          </p:cNvSpPr>
          <p:nvPr/>
        </p:nvSpPr>
        <p:spPr bwMode="auto">
          <a:xfrm>
            <a:off x="6271971" y="5644675"/>
            <a:ext cx="742950" cy="219291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 eaLnBrk="1" hangingPunct="1"/>
            <a:r>
              <a:rPr lang="en-US" sz="825" b="1" dirty="0" smtClean="0">
                <a:solidFill>
                  <a:srgbClr val="93A445">
                    <a:lumMod val="75000"/>
                  </a:srgbClr>
                </a:solidFill>
                <a:latin typeface="Verdana" pitchFamily="34" charset="0"/>
                <a:cs typeface="Arial" charset="0"/>
              </a:rPr>
              <a:t>S1‘21</a:t>
            </a:r>
            <a:endParaRPr lang="en-US" sz="825" b="1" dirty="0">
              <a:solidFill>
                <a:srgbClr val="93A445">
                  <a:lumMod val="75000"/>
                </a:srgbClr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73" name="Text Box 28"/>
          <p:cNvSpPr txBox="1">
            <a:spLocks noChangeArrowheads="1"/>
          </p:cNvSpPr>
          <p:nvPr/>
        </p:nvSpPr>
        <p:spPr bwMode="auto">
          <a:xfrm>
            <a:off x="7454799" y="5644675"/>
            <a:ext cx="742950" cy="219291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 eaLnBrk="1" hangingPunct="1"/>
            <a:r>
              <a:rPr lang="en-US" sz="825" b="1" dirty="0" smtClean="0">
                <a:solidFill>
                  <a:srgbClr val="93A445">
                    <a:lumMod val="75000"/>
                  </a:srgbClr>
                </a:solidFill>
                <a:latin typeface="Verdana" pitchFamily="34" charset="0"/>
                <a:cs typeface="Arial" charset="0"/>
              </a:rPr>
              <a:t>S2‘22</a:t>
            </a:r>
            <a:endParaRPr lang="en-US" sz="825" b="1" dirty="0">
              <a:solidFill>
                <a:srgbClr val="93A445">
                  <a:lumMod val="75000"/>
                </a:srgbClr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74" name="Text Box 28"/>
          <p:cNvSpPr txBox="1">
            <a:spLocks noChangeArrowheads="1"/>
          </p:cNvSpPr>
          <p:nvPr/>
        </p:nvSpPr>
        <p:spPr bwMode="auto">
          <a:xfrm>
            <a:off x="7863813" y="5633629"/>
            <a:ext cx="742950" cy="219291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 eaLnBrk="1" hangingPunct="1"/>
            <a:r>
              <a:rPr lang="en-US" sz="825" b="1" dirty="0" smtClean="0">
                <a:solidFill>
                  <a:srgbClr val="93A445">
                    <a:lumMod val="75000"/>
                  </a:srgbClr>
                </a:solidFill>
                <a:latin typeface="Verdana" pitchFamily="34" charset="0"/>
                <a:cs typeface="Arial" charset="0"/>
              </a:rPr>
              <a:t>S1‘23</a:t>
            </a:r>
            <a:endParaRPr lang="en-US" sz="825" b="1" dirty="0">
              <a:solidFill>
                <a:srgbClr val="93A445">
                  <a:lumMod val="75000"/>
                </a:srgbClr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75" name="Text Box 28"/>
          <p:cNvSpPr txBox="1">
            <a:spLocks noChangeArrowheads="1"/>
          </p:cNvSpPr>
          <p:nvPr/>
        </p:nvSpPr>
        <p:spPr bwMode="auto">
          <a:xfrm>
            <a:off x="8258057" y="5634894"/>
            <a:ext cx="742950" cy="219291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 eaLnBrk="1" hangingPunct="1"/>
            <a:r>
              <a:rPr lang="en-US" sz="825" b="1" dirty="0" smtClean="0">
                <a:solidFill>
                  <a:srgbClr val="93A445">
                    <a:lumMod val="75000"/>
                  </a:srgbClr>
                </a:solidFill>
                <a:latin typeface="Verdana" pitchFamily="34" charset="0"/>
                <a:cs typeface="Arial" charset="0"/>
              </a:rPr>
              <a:t>S2‘23</a:t>
            </a:r>
            <a:endParaRPr lang="en-US" sz="825" b="1" dirty="0">
              <a:solidFill>
                <a:srgbClr val="93A445">
                  <a:lumMod val="75000"/>
                </a:srgbClr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76" name="Text Box 28"/>
          <p:cNvSpPr txBox="1">
            <a:spLocks noChangeArrowheads="1"/>
          </p:cNvSpPr>
          <p:nvPr/>
        </p:nvSpPr>
        <p:spPr bwMode="auto">
          <a:xfrm>
            <a:off x="6653547" y="5644675"/>
            <a:ext cx="742950" cy="219291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 eaLnBrk="1" hangingPunct="1"/>
            <a:r>
              <a:rPr lang="en-US" sz="825" b="1" dirty="0" smtClean="0">
                <a:solidFill>
                  <a:srgbClr val="93A445">
                    <a:lumMod val="75000"/>
                  </a:srgbClr>
                </a:solidFill>
                <a:latin typeface="Verdana" pitchFamily="34" charset="0"/>
                <a:cs typeface="Arial" charset="0"/>
              </a:rPr>
              <a:t>S2‘21</a:t>
            </a:r>
            <a:endParaRPr lang="en-US" sz="825" b="1" dirty="0">
              <a:solidFill>
                <a:srgbClr val="93A445">
                  <a:lumMod val="75000"/>
                </a:srgbClr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77" name="Text Box 28"/>
          <p:cNvSpPr txBox="1">
            <a:spLocks noChangeArrowheads="1"/>
          </p:cNvSpPr>
          <p:nvPr/>
        </p:nvSpPr>
        <p:spPr bwMode="auto">
          <a:xfrm>
            <a:off x="7054753" y="5644675"/>
            <a:ext cx="742950" cy="219291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 eaLnBrk="1" hangingPunct="1"/>
            <a:r>
              <a:rPr lang="en-US" sz="825" b="1" dirty="0" smtClean="0">
                <a:solidFill>
                  <a:srgbClr val="93A445">
                    <a:lumMod val="75000"/>
                  </a:srgbClr>
                </a:solidFill>
                <a:latin typeface="Verdana" pitchFamily="34" charset="0"/>
                <a:cs typeface="Arial" charset="0"/>
              </a:rPr>
              <a:t>S1‘22</a:t>
            </a:r>
            <a:endParaRPr lang="en-US" sz="825" b="1" dirty="0">
              <a:solidFill>
                <a:srgbClr val="93A445">
                  <a:lumMod val="75000"/>
                </a:srgbClr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 rot="2773743">
            <a:off x="8752538" y="4888002"/>
            <a:ext cx="77829" cy="78128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/>
          <a:lstStyle/>
          <a:p>
            <a:pPr defTabSz="457200">
              <a:defRPr/>
            </a:pPr>
            <a:endParaRPr lang="en-US" sz="1800">
              <a:solidFill>
                <a:srgbClr val="000000"/>
              </a:solidFill>
              <a:latin typeface="Times"/>
              <a:cs typeface="Arial" charset="0"/>
            </a:endParaRPr>
          </a:p>
        </p:txBody>
      </p:sp>
      <p:sp>
        <p:nvSpPr>
          <p:cNvPr id="79" name="Rectangle 78"/>
          <p:cNvSpPr/>
          <p:nvPr/>
        </p:nvSpPr>
        <p:spPr bwMode="auto">
          <a:xfrm rot="2773743">
            <a:off x="6734158" y="4740742"/>
            <a:ext cx="78581" cy="78063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/>
          <a:lstStyle/>
          <a:p>
            <a:pPr defTabSz="457200"/>
            <a:endParaRPr lang="en-US" sz="1800">
              <a:solidFill>
                <a:srgbClr val="000000"/>
              </a:solidFill>
              <a:latin typeface="Times"/>
              <a:cs typeface="Arial" charset="0"/>
            </a:endParaRPr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6718083" y="5049798"/>
            <a:ext cx="2174174" cy="0"/>
          </a:xfrm>
          <a:prstGeom prst="straightConnector1">
            <a:avLst/>
          </a:prstGeom>
          <a:noFill/>
          <a:ln w="19050" cap="flat" cmpd="sng" algn="ctr">
            <a:solidFill>
              <a:srgbClr val="0071C5">
                <a:shade val="95000"/>
                <a:satMod val="105000"/>
              </a:srgbClr>
            </a:solidFill>
            <a:prstDash val="solid"/>
            <a:headEnd type="triangle"/>
            <a:tailEnd type="triangle"/>
          </a:ln>
          <a:effectLst/>
        </p:spPr>
      </p:cxnSp>
      <p:sp>
        <p:nvSpPr>
          <p:cNvPr id="81" name="TextBox 80"/>
          <p:cNvSpPr txBox="1"/>
          <p:nvPr/>
        </p:nvSpPr>
        <p:spPr>
          <a:xfrm>
            <a:off x="6934200" y="5049798"/>
            <a:ext cx="186957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b="1" dirty="0" smtClean="0">
                <a:solidFill>
                  <a:prstClr val="black"/>
                </a:solidFill>
                <a:latin typeface="Verdana"/>
              </a:rPr>
              <a:t>Industry certification program</a:t>
            </a:r>
            <a:endParaRPr lang="en-US" sz="750" b="1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8347030" y="4495800"/>
            <a:ext cx="1005912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b="1" dirty="0" smtClean="0">
                <a:solidFill>
                  <a:prstClr val="black"/>
                </a:solidFill>
                <a:latin typeface="Verdana"/>
              </a:rPr>
              <a:t>End 2023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b="1" dirty="0" smtClean="0">
                <a:solidFill>
                  <a:prstClr val="black"/>
                </a:solidFill>
                <a:latin typeface="Verdana"/>
              </a:rPr>
              <a:t>Certification launch</a:t>
            </a:r>
            <a:endParaRPr lang="en-US" sz="750" b="1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15063" y="4729118"/>
            <a:ext cx="182746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50" b="1" dirty="0" smtClean="0">
                <a:solidFill>
                  <a:prstClr val="black"/>
                </a:solidFill>
                <a:latin typeface="Verdana"/>
              </a:rPr>
              <a:t>EHT </a:t>
            </a:r>
            <a:endParaRPr lang="en-US" sz="1350" b="1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84" name="Rectangle 83"/>
          <p:cNvSpPr/>
          <p:nvPr/>
        </p:nvSpPr>
        <p:spPr bwMode="auto">
          <a:xfrm rot="2773743">
            <a:off x="7303087" y="4767600"/>
            <a:ext cx="78581" cy="78063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/>
          <a:lstStyle/>
          <a:p>
            <a:pPr defTabSz="457200"/>
            <a:endParaRPr lang="en-US" sz="1800">
              <a:solidFill>
                <a:srgbClr val="000000"/>
              </a:solidFill>
              <a:latin typeface="Times"/>
              <a:cs typeface="Arial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393976" y="4572000"/>
            <a:ext cx="226024" cy="207749"/>
          </a:xfrm>
          <a:prstGeom prst="rect">
            <a:avLst/>
          </a:prstGeom>
          <a:solidFill>
            <a:sysClr val="window" lastClr="FFFFFF"/>
          </a:solidFill>
        </p:spPr>
        <p:txBody>
          <a:bodyPr wrap="none" lIns="0" tIns="0" rIns="0" bIns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cs typeface="Arial" charset="0"/>
              </a:rPr>
              <a:t>EHT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cs typeface="Arial" charset="0"/>
              </a:rPr>
              <a:t>D2.0</a:t>
            </a: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cs typeface="Arial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860576" y="4592851"/>
            <a:ext cx="226024" cy="207749"/>
          </a:xfrm>
          <a:prstGeom prst="rect">
            <a:avLst/>
          </a:prstGeom>
          <a:solidFill>
            <a:sysClr val="window" lastClr="FFFFFF"/>
          </a:solidFill>
        </p:spPr>
        <p:txBody>
          <a:bodyPr wrap="none" lIns="0" tIns="0" rIns="0" bIns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cs typeface="Arial" charset="0"/>
              </a:rPr>
              <a:t>EHT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cs typeface="Arial" charset="0"/>
              </a:rPr>
              <a:t>D1.0</a:t>
            </a: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cs typeface="Arial" charset="0"/>
            </a:endParaRPr>
          </a:p>
        </p:txBody>
      </p:sp>
      <p:cxnSp>
        <p:nvCxnSpPr>
          <p:cNvPr id="88" name="Straight Connector 181"/>
          <p:cNvCxnSpPr>
            <a:cxnSpLocks noChangeShapeType="1"/>
          </p:cNvCxnSpPr>
          <p:nvPr/>
        </p:nvCxnSpPr>
        <p:spPr bwMode="auto">
          <a:xfrm>
            <a:off x="4776133" y="4818644"/>
            <a:ext cx="3141510" cy="2554"/>
          </a:xfrm>
          <a:prstGeom prst="line">
            <a:avLst/>
          </a:prstGeom>
          <a:noFill/>
          <a:ln w="31750" algn="ctr">
            <a:solidFill>
              <a:sysClr val="windowText" lastClr="000000"/>
            </a:solidFill>
            <a:round/>
            <a:headEnd type="diamon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9" name="TextBox 88"/>
          <p:cNvSpPr txBox="1"/>
          <p:nvPr/>
        </p:nvSpPr>
        <p:spPr>
          <a:xfrm>
            <a:off x="5378617" y="4821451"/>
            <a:ext cx="186957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b="1" dirty="0" smtClean="0">
                <a:solidFill>
                  <a:prstClr val="black"/>
                </a:solidFill>
                <a:latin typeface="Verdana"/>
              </a:rPr>
              <a:t>802.11 EHT TG</a:t>
            </a:r>
            <a:endParaRPr lang="en-US" sz="750" b="1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90" name="Rectangle 89"/>
          <p:cNvSpPr/>
          <p:nvPr/>
        </p:nvSpPr>
        <p:spPr bwMode="auto">
          <a:xfrm rot="2773743">
            <a:off x="6645660" y="3647373"/>
            <a:ext cx="77829" cy="78128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/>
          <a:lstStyle/>
          <a:p>
            <a:pPr defTabSz="457200">
              <a:defRPr/>
            </a:pPr>
            <a:endParaRPr lang="en-US" sz="1800">
              <a:solidFill>
                <a:srgbClr val="000000"/>
              </a:solidFill>
              <a:latin typeface="Times"/>
              <a:cs typeface="Arial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240152" y="3255171"/>
            <a:ext cx="1303648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b="1" dirty="0" smtClean="0">
                <a:solidFill>
                  <a:prstClr val="black"/>
                </a:solidFill>
                <a:latin typeface="Verdana"/>
              </a:rPr>
              <a:t>2021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b="1" dirty="0" smtClean="0">
                <a:solidFill>
                  <a:prstClr val="black"/>
                </a:solidFill>
                <a:latin typeface="Verdana"/>
              </a:rPr>
              <a:t>Certification launch: 11ax R2 ???</a:t>
            </a:r>
            <a:endParaRPr lang="en-US" sz="750" b="1" dirty="0">
              <a:solidFill>
                <a:prstClr val="black"/>
              </a:solidFill>
              <a:latin typeface="Verdana"/>
            </a:endParaRPr>
          </a:p>
        </p:txBody>
      </p:sp>
      <p:cxnSp>
        <p:nvCxnSpPr>
          <p:cNvPr id="92" name="Straight Arrow Connector 91"/>
          <p:cNvCxnSpPr/>
          <p:nvPr/>
        </p:nvCxnSpPr>
        <p:spPr>
          <a:xfrm>
            <a:off x="4776133" y="3692056"/>
            <a:ext cx="1842283" cy="0"/>
          </a:xfrm>
          <a:prstGeom prst="straightConnector1">
            <a:avLst/>
          </a:prstGeom>
          <a:noFill/>
          <a:ln w="19050" cap="flat" cmpd="sng" algn="ctr">
            <a:solidFill>
              <a:srgbClr val="0071C5">
                <a:shade val="95000"/>
                <a:satMod val="105000"/>
              </a:srgbClr>
            </a:solidFill>
            <a:prstDash val="solid"/>
            <a:headEnd type="triangle"/>
            <a:tailEnd type="triangle"/>
          </a:ln>
          <a:effectLst/>
        </p:spPr>
      </p:cxnSp>
      <p:sp>
        <p:nvSpPr>
          <p:cNvPr id="93" name="TextBox 92"/>
          <p:cNvSpPr txBox="1"/>
          <p:nvPr/>
        </p:nvSpPr>
        <p:spPr>
          <a:xfrm>
            <a:off x="4759829" y="3692056"/>
            <a:ext cx="186957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b="1" dirty="0" smtClean="0">
                <a:solidFill>
                  <a:prstClr val="black"/>
                </a:solidFill>
                <a:latin typeface="Verdana"/>
              </a:rPr>
              <a:t>Industry certification program</a:t>
            </a:r>
            <a:endParaRPr lang="en-US" sz="750" b="1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94" name="Text Box 31"/>
          <p:cNvSpPr txBox="1">
            <a:spLocks noChangeArrowheads="1"/>
          </p:cNvSpPr>
          <p:nvPr/>
        </p:nvSpPr>
        <p:spPr bwMode="auto">
          <a:xfrm>
            <a:off x="3803200" y="5642865"/>
            <a:ext cx="742950" cy="219291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 eaLnBrk="1" hangingPunct="1"/>
            <a:r>
              <a:rPr lang="en-US" sz="825" b="1" dirty="0" smtClean="0">
                <a:solidFill>
                  <a:srgbClr val="93A445">
                    <a:lumMod val="75000"/>
                  </a:srgbClr>
                </a:solidFill>
                <a:latin typeface="Verdana" pitchFamily="34" charset="0"/>
                <a:cs typeface="Arial" charset="0"/>
              </a:rPr>
              <a:t>S1‘18</a:t>
            </a:r>
            <a:endParaRPr lang="en-US" sz="825" b="1" dirty="0">
              <a:solidFill>
                <a:srgbClr val="93A445">
                  <a:lumMod val="75000"/>
                </a:srgbClr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95" name="Text Box 28"/>
          <p:cNvSpPr txBox="1">
            <a:spLocks noChangeArrowheads="1"/>
          </p:cNvSpPr>
          <p:nvPr/>
        </p:nvSpPr>
        <p:spPr bwMode="auto">
          <a:xfrm>
            <a:off x="5050680" y="5642865"/>
            <a:ext cx="742950" cy="219291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 eaLnBrk="1" hangingPunct="1"/>
            <a:r>
              <a:rPr lang="en-US" sz="825" b="1" dirty="0" smtClean="0">
                <a:solidFill>
                  <a:srgbClr val="93A445">
                    <a:lumMod val="75000"/>
                  </a:srgbClr>
                </a:solidFill>
                <a:latin typeface="Verdana" pitchFamily="34" charset="0"/>
                <a:cs typeface="Arial" charset="0"/>
              </a:rPr>
              <a:t>S2‘19</a:t>
            </a:r>
            <a:endParaRPr lang="en-US" sz="825" b="1" dirty="0">
              <a:solidFill>
                <a:srgbClr val="93A445">
                  <a:lumMod val="75000"/>
                </a:srgbClr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96" name="Text Box 28"/>
          <p:cNvSpPr txBox="1">
            <a:spLocks noChangeArrowheads="1"/>
          </p:cNvSpPr>
          <p:nvPr/>
        </p:nvSpPr>
        <p:spPr bwMode="auto">
          <a:xfrm>
            <a:off x="5468930" y="5641055"/>
            <a:ext cx="742950" cy="219291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 eaLnBrk="1" hangingPunct="1"/>
            <a:r>
              <a:rPr lang="en-US" sz="825" b="1" dirty="0" smtClean="0">
                <a:solidFill>
                  <a:srgbClr val="93A445">
                    <a:lumMod val="75000"/>
                  </a:srgbClr>
                </a:solidFill>
                <a:latin typeface="Verdana" pitchFamily="34" charset="0"/>
                <a:cs typeface="Arial" charset="0"/>
              </a:rPr>
              <a:t>S1‘20</a:t>
            </a:r>
            <a:endParaRPr lang="en-US" sz="825" b="1" dirty="0">
              <a:solidFill>
                <a:srgbClr val="93A445">
                  <a:lumMod val="75000"/>
                </a:srgbClr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97" name="Text Box 28"/>
          <p:cNvSpPr txBox="1">
            <a:spLocks noChangeArrowheads="1"/>
          </p:cNvSpPr>
          <p:nvPr/>
        </p:nvSpPr>
        <p:spPr bwMode="auto">
          <a:xfrm>
            <a:off x="5863174" y="5642320"/>
            <a:ext cx="742950" cy="219291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 eaLnBrk="1" hangingPunct="1"/>
            <a:r>
              <a:rPr lang="en-US" sz="825" b="1" dirty="0" smtClean="0">
                <a:solidFill>
                  <a:srgbClr val="93A445">
                    <a:lumMod val="75000"/>
                  </a:srgbClr>
                </a:solidFill>
                <a:latin typeface="Verdana" pitchFamily="34" charset="0"/>
                <a:cs typeface="Arial" charset="0"/>
              </a:rPr>
              <a:t>S2‘20</a:t>
            </a:r>
            <a:endParaRPr lang="en-US" sz="825" b="1" dirty="0">
              <a:solidFill>
                <a:srgbClr val="93A445">
                  <a:lumMod val="75000"/>
                </a:srgbClr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98" name="Text Box 28"/>
          <p:cNvSpPr txBox="1">
            <a:spLocks noChangeArrowheads="1"/>
          </p:cNvSpPr>
          <p:nvPr/>
        </p:nvSpPr>
        <p:spPr bwMode="auto">
          <a:xfrm>
            <a:off x="4203248" y="5642865"/>
            <a:ext cx="742950" cy="219291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 eaLnBrk="1" hangingPunct="1"/>
            <a:r>
              <a:rPr lang="en-US" sz="825" b="1" dirty="0" smtClean="0">
                <a:solidFill>
                  <a:srgbClr val="93A445">
                    <a:lumMod val="75000"/>
                  </a:srgbClr>
                </a:solidFill>
                <a:latin typeface="Verdana" pitchFamily="34" charset="0"/>
                <a:cs typeface="Arial" charset="0"/>
              </a:rPr>
              <a:t>S2‘18</a:t>
            </a:r>
            <a:endParaRPr lang="en-US" sz="825" b="1" dirty="0">
              <a:solidFill>
                <a:srgbClr val="93A445">
                  <a:lumMod val="75000"/>
                </a:srgbClr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99" name="Text Box 28"/>
          <p:cNvSpPr txBox="1">
            <a:spLocks noChangeArrowheads="1"/>
          </p:cNvSpPr>
          <p:nvPr/>
        </p:nvSpPr>
        <p:spPr bwMode="auto">
          <a:xfrm>
            <a:off x="4650634" y="5642865"/>
            <a:ext cx="742950" cy="219291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 eaLnBrk="1" hangingPunct="1"/>
            <a:r>
              <a:rPr lang="en-US" sz="825" b="1" dirty="0" smtClean="0">
                <a:solidFill>
                  <a:srgbClr val="93A445">
                    <a:lumMod val="75000"/>
                  </a:srgbClr>
                </a:solidFill>
                <a:latin typeface="Verdana" pitchFamily="34" charset="0"/>
                <a:cs typeface="Arial" charset="0"/>
              </a:rPr>
              <a:t>S1‘19</a:t>
            </a:r>
            <a:endParaRPr lang="en-US" sz="825" b="1" dirty="0">
              <a:solidFill>
                <a:srgbClr val="93A445">
                  <a:lumMod val="75000"/>
                </a:srgbClr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15973" y="3657600"/>
            <a:ext cx="182746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50" b="1" dirty="0" smtClean="0">
                <a:solidFill>
                  <a:prstClr val="black"/>
                </a:solidFill>
                <a:latin typeface="Verdana"/>
              </a:rPr>
              <a:t>11ax R2</a:t>
            </a:r>
            <a:endParaRPr lang="en-US" sz="1350" b="1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05" name="Rectangle 104"/>
          <p:cNvSpPr/>
          <p:nvPr/>
        </p:nvSpPr>
        <p:spPr bwMode="auto">
          <a:xfrm rot="2773743">
            <a:off x="4931823" y="2697055"/>
            <a:ext cx="77829" cy="78128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/>
          <a:lstStyle/>
          <a:p>
            <a:pPr defTabSz="457200">
              <a:defRPr/>
            </a:pPr>
            <a:endParaRPr lang="en-US" sz="1800">
              <a:solidFill>
                <a:srgbClr val="000000"/>
              </a:solidFill>
              <a:latin typeface="Times"/>
              <a:cs typeface="Arial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4526315" y="2304853"/>
            <a:ext cx="1303648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b="1" smtClean="0">
                <a:solidFill>
                  <a:prstClr val="black"/>
                </a:solidFill>
                <a:latin typeface="Verdana"/>
              </a:rPr>
              <a:t>2019</a:t>
            </a:r>
            <a:endParaRPr lang="en-US" sz="750" b="1" dirty="0" smtClean="0">
              <a:solidFill>
                <a:prstClr val="black"/>
              </a:solidFill>
              <a:latin typeface="Verdana"/>
            </a:endParaRP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b="1" dirty="0" smtClean="0">
                <a:solidFill>
                  <a:prstClr val="black"/>
                </a:solidFill>
                <a:latin typeface="Verdana"/>
              </a:rPr>
              <a:t>Certification launch: </a:t>
            </a:r>
            <a:r>
              <a:rPr lang="en-US" sz="750" b="1" smtClean="0">
                <a:solidFill>
                  <a:prstClr val="black"/>
                </a:solidFill>
                <a:latin typeface="Verdana"/>
              </a:rPr>
              <a:t>11ax R1 </a:t>
            </a:r>
            <a:r>
              <a:rPr lang="en-US" sz="750" b="1" dirty="0" smtClean="0">
                <a:solidFill>
                  <a:prstClr val="black"/>
                </a:solidFill>
                <a:latin typeface="Verdana"/>
              </a:rPr>
              <a:t>???</a:t>
            </a:r>
            <a:endParaRPr lang="en-US" sz="750" b="1" dirty="0">
              <a:solidFill>
                <a:prstClr val="black"/>
              </a:solidFill>
              <a:latin typeface="Verdana"/>
            </a:endParaRPr>
          </a:p>
        </p:txBody>
      </p:sp>
      <p:cxnSp>
        <p:nvCxnSpPr>
          <p:cNvPr id="107" name="Straight Arrow Connector 106"/>
          <p:cNvCxnSpPr/>
          <p:nvPr/>
        </p:nvCxnSpPr>
        <p:spPr>
          <a:xfrm>
            <a:off x="3062296" y="2741738"/>
            <a:ext cx="1842283" cy="0"/>
          </a:xfrm>
          <a:prstGeom prst="straightConnector1">
            <a:avLst/>
          </a:prstGeom>
          <a:noFill/>
          <a:ln w="19050" cap="flat" cmpd="sng" algn="ctr">
            <a:solidFill>
              <a:srgbClr val="0071C5">
                <a:shade val="95000"/>
                <a:satMod val="105000"/>
              </a:srgbClr>
            </a:solidFill>
            <a:prstDash val="solid"/>
            <a:headEnd type="triangle"/>
            <a:tailEnd type="triangle"/>
          </a:ln>
          <a:effectLst/>
        </p:spPr>
      </p:cxnSp>
      <p:sp>
        <p:nvSpPr>
          <p:cNvPr id="108" name="TextBox 107"/>
          <p:cNvSpPr txBox="1"/>
          <p:nvPr/>
        </p:nvSpPr>
        <p:spPr>
          <a:xfrm>
            <a:off x="3045992" y="2741738"/>
            <a:ext cx="186957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b="1" dirty="0" smtClean="0">
                <a:solidFill>
                  <a:prstClr val="black"/>
                </a:solidFill>
                <a:latin typeface="Verdana"/>
              </a:rPr>
              <a:t>Industry certification program</a:t>
            </a:r>
            <a:endParaRPr lang="en-US" sz="750" b="1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66" name="Text Box 31"/>
          <p:cNvSpPr txBox="1">
            <a:spLocks noChangeArrowheads="1"/>
          </p:cNvSpPr>
          <p:nvPr/>
        </p:nvSpPr>
        <p:spPr bwMode="auto">
          <a:xfrm>
            <a:off x="3344531" y="5648109"/>
            <a:ext cx="742950" cy="219291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 eaLnBrk="1" hangingPunct="1"/>
            <a:r>
              <a:rPr lang="en-US" sz="825" b="1" smtClean="0">
                <a:solidFill>
                  <a:srgbClr val="93A445">
                    <a:lumMod val="75000"/>
                  </a:srgbClr>
                </a:solidFill>
                <a:latin typeface="Verdana" pitchFamily="34" charset="0"/>
                <a:cs typeface="Arial" charset="0"/>
              </a:rPr>
              <a:t>S2‘17</a:t>
            </a:r>
            <a:endParaRPr lang="en-US" sz="825" b="1" dirty="0">
              <a:solidFill>
                <a:srgbClr val="93A445">
                  <a:lumMod val="75000"/>
                </a:srgbClr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86" name="Text Box 31"/>
          <p:cNvSpPr txBox="1">
            <a:spLocks noChangeArrowheads="1"/>
          </p:cNvSpPr>
          <p:nvPr/>
        </p:nvSpPr>
        <p:spPr bwMode="auto">
          <a:xfrm>
            <a:off x="2914650" y="5648109"/>
            <a:ext cx="742950" cy="219291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 eaLnBrk="1" hangingPunct="1"/>
            <a:r>
              <a:rPr lang="en-US" sz="825" b="1" smtClean="0">
                <a:solidFill>
                  <a:srgbClr val="93A445">
                    <a:lumMod val="75000"/>
                  </a:srgbClr>
                </a:solidFill>
                <a:latin typeface="Verdana" pitchFamily="34" charset="0"/>
                <a:cs typeface="Arial" charset="0"/>
              </a:rPr>
              <a:t>S1‘17</a:t>
            </a:r>
            <a:endParaRPr lang="en-US" sz="825" b="1" dirty="0">
              <a:solidFill>
                <a:srgbClr val="93A445">
                  <a:lumMod val="75000"/>
                </a:srgbClr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115556" y="2057400"/>
            <a:ext cx="237244" cy="207749"/>
          </a:xfrm>
          <a:prstGeom prst="rect">
            <a:avLst/>
          </a:prstGeom>
          <a:solidFill>
            <a:sysClr val="window" lastClr="FFFFFF"/>
          </a:solidFill>
        </p:spPr>
        <p:txBody>
          <a:bodyPr wrap="none" lIns="0" tIns="0" rIns="0" bIns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cs typeface="Arial" charset="0"/>
              </a:rPr>
              <a:t>11ax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75" b="1" kern="0" smtClean="0">
                <a:solidFill>
                  <a:srgbClr val="000000"/>
                </a:solidFill>
                <a:latin typeface="Verdana"/>
                <a:cs typeface="Arial" charset="0"/>
              </a:rPr>
              <a:t>D1.0</a:t>
            </a: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cs typeface="Arial" charset="0"/>
            </a:endParaRPr>
          </a:p>
        </p:txBody>
      </p:sp>
      <p:sp>
        <p:nvSpPr>
          <p:cNvPr id="103" name="Rectangle 102"/>
          <p:cNvSpPr/>
          <p:nvPr/>
        </p:nvSpPr>
        <p:spPr bwMode="auto">
          <a:xfrm rot="2773743">
            <a:off x="3105744" y="2366225"/>
            <a:ext cx="78581" cy="78063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/>
          <a:lstStyle/>
          <a:p>
            <a:pPr defTabSz="457200"/>
            <a:endParaRPr lang="en-US" sz="1800">
              <a:solidFill>
                <a:srgbClr val="000000"/>
              </a:solidFill>
              <a:latin typeface="Times"/>
              <a:cs typeface="Arial" charset="0"/>
            </a:endParaRPr>
          </a:p>
        </p:txBody>
      </p:sp>
      <p:sp>
        <p:nvSpPr>
          <p:cNvPr id="101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104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mtClean="0"/>
              <a:t>Slide 8</a:t>
            </a:r>
            <a:endParaRPr lang="en-US" dirty="0"/>
          </a:p>
        </p:txBody>
      </p:sp>
      <p:cxnSp>
        <p:nvCxnSpPr>
          <p:cNvPr id="109" name="Straight Connector 181"/>
          <p:cNvCxnSpPr>
            <a:cxnSpLocks noChangeShapeType="1"/>
          </p:cNvCxnSpPr>
          <p:nvPr/>
        </p:nvCxnSpPr>
        <p:spPr bwMode="auto">
          <a:xfrm>
            <a:off x="1915023" y="2388827"/>
            <a:ext cx="2197245" cy="15098"/>
          </a:xfrm>
          <a:prstGeom prst="line">
            <a:avLst/>
          </a:prstGeom>
          <a:noFill/>
          <a:ln w="31750" algn="ctr">
            <a:solidFill>
              <a:sysClr val="windowText" lastClr="000000"/>
            </a:solidFill>
            <a:round/>
            <a:headEnd type="none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0" name="TextBox 109"/>
          <p:cNvSpPr txBox="1"/>
          <p:nvPr/>
        </p:nvSpPr>
        <p:spPr>
          <a:xfrm>
            <a:off x="1911761" y="2409171"/>
            <a:ext cx="186957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b="1" dirty="0" smtClean="0">
                <a:solidFill>
                  <a:prstClr val="black"/>
                </a:solidFill>
                <a:latin typeface="Verdana"/>
              </a:rPr>
              <a:t>802.11 EHT TG</a:t>
            </a:r>
            <a:endParaRPr lang="en-US" sz="750" b="1" dirty="0">
              <a:solidFill>
                <a:prstClr val="black"/>
              </a:solidFill>
              <a:latin typeface="Verdana"/>
            </a:endParaRPr>
          </a:p>
        </p:txBody>
      </p:sp>
      <p:cxnSp>
        <p:nvCxnSpPr>
          <p:cNvPr id="111" name="Straight Connector 181"/>
          <p:cNvCxnSpPr>
            <a:cxnSpLocks noChangeShapeType="1"/>
          </p:cNvCxnSpPr>
          <p:nvPr/>
        </p:nvCxnSpPr>
        <p:spPr bwMode="auto">
          <a:xfrm flipH="1" flipV="1">
            <a:off x="1524000" y="2388827"/>
            <a:ext cx="304800" cy="2"/>
          </a:xfrm>
          <a:prstGeom prst="line">
            <a:avLst/>
          </a:prstGeom>
          <a:noFill/>
          <a:ln w="31750" algn="ctr">
            <a:solidFill>
              <a:sysClr val="windowText" lastClr="000000"/>
            </a:solidFill>
            <a:prstDash val="dash"/>
            <a:round/>
            <a:headEnd type="none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" name="Straight Connector 181"/>
          <p:cNvCxnSpPr>
            <a:cxnSpLocks noChangeShapeType="1"/>
          </p:cNvCxnSpPr>
          <p:nvPr/>
        </p:nvCxnSpPr>
        <p:spPr bwMode="auto">
          <a:xfrm flipH="1" flipV="1">
            <a:off x="4191000" y="2403925"/>
            <a:ext cx="329581" cy="2"/>
          </a:xfrm>
          <a:prstGeom prst="line">
            <a:avLst/>
          </a:prstGeom>
          <a:noFill/>
          <a:ln w="31750" algn="ctr">
            <a:solidFill>
              <a:sysClr val="windowText" lastClr="000000"/>
            </a:solidFill>
            <a:prstDash val="dash"/>
            <a:round/>
            <a:headEnd type="none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4" name="Straight Connector 181"/>
          <p:cNvCxnSpPr>
            <a:cxnSpLocks noChangeShapeType="1"/>
          </p:cNvCxnSpPr>
          <p:nvPr/>
        </p:nvCxnSpPr>
        <p:spPr bwMode="auto">
          <a:xfrm flipH="1" flipV="1">
            <a:off x="7967546" y="4821451"/>
            <a:ext cx="329581" cy="2"/>
          </a:xfrm>
          <a:prstGeom prst="line">
            <a:avLst/>
          </a:prstGeom>
          <a:noFill/>
          <a:ln w="31750" algn="ctr">
            <a:solidFill>
              <a:sysClr val="windowText" lastClr="000000"/>
            </a:solidFill>
            <a:prstDash val="dash"/>
            <a:round/>
            <a:headEnd type="none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Rectangle 10"/>
          <p:cNvSpPr/>
          <p:nvPr/>
        </p:nvSpPr>
        <p:spPr>
          <a:xfrm>
            <a:off x="4656982" y="3429000"/>
            <a:ext cx="3722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prstClr val="black"/>
                </a:solidFill>
                <a:latin typeface="Verdana"/>
              </a:rPr>
              <a:t>???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04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smtClean="0">
                <a:latin typeface="+mj-lt"/>
              </a:rPr>
              <a:t>EHT timeline/roadmap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06387" y="1676400"/>
            <a:ext cx="8380413" cy="40386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j-lt"/>
              </a:rPr>
              <a:t>We believe we should start TG in January 2019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That gives us 2 to 2 ½ years to reach D1.0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+mj-lt"/>
              </a:rPr>
              <a:t>2 years cycle: D1.0 needs to be ready for Q4 2020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+mj-lt"/>
              </a:rPr>
              <a:t>2 ½ years cycle: D1.0 needs to be ready for Q2 2021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Starting in May 2019 is putting these cycles in jeopardy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Features that are agreed can be listed in the scope of the PAR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j-lt"/>
              </a:rPr>
              <a:t>The 3 features listed today don’t require further studies and are providing sufficient gains to have insurance to meet an ambitious PAR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Features that are identified as interesting but require more studies can be listed as being under study/consideration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j-lt"/>
              </a:rPr>
              <a:t>We can use the 4 months between September and January to discuss them, as well as during the initial TG phase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j-lt"/>
              </a:rPr>
              <a:t>Example: Multi-AP time and frequency coordination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EHT should define features for a single certification program and not 2, contrary to what was done for 11ac and 11ax, so its scope should be scaled accordingly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latin typeface="+mj-lt"/>
            </a:endParaRPr>
          </a:p>
        </p:txBody>
      </p:sp>
      <p:sp>
        <p:nvSpPr>
          <p:cNvPr id="11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B790AEF6-2334-4FCA-BC79-3ABA989B679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67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8200"/>
            <a:ext cx="8229600" cy="1152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j-lt"/>
              </a:rPr>
              <a:t>Motion to create EHT Study group</a:t>
            </a:r>
            <a:endParaRPr lang="en-US" sz="32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2" y="1752600"/>
            <a:ext cx="8307387" cy="4526400"/>
          </a:xfrm>
        </p:spPr>
        <p:txBody>
          <a:bodyPr/>
          <a:lstStyle/>
          <a:p>
            <a:r>
              <a:rPr lang="en-US" sz="1800" dirty="0" smtClean="0">
                <a:latin typeface="+mj-lt"/>
              </a:rPr>
              <a:t>Motion is a formality that we need to do in July.</a:t>
            </a:r>
          </a:p>
          <a:p>
            <a:endParaRPr lang="en-US" sz="1800" dirty="0" smtClean="0">
              <a:latin typeface="+mj-lt"/>
            </a:endParaRPr>
          </a:p>
          <a:p>
            <a:r>
              <a:rPr lang="en-US" sz="1800" dirty="0" smtClean="0">
                <a:latin typeface="+mj-lt"/>
              </a:rPr>
              <a:t>Following the agreement we reached in May, we can easily define the motion text to create the study group by adapting the TIG motion into a SG motion</a:t>
            </a:r>
          </a:p>
          <a:p>
            <a:pPr lvl="1"/>
            <a:r>
              <a:rPr lang="en-US" sz="1400" dirty="0" smtClean="0">
                <a:latin typeface="+mj-lt"/>
              </a:rPr>
              <a:t>Next slide defines this baseline motion proposal</a:t>
            </a:r>
          </a:p>
          <a:p>
            <a:pPr lvl="1"/>
            <a:r>
              <a:rPr lang="en-US" sz="1400" dirty="0" smtClean="0">
                <a:latin typeface="+mj-lt"/>
              </a:rPr>
              <a:t>This is the baseline proposal that is agreed by all as an outcome of the May meeting</a:t>
            </a:r>
          </a:p>
          <a:p>
            <a:endParaRPr lang="en-US" sz="2000" dirty="0">
              <a:latin typeface="+mj-lt"/>
            </a:endParaRPr>
          </a:p>
          <a:p>
            <a:r>
              <a:rPr lang="en-US" sz="1800" dirty="0" smtClean="0">
                <a:latin typeface="+mj-lt"/>
              </a:rPr>
              <a:t>During the July meeting, we can further discuss and have presentations in order to see if we can have a scope that is even more precise and if we can have a motion text even more precise</a:t>
            </a:r>
          </a:p>
          <a:p>
            <a:pPr lvl="1"/>
            <a:r>
              <a:rPr lang="en-US" sz="1400" dirty="0" smtClean="0">
                <a:latin typeface="+mj-lt"/>
              </a:rPr>
              <a:t>If we need more time for this, we fall back naturally to the baseline motion proposal</a:t>
            </a:r>
          </a:p>
          <a:p>
            <a:endParaRPr lang="en-US" sz="1800" dirty="0" smtClean="0">
              <a:latin typeface="+mj-lt"/>
            </a:endParaRPr>
          </a:p>
          <a:p>
            <a:r>
              <a:rPr lang="en-US" sz="1800" dirty="0" smtClean="0">
                <a:latin typeface="+mj-lt"/>
              </a:rPr>
              <a:t>The important document is anyway the PAR and CSD documents</a:t>
            </a: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634677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87703</TotalTime>
  <Words>1189</Words>
  <Application>Microsoft Office PowerPoint</Application>
  <PresentationFormat>On-screen Show (4:3)</PresentationFormat>
  <Paragraphs>161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Intel Clear</vt:lpstr>
      <vt:lpstr>Times</vt:lpstr>
      <vt:lpstr>Times New Roman</vt:lpstr>
      <vt:lpstr>Verdana</vt:lpstr>
      <vt:lpstr>ACcord Submission Template</vt:lpstr>
      <vt:lpstr>Extremely High Throughput (EHT) 802.11 – study group creation</vt:lpstr>
      <vt:lpstr>In May, we agreed to create a study group on EHT</vt:lpstr>
      <vt:lpstr>We motioned the creation of a TIG to initiate discussion in July</vt:lpstr>
      <vt:lpstr>TIG discussions during July meeting</vt:lpstr>
      <vt:lpstr>Accelerated process for EHT</vt:lpstr>
      <vt:lpstr>EHT timeline/roadmap</vt:lpstr>
      <vt:lpstr>PowerPoint Presentation</vt:lpstr>
      <vt:lpstr>EHT timeline/roadmap</vt:lpstr>
      <vt:lpstr>Motion to create EHT Study group</vt:lpstr>
      <vt:lpstr>Original proposed motion for EHT study group Based on TIG formation agreement</vt:lpstr>
      <vt:lpstr>Updated motion for EHT study group Based on discussion this week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Cariou, Laurent</cp:lastModifiedBy>
  <cp:revision>1045</cp:revision>
  <cp:lastPrinted>1998-02-10T13:28:06Z</cp:lastPrinted>
  <dcterms:created xsi:type="dcterms:W3CDTF">2009-12-02T19:05:24Z</dcterms:created>
  <dcterms:modified xsi:type="dcterms:W3CDTF">2018-07-11T01:03:19Z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aa718a8e-55c9-4319-9e61-667caa3095f4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2018-07-11 01:03:19Z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</Properties>
</file>