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1" r:id="rId3"/>
    <p:sldId id="288" r:id="rId4"/>
    <p:sldId id="292" r:id="rId5"/>
    <p:sldId id="298" r:id="rId6"/>
    <p:sldId id="294" r:id="rId7"/>
    <p:sldId id="295" r:id="rId8"/>
    <p:sldId id="296" r:id="rId9"/>
    <p:sldId id="299" r:id="rId10"/>
    <p:sldId id="300" r:id="rId11"/>
    <p:sldId id="30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802.11-18/1271r0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olfv@qti.qualcomm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btia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david.lopez-perez@nokia-bell-labs.com" TargetMode="External"/><Relationship Id="rId5" Type="http://schemas.openxmlformats.org/officeDocument/2006/relationships/hyperlink" Target="mailto:Xiaogang.chen@intel.com" TargetMode="External"/><Relationship Id="rId10" Type="http://schemas.openxmlformats.org/officeDocument/2006/relationships/hyperlink" Target="mailto:coffey@realtek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vkjones@qti.qualcom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Extremely High Throughput (EHT) 802.11 – study group creation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2018-06-18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09244"/>
              </p:ext>
            </p:extLst>
          </p:nvPr>
        </p:nvGraphicFramePr>
        <p:xfrm>
          <a:off x="838200" y="2819400"/>
          <a:ext cx="7239000" cy="28143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Tian Bin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btian@qti.qualcomm.com</a:t>
                      </a:r>
                      <a:r>
                        <a:rPr lang="en-US" sz="1100" i="0" baseline="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i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Rolf De Vegt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  <a:hlinkClick r:id="rId8"/>
                        </a:rPr>
                        <a:t>rolfv@qti.qualcomm.com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vkjones@qti.qualcomm.com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coffey@realtek.com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David Lopez-Perez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david.lopez-perez@nokia-bell-labs.com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Original proposed motion for EHT study group</a:t>
            </a:r>
            <a:br>
              <a:rPr lang="en-US" sz="2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Based on TIG formation agreement</a:t>
            </a:r>
            <a:endParaRPr lang="en-US" sz="2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>
                <a:latin typeface="+mj-lt"/>
              </a:rPr>
              <a:t>Approve the formation of the 802.11 Extremely High Throughput (EHT) study group to consider development of a Project Authorization Request (PAR) and Criteria for Standards Development (CSD) </a:t>
            </a:r>
            <a:r>
              <a:rPr lang="en-US" dirty="0" smtClean="0">
                <a:latin typeface="+mj-lt"/>
              </a:rPr>
              <a:t>for </a:t>
            </a:r>
            <a:r>
              <a:rPr lang="en-US" dirty="0">
                <a:latin typeface="+mj-lt"/>
              </a:rPr>
              <a:t>1 to 7.125 GHz </a:t>
            </a:r>
            <a:r>
              <a:rPr lang="en-US" dirty="0" smtClean="0">
                <a:latin typeface="+mj-lt"/>
              </a:rPr>
              <a:t>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With </a:t>
            </a:r>
            <a:r>
              <a:rPr lang="en-US" dirty="0">
                <a:latin typeface="+mj-lt"/>
              </a:rPr>
              <a:t>the primary objective of increasing peak throughput to support high throughput applications such as video-over-WLAN, AR and VR. </a:t>
            </a:r>
            <a:endParaRPr lang="en-US" dirty="0" smtClean="0"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Candidate </a:t>
            </a:r>
            <a:r>
              <a:rPr lang="en-US" dirty="0">
                <a:latin typeface="+mj-lt"/>
              </a:rPr>
              <a:t>features include but are not limited to: 320 MHz bandwidth, multiband aggregation and operation, and 16 spatial streams, as described in https://mentor.ieee.org/802.11/dcn/18/11-18-0789-10-0wng-extreme-throughput-802-11.pptx.</a:t>
            </a:r>
          </a:p>
          <a:p>
            <a:pPr marL="361338" lvl="2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04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Updated motion for EHT study </a:t>
            </a:r>
            <a:r>
              <a:rPr lang="en-US" sz="2800" dirty="0">
                <a:latin typeface="+mj-lt"/>
              </a:rPr>
              <a:t>group</a:t>
            </a:r>
            <a:br>
              <a:rPr lang="en-US" sz="2800" dirty="0">
                <a:latin typeface="+mj-lt"/>
              </a:rPr>
            </a:br>
            <a:r>
              <a:rPr lang="en-US" sz="1800" dirty="0">
                <a:latin typeface="+mj-lt"/>
              </a:rPr>
              <a:t>Based on </a:t>
            </a:r>
            <a:r>
              <a:rPr lang="en-US" sz="1800" dirty="0" smtClean="0">
                <a:latin typeface="+mj-lt"/>
              </a:rPr>
              <a:t>discussion this week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>
                <a:latin typeface="+mj-lt"/>
              </a:rPr>
              <a:t>Approve the formation of the 802.11 Extremely High Throughput (EHT) study group to consider development of a Project Authorization Request (PAR) and Criteria for Standards Development (CSD) </a:t>
            </a:r>
            <a:r>
              <a:rPr lang="en-US" dirty="0" smtClean="0">
                <a:latin typeface="+mj-lt"/>
              </a:rPr>
              <a:t>for </a:t>
            </a:r>
            <a:r>
              <a:rPr lang="en-US" dirty="0">
                <a:latin typeface="+mj-lt"/>
              </a:rPr>
              <a:t>1 to 7.125 GHz </a:t>
            </a:r>
            <a:r>
              <a:rPr lang="en-US" dirty="0" smtClean="0">
                <a:latin typeface="+mj-lt"/>
              </a:rPr>
              <a:t>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With </a:t>
            </a:r>
            <a:r>
              <a:rPr lang="en-US" dirty="0">
                <a:latin typeface="+mj-lt"/>
              </a:rPr>
              <a:t>the primary objective of increasing peak throughput to support high throughput applications such as video-over-WLAN, AR and VR. </a:t>
            </a:r>
            <a:endParaRPr lang="en-US" dirty="0" smtClean="0"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Candidate </a:t>
            </a:r>
            <a:r>
              <a:rPr lang="en-US" dirty="0">
                <a:latin typeface="+mj-lt"/>
              </a:rPr>
              <a:t>features include but are not limited to: 320 MHz bandwidth, multiband aggregation and operation, </a:t>
            </a:r>
            <a:r>
              <a:rPr lang="en-US" dirty="0" smtClean="0">
                <a:latin typeface="+mj-lt"/>
              </a:rPr>
              <a:t>16 </a:t>
            </a:r>
            <a:r>
              <a:rPr lang="en-US" dirty="0">
                <a:latin typeface="+mj-lt"/>
              </a:rPr>
              <a:t>spatial streams, as described in </a:t>
            </a:r>
            <a:r>
              <a:rPr lang="en-US" dirty="0">
                <a:latin typeface="+mj-lt"/>
                <a:hlinkClick r:id="rId2"/>
              </a:rPr>
              <a:t>https://</a:t>
            </a:r>
            <a:r>
              <a:rPr lang="en-US" dirty="0" smtClean="0">
                <a:latin typeface="+mj-lt"/>
                <a:hlinkClick r:id="rId2"/>
              </a:rPr>
              <a:t>mentor.ieee.org/802.11/dcn/18/11-18-0789-10-0wng-extreme-throughput-802-11.pptx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+mj-lt"/>
              </a:rPr>
              <a:t>Multi-AP coordination</a:t>
            </a:r>
            <a:endParaRPr lang="en-US" dirty="0">
              <a:latin typeface="+mj-lt"/>
            </a:endParaRPr>
          </a:p>
          <a:p>
            <a:pPr marL="361338" lvl="2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In May, we agreed to create a study group on EHT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During the May meeting, we proposed the creation of a study group to increase peak throughput with the following features: 320MHz, multiband aggregation and 16 spatial streams.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+mj-lt"/>
              </a:rPr>
              <a:t>Document 789r10 (</a:t>
            </a:r>
            <a:r>
              <a:rPr lang="en-US" dirty="0">
                <a:latin typeface="+mj-lt"/>
                <a:hlinkClick r:id="rId2"/>
              </a:rPr>
              <a:t>https://</a:t>
            </a:r>
            <a:r>
              <a:rPr lang="en-US" dirty="0" smtClean="0">
                <a:latin typeface="+mj-lt"/>
                <a:hlinkClick r:id="rId2"/>
              </a:rPr>
              <a:t>mentor.ieee.org/802.11/dcn/18/11-18-0789-10-0wng-extreme-throughput-802-11.pptx</a:t>
            </a:r>
            <a:r>
              <a:rPr lang="en-US" dirty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s describing the proposed scope.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A </a:t>
            </a:r>
            <a:r>
              <a:rPr lang="en-US" dirty="0" err="1" smtClean="0">
                <a:latin typeface="+mj-lt"/>
              </a:rPr>
              <a:t>strawpoll</a:t>
            </a:r>
            <a:r>
              <a:rPr lang="en-US" dirty="0" smtClean="0">
                <a:latin typeface="+mj-lt"/>
              </a:rPr>
              <a:t> was run in the WNG session (96 Y, 1 N, xx A):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4038600"/>
            <a:ext cx="6567155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sz="1400"/>
              <a:t>Do you agree to start a study group to define new features of 802.11 on bands between 1 and 7.125 GHz with the primary objective to increase peak throughput with the following candidate features: 320MHz bandwidth, multiband aggregation and operation, and 16 spatial streams.  In addition,</a:t>
            </a:r>
          </a:p>
          <a:p>
            <a:pPr lvl="2" fontAlgn="ctr"/>
            <a:r>
              <a:rPr lang="en-US"/>
              <a:t>The study group will discuss high throughput applications such as video-over-WLAN, AR and VR</a:t>
            </a:r>
          </a:p>
          <a:p>
            <a:pPr lvl="2" fontAlgn="ctr"/>
            <a:r>
              <a:rPr lang="en-US"/>
              <a:t>The study group may discuss additional objectives and features. Final set of features shall be determined within 6-months, which should be also the maximum duration of study group.</a:t>
            </a:r>
          </a:p>
          <a:p>
            <a:pPr lvl="2" fontAlgn="ctr"/>
            <a:r>
              <a:rPr lang="en-US"/>
              <a:t>The study group may define procedural enhancements to make 802.11 standards development more efficient and scalable.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We motioned the creation of a TIG to initiate discussion in July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2057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A TIG was then created to initiate discussion (as a study group can not be created during interims)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3276600"/>
            <a:ext cx="6858000" cy="23698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sz="1800"/>
              <a:t>Approve formation of an XT TIG to initiate discussion on new 802.11 features for bands between 1 and 7.125 GHz: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with the primary objective to increase peak throughput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candidate features include but are not limited to: 320 MHz bandwidth, multiband aggregation and operation, and 16 spatial streams, as described in </a:t>
            </a:r>
            <a:r>
              <a:rPr lang="en-US" sz="1600">
                <a:hlinkClick r:id="rId2"/>
              </a:rPr>
              <a:t>https://mentor.ieee.org/802.11/dcn/18/11-18-0789-10-0wng-extreme-throughput-802-11.pptx</a:t>
            </a:r>
            <a:r>
              <a:rPr lang="en-US" sz="160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To support high throughput applications such as video-over-WLAN, AR and VR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0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+mj-lt"/>
              </a:rPr>
              <a:t>TIG discussions during July </a:t>
            </a:r>
            <a:r>
              <a:rPr lang="en-US" sz="3200" dirty="0" smtClean="0">
                <a:latin typeface="+mj-lt"/>
              </a:rPr>
              <a:t>meeting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2057400"/>
            <a:ext cx="8229600" cy="4526400"/>
          </a:xfrm>
        </p:spPr>
        <p:txBody>
          <a:bodyPr/>
          <a:lstStyle/>
          <a:p>
            <a:r>
              <a:rPr lang="en-US" sz="2000" smtClean="0">
                <a:latin typeface="+mj-lt"/>
              </a:rPr>
              <a:t>This TIG is </a:t>
            </a:r>
            <a:r>
              <a:rPr lang="en-US" sz="2000" dirty="0" smtClean="0">
                <a:latin typeface="+mj-lt"/>
              </a:rPr>
              <a:t>a way to initiate study group discussion during the </a:t>
            </a:r>
            <a:r>
              <a:rPr lang="en-US" sz="2000" smtClean="0">
                <a:latin typeface="+mj-lt"/>
              </a:rPr>
              <a:t>July meeting, with the promise that it will transition into a SG at the end of the July meeting</a:t>
            </a:r>
          </a:p>
          <a:p>
            <a:pPr lvl="1"/>
            <a:r>
              <a:rPr lang="en-US" sz="1800" smtClean="0">
                <a:latin typeface="+mj-lt"/>
              </a:rPr>
              <a:t>We should then have discussion as if we were in a study group</a:t>
            </a:r>
          </a:p>
          <a:p>
            <a:pPr lvl="1"/>
            <a:r>
              <a:rPr lang="en-US" sz="1800" smtClean="0">
                <a:latin typeface="+mj-lt"/>
              </a:rPr>
              <a:t>We should start discussing PAR and CSD</a:t>
            </a:r>
            <a:endParaRPr lang="en-US" sz="18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motion to create the study group is </a:t>
            </a:r>
            <a:r>
              <a:rPr lang="en-US" sz="2000" dirty="0" smtClean="0">
                <a:latin typeface="+mj-lt"/>
              </a:rPr>
              <a:t>a </a:t>
            </a:r>
            <a:r>
              <a:rPr lang="en-US" sz="2000" dirty="0">
                <a:latin typeface="+mj-lt"/>
              </a:rPr>
              <a:t>formality that we need to </a:t>
            </a:r>
            <a:r>
              <a:rPr lang="en-US" sz="2000">
                <a:latin typeface="+mj-lt"/>
              </a:rPr>
              <a:t>do </a:t>
            </a:r>
            <a:r>
              <a:rPr lang="en-US" sz="2000" smtClean="0">
                <a:latin typeface="+mj-lt"/>
              </a:rPr>
              <a:t>during the </a:t>
            </a:r>
            <a:r>
              <a:rPr lang="en-US" sz="2000" dirty="0">
                <a:latin typeface="+mj-lt"/>
              </a:rPr>
              <a:t>July meeting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7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Accelerated process for EHT</a:t>
            </a:r>
            <a:endParaRPr lang="en-US" sz="2800">
              <a:latin typeface="+mj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304800" y="1219200"/>
            <a:ext cx="847678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Intel Clear" panose="020B0604020203020204" pitchFamily="34" charset="0"/>
                <a:ea typeface="+mn-ea"/>
                <a:cs typeface="+mn-cs"/>
              </a:defRPr>
            </a:lvl1pPr>
            <a:lvl2pPr marL="36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Intel Clear" panose="020B0604020203020204" pitchFamily="34" charset="0"/>
              </a:defRPr>
            </a:lvl4pPr>
            <a:lvl5pPr marL="90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Intel Clear" panose="020B0604020203020204" pitchFamily="34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j-lt"/>
              </a:rPr>
              <a:t>Assuming there is working group consensus to accelerate standards development timelines </a:t>
            </a:r>
            <a:r>
              <a:rPr lang="en-US" sz="1800" kern="0" dirty="0" smtClean="0">
                <a:latin typeface="+mj-lt"/>
              </a:rPr>
              <a:t>and </a:t>
            </a:r>
            <a:r>
              <a:rPr lang="en-US" sz="1800" kern="0" dirty="0">
                <a:latin typeface="+mj-lt"/>
              </a:rPr>
              <a:t>target a rapid succession of 2/3 year cycle time for mainstream MAC/PHY projects, EHT should be the first candidate project for this </a:t>
            </a:r>
            <a:r>
              <a:rPr lang="en-US" sz="1800" kern="0" dirty="0" smtClean="0">
                <a:latin typeface="+mj-lt"/>
              </a:rPr>
              <a:t>approach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 smtClean="0">
                <a:latin typeface="+mj-lt"/>
              </a:rPr>
              <a:t>11-18-1259-00-0000-a-cascading-process-for-major-amendments.pptx, Robert Stacey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 smtClean="0">
                <a:latin typeface="+mj-lt"/>
              </a:rPr>
              <a:t>11-18-1284-00-0000-a proposed way </a:t>
            </a:r>
            <a:r>
              <a:rPr lang="en-US" sz="1600" kern="0" dirty="0">
                <a:latin typeface="+mj-lt"/>
              </a:rPr>
              <a:t>f</a:t>
            </a:r>
            <a:r>
              <a:rPr lang="en-US" sz="1600" kern="0" dirty="0" smtClean="0">
                <a:latin typeface="+mj-lt"/>
              </a:rPr>
              <a:t>orward</a:t>
            </a:r>
            <a:r>
              <a:rPr lang="en-US" sz="1600" kern="0" dirty="0" smtClean="0">
                <a:latin typeface="+mj-lt"/>
              </a:rPr>
              <a:t>, </a:t>
            </a:r>
            <a:r>
              <a:rPr lang="en-US" sz="1600" kern="0" dirty="0" smtClean="0">
                <a:latin typeface="+mj-lt"/>
              </a:rPr>
              <a:t>Osama Aboul-Magd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kern="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>
                <a:latin typeface="+mj-lt"/>
              </a:rPr>
              <a:t>Looking at industry interoperability certification launches, we should have approximately 11ax wave 1 in 2019, 11ax wave 2 around 2021. EHT would naturally be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kern="0" dirty="0" smtClean="0">
                <a:latin typeface="+mj-lt"/>
              </a:rPr>
              <a:t>EHT should define features for a single certification program and not 2, as was done for 11ac and 11ax, so its scope should be scaled accordingly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kern="0" dirty="0" smtClean="0">
                <a:latin typeface="+mj-lt"/>
              </a:rPr>
              <a:t>A new project would start 2 to 2 ½ years from now to define 2025-2026 release.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>
                <a:latin typeface="+mj-lt"/>
              </a:rPr>
              <a:t>In order to succeed with this approach, we need: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 smtClean="0">
                <a:latin typeface="+mj-lt"/>
              </a:rPr>
              <a:t>To be very strict in defining and respecting the timelines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kern="0" dirty="0" smtClean="0">
                <a:latin typeface="+mj-lt"/>
              </a:rPr>
              <a:t>To focus on the key features that show significant gains towards the objective of the project, and to list them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kern="0" dirty="0" smtClean="0">
                <a:latin typeface="+mj-lt"/>
              </a:rPr>
              <a:t>Potentially to provide visibility on the future projects, by providing a pre-list of features that would be considered for the project immediately following EHT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kern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046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smtClean="0">
                <a:latin typeface="+mj-lt"/>
              </a:rPr>
              <a:t>EHT timeline/roadmap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587" y="1752600"/>
            <a:ext cx="8380413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July 2018: creation of EHT SG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Best option for start of EHT TG: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Jan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Next possible start time of EHT TG: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May 2019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 txBox="1">
            <a:spLocks/>
          </p:cNvSpPr>
          <p:nvPr/>
        </p:nvSpPr>
        <p:spPr>
          <a:xfrm>
            <a:off x="753163" y="892963"/>
            <a:ext cx="82296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accent1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Verdana" pitchFamily="34" charset="0"/>
                <a:cs typeface="Verdana" pitchFamily="34" charset="0"/>
              </a:rPr>
              <a:t>Possible timeline for EHT with 2.5 years cycle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 flipH="1" flipV="1">
            <a:off x="7247580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54" name="Line 19"/>
          <p:cNvSpPr>
            <a:spLocks noChangeShapeType="1"/>
          </p:cNvSpPr>
          <p:nvPr/>
        </p:nvSpPr>
        <p:spPr bwMode="auto">
          <a:xfrm flipH="1" flipV="1">
            <a:off x="2672276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 flipV="1">
            <a:off x="2292125" y="1722829"/>
            <a:ext cx="1283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56" name="Line 21"/>
          <p:cNvSpPr>
            <a:spLocks noChangeShapeType="1"/>
          </p:cNvSpPr>
          <p:nvPr/>
        </p:nvSpPr>
        <p:spPr bwMode="auto">
          <a:xfrm flipH="1" flipV="1">
            <a:off x="3101747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3511542" y="1722829"/>
            <a:ext cx="3510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58" name="Line 23"/>
          <p:cNvSpPr>
            <a:spLocks noChangeShapeType="1"/>
          </p:cNvSpPr>
          <p:nvPr/>
        </p:nvSpPr>
        <p:spPr bwMode="auto">
          <a:xfrm flipH="1" flipV="1">
            <a:off x="3938909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59" name="Line 24"/>
          <p:cNvSpPr>
            <a:spLocks noChangeShapeType="1"/>
          </p:cNvSpPr>
          <p:nvPr/>
        </p:nvSpPr>
        <p:spPr bwMode="auto">
          <a:xfrm flipV="1">
            <a:off x="4348704" y="1722830"/>
            <a:ext cx="2026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V="1">
            <a:off x="4762812" y="1722828"/>
            <a:ext cx="3309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1" name="Line 24"/>
          <p:cNvSpPr>
            <a:spLocks noChangeShapeType="1"/>
          </p:cNvSpPr>
          <p:nvPr/>
        </p:nvSpPr>
        <p:spPr bwMode="auto">
          <a:xfrm flipH="1" flipV="1">
            <a:off x="5174700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2" name="Line 24"/>
          <p:cNvSpPr>
            <a:spLocks noChangeShapeType="1"/>
          </p:cNvSpPr>
          <p:nvPr/>
        </p:nvSpPr>
        <p:spPr bwMode="auto">
          <a:xfrm flipH="1" flipV="1">
            <a:off x="5597925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3" name="Line 24"/>
          <p:cNvSpPr>
            <a:spLocks noChangeShapeType="1"/>
          </p:cNvSpPr>
          <p:nvPr/>
        </p:nvSpPr>
        <p:spPr bwMode="auto">
          <a:xfrm flipV="1">
            <a:off x="6013956" y="1722828"/>
            <a:ext cx="3309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4" name="Line 24"/>
          <p:cNvSpPr>
            <a:spLocks noChangeShapeType="1"/>
          </p:cNvSpPr>
          <p:nvPr/>
        </p:nvSpPr>
        <p:spPr bwMode="auto">
          <a:xfrm flipH="1" flipV="1">
            <a:off x="6425844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5" name="Line 24"/>
          <p:cNvSpPr>
            <a:spLocks noChangeShapeType="1"/>
          </p:cNvSpPr>
          <p:nvPr/>
        </p:nvSpPr>
        <p:spPr bwMode="auto">
          <a:xfrm flipH="1" flipV="1">
            <a:off x="6849069" y="1722829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7" name="Line 24"/>
          <p:cNvSpPr>
            <a:spLocks noChangeShapeType="1"/>
          </p:cNvSpPr>
          <p:nvPr/>
        </p:nvSpPr>
        <p:spPr bwMode="auto">
          <a:xfrm flipH="1" flipV="1">
            <a:off x="7628579" y="1739242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15973" y="2362200"/>
            <a:ext cx="18274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b="1" dirty="0" smtClean="0">
                <a:solidFill>
                  <a:prstClr val="black"/>
                </a:solidFill>
                <a:latin typeface="Verdana"/>
              </a:rPr>
              <a:t>11ax R1</a:t>
            </a:r>
            <a:endParaRPr lang="en-US" sz="13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69" name="Line 24"/>
          <p:cNvSpPr>
            <a:spLocks noChangeShapeType="1"/>
          </p:cNvSpPr>
          <p:nvPr/>
        </p:nvSpPr>
        <p:spPr bwMode="auto">
          <a:xfrm flipH="1" flipV="1">
            <a:off x="8422598" y="1730476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70" name="Line 24"/>
          <p:cNvSpPr>
            <a:spLocks noChangeShapeType="1"/>
          </p:cNvSpPr>
          <p:nvPr/>
        </p:nvSpPr>
        <p:spPr bwMode="auto">
          <a:xfrm flipH="1" flipV="1">
            <a:off x="8024087" y="1730476"/>
            <a:ext cx="3572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 flipV="1">
            <a:off x="8800604" y="1740756"/>
            <a:ext cx="4660" cy="3886200"/>
          </a:xfrm>
          <a:prstGeom prst="line">
            <a:avLst/>
          </a:prstGeom>
          <a:noFill/>
          <a:ln w="12700">
            <a:solidFill>
              <a:srgbClr val="00AEEF">
                <a:lumMod val="75000"/>
              </a:srgbClr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93A445">
                  <a:lumMod val="75000"/>
                </a:srgbClr>
              </a:solidFill>
              <a:effectLst/>
              <a:uLnTx/>
              <a:uFillTx/>
              <a:latin typeface="Times"/>
              <a:cs typeface="Arial" charset="0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6271971" y="564467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S1‘21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3" name="Text Box 28"/>
          <p:cNvSpPr txBox="1">
            <a:spLocks noChangeArrowheads="1"/>
          </p:cNvSpPr>
          <p:nvPr/>
        </p:nvSpPr>
        <p:spPr bwMode="auto">
          <a:xfrm>
            <a:off x="7454799" y="564467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S2‘22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7863813" y="5633629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S1‘23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8258057" y="5634894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S2‘23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6653547" y="564467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S2‘21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7054753" y="564467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S1‘22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2773743">
            <a:off x="8752538" y="4888002"/>
            <a:ext cx="77829" cy="78128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defTabSz="457200">
              <a:defRPr/>
            </a:pPr>
            <a:endParaRPr lang="en-US" sz="1800">
              <a:solidFill>
                <a:srgbClr val="000000"/>
              </a:solidFill>
              <a:latin typeface="Times"/>
              <a:cs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 rot="2773743">
            <a:off x="6734158" y="4740742"/>
            <a:ext cx="78581" cy="7806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defTabSz="457200"/>
            <a:endParaRPr lang="en-US" sz="1800">
              <a:solidFill>
                <a:srgbClr val="000000"/>
              </a:solidFill>
              <a:latin typeface="Times"/>
              <a:cs typeface="Arial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718083" y="5049798"/>
            <a:ext cx="2174174" cy="0"/>
          </a:xfrm>
          <a:prstGeom prst="straightConnector1">
            <a:avLst/>
          </a:prstGeom>
          <a:noFill/>
          <a:ln w="19050" cap="flat" cmpd="sng" algn="ctr">
            <a:solidFill>
              <a:srgbClr val="0071C5">
                <a:shade val="95000"/>
                <a:satMod val="105000"/>
              </a:srgbClr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934200" y="5049798"/>
            <a:ext cx="186957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Industry certification program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347030" y="4495800"/>
            <a:ext cx="100591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End 2023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Certification launch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15063" y="4729118"/>
            <a:ext cx="18274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b="1" dirty="0" smtClean="0">
                <a:solidFill>
                  <a:prstClr val="black"/>
                </a:solidFill>
                <a:latin typeface="Verdana"/>
              </a:rPr>
              <a:t>EHT </a:t>
            </a:r>
            <a:endParaRPr lang="en-US" sz="13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84" name="Rectangle 83"/>
          <p:cNvSpPr/>
          <p:nvPr/>
        </p:nvSpPr>
        <p:spPr bwMode="auto">
          <a:xfrm rot="2773743">
            <a:off x="7303087" y="4767600"/>
            <a:ext cx="78581" cy="7806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defTabSz="457200"/>
            <a:endParaRPr lang="en-US" sz="1800">
              <a:solidFill>
                <a:srgbClr val="000000"/>
              </a:solidFill>
              <a:latin typeface="Times"/>
              <a:cs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393976" y="4572000"/>
            <a:ext cx="226024" cy="207749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0" tIns="0" rIns="0" bIns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 charset="0"/>
              </a:rPr>
              <a:t>EHT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 charset="0"/>
              </a:rPr>
              <a:t>D2.0</a:t>
            </a: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860576" y="4592851"/>
            <a:ext cx="226024" cy="207749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0" tIns="0" rIns="0" bIns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 charset="0"/>
              </a:rPr>
              <a:t>EHT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 charset="0"/>
              </a:rPr>
              <a:t>D1.0</a:t>
            </a: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cs typeface="Arial" charset="0"/>
            </a:endParaRPr>
          </a:p>
        </p:txBody>
      </p:sp>
      <p:cxnSp>
        <p:nvCxnSpPr>
          <p:cNvPr id="88" name="Straight Connector 181"/>
          <p:cNvCxnSpPr>
            <a:cxnSpLocks noChangeShapeType="1"/>
          </p:cNvCxnSpPr>
          <p:nvPr/>
        </p:nvCxnSpPr>
        <p:spPr bwMode="auto">
          <a:xfrm>
            <a:off x="4776133" y="4818644"/>
            <a:ext cx="3141510" cy="2554"/>
          </a:xfrm>
          <a:prstGeom prst="line">
            <a:avLst/>
          </a:prstGeom>
          <a:noFill/>
          <a:ln w="31750" algn="ctr">
            <a:solidFill>
              <a:sysClr val="windowText" lastClr="000000"/>
            </a:solidFill>
            <a:round/>
            <a:headEnd type="diamon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TextBox 88"/>
          <p:cNvSpPr txBox="1"/>
          <p:nvPr/>
        </p:nvSpPr>
        <p:spPr>
          <a:xfrm>
            <a:off x="5378617" y="4821451"/>
            <a:ext cx="186957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802.11 EHT TG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90" name="Rectangle 89"/>
          <p:cNvSpPr/>
          <p:nvPr/>
        </p:nvSpPr>
        <p:spPr bwMode="auto">
          <a:xfrm rot="2773743">
            <a:off x="6645660" y="3647373"/>
            <a:ext cx="77829" cy="78128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defTabSz="457200">
              <a:defRPr/>
            </a:pPr>
            <a:endParaRPr lang="en-US" sz="1800">
              <a:solidFill>
                <a:srgbClr val="000000"/>
              </a:solidFill>
              <a:latin typeface="Times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40152" y="3255171"/>
            <a:ext cx="130364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2021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Certification launch: 11ax R2 ???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4776133" y="3692056"/>
            <a:ext cx="1842283" cy="0"/>
          </a:xfrm>
          <a:prstGeom prst="straightConnector1">
            <a:avLst/>
          </a:prstGeom>
          <a:noFill/>
          <a:ln w="19050" cap="flat" cmpd="sng" algn="ctr">
            <a:solidFill>
              <a:srgbClr val="0071C5">
                <a:shade val="95000"/>
                <a:satMod val="105000"/>
              </a:srgbClr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4759829" y="3692056"/>
            <a:ext cx="186957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Industry certification program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94" name="Text Box 31"/>
          <p:cNvSpPr txBox="1">
            <a:spLocks noChangeArrowheads="1"/>
          </p:cNvSpPr>
          <p:nvPr/>
        </p:nvSpPr>
        <p:spPr bwMode="auto">
          <a:xfrm>
            <a:off x="3803200" y="564286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S1‘18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5050680" y="564286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S2‘19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6" name="Text Box 28"/>
          <p:cNvSpPr txBox="1">
            <a:spLocks noChangeArrowheads="1"/>
          </p:cNvSpPr>
          <p:nvPr/>
        </p:nvSpPr>
        <p:spPr bwMode="auto">
          <a:xfrm>
            <a:off x="5468930" y="564105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S1‘20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7" name="Text Box 28"/>
          <p:cNvSpPr txBox="1">
            <a:spLocks noChangeArrowheads="1"/>
          </p:cNvSpPr>
          <p:nvPr/>
        </p:nvSpPr>
        <p:spPr bwMode="auto">
          <a:xfrm>
            <a:off x="5863174" y="5642320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S2‘20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8" name="Text Box 28"/>
          <p:cNvSpPr txBox="1">
            <a:spLocks noChangeArrowheads="1"/>
          </p:cNvSpPr>
          <p:nvPr/>
        </p:nvSpPr>
        <p:spPr bwMode="auto">
          <a:xfrm>
            <a:off x="4203248" y="564286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S2‘18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9" name="Text Box 28"/>
          <p:cNvSpPr txBox="1">
            <a:spLocks noChangeArrowheads="1"/>
          </p:cNvSpPr>
          <p:nvPr/>
        </p:nvSpPr>
        <p:spPr bwMode="auto">
          <a:xfrm>
            <a:off x="4650634" y="5642865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dirty="0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S1‘19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15973" y="3657600"/>
            <a:ext cx="18274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b="1" dirty="0" smtClean="0">
                <a:solidFill>
                  <a:prstClr val="black"/>
                </a:solidFill>
                <a:latin typeface="Verdana"/>
              </a:rPr>
              <a:t>11ax R2</a:t>
            </a:r>
            <a:endParaRPr lang="en-US" sz="13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05" name="Rectangle 104"/>
          <p:cNvSpPr/>
          <p:nvPr/>
        </p:nvSpPr>
        <p:spPr bwMode="auto">
          <a:xfrm rot="2773743">
            <a:off x="4931823" y="2697055"/>
            <a:ext cx="77829" cy="78128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defTabSz="457200">
              <a:defRPr/>
            </a:pPr>
            <a:endParaRPr lang="en-US" sz="1800">
              <a:solidFill>
                <a:srgbClr val="000000"/>
              </a:solidFill>
              <a:latin typeface="Times"/>
              <a:cs typeface="Arial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526315" y="2304853"/>
            <a:ext cx="130364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smtClean="0">
                <a:solidFill>
                  <a:prstClr val="black"/>
                </a:solidFill>
                <a:latin typeface="Verdana"/>
              </a:rPr>
              <a:t>2019</a:t>
            </a:r>
            <a:endParaRPr lang="en-US" sz="750" b="1" dirty="0" smtClean="0">
              <a:solidFill>
                <a:prstClr val="black"/>
              </a:solidFill>
              <a:latin typeface="Verdana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Certification launch: </a:t>
            </a:r>
            <a:r>
              <a:rPr lang="en-US" sz="750" b="1" smtClean="0">
                <a:solidFill>
                  <a:prstClr val="black"/>
                </a:solidFill>
                <a:latin typeface="Verdana"/>
              </a:rPr>
              <a:t>11ax R1 </a:t>
            </a: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???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3062296" y="2741738"/>
            <a:ext cx="1842283" cy="0"/>
          </a:xfrm>
          <a:prstGeom prst="straightConnector1">
            <a:avLst/>
          </a:prstGeom>
          <a:noFill/>
          <a:ln w="19050" cap="flat" cmpd="sng" algn="ctr">
            <a:solidFill>
              <a:srgbClr val="0071C5">
                <a:shade val="95000"/>
                <a:satMod val="105000"/>
              </a:srgbClr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045992" y="2741738"/>
            <a:ext cx="186957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Industry certification program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66" name="Text Box 31"/>
          <p:cNvSpPr txBox="1">
            <a:spLocks noChangeArrowheads="1"/>
          </p:cNvSpPr>
          <p:nvPr/>
        </p:nvSpPr>
        <p:spPr bwMode="auto">
          <a:xfrm>
            <a:off x="3344531" y="5648109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S2‘17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86" name="Text Box 31"/>
          <p:cNvSpPr txBox="1">
            <a:spLocks noChangeArrowheads="1"/>
          </p:cNvSpPr>
          <p:nvPr/>
        </p:nvSpPr>
        <p:spPr bwMode="auto">
          <a:xfrm>
            <a:off x="2914650" y="5648109"/>
            <a:ext cx="742950" cy="21929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/>
            <a:r>
              <a:rPr lang="en-US" sz="825" b="1" smtClean="0">
                <a:solidFill>
                  <a:srgbClr val="93A445">
                    <a:lumMod val="75000"/>
                  </a:srgbClr>
                </a:solidFill>
                <a:latin typeface="Verdana" pitchFamily="34" charset="0"/>
                <a:cs typeface="Arial" charset="0"/>
              </a:rPr>
              <a:t>S1‘17</a:t>
            </a:r>
            <a:endParaRPr lang="en-US" sz="825" b="1" dirty="0">
              <a:solidFill>
                <a:srgbClr val="93A445">
                  <a:lumMod val="75000"/>
                </a:srgbClr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15556" y="2057400"/>
            <a:ext cx="237244" cy="207749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0" tIns="0" rIns="0" bIns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 charset="0"/>
              </a:rPr>
              <a:t>11ax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75" b="1" kern="0" smtClean="0">
                <a:solidFill>
                  <a:srgbClr val="000000"/>
                </a:solidFill>
                <a:latin typeface="Verdana"/>
                <a:cs typeface="Arial" charset="0"/>
              </a:rPr>
              <a:t>D1.0</a:t>
            </a: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cs typeface="Arial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 rot="2773743">
            <a:off x="3105744" y="2366225"/>
            <a:ext cx="78581" cy="7806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defTabSz="457200"/>
            <a:endParaRPr lang="en-US" sz="1800">
              <a:solidFill>
                <a:srgbClr val="000000"/>
              </a:solidFill>
              <a:latin typeface="Times"/>
              <a:cs typeface="Arial" charset="0"/>
            </a:endParaRPr>
          </a:p>
        </p:txBody>
      </p:sp>
      <p:sp>
        <p:nvSpPr>
          <p:cNvPr id="10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04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8</a:t>
            </a:r>
            <a:endParaRPr lang="en-US" dirty="0"/>
          </a:p>
        </p:txBody>
      </p:sp>
      <p:cxnSp>
        <p:nvCxnSpPr>
          <p:cNvPr id="109" name="Straight Connector 181"/>
          <p:cNvCxnSpPr>
            <a:cxnSpLocks noChangeShapeType="1"/>
          </p:cNvCxnSpPr>
          <p:nvPr/>
        </p:nvCxnSpPr>
        <p:spPr bwMode="auto">
          <a:xfrm>
            <a:off x="1915023" y="2388827"/>
            <a:ext cx="2197245" cy="15098"/>
          </a:xfrm>
          <a:prstGeom prst="line">
            <a:avLst/>
          </a:prstGeom>
          <a:noFill/>
          <a:ln w="31750" algn="ctr">
            <a:solidFill>
              <a:sysClr val="windowText" lastClr="000000"/>
            </a:solidFill>
            <a:round/>
            <a:headEnd type="none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0" name="TextBox 109"/>
          <p:cNvSpPr txBox="1"/>
          <p:nvPr/>
        </p:nvSpPr>
        <p:spPr>
          <a:xfrm>
            <a:off x="1911761" y="2409171"/>
            <a:ext cx="186957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b="1" dirty="0" smtClean="0">
                <a:solidFill>
                  <a:prstClr val="black"/>
                </a:solidFill>
                <a:latin typeface="Verdana"/>
              </a:rPr>
              <a:t>802.11 EHT TG</a:t>
            </a:r>
            <a:endParaRPr lang="en-US" sz="750" b="1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11" name="Straight Connector 181"/>
          <p:cNvCxnSpPr>
            <a:cxnSpLocks noChangeShapeType="1"/>
          </p:cNvCxnSpPr>
          <p:nvPr/>
        </p:nvCxnSpPr>
        <p:spPr bwMode="auto">
          <a:xfrm flipH="1" flipV="1">
            <a:off x="1524000" y="2388827"/>
            <a:ext cx="304800" cy="2"/>
          </a:xfrm>
          <a:prstGeom prst="line">
            <a:avLst/>
          </a:prstGeom>
          <a:noFill/>
          <a:ln w="31750" algn="ctr">
            <a:solidFill>
              <a:sysClr val="windowText" lastClr="000000"/>
            </a:solidFill>
            <a:prstDash val="dash"/>
            <a:round/>
            <a:headEnd type="none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Connector 181"/>
          <p:cNvCxnSpPr>
            <a:cxnSpLocks noChangeShapeType="1"/>
          </p:cNvCxnSpPr>
          <p:nvPr/>
        </p:nvCxnSpPr>
        <p:spPr bwMode="auto">
          <a:xfrm flipH="1" flipV="1">
            <a:off x="4191000" y="2403925"/>
            <a:ext cx="329581" cy="2"/>
          </a:xfrm>
          <a:prstGeom prst="line">
            <a:avLst/>
          </a:prstGeom>
          <a:noFill/>
          <a:ln w="31750" algn="ctr">
            <a:solidFill>
              <a:sysClr val="windowText" lastClr="000000"/>
            </a:solidFill>
            <a:prstDash val="dash"/>
            <a:round/>
            <a:headEnd type="none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Straight Connector 181"/>
          <p:cNvCxnSpPr>
            <a:cxnSpLocks noChangeShapeType="1"/>
          </p:cNvCxnSpPr>
          <p:nvPr/>
        </p:nvCxnSpPr>
        <p:spPr bwMode="auto">
          <a:xfrm flipH="1" flipV="1">
            <a:off x="7967546" y="4821451"/>
            <a:ext cx="329581" cy="2"/>
          </a:xfrm>
          <a:prstGeom prst="line">
            <a:avLst/>
          </a:prstGeom>
          <a:noFill/>
          <a:ln w="31750" algn="ctr">
            <a:solidFill>
              <a:sysClr val="windowText" lastClr="000000"/>
            </a:solidFill>
            <a:prstDash val="dash"/>
            <a:round/>
            <a:headEnd type="none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4656982" y="3429000"/>
            <a:ext cx="3722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prstClr val="black"/>
                </a:solidFill>
                <a:latin typeface="Verdana"/>
              </a:rPr>
              <a:t>???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smtClean="0">
                <a:latin typeface="+mj-lt"/>
              </a:rPr>
              <a:t>EHT timeline/roadmap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6387" y="1676400"/>
            <a:ext cx="8380413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We believe we should start TG in January 2019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That gives us 2 to 2 ½ years to reach D1.0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+mj-lt"/>
              </a:rPr>
              <a:t>2 years cycle: D1.0 needs to be ready for Q4 2020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+mj-lt"/>
              </a:rPr>
              <a:t>2 ½ years cycle: D1.0 needs to be ready for Q2 2021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Starting in May 2019 is putting these cycles in jeopardy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Features that are agreed can be listed in the scope of the PAR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</a:rPr>
              <a:t>The 3 features listed today don’t require further studies and are providing sufficient gains to have insurance to meet an ambitious PAR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Features that are identified as interesting but require more studies can be listed as being under study/consideration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</a:rPr>
              <a:t>We can use the 4 months between September and January to discuss them, as well as during the initial TG phase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</a:rPr>
              <a:t>Example: Multi-AP time and frequency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EHT should define features for a single certification program and not 2, contrary to what was done for 11ac and 11ax, so its scope should be scaled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Motion to create EHT Study group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1752600"/>
            <a:ext cx="8307387" cy="4526400"/>
          </a:xfrm>
        </p:spPr>
        <p:txBody>
          <a:bodyPr/>
          <a:lstStyle/>
          <a:p>
            <a:r>
              <a:rPr lang="en-US" sz="1800" dirty="0" smtClean="0">
                <a:latin typeface="+mj-lt"/>
              </a:rPr>
              <a:t>Motion is a formality that we need to do in July.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Following the agreement we reached in May, we can easily define the motion text to create the study group by adapting the TIG motion into a SG motion</a:t>
            </a:r>
          </a:p>
          <a:p>
            <a:pPr lvl="1"/>
            <a:r>
              <a:rPr lang="en-US" sz="1400" dirty="0" smtClean="0">
                <a:latin typeface="+mj-lt"/>
              </a:rPr>
              <a:t>Next slide defines this baseline motion proposal</a:t>
            </a:r>
          </a:p>
          <a:p>
            <a:pPr lvl="1"/>
            <a:r>
              <a:rPr lang="en-US" sz="1400" dirty="0" smtClean="0">
                <a:latin typeface="+mj-lt"/>
              </a:rPr>
              <a:t>This is the baseline proposal that is agreed by all as an outcome of the May meeting</a:t>
            </a:r>
          </a:p>
          <a:p>
            <a:endParaRPr lang="en-US" sz="20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During the July meeting, we can further discuss and have presentations in order to see if we can have a scope that is even more precise and if we can have a motion text even more precise</a:t>
            </a:r>
          </a:p>
          <a:p>
            <a:pPr lvl="1"/>
            <a:r>
              <a:rPr lang="en-US" sz="1400" dirty="0" smtClean="0">
                <a:latin typeface="+mj-lt"/>
              </a:rPr>
              <a:t>If we need more time for this, we fall back naturally to the baseline motion proposal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The important document is anyway the PAR and CSD documents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3467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87703</TotalTime>
  <Words>1189</Words>
  <Application>Microsoft Office PowerPoint</Application>
  <PresentationFormat>On-screen Show (4:3)</PresentationFormat>
  <Paragraphs>161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Intel Clear</vt:lpstr>
      <vt:lpstr>Times</vt:lpstr>
      <vt:lpstr>Times New Roman</vt:lpstr>
      <vt:lpstr>Verdana</vt:lpstr>
      <vt:lpstr>ACcord Submission Template</vt:lpstr>
      <vt:lpstr>Extremely High Throughput (EHT) 802.11 – study group creation</vt:lpstr>
      <vt:lpstr>In May, we agreed to create a study group on EHT</vt:lpstr>
      <vt:lpstr>We motioned the creation of a TIG to initiate discussion in July</vt:lpstr>
      <vt:lpstr>TIG discussions during July meeting</vt:lpstr>
      <vt:lpstr>Accelerated process for EHT</vt:lpstr>
      <vt:lpstr>EHT timeline/roadmap</vt:lpstr>
      <vt:lpstr>PowerPoint Presentation</vt:lpstr>
      <vt:lpstr>EHT timeline/roadmap</vt:lpstr>
      <vt:lpstr>Motion to create EHT Study group</vt:lpstr>
      <vt:lpstr>Original proposed motion for EHT study group Based on TIG formation agreement</vt:lpstr>
      <vt:lpstr>Updated motion for EHT study group Based on discussion this week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1045</cp:revision>
  <cp:lastPrinted>1998-02-10T13:28:06Z</cp:lastPrinted>
  <dcterms:created xsi:type="dcterms:W3CDTF">2009-12-02T19:05:24Z</dcterms:created>
  <dcterms:modified xsi:type="dcterms:W3CDTF">2018-07-11T01:03:19Z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2018-07-11 01:03:19Z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