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2" r:id="rId3"/>
    <p:sldId id="363" r:id="rId4"/>
    <p:sldId id="368" r:id="rId5"/>
    <p:sldId id="364" r:id="rId6"/>
    <p:sldId id="365" r:id="rId7"/>
    <p:sldId id="366" r:id="rId8"/>
    <p:sldId id="367" r:id="rId9"/>
    <p:sldId id="369" r:id="rId10"/>
    <p:sldId id="371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8634" autoAdjust="0"/>
  </p:normalViewPr>
  <p:slideViewPr>
    <p:cSldViewPr>
      <p:cViewPr varScale="1">
        <p:scale>
          <a:sx n="86" d="100"/>
          <a:sy n="86" d="100"/>
        </p:scale>
        <p:origin x="151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2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97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424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8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</a:t>
            </a:r>
            <a:r>
              <a:rPr lang="en-US" altLang="zh-CN" sz="1800" b="1" dirty="0" smtClean="0">
                <a:cs typeface="+mn-cs"/>
              </a:rPr>
              <a:t>-1269-00-00az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76686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77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Clock Synchronization between ISTA and RSTA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07</a:t>
            </a:r>
            <a:r>
              <a:rPr lang="en-GB" sz="2000" b="0" dirty="0" smtClean="0"/>
              <a:t>-</a:t>
            </a:r>
            <a:r>
              <a:rPr lang="en-US" b="0" dirty="0" smtClean="0"/>
              <a:t>09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" name="Document" r:id="rId4" imgW="10544797" imgH="4360443" progId="Word.Document.8">
                  <p:embed/>
                </p:oleObj>
              </mc:Choice>
              <mc:Fallback>
                <p:oleObj name="Document" r:id="rId4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</a:t>
            </a:r>
            <a:r>
              <a:rPr lang="en-US" dirty="0" smtClean="0"/>
              <a:t>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b="0" dirty="0" smtClean="0"/>
              <a:t>W</a:t>
            </a:r>
            <a:r>
              <a:rPr lang="en-US" altLang="zh-CN" b="0" dirty="0" smtClean="0"/>
              <a:t>e agree that i</a:t>
            </a:r>
            <a:r>
              <a:rPr lang="en-US" b="0" dirty="0" smtClean="0"/>
              <a:t>n </a:t>
            </a:r>
            <a:r>
              <a:rPr lang="en-US" b="0" dirty="0" err="1" smtClean="0"/>
              <a:t>HEz</a:t>
            </a:r>
            <a:r>
              <a:rPr lang="en-US" b="0" dirty="0" smtClean="0"/>
              <a:t> and </a:t>
            </a:r>
            <a:r>
              <a:rPr lang="en-US" b="0" dirty="0" err="1" smtClean="0"/>
              <a:t>VHTz</a:t>
            </a:r>
            <a:r>
              <a:rPr lang="en-US" b="0" dirty="0" smtClean="0"/>
              <a:t> </a:t>
            </a:r>
            <a:r>
              <a:rPr lang="en-US" b="0" dirty="0"/>
              <a:t>ISTA2RSTA </a:t>
            </a:r>
            <a:r>
              <a:rPr lang="en-US" b="0" dirty="0" smtClean="0"/>
              <a:t>LMR</a:t>
            </a:r>
            <a:endParaRPr lang="en-US" b="0" dirty="0" smtClean="0"/>
          </a:p>
          <a:p>
            <a:pPr lvl="1" algn="just"/>
            <a:r>
              <a:rPr lang="en-US" sz="2000" dirty="0"/>
              <a:t> The ISTA2RSTA LMR shall include a CFO feedback,</a:t>
            </a:r>
          </a:p>
          <a:p>
            <a:pPr lvl="1" algn="just"/>
            <a:r>
              <a:rPr lang="en-US" sz="2000" dirty="0"/>
              <a:t> Based on the CFO feedback, RSTA can tune t4, </a:t>
            </a:r>
            <a:r>
              <a:rPr lang="en-US" sz="2000" dirty="0" smtClean="0"/>
              <a:t>t1</a:t>
            </a:r>
            <a:endParaRPr lang="en-US" sz="2000" dirty="0"/>
          </a:p>
          <a:p>
            <a:pPr marL="457200" lvl="1" indent="0" algn="just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0" dirty="0" smtClean="0"/>
              <a:t>       Y:               N:                Abstain:</a:t>
            </a:r>
            <a:endParaRPr lang="en-US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2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In 11az, the </a:t>
            </a:r>
            <a:r>
              <a:rPr lang="en-US" sz="2000" b="0" dirty="0" err="1" smtClean="0"/>
              <a:t>ToA</a:t>
            </a:r>
            <a:r>
              <a:rPr lang="en-US" sz="2000" b="0" dirty="0" smtClean="0"/>
              <a:t>/</a:t>
            </a:r>
            <a:r>
              <a:rPr lang="en-US" sz="2000" b="0" dirty="0" err="1" smtClean="0"/>
              <a:t>ToD</a:t>
            </a:r>
            <a:r>
              <a:rPr lang="en-US" sz="2000" b="0" dirty="0" smtClean="0"/>
              <a:t> is estimated based on ISTA’s UL NDP and RSTA’s DL NDP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The ISTA and RSTA use its own sampling clock to calculate </a:t>
            </a:r>
            <a:r>
              <a:rPr lang="en-US" sz="2000" b="0" dirty="0" err="1" smtClean="0"/>
              <a:t>ToA</a:t>
            </a:r>
            <a:r>
              <a:rPr lang="en-US" sz="2000" b="0" dirty="0" smtClean="0"/>
              <a:t>/</a:t>
            </a:r>
            <a:r>
              <a:rPr lang="en-US" sz="2000" b="0" dirty="0" err="1" smtClean="0"/>
              <a:t>ToD</a:t>
            </a:r>
            <a:endParaRPr lang="en-US" sz="20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ISTA’s or RSTA’s sampling clock error is </a:t>
            </a:r>
            <a:r>
              <a:rPr lang="en-US" altLang="zh-CN" sz="2000" b="0" dirty="0" smtClean="0"/>
              <a:t>translated</a:t>
            </a:r>
            <a:r>
              <a:rPr lang="en-US" sz="2000" b="0" dirty="0" smtClean="0"/>
              <a:t> to the range estimation error through </a:t>
            </a:r>
            <a:r>
              <a:rPr lang="en-US" sz="2000" b="0" dirty="0" err="1" smtClean="0"/>
              <a:t>ToA</a:t>
            </a:r>
            <a:r>
              <a:rPr lang="en-US" sz="2000" b="0" dirty="0" smtClean="0"/>
              <a:t>/</a:t>
            </a:r>
            <a:r>
              <a:rPr lang="en-US" sz="2000" b="0" dirty="0" err="1" smtClean="0"/>
              <a:t>ToD</a:t>
            </a:r>
            <a:endParaRPr lang="en-US" sz="2000" b="0" dirty="0" smtClean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It’s necessary to investigate the ISTA</a:t>
            </a:r>
            <a:r>
              <a:rPr lang="zh-CN" altLang="en-US" sz="2000" b="0" dirty="0" smtClean="0"/>
              <a:t>’</a:t>
            </a:r>
            <a:r>
              <a:rPr lang="en-US" altLang="zh-CN" sz="2000" b="0" dirty="0" smtClean="0"/>
              <a:t>s</a:t>
            </a:r>
            <a:r>
              <a:rPr lang="en-US" sz="2000" b="0" dirty="0" smtClean="0"/>
              <a:t> and RSTA’s sampling clock error’s impact on the range estimation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2000" dirty="0">
              <a:ea typeface="+mn-ea"/>
              <a:cs typeface="+mn-cs"/>
            </a:endParaRPr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Carrier Frequency Synchronization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Transmit center frequency and the symbol clock frequency for all transmit antennas and frequency segments shall be derived from the same reference oscillator (</a:t>
            </a:r>
            <a:r>
              <a:rPr lang="en-US" sz="2000" b="0" dirty="0" smtClean="0"/>
              <a:t>11ax spec) </a:t>
            </a:r>
            <a:endParaRPr lang="en-US" sz="20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The symbol clock frequency and transmit center frequency maximum tolerance shall be ±20 ppm in 5 GHz and ±25 ppm in 2.4 GHz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A STA that transmits an HE TB PPDU compensates for carrier frequency offset (CFO) error and symbol clock error.</a:t>
            </a:r>
          </a:p>
          <a:p>
            <a:pPr marL="685800" lvl="1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</a:pPr>
            <a:r>
              <a:rPr lang="en-US" dirty="0"/>
              <a:t>After compensation, the residual CFO error </a:t>
            </a:r>
            <a:r>
              <a:rPr lang="en-US" dirty="0" smtClean="0"/>
              <a:t>(90%) with </a:t>
            </a:r>
            <a:r>
              <a:rPr lang="en-US" dirty="0"/>
              <a:t>respect to the Trigger frame shall not exceed 350 Hz </a:t>
            </a:r>
            <a:r>
              <a:rPr lang="en-US" dirty="0" smtClean="0"/>
              <a:t>(AWGN, -60dBm)</a:t>
            </a:r>
            <a:endParaRPr lang="en-US" dirty="0"/>
          </a:p>
          <a:p>
            <a:pPr marL="685800" lvl="1" algn="just"/>
            <a:endParaRPr lang="en-US" sz="2000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5800" lvl="1" algn="just"/>
            <a:endParaRPr lang="en-US" sz="2000" kern="0" dirty="0" smtClean="0"/>
          </a:p>
          <a:p>
            <a:pPr marL="685800" lvl="1" algn="just"/>
            <a:endParaRPr lang="en-US" sz="2000" kern="0" dirty="0"/>
          </a:p>
          <a:p>
            <a:pPr marL="685800" lvl="1" algn="just"/>
            <a:endParaRPr lang="en-US" sz="2000" kern="0" dirty="0" smtClean="0"/>
          </a:p>
          <a:p>
            <a:pPr marL="685800" lvl="1" algn="just"/>
            <a:endParaRPr lang="en-US" sz="2000" kern="0" dirty="0"/>
          </a:p>
          <a:p>
            <a:pPr marL="685800" lvl="1" algn="just"/>
            <a:endParaRPr lang="en-US" sz="2000" kern="0" dirty="0" smtClean="0"/>
          </a:p>
          <a:p>
            <a:pPr marL="685800" lvl="1" algn="just"/>
            <a:endParaRPr lang="en-US" sz="2000" kern="0" dirty="0"/>
          </a:p>
          <a:p>
            <a:r>
              <a:rPr lang="en-US" sz="1800" b="0" dirty="0" smtClean="0">
                <a:cs typeface="Neo Sans Intel"/>
              </a:rPr>
              <a:t>ISTA, RSTA LO </a:t>
            </a:r>
            <a:r>
              <a:rPr lang="en-US" sz="1800" b="0" dirty="0">
                <a:cs typeface="Neo Sans Intel"/>
              </a:rPr>
              <a:t>drift </a:t>
            </a:r>
            <a:r>
              <a:rPr lang="en-US" sz="1800" b="0" dirty="0" smtClean="0">
                <a:cs typeface="Neo Sans Intel"/>
              </a:rPr>
              <a:t>(10ppm, 10ppm), time </a:t>
            </a:r>
            <a:r>
              <a:rPr lang="en-US" sz="1800" b="0" dirty="0">
                <a:cs typeface="Neo Sans Intel"/>
              </a:rPr>
              <a:t>drift between t2 and t3 </a:t>
            </a:r>
            <a:r>
              <a:rPr lang="en-US" sz="1800" b="0" dirty="0" smtClean="0">
                <a:cs typeface="Neo Sans Intel"/>
              </a:rPr>
              <a:t>is </a:t>
            </a:r>
            <a:r>
              <a:rPr lang="en-US" sz="1800" b="0" dirty="0">
                <a:cs typeface="Neo Sans Intel"/>
              </a:rPr>
              <a:t>cancelled with </a:t>
            </a:r>
            <a:r>
              <a:rPr lang="en-US" sz="1800" b="0" dirty="0" smtClean="0">
                <a:cs typeface="Neo Sans Intel"/>
              </a:rPr>
              <a:t>drift </a:t>
            </a:r>
            <a:r>
              <a:rPr lang="en-US" sz="1800" b="0" dirty="0">
                <a:cs typeface="Neo Sans Intel"/>
              </a:rPr>
              <a:t>between t1 and t4 (</a:t>
            </a:r>
            <a:r>
              <a:rPr lang="en-US" sz="1800" dirty="0">
                <a:cs typeface="Neo Sans Intel"/>
              </a:rPr>
              <a:t>reduced RTT error</a:t>
            </a:r>
            <a:r>
              <a:rPr lang="en-US" sz="1800" b="0" dirty="0" smtClean="0">
                <a:cs typeface="Neo Sans Intel"/>
              </a:rPr>
              <a:t>)</a:t>
            </a:r>
            <a:endParaRPr lang="en-US" sz="1800" b="0" dirty="0">
              <a:cs typeface="Neo Sans Intel"/>
            </a:endParaRPr>
          </a:p>
          <a:p>
            <a:r>
              <a:rPr lang="en-US" sz="1800" b="0" dirty="0" smtClean="0">
                <a:cs typeface="Neo Sans Intel"/>
              </a:rPr>
              <a:t>ISTA, RSTA LO drift (10ppm,-10ppm), time </a:t>
            </a:r>
            <a:r>
              <a:rPr lang="en-US" sz="1800" b="0" dirty="0">
                <a:cs typeface="Neo Sans Intel"/>
              </a:rPr>
              <a:t>drift between t2 and t3 </a:t>
            </a:r>
            <a:r>
              <a:rPr lang="en-US" sz="1800" b="0" dirty="0" smtClean="0">
                <a:cs typeface="Neo Sans Intel"/>
              </a:rPr>
              <a:t>is </a:t>
            </a:r>
            <a:r>
              <a:rPr lang="en-US" sz="1800" b="0" dirty="0">
                <a:cs typeface="Neo Sans Intel"/>
              </a:rPr>
              <a:t>added with </a:t>
            </a:r>
            <a:r>
              <a:rPr lang="en-US" sz="1800" b="0" dirty="0" smtClean="0">
                <a:cs typeface="Neo Sans Intel"/>
              </a:rPr>
              <a:t>drift </a:t>
            </a:r>
            <a:r>
              <a:rPr lang="en-US" sz="1800" b="0" dirty="0">
                <a:cs typeface="Neo Sans Intel"/>
              </a:rPr>
              <a:t>between t1 and t4 (</a:t>
            </a:r>
            <a:r>
              <a:rPr lang="en-US" sz="1800" dirty="0">
                <a:cs typeface="Neo Sans Intel"/>
              </a:rPr>
              <a:t>increased RTT error</a:t>
            </a:r>
            <a:r>
              <a:rPr lang="en-US" sz="1800" b="0" dirty="0" smtClean="0">
                <a:cs typeface="Neo Sans Intel"/>
              </a:rPr>
              <a:t>)</a:t>
            </a:r>
          </a:p>
          <a:p>
            <a:r>
              <a:rPr lang="en-US" sz="1800" b="0" dirty="0" smtClean="0"/>
              <a:t>t1 and t4 are measured using the </a:t>
            </a:r>
            <a:r>
              <a:rPr lang="en-US" sz="1800" b="0" dirty="0"/>
              <a:t>R</a:t>
            </a:r>
            <a:r>
              <a:rPr lang="en-US" sz="1800" b="0" dirty="0" smtClean="0"/>
              <a:t>STA’s </a:t>
            </a:r>
            <a:r>
              <a:rPr lang="en-US" sz="1800" b="0" dirty="0"/>
              <a:t>clock (i.e., without applying </a:t>
            </a:r>
            <a:r>
              <a:rPr lang="en-US" sz="1800" b="0" dirty="0" smtClean="0"/>
              <a:t>any frequency </a:t>
            </a:r>
            <a:r>
              <a:rPr lang="en-US" sz="1800" b="0" dirty="0"/>
              <a:t>offset correction to the time bases</a:t>
            </a:r>
            <a:r>
              <a:rPr lang="en-US" sz="1800" b="0" dirty="0" smtClean="0"/>
              <a:t>).</a:t>
            </a:r>
          </a:p>
          <a:p>
            <a:r>
              <a:rPr lang="en-US" sz="1800" b="0" dirty="0" smtClean="0"/>
              <a:t>At ISTA the mechanism for tuning t1 and t4 is implementation dependent </a:t>
            </a:r>
          </a:p>
          <a:p>
            <a:endParaRPr lang="en-US" sz="1800" b="0" dirty="0">
              <a:cs typeface="Neo Sans Intel"/>
            </a:endParaRPr>
          </a:p>
          <a:p>
            <a:pPr marL="685800" lvl="1" algn="just"/>
            <a:endParaRPr lang="en-US" sz="2000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Clock Synchronization </a:t>
            </a:r>
            <a:endParaRPr lang="en-US" dirty="0"/>
          </a:p>
        </p:txBody>
      </p:sp>
      <p:pic>
        <p:nvPicPr>
          <p:cNvPr id="21" name="Content Placeholder 20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44889"/>
            <a:ext cx="6335460" cy="194421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1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When ISTA transmits UL NDP, the carrier frequency and sampling clock frequency </a:t>
            </a:r>
            <a:r>
              <a:rPr lang="en-US" sz="2000" b="0" dirty="0" smtClean="0"/>
              <a:t>are </a:t>
            </a:r>
            <a:r>
              <a:rPr lang="en-US" sz="2000" b="0" dirty="0"/>
              <a:t>compensated based on TF </a:t>
            </a:r>
            <a:endParaRPr lang="en-US" sz="2000" b="0" dirty="0" smtClean="0"/>
          </a:p>
          <a:p>
            <a:pPr lvl="1"/>
            <a:r>
              <a:rPr lang="en-US" dirty="0" smtClean="0"/>
              <a:t>The compensation can be easily done in digital domain (phase rotation, sample shift)</a:t>
            </a:r>
          </a:p>
          <a:p>
            <a:pPr lvl="1"/>
            <a:r>
              <a:rPr lang="en-US" b="0" dirty="0" smtClean="0"/>
              <a:t>Or the ISTA can directly tune the local oscillator (LO)</a:t>
            </a:r>
          </a:p>
          <a:p>
            <a:pPr marL="457200" lvl="1" indent="0">
              <a:buNone/>
            </a:pPr>
            <a:endParaRPr lang="en-US" b="0" dirty="0"/>
          </a:p>
          <a:p>
            <a:pPr marL="0" indent="0"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HEz</a:t>
            </a:r>
            <a:r>
              <a:rPr lang="en-US" dirty="0" smtClean="0"/>
              <a:t> Measurement Sequence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94383"/>
            <a:ext cx="2511743" cy="310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of Clock Synchronization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sz="1800" b="0" dirty="0" smtClean="0"/>
                  <a:t>Assume </a:t>
                </a:r>
                <a:r>
                  <a:rPr lang="en-US" sz="1800" b="0" dirty="0"/>
                  <a:t>I</a:t>
                </a:r>
                <a:r>
                  <a:rPr lang="en-US" sz="1800" b="0" dirty="0" smtClean="0"/>
                  <a:t>STA’s LO </a:t>
                </a:r>
                <a:r>
                  <a:rPr lang="en-US" sz="1800" b="0" dirty="0"/>
                  <a:t>drift is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b="0" dirty="0"/>
                  <a:t> and R</a:t>
                </a:r>
                <a:r>
                  <a:rPr lang="en-US" sz="1800" b="0" dirty="0" smtClean="0"/>
                  <a:t>STA’s LO </a:t>
                </a:r>
                <a:r>
                  <a:rPr lang="en-US" sz="1800" b="0" dirty="0"/>
                  <a:t>drift is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b="0" dirty="0"/>
                  <a:t>, and the real time stamp is t1’, t2’, t3’, and t4’, and real round trip time is </a:t>
                </a:r>
                <a:r>
                  <a:rPr lang="en-US" sz="1800" b="0" dirty="0" smtClean="0"/>
                  <a:t>RTT’</a:t>
                </a:r>
              </a:p>
              <a:p>
                <a:r>
                  <a:rPr lang="en-US" sz="1800" b="0" dirty="0"/>
                  <a:t>T</a:t>
                </a:r>
                <a:r>
                  <a:rPr lang="en-US" sz="1800" b="0" dirty="0" smtClean="0"/>
                  <a:t>he </a:t>
                </a:r>
                <a:r>
                  <a:rPr lang="en-US" sz="1800" b="0" dirty="0"/>
                  <a:t>estimated RTT is calculated </a:t>
                </a:r>
                <a:r>
                  <a:rPr lang="en-US" sz="1800" b="0" dirty="0" smtClean="0"/>
                  <a:t>as: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RTT </a:t>
                </a:r>
                <a:r>
                  <a:rPr lang="en-US" sz="1800" b="0" dirty="0"/>
                  <a:t>= (t4 - t1) - (t3 - t2)</a:t>
                </a:r>
              </a:p>
              <a:p>
                <a:pPr marL="400050" lvl="1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</a:t>
                </a:r>
                <a:r>
                  <a:rPr lang="en-US" dirty="0"/>
                  <a:t>= (t4’ - t1’)(1 +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) - (t3’ - t2’) (1 +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400050" lvl="1" indent="0">
                  <a:buNone/>
                </a:pPr>
                <a:r>
                  <a:rPr lang="en-US" dirty="0"/>
                  <a:t>     </a:t>
                </a:r>
                <a:r>
                  <a:rPr lang="en-US" dirty="0" smtClean="0"/>
                  <a:t>     </a:t>
                </a:r>
                <a:r>
                  <a:rPr lang="en-US" dirty="0"/>
                  <a:t>= (t4’ - t1’) - (t3’ - t2’) + (t4’ - t1’)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- (t3’ - t2’)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400050" lvl="1" indent="0">
                  <a:buNone/>
                </a:pPr>
                <a:r>
                  <a:rPr lang="en-US" dirty="0"/>
                  <a:t>       </a:t>
                </a:r>
                <a:r>
                  <a:rPr lang="en-US" dirty="0" smtClean="0"/>
                  <a:t>   </a:t>
                </a:r>
                <a:r>
                  <a:rPr lang="en-US" dirty="0"/>
                  <a:t>= (t4’ - t1’) - (t3’ - t2’) + (t4’ - t1’)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+∆</m:t>
                    </m:r>
                  </m:oMath>
                </a14:m>
                <a:r>
                  <a:rPr lang="en-US" dirty="0"/>
                  <a:t>) - (t3’ - t2’)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        </a:t>
                </a:r>
                <a:r>
                  <a:rPr lang="en-US" dirty="0" smtClean="0"/>
                  <a:t>  = </a:t>
                </a:r>
                <a:r>
                  <a:rPr lang="en-US" dirty="0"/>
                  <a:t>(t4’ - t1’) - (t3’ - t2’) + [(t4’ - t1’) - (t3’ - t2’)]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/>
                  <a:t>t4’ - t1</a:t>
                </a:r>
                <a:r>
                  <a:rPr lang="en-US" dirty="0" smtClean="0"/>
                  <a:t>’)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        </a:t>
                </a:r>
                <a:r>
                  <a:rPr lang="en-US" dirty="0" smtClean="0"/>
                  <a:t>  = </a:t>
                </a:r>
                <a:r>
                  <a:rPr lang="en-US" dirty="0"/>
                  <a:t>RTT’(</a:t>
                </a:r>
                <a:r>
                  <a:rPr lang="en-US" dirty="0" smtClean="0"/>
                  <a:t>1 +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) </a:t>
                </a:r>
                <a:r>
                  <a:rPr lang="en-US" dirty="0" smtClean="0"/>
                  <a:t>+ (t4’ - t1’)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</m:oMath>
                </a14:m>
                <a:endParaRPr lang="en-US" sz="1800" dirty="0"/>
              </a:p>
              <a:p>
                <a:r>
                  <a:rPr lang="en-US" sz="1800" b="0" dirty="0"/>
                  <a:t>In the above derivation, we assume that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+∆</m:t>
                    </m:r>
                  </m:oMath>
                </a14:m>
                <a:endParaRPr lang="en-US" sz="1800" b="0" dirty="0" smtClean="0"/>
              </a:p>
              <a:p>
                <a:r>
                  <a:rPr lang="en-US" sz="1800" b="0" dirty="0" smtClean="0"/>
                  <a:t>If ISTA’s </a:t>
                </a:r>
                <a:r>
                  <a:rPr lang="en-US" sz="1800" b="0" dirty="0"/>
                  <a:t>clock and </a:t>
                </a:r>
                <a:r>
                  <a:rPr lang="en-US" sz="1800" b="0" dirty="0" smtClean="0"/>
                  <a:t>RSTA’s </a:t>
                </a:r>
                <a:r>
                  <a:rPr lang="en-US" sz="1800" b="0" dirty="0"/>
                  <a:t>clock are synchronized, then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1800" b="0" dirty="0"/>
                  <a:t> becomes 0, and the estimated RTT is </a:t>
                </a:r>
              </a:p>
              <a:p>
                <a:pPr marL="0" indent="0">
                  <a:buNone/>
                </a:pPr>
                <a:r>
                  <a:rPr lang="en-US" sz="1800" b="0" dirty="0"/>
                  <a:t> </a:t>
                </a:r>
                <a:r>
                  <a:rPr lang="en-US" sz="1800" b="0" dirty="0" smtClean="0"/>
                  <a:t>                                             RTT </a:t>
                </a:r>
                <a:r>
                  <a:rPr lang="en-US" sz="1800" b="0" dirty="0"/>
                  <a:t>= RTT’(1+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b="0" dirty="0"/>
                  <a:t>)</a:t>
                </a:r>
              </a:p>
              <a:p>
                <a:endParaRPr lang="en-US" b="0" dirty="0" smtClean="0"/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0">
                <a:blip r:embed="rId2"/>
                <a:stretch>
                  <a:fillRect l="-519" t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 bwMode="auto">
          <a:xfrm>
            <a:off x="1043608" y="2564904"/>
            <a:ext cx="6624736" cy="20162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771800" y="5445224"/>
            <a:ext cx="2643579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6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Clock Synchronization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776894"/>
          </a:xfrm>
        </p:spPr>
        <p:txBody>
          <a:bodyPr/>
          <a:lstStyle/>
          <a:p>
            <a:pPr algn="just"/>
            <a:r>
              <a:rPr lang="en-US" sz="2000" b="0" dirty="0" smtClean="0"/>
              <a:t>ISTA compensates the carrier frequency and sampling clock in digital domain</a:t>
            </a:r>
          </a:p>
          <a:p>
            <a:pPr lvl="1" algn="just"/>
            <a:r>
              <a:rPr lang="en-US" dirty="0" smtClean="0"/>
              <a:t>After receiving RSTA2ISTA LMR, the ISTA can use CFO estimation of TF to compensate </a:t>
            </a:r>
            <a:r>
              <a:rPr lang="en-US" b="1" dirty="0" smtClean="0"/>
              <a:t>t3 - t2</a:t>
            </a:r>
          </a:p>
          <a:p>
            <a:pPr lvl="1" algn="just"/>
            <a:r>
              <a:rPr lang="en-US" b="0" dirty="0" smtClean="0"/>
              <a:t>RSTA can estimate residual CFO based on pre-compensated UL NDP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 smtClean="0"/>
              <a:t>Can’t reflect the absolute CFO between ISTA </a:t>
            </a:r>
            <a:r>
              <a:rPr lang="en-US" dirty="0"/>
              <a:t>and RSTA</a:t>
            </a:r>
            <a:endParaRPr lang="en-US" b="0" dirty="0" smtClean="0"/>
          </a:p>
          <a:p>
            <a:pPr lvl="1" algn="just"/>
            <a:r>
              <a:rPr lang="en-US" dirty="0" smtClean="0"/>
              <a:t>If RSTA solicits ISTA2RSTA LMR, the LMR can include CFO value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b="0" dirty="0" smtClean="0"/>
              <a:t>RSTA can combine the residual CFO and the CFO feedback from LMR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b="0" dirty="0" smtClean="0"/>
              <a:t>Based on the CFO, RSTA can tune </a:t>
            </a:r>
            <a:r>
              <a:rPr lang="en-US" b="1" dirty="0" smtClean="0"/>
              <a:t>t4 - t1</a:t>
            </a:r>
            <a:endParaRPr lang="en-US" sz="2000" b="0" dirty="0" smtClean="0"/>
          </a:p>
          <a:p>
            <a:r>
              <a:rPr lang="en-US" sz="2000" b="0" dirty="0" smtClean="0"/>
              <a:t>ISTA directly tunes the LO based on CFO</a:t>
            </a:r>
          </a:p>
          <a:p>
            <a:pPr lvl="1" algn="just"/>
            <a:r>
              <a:rPr lang="en-US" dirty="0"/>
              <a:t>After tuning, the ISTA’s LO is synchronized with RSTA’s LO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b="1" dirty="0" smtClean="0"/>
              <a:t>t1</a:t>
            </a:r>
            <a:r>
              <a:rPr lang="en-US" dirty="0" smtClean="0"/>
              <a:t> and </a:t>
            </a:r>
            <a:r>
              <a:rPr lang="en-US" b="1" dirty="0" smtClean="0"/>
              <a:t>t4</a:t>
            </a:r>
            <a:r>
              <a:rPr lang="en-US" dirty="0" smtClean="0"/>
              <a:t> are calculated using the ISTA’s synchronized LO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No need to include CFO in ISTA2RSTA </a:t>
            </a:r>
            <a:r>
              <a:rPr lang="en-US" dirty="0" smtClean="0"/>
              <a:t>LMR </a:t>
            </a:r>
          </a:p>
          <a:p>
            <a:pPr lvl="1" algn="just">
              <a:buSzPct val="80000"/>
              <a:buFont typeface="Courier New" panose="02070309020205020404" pitchFamily="49" charset="0"/>
              <a:buChar char="–"/>
            </a:pPr>
            <a:r>
              <a:rPr lang="en-US" dirty="0"/>
              <a:t>Difficult for implementation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 for </a:t>
            </a:r>
            <a:r>
              <a:rPr lang="en-US" dirty="0" err="1" smtClean="0"/>
              <a:t>VHTz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 err="1" smtClean="0"/>
              <a:t>VHTz</a:t>
            </a:r>
            <a:r>
              <a:rPr lang="en-US" sz="2000" b="0" dirty="0" smtClean="0"/>
              <a:t> utilizes HE SU NDP for UL/DL channel sounding </a:t>
            </a:r>
          </a:p>
          <a:p>
            <a:pPr algn="just"/>
            <a:r>
              <a:rPr lang="en-US" sz="2000" b="0" dirty="0" smtClean="0"/>
              <a:t>Now there is no requirement regarding the carrier frequency and sampling clock frequency synchronization between UL/DL NDP</a:t>
            </a:r>
          </a:p>
          <a:p>
            <a:pPr algn="just"/>
            <a:r>
              <a:rPr lang="en-US" sz="2000" b="0" dirty="0" smtClean="0"/>
              <a:t>For implementation simplicity, RSTA doesn’t need to compensate the carrier frequency and sampling clock frequency of DL NDP </a:t>
            </a:r>
          </a:p>
          <a:p>
            <a:pPr lvl="1" algn="just"/>
            <a:r>
              <a:rPr lang="en-US" dirty="0"/>
              <a:t>The ISTA and RSTA can estimate CFO using preamble of UL/DL NDPs</a:t>
            </a:r>
          </a:p>
          <a:p>
            <a:pPr lvl="1" algn="just"/>
            <a:r>
              <a:rPr lang="en-US" dirty="0"/>
              <a:t>Whether or not to tune </a:t>
            </a:r>
            <a:r>
              <a:rPr lang="en-US" dirty="0" smtClean="0"/>
              <a:t>t4 - t1 </a:t>
            </a:r>
            <a:r>
              <a:rPr lang="en-US" dirty="0"/>
              <a:t>or </a:t>
            </a:r>
            <a:r>
              <a:rPr lang="en-US" dirty="0" smtClean="0"/>
              <a:t>t3 - t2 </a:t>
            </a:r>
            <a:r>
              <a:rPr lang="en-US" dirty="0"/>
              <a:t>is implementation dependent </a:t>
            </a:r>
            <a:endParaRPr lang="en-US" dirty="0" smtClean="0"/>
          </a:p>
          <a:p>
            <a:pPr lvl="1" algn="just"/>
            <a:r>
              <a:rPr lang="en-US" dirty="0" smtClean="0"/>
              <a:t>Since in general RSTA is not required to record the ISTA’s CFO, the ISTA can include a CFO feedback in ISTA2RSTA LMR.  </a:t>
            </a:r>
            <a:endParaRPr lang="en-US" dirty="0"/>
          </a:p>
          <a:p>
            <a:pPr algn="just"/>
            <a:r>
              <a:rPr lang="en-US" sz="2000" b="0" dirty="0" smtClean="0"/>
              <a:t>The ISTA or RSTA may exchange their LO quality information in negotiation</a:t>
            </a:r>
          </a:p>
          <a:p>
            <a:pPr lvl="1" algn="just"/>
            <a:r>
              <a:rPr lang="en-US" dirty="0" smtClean="0"/>
              <a:t>If ISTA or RSTA chooses to tune time stamps, the LO </a:t>
            </a:r>
            <a:r>
              <a:rPr lang="en-US" dirty="0"/>
              <a:t>with higher </a:t>
            </a:r>
            <a:r>
              <a:rPr lang="en-US" dirty="0" smtClean="0"/>
              <a:t>accuracy should be used as reference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 smtClean="0"/>
              <a:t>In </a:t>
            </a:r>
            <a:r>
              <a:rPr lang="en-US" b="0" dirty="0" err="1" smtClean="0"/>
              <a:t>HEz</a:t>
            </a:r>
            <a:r>
              <a:rPr lang="en-US" b="0" dirty="0" smtClean="0"/>
              <a:t> and </a:t>
            </a:r>
            <a:r>
              <a:rPr lang="en-US" b="0" dirty="0" err="1" smtClean="0"/>
              <a:t>VHTz</a:t>
            </a:r>
            <a:r>
              <a:rPr lang="en-US" b="0" dirty="0" smtClean="0"/>
              <a:t> </a:t>
            </a:r>
            <a:r>
              <a:rPr lang="en-US" b="0" dirty="0"/>
              <a:t>ISTA2RSTA </a:t>
            </a:r>
            <a:r>
              <a:rPr lang="en-US" b="0" dirty="0" smtClean="0"/>
              <a:t>LMR, do you support that</a:t>
            </a:r>
          </a:p>
          <a:p>
            <a:pPr lvl="1" algn="just"/>
            <a:r>
              <a:rPr lang="en-US" sz="2000" dirty="0"/>
              <a:t> The ISTA2RSTA LMR shall include a CFO feedback,</a:t>
            </a:r>
          </a:p>
          <a:p>
            <a:pPr lvl="1" algn="just"/>
            <a:r>
              <a:rPr lang="en-US" sz="2000" dirty="0"/>
              <a:t> Based on the CFO feedback, RSTA can tune t4, </a:t>
            </a:r>
            <a:r>
              <a:rPr lang="en-US" sz="2000" dirty="0" smtClean="0"/>
              <a:t>t1</a:t>
            </a:r>
            <a:endParaRPr lang="en-US" sz="2000" dirty="0"/>
          </a:p>
          <a:p>
            <a:pPr marL="457200" lvl="1" indent="0" algn="just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0" dirty="0" smtClean="0"/>
              <a:t>       Y:               N:                Abstain:</a:t>
            </a:r>
            <a:endParaRPr lang="en-US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8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214284</TotalTime>
  <Words>975</Words>
  <Application>Microsoft Office PowerPoint</Application>
  <PresentationFormat>On-screen Show (4:3)</PresentationFormat>
  <Paragraphs>122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Neo Sans Intel</vt:lpstr>
      <vt:lpstr>Arial</vt:lpstr>
      <vt:lpstr>Cambria Math</vt:lpstr>
      <vt:lpstr>Courier New</vt:lpstr>
      <vt:lpstr>Times New Roman</vt:lpstr>
      <vt:lpstr>theme_ieee_Nov_2017</vt:lpstr>
      <vt:lpstr>Document</vt:lpstr>
      <vt:lpstr>Clock Synchronization between ISTA and RSTA</vt:lpstr>
      <vt:lpstr>Introduction</vt:lpstr>
      <vt:lpstr>11ax Carrier Frequency Synchronization</vt:lpstr>
      <vt:lpstr>Intuition for Clock Synchronization </vt:lpstr>
      <vt:lpstr>HEz Measurement Sequence </vt:lpstr>
      <vt:lpstr>Benefit of Clock Synchronization </vt:lpstr>
      <vt:lpstr>Methods for Clock Synchronization</vt:lpstr>
      <vt:lpstr>Design Consideration for VHTz </vt:lpstr>
      <vt:lpstr>Straw Poll #1</vt:lpstr>
      <vt:lpstr>Motion 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2306</cp:revision>
  <cp:lastPrinted>2017-04-25T02:33:57Z</cp:lastPrinted>
  <dcterms:created xsi:type="dcterms:W3CDTF">2009-11-13T19:11:16Z</dcterms:created>
  <dcterms:modified xsi:type="dcterms:W3CDTF">2018-07-10T18:00:12Z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0982e989-6e65-4ea3-827c-a9e106974795</vt:lpwstr>
  </property>
  <property fmtid="{D5CDD505-2E9C-101B-9397-08002B2CF9AE}" pid="4" name="CTP_BU">
    <vt:lpwstr>NA</vt:lpwstr>
  </property>
  <property fmtid="{D5CDD505-2E9C-101B-9397-08002B2CF9AE}" pid="5" name="CTP_TimeStamp">
    <vt:lpwstr>2018-07-10 18:00:12Z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