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1" r:id="rId4"/>
    <p:sldId id="272" r:id="rId5"/>
    <p:sldId id="273" r:id="rId6"/>
    <p:sldId id="275" r:id="rId7"/>
    <p:sldId id="268" r:id="rId8"/>
    <p:sldId id="274" r:id="rId9"/>
    <p:sldId id="278" r:id="rId10"/>
    <p:sldId id="27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8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6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cascading process for major </a:t>
            </a:r>
            <a:r>
              <a:rPr lang="en-GB" dirty="0" smtClean="0"/>
              <a:t>amendments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353197"/>
              </p:ext>
            </p:extLst>
          </p:nvPr>
        </p:nvGraphicFramePr>
        <p:xfrm>
          <a:off x="989013" y="2416175"/>
          <a:ext cx="10123487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5" imgW="10512000" imgH="2539535" progId="Word.Document.8">
                  <p:embed/>
                </p:oleObj>
              </mc:Choice>
              <mc:Fallback>
                <p:oleObj name="Document" r:id="rId5" imgW="1051200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6175"/>
                        <a:ext cx="10123487" cy="245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What release cadence should we adopt? 2 - 3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Close to current WFA certification program cadence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Competitive with 3GPP’s 15 month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 How can we achieve this?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Run more of the process in parallel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Start new project after freezing the current SFD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Develop two drafts in parallel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 smtClean="0"/>
              <a:t>We always have multiple 802.11 amendments in flight so we know how to do this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 smtClean="0"/>
              <a:t>For major amendments we want to reduce the technical dependencies so we would begin a new project when the previous project has established its feature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Reduce the draft development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Reduce the feature set!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Doable if there is less pressure to get every last feature in the current amendment because the new amendment is around the corner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Establish gating functions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Mark hard decisions on the scope of each project and the feature set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2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Some history on 802.11 and Wi-Fi Alliance timelines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Brief overview of 3GPP processes and timelines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Motivate for 2-3 year release cadence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Outline for a cascading process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981519"/>
            <a:ext cx="10361084" cy="14779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VHT SG produced two PARs: 11ac and 11ad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11ac process started before 11n publication, but SFD development started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984694" y="3940831"/>
            <a:ext cx="2003643" cy="2880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SFD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626973" y="4473571"/>
            <a:ext cx="2660121" cy="2891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LB: D1.0 – D5.0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145774" y="3352697"/>
            <a:ext cx="2842563" cy="26586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 &amp; 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12667" y="4473571"/>
            <a:ext cx="914400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D0.1–D1.0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238599" y="2711054"/>
            <a:ext cx="2342800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81399" y="2711053"/>
            <a:ext cx="7817473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TGac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0287094" y="4473571"/>
            <a:ext cx="1078436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SB: D5.0–Pub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03425" y="240668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1.5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55780" y="2442016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3848" y="307376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</a:t>
            </a:r>
            <a:r>
              <a:rPr lang="en-US" sz="1200" dirty="0">
                <a:solidFill>
                  <a:schemeClr val="tx1"/>
                </a:solidFill>
              </a:rPr>
              <a:t>2 </a:t>
            </a:r>
            <a:r>
              <a:rPr lang="en-US" sz="1200" dirty="0" smtClean="0">
                <a:solidFill>
                  <a:schemeClr val="tx1"/>
                </a:solidFill>
              </a:rPr>
              <a:t>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65220" y="308465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May </a:t>
            </a:r>
            <a:r>
              <a:rPr lang="en-US" sz="1200" dirty="0" smtClean="0">
                <a:solidFill>
                  <a:schemeClr val="tx1"/>
                </a:solidFill>
              </a:rPr>
              <a:t>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3141" y="3106227"/>
            <a:ext cx="730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83693" y="242895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2008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333" y="241606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2007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1167" y="245795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06941" y="368540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15362" y="3685401"/>
            <a:ext cx="730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08407" y="366491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~1 </a:t>
            </a:r>
            <a:r>
              <a:rPr lang="en-US" sz="1200" dirty="0">
                <a:solidFill>
                  <a:schemeClr val="tx1"/>
                </a:solidFill>
              </a:rPr>
              <a:t>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11003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2007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173230" y="1969183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735457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97684" y="1969183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859911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422138" y="1969183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984365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14867" y="424922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23304" y="4249227"/>
            <a:ext cx="807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92906" y="4752201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926739" y="4249227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553302" y="4727317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992079" y="424922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93925" y="4752201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4840737" y="1658457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93218" y="1528442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11n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Sep 2009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9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779899"/>
            <a:ext cx="10361084" cy="1679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63757" y="3899885"/>
            <a:ext cx="2003643" cy="2880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06267" y="3342882"/>
            <a:ext cx="2680133" cy="26586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4502734"/>
            <a:ext cx="1145600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D0.1–D1.0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149266" y="2701239"/>
            <a:ext cx="1657001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06266" y="2701238"/>
            <a:ext cx="8623733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0287000" y="4502734"/>
            <a:ext cx="1133260" cy="288051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SB: D5.0–Pub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6324" y="2402471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 year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4400" y="2432201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3083003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</a:t>
            </a:r>
            <a:r>
              <a:rPr lang="en-US" sz="1200" dirty="0">
                <a:solidFill>
                  <a:schemeClr val="tx1"/>
                </a:solidFill>
              </a:rPr>
              <a:t>2 </a:t>
            </a:r>
            <a:r>
              <a:rPr lang="en-US" sz="1200" dirty="0" smtClean="0">
                <a:solidFill>
                  <a:schemeClr val="tx1"/>
                </a:solidFill>
              </a:rPr>
              <a:t>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87357" y="3074836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May </a:t>
            </a:r>
            <a:r>
              <a:rPr lang="en-US" sz="1200" dirty="0" smtClean="0">
                <a:solidFill>
                  <a:schemeClr val="tx1"/>
                </a:solidFill>
              </a:rPr>
              <a:t>2014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0619" y="3091154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4224" y="241676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" y="2406254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1167" y="2448142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18024" y="3638991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54813" y="3655884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9600" y="3628032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</a:t>
            </a:r>
            <a:r>
              <a:rPr lang="en-US" sz="12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11003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173230" y="1959368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735457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97684" y="1959368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859911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422138" y="1959368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984365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4000" y="4239412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00800" y="4239412"/>
            <a:ext cx="789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08031" y="4742386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</a:t>
            </a:r>
            <a:r>
              <a:rPr lang="en-US" sz="1200" dirty="0" smtClean="0">
                <a:solidFill>
                  <a:schemeClr val="tx1"/>
                </a:solidFill>
              </a:rPr>
              <a:t>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86800" y="4257385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08400" y="4752201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2.5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015589" y="4239412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15794" y="4742282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790383" y="4502734"/>
            <a:ext cx="2302148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D1.0–D3.0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9067801" y="4502734"/>
            <a:ext cx="1295400" cy="288051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D4.0–D5.0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931157" y="4257385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2097030" y="1638153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79969" y="1514185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11ac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Dec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839419" y="3800185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expected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092531" y="4043895"/>
            <a:ext cx="23277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6784400" y="4988141"/>
            <a:ext cx="35788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124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 certification launch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549978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865144"/>
            <a:ext cx="74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Draft 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2007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641843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865144"/>
            <a:ext cx="883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Certified 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Sept 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6153511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654" y="3865144"/>
            <a:ext cx="74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 R1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8896711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10600" y="3865144"/>
            <a:ext cx="74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 R2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11708348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96589" y="3865144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AX R1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Aug 2019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09600" y="4538871"/>
            <a:ext cx="2108443" cy="4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153100" y="427738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~2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(27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727788" y="4537443"/>
            <a:ext cx="3501923" cy="13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86200" y="426720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~4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(45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6229711" y="4523954"/>
            <a:ext cx="2752945" cy="193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249099" y="4273325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</a:t>
            </a:r>
            <a:r>
              <a:rPr lang="en-US" sz="1400" dirty="0" smtClean="0">
                <a:solidFill>
                  <a:schemeClr val="tx1"/>
                </a:solidFill>
              </a:rPr>
              <a:t>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(36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8982656" y="4516950"/>
            <a:ext cx="2878092" cy="26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9906000" y="4267200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~3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(38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>
            <a:off x="6530630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8400" y="2967335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11ac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Dec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>
            <a:off x="2652519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37242" y="29718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11n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Sep 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 bwMode="auto">
          <a:xfrm>
            <a:off x="10715120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81239" y="2952610"/>
            <a:ext cx="820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11ax D3.0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May 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089199"/>
            <a:ext cx="10361084" cy="13818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Approximately 3 years between WFA certification program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major 802.11 amendment spawned two WFA programs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28600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2007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143639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2008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058678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2009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73717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888756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3795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718834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633873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2014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548912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2015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463951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2016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378990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2017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0294029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2018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1209070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2019</a:t>
            </a:r>
          </a:p>
        </p:txBody>
      </p:sp>
      <p:sp>
        <p:nvSpPr>
          <p:cNvPr id="58" name="Isosceles Triangle 57"/>
          <p:cNvSpPr/>
          <p:nvPr/>
        </p:nvSpPr>
        <p:spPr bwMode="auto">
          <a:xfrm>
            <a:off x="315569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769" y="2971800"/>
            <a:ext cx="751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11n D2.0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Jan 2007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>
            <a:off x="5486400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81600" y="2966111"/>
            <a:ext cx="807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11ac D2.0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Nov 2012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major 802.11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major 802.11 amendment takes 6+ years to complete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process is effectively serialized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new SFD is started after the last amendment is published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There is some overlap with new PAR development and last sponsor ballot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SFD development takes around 1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Draft development takes 3 to 3.6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6 – 8 months for the TG to develop the first draft for WG letter ballot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2 – 2.5 years in WG letter ballot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6 months in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Wi-Fi Alliance develops two certification programs out of each major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major certification program launches every 3 years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61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releases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129195"/>
            <a:ext cx="10361084" cy="13418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3GPP has two releases in progress at a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Release every 1.25 years (15 months)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Release development takes between 2.5 and 3.5 years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1056031" y="1661446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2020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6200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2008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1239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2009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906278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21317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736356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651395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566434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2014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481473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2015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396512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2016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311551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2017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226590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2018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0141631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2019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7338" y="2243220"/>
            <a:ext cx="1795624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Rel-9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066801" y="2583843"/>
            <a:ext cx="2132960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1981200" y="2900102"/>
            <a:ext cx="2894961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240353" y="3249361"/>
            <a:ext cx="3388407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Rel-12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4382114" y="3582923"/>
            <a:ext cx="3161047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Rel-13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323962" y="3919212"/>
            <a:ext cx="2438400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Rel-14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960145" y="4255501"/>
            <a:ext cx="2021416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Rel-15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534400" y="4591790"/>
            <a:ext cx="2520228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40287" y="199364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3769" y="2346840"/>
            <a:ext cx="738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73520" y="2633346"/>
            <a:ext cx="781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35062" y="299928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49463" y="328904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399886" y="367004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591745" y="4023240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 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668000" y="4314791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Dec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17206" y="199364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2008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11701" y="2841121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26101" y="3135537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95600" y="3489840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01240" y="389054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 2012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62637" y="417266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 2014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52617" y="4536850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205099" y="48284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2017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9981309" y="2306932"/>
            <a:ext cx="1074722" cy="3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9981309" y="1948104"/>
            <a:ext cx="891" cy="25887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11049000" y="1918872"/>
            <a:ext cx="0" cy="29578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8762362" y="1948104"/>
            <a:ext cx="638" cy="22560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70" idx="3"/>
          </p:cNvCxnSpPr>
          <p:nvPr/>
        </p:nvCxnSpPr>
        <p:spPr bwMode="auto">
          <a:xfrm flipV="1">
            <a:off x="7543161" y="1943786"/>
            <a:ext cx="9456" cy="17816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V="1">
            <a:off x="6628759" y="1926903"/>
            <a:ext cx="641" cy="16046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V="1">
            <a:off x="4877564" y="1926904"/>
            <a:ext cx="1952" cy="1256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V="1">
            <a:off x="8762362" y="2306932"/>
            <a:ext cx="1218946" cy="165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7558404" y="2319106"/>
            <a:ext cx="1203958" cy="4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V="1">
            <a:off x="6628759" y="2323450"/>
            <a:ext cx="923858" cy="3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V="1">
            <a:off x="4872661" y="2326418"/>
            <a:ext cx="1752743" cy="113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3203768" y="1926904"/>
            <a:ext cx="0" cy="9418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5490256" y="207748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859027" y="2068696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year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737805" y="2076778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936336" y="2068364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134600" y="205740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1" name="Straight Arrow Connector 130"/>
          <p:cNvCxnSpPr>
            <a:stCxn id="75" idx="0"/>
          </p:cNvCxnSpPr>
          <p:nvPr/>
        </p:nvCxnSpPr>
        <p:spPr bwMode="auto">
          <a:xfrm flipV="1">
            <a:off x="3212973" y="2345321"/>
            <a:ext cx="1676909" cy="15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3658554" y="2096386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1.75 years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endCxn id="75" idx="0"/>
          </p:cNvCxnSpPr>
          <p:nvPr/>
        </p:nvCxnSpPr>
        <p:spPr bwMode="auto">
          <a:xfrm flipV="1">
            <a:off x="2130247" y="2346840"/>
            <a:ext cx="1082726" cy="41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2309648" y="2108666"/>
            <a:ext cx="817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Isosceles Triangle 136"/>
          <p:cNvSpPr/>
          <p:nvPr/>
        </p:nvSpPr>
        <p:spPr bwMode="auto">
          <a:xfrm>
            <a:off x="9401367" y="4191000"/>
            <a:ext cx="152400" cy="228600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Right Brace 141"/>
          <p:cNvSpPr/>
          <p:nvPr/>
        </p:nvSpPr>
        <p:spPr bwMode="auto">
          <a:xfrm>
            <a:off x="11428596" y="4191000"/>
            <a:ext cx="167886" cy="68073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Right Brace 142"/>
          <p:cNvSpPr/>
          <p:nvPr/>
        </p:nvSpPr>
        <p:spPr bwMode="auto">
          <a:xfrm>
            <a:off x="11429999" y="2192563"/>
            <a:ext cx="180274" cy="197497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542294" y="4425119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579506" y="3018528"/>
            <a:ext cx="454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4G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6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for major 802.11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should move to a cascading release process for major amendments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 a predictable release cycle: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/ retain relevance of Wi-Fi in context of alternative technologies and their evolution cycles and marketing </a:t>
            </a:r>
            <a:r>
              <a:rPr lang="en-US" dirty="0" smtClean="0"/>
              <a:t>messaging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OEM’s with a predictable product upgrade path driving customer purchase </a:t>
            </a:r>
            <a:r>
              <a:rPr lang="en-US" dirty="0" smtClean="0"/>
              <a:t>cycles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 the time between releases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Reduced time </a:t>
            </a:r>
            <a:r>
              <a:rPr lang="en-US" dirty="0"/>
              <a:t>between technology introduction in the standard and commercial </a:t>
            </a:r>
            <a:r>
              <a:rPr lang="en-US" dirty="0" smtClean="0"/>
              <a:t>implementations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Increased </a:t>
            </a:r>
            <a:r>
              <a:rPr lang="en-US" dirty="0"/>
              <a:t>likelihood of commercialization for those technologies that are adopted into the mainstream MAC/PHY spec </a:t>
            </a:r>
            <a:r>
              <a:rPr lang="en-US" dirty="0" smtClean="0"/>
              <a:t>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Reduces the pressure to get new features into the current amendment late in the process; the next release is just around the corner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84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a cascading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Trapezoid 6"/>
          <p:cNvSpPr/>
          <p:nvPr/>
        </p:nvSpPr>
        <p:spPr bwMode="auto">
          <a:xfrm rot="5400000">
            <a:off x="2514600" y="3200400"/>
            <a:ext cx="1143000" cy="381000"/>
          </a:xfrm>
          <a:prstGeom prst="trapezoid">
            <a:avLst>
              <a:gd name="adj" fmla="val 566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rapezoid 7"/>
          <p:cNvSpPr/>
          <p:nvPr/>
        </p:nvSpPr>
        <p:spPr bwMode="auto">
          <a:xfrm rot="5400000">
            <a:off x="5221818" y="3200400"/>
            <a:ext cx="1143000" cy="381000"/>
          </a:xfrm>
          <a:prstGeom prst="trapezoid">
            <a:avLst>
              <a:gd name="adj" fmla="val 566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981200"/>
            <a:ext cx="1354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 scope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(PAR)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endCxn id="8" idx="2"/>
          </p:cNvCxnSpPr>
          <p:nvPr/>
        </p:nvCxnSpPr>
        <p:spPr bwMode="auto">
          <a:xfrm>
            <a:off x="3276600" y="3390900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276600" y="3581400"/>
            <a:ext cx="2326218" cy="19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276600" y="3200400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732491" y="3048000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732490" y="3226279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742157" y="3382274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732489" y="3590026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742157" y="3733800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67000" y="3733322"/>
            <a:ext cx="0" cy="847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2438401" y="3505199"/>
            <a:ext cx="304800" cy="3342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rapezoid 24"/>
          <p:cNvSpPr/>
          <p:nvPr/>
        </p:nvSpPr>
        <p:spPr bwMode="auto">
          <a:xfrm rot="5400000">
            <a:off x="6629400" y="4580743"/>
            <a:ext cx="1143000" cy="381000"/>
          </a:xfrm>
          <a:prstGeom prst="trapezoid">
            <a:avLst>
              <a:gd name="adj" fmla="val 566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2667000" y="4572000"/>
            <a:ext cx="4343400" cy="86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521414" y="3590026"/>
            <a:ext cx="0" cy="11343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521414" y="4724400"/>
            <a:ext cx="44961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831294" y="351035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5334000" y="3590026"/>
            <a:ext cx="0" cy="8295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334000" y="4410181"/>
            <a:ext cx="1676400" cy="43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847292" y="4927121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847291" y="5105400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5983818" y="3505199"/>
            <a:ext cx="373380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5983818" y="3276600"/>
            <a:ext cx="3733801" cy="381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956367" y="1999919"/>
            <a:ext cx="1627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 features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(SFD)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66328" y="3746139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Set scope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7391401" y="4736621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391401" y="4927121"/>
            <a:ext cx="2326218" cy="19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391401" y="4546121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548799" y="345733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927995" y="3139674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06000" y="4535600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49590" y="2902803"/>
            <a:ext cx="2326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Detailed feature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78481" y="2984761"/>
            <a:ext cx="2057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Draft amendment development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4540" y="3043352"/>
            <a:ext cx="1368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Review topics of interest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 bwMode="auto">
          <a:xfrm>
            <a:off x="8116272" y="2987909"/>
            <a:ext cx="710656" cy="7228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90244" y="2195701"/>
            <a:ext cx="1594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Initial WG 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243910" y="1153011"/>
            <a:ext cx="2239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Establish a date for D1.0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Arc 76"/>
          <p:cNvSpPr/>
          <p:nvPr/>
        </p:nvSpPr>
        <p:spPr bwMode="auto">
          <a:xfrm rot="15966873">
            <a:off x="8871887" y="1406458"/>
            <a:ext cx="801700" cy="1284551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6892" y="4516275"/>
            <a:ext cx="2610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Gating functions: group makes hard decisions to meet timeline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Arc 78"/>
          <p:cNvSpPr/>
          <p:nvPr/>
        </p:nvSpPr>
        <p:spPr bwMode="auto">
          <a:xfrm rot="5400000">
            <a:off x="1590713" y="3537728"/>
            <a:ext cx="1298992" cy="1517891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Arc 79"/>
          <p:cNvSpPr/>
          <p:nvPr/>
        </p:nvSpPr>
        <p:spPr bwMode="auto">
          <a:xfrm rot="5003683">
            <a:off x="2111671" y="1676610"/>
            <a:ext cx="2120334" cy="5193485"/>
          </a:xfrm>
          <a:prstGeom prst="arc">
            <a:avLst>
              <a:gd name="adj1" fmla="val 16144583"/>
              <a:gd name="adj2" fmla="val 27784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64679" y="5152126"/>
            <a:ext cx="3325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Topics/features not addressed in project 1 are considered in project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9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7532</TotalTime>
  <Words>967</Words>
  <Application>Microsoft Office PowerPoint</Application>
  <PresentationFormat>Widescreen</PresentationFormat>
  <Paragraphs>282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A cascading process for major amendments</vt:lpstr>
      <vt:lpstr>Abstract</vt:lpstr>
      <vt:lpstr>802.11ac process and timeline</vt:lpstr>
      <vt:lpstr>802.11ax process and timeline</vt:lpstr>
      <vt:lpstr>WFA certification launch dates</vt:lpstr>
      <vt:lpstr>Observations on the major 802.11 amendments</vt:lpstr>
      <vt:lpstr>3GPP releases</vt:lpstr>
      <vt:lpstr>A process for major 802.11 amendments</vt:lpstr>
      <vt:lpstr>Outline of a cascading process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128</cp:revision>
  <cp:lastPrinted>1601-01-01T00:00:00Z</cp:lastPrinted>
  <dcterms:created xsi:type="dcterms:W3CDTF">2018-05-25T16:15:55Z</dcterms:created>
  <dcterms:modified xsi:type="dcterms:W3CDTF">2018-07-09T22:56:11Z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e3662b98-df76-41c9-8dac-c2f95ef79fa1</vt:lpwstr>
  </property>
  <property fmtid="{D5CDD505-2E9C-101B-9397-08002B2CF9AE}" pid="3" name="CTP_TimeStamp">
    <vt:lpwstr>2018-07-09 22:56:11Z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