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6" r:id="rId3"/>
    <p:sldId id="267" r:id="rId4"/>
    <p:sldId id="268" r:id="rId5"/>
    <p:sldId id="277" r:id="rId6"/>
    <p:sldId id="275" r:id="rId7"/>
    <p:sldId id="270" r:id="rId8"/>
    <p:sldId id="271" r:id="rId9"/>
    <p:sldId id="276" r:id="rId10"/>
    <p:sldId id="273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3" autoAdjust="0"/>
    <p:restoredTop sz="94660"/>
  </p:normalViewPr>
  <p:slideViewPr>
    <p:cSldViewPr>
      <p:cViewPr varScale="1">
        <p:scale>
          <a:sx n="111" d="100"/>
          <a:sy n="111" d="100"/>
        </p:scale>
        <p:origin x="62" y="7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12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Times New Roman" panose="02020603050405020304" pitchFamily="18" charset="0"/>
              <a:buChar char="–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Times New Roman" panose="02020603050405020304" pitchFamily="18" charset="0"/>
              <a:buChar char="–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802.11-18/1241r0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Remaining issues on individually-addressed BU delivery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2018-07-09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B3817464-61BE-47BD-ADCE-3DD9E79EEC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256162"/>
              </p:ext>
            </p:extLst>
          </p:nvPr>
        </p:nvGraphicFramePr>
        <p:xfrm>
          <a:off x="2027237" y="1981200"/>
          <a:ext cx="8137525" cy="2840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Document" r:id="rId4" imgW="8245941" imgH="2914052" progId="Word.Document.8">
                  <p:embed/>
                </p:oleObj>
              </mc:Choice>
              <mc:Fallback>
                <p:oleObj name="Document" r:id="rId4" imgW="8245941" imgH="2914052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7237" y="1981200"/>
                        <a:ext cx="8137525" cy="28409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Strawpoll</a:t>
            </a:r>
            <a:r>
              <a:rPr lang="en-GB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Do you agree the following modification?</a:t>
            </a:r>
          </a:p>
          <a:p>
            <a:endParaRPr lang="en-US" dirty="0"/>
          </a:p>
          <a:p>
            <a:r>
              <a:rPr lang="en-US" dirty="0"/>
              <a:t>31.7.3 non-AP STA Operation </a:t>
            </a:r>
          </a:p>
          <a:p>
            <a:pPr lvl="1"/>
            <a:r>
              <a:rPr lang="en-US" dirty="0"/>
              <a:t>An AP that transmits a WUR Wake-up frame to a non-AP STA that indicates the availability of individually addressed buffered BU(s) via the PCR shall follow the existing PCR operation to deliver individually addressed buffered BU(s) to the non-AP STA</a:t>
            </a:r>
            <a:r>
              <a:rPr lang="en-US" u="sng" dirty="0"/>
              <a:t>, except that AP may deliver the buffered BU(s) without regarding the type of the response frame sent by the non-AP STA. </a:t>
            </a:r>
            <a:r>
              <a:rPr lang="en-US" dirty="0"/>
              <a:t>When the AP schedules a transmission to the non-AP STA, the AP shall ensure that either of the conditions below is met:</a:t>
            </a:r>
          </a:p>
          <a:p>
            <a:pPr lvl="2"/>
            <a:r>
              <a:rPr lang="en-US" dirty="0"/>
              <a:t>The PCR transition delay indicated by the non-AP STA in the WUR Capabilities elements following the most recent transmitted WUR Wake-up frame intended to the non-AP STA has expired.</a:t>
            </a:r>
          </a:p>
          <a:p>
            <a:pPr lvl="2"/>
            <a:r>
              <a:rPr lang="en-US" dirty="0"/>
              <a:t>The non-AP STA has indicated that it is in awake state by transmitting a frame through the PCR to the AP.</a:t>
            </a:r>
          </a:p>
          <a:p>
            <a:pPr lvl="1"/>
            <a:endParaRPr lang="en-US" u="sng" dirty="0"/>
          </a:p>
          <a:p>
            <a:pPr lvl="1"/>
            <a:r>
              <a:rPr lang="en-US" dirty="0"/>
              <a:t>Y/N/A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224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26586-D482-4D22-8D23-8F90D3807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Remaining issues on individually-addressed BU delivery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E7663-964B-4B4B-9424-56F66851E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WUR AP may send a WUR Wake Up frame to indicate that individually addressed BU(s) are available</a:t>
            </a:r>
          </a:p>
          <a:p>
            <a:pPr lvl="1"/>
            <a:r>
              <a:rPr lang="en-US" dirty="0"/>
              <a:t>If the Wake-up frame is addressed more than one STAs, AP may use any AC for sending the Wake-up frame</a:t>
            </a:r>
          </a:p>
          <a:p>
            <a:pPr lvl="1"/>
            <a:r>
              <a:rPr lang="en-US" u="sng" strike="sngStrike" dirty="0"/>
              <a:t>1) The AC for sending individually-addressed Wake-up frame hasn’t been defined</a:t>
            </a:r>
            <a:r>
              <a:rPr lang="en-US" strike="sngStrike" dirty="0"/>
              <a:t>  </a:t>
            </a:r>
          </a:p>
          <a:p>
            <a:r>
              <a:rPr lang="en-US" dirty="0"/>
              <a:t>The STA wakes up its PCR after receiving a Wake-up frame addressed to it</a:t>
            </a:r>
          </a:p>
          <a:p>
            <a:pPr lvl="1"/>
            <a:r>
              <a:rPr lang="en-US" dirty="0"/>
              <a:t>After the STA wakes up, it sends a poll frame in response to the received Wake-up frame </a:t>
            </a:r>
          </a:p>
          <a:p>
            <a:pPr lvl="2"/>
            <a:r>
              <a:rPr lang="en-US" dirty="0"/>
              <a:t>PS-Poll, U-APSD trigger, A frame with PM bit of 0 for Active mode</a:t>
            </a:r>
          </a:p>
          <a:p>
            <a:r>
              <a:rPr lang="en-US" dirty="0"/>
              <a:t>The delivery of buffered BU starts, following the existing PS operation </a:t>
            </a:r>
          </a:p>
          <a:p>
            <a:pPr lvl="1"/>
            <a:r>
              <a:rPr lang="en-US" u="sng" dirty="0"/>
              <a:t>2) Poll frame mismatch problem might increase the latency of BU delivery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E9CE1-0640-43BD-95B0-41D855D065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D4C1E-6C93-45A8-B923-5F2957FCA4F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29DC83-5EFB-492C-91FD-2277D40300A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5170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D8EBA-CB2E-459C-A396-873CD3013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Legacy power save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88C79-A449-40FA-B9CC-5CDCB1DE5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AP shall buffer individually addressed BUs addressed to a PS STA</a:t>
            </a:r>
          </a:p>
          <a:p>
            <a:pPr lvl="1"/>
            <a:r>
              <a:rPr lang="en-US" dirty="0"/>
              <a:t>These buffered BUs shall be transmitted only at designated times</a:t>
            </a:r>
          </a:p>
          <a:p>
            <a:r>
              <a:rPr lang="en-US" dirty="0"/>
              <a:t>The existing PS operations (e.g., PSP, U-APSD) define the designated condition for transmitting the buffered BUs</a:t>
            </a:r>
          </a:p>
          <a:p>
            <a:pPr lvl="1"/>
            <a:r>
              <a:rPr lang="en-US" dirty="0"/>
              <a:t>PS STA designates each AC to use either PSP or U-APSD</a:t>
            </a:r>
          </a:p>
          <a:p>
            <a:pPr lvl="1"/>
            <a:r>
              <a:rPr lang="en-US" dirty="0"/>
              <a:t>In PSP,</a:t>
            </a:r>
          </a:p>
          <a:p>
            <a:pPr lvl="2"/>
            <a:r>
              <a:rPr lang="en-US" dirty="0"/>
              <a:t>STA checks TIM element and transmits PS-poll</a:t>
            </a:r>
          </a:p>
          <a:p>
            <a:pPr lvl="2"/>
            <a:r>
              <a:rPr lang="en-US" u="sng" dirty="0"/>
              <a:t>AP delivers buffered BUs using non delivery-enabled AC in response to the PS-poll</a:t>
            </a:r>
          </a:p>
          <a:p>
            <a:pPr lvl="1"/>
            <a:r>
              <a:rPr lang="en-US" dirty="0"/>
              <a:t>In U-APSD,</a:t>
            </a:r>
          </a:p>
          <a:p>
            <a:pPr lvl="2"/>
            <a:r>
              <a:rPr lang="en-US" dirty="0"/>
              <a:t>STA transmits an U-APSD trigger to retrieve buffered BUs of delivery(trigger)-enabled AC in an active manner</a:t>
            </a:r>
          </a:p>
          <a:p>
            <a:pPr lvl="2"/>
            <a:r>
              <a:rPr lang="en-US" u="sng" dirty="0"/>
              <a:t>AP delivers buffered BUs using delivery-enabled AC in response to the U-APSD trigger</a:t>
            </a:r>
          </a:p>
          <a:p>
            <a:r>
              <a:rPr lang="en-US" dirty="0"/>
              <a:t>In legacy PS operation, non-AP STA triggers AP to deliver buffered BU by sending a poll frame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EBDC62-927F-4ECC-B871-70D0450461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715E45-40D3-45FC-BFD0-37BEE82B06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08F3F75-D7C0-4779-B50C-705B284873E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723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AED70-CDC5-4147-A574-F3602BFC9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 frame mismatch problem in WUR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1A079-0F0E-4610-BA79-312C8FD52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64871"/>
            <a:ext cx="10361084" cy="260712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 WUR operation, AP triggers a non-AP STA to retrieve buffered BUs by sending a Wake-up frame </a:t>
            </a:r>
          </a:p>
          <a:p>
            <a:pPr lvl="1"/>
            <a:r>
              <a:rPr lang="en-US" dirty="0"/>
              <a:t>for both delivery-enabled ACs (U-APSD) and non delivery-enabled ACs (PSP) </a:t>
            </a:r>
          </a:p>
          <a:p>
            <a:r>
              <a:rPr lang="en-US" dirty="0"/>
              <a:t>However, the STA can not know in which AC buffered BUs are present</a:t>
            </a:r>
          </a:p>
          <a:p>
            <a:r>
              <a:rPr lang="en-US" dirty="0"/>
              <a:t>If a wrong poll frame is sent, AP may not deliver intended buffered BU properly</a:t>
            </a:r>
          </a:p>
          <a:p>
            <a:pPr lvl="1"/>
            <a:r>
              <a:rPr lang="en-US" dirty="0"/>
              <a:t>In the worst case, the STA may enter doze state without having buffered BU delivered</a:t>
            </a:r>
          </a:p>
          <a:p>
            <a:r>
              <a:rPr lang="en-US" dirty="0"/>
              <a:t>Further clarification is necessary for better integration with legacy PS operation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CF6E64-FA25-42E3-A051-332B240758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B28C9-FDE7-48F4-8103-B11D64C8EA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0906C75-CF5C-46B1-9B20-C2AA228AA9E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09726F71-914D-4C2C-BB24-D1010336C21F}"/>
              </a:ext>
            </a:extLst>
          </p:cNvPr>
          <p:cNvCxnSpPr/>
          <p:nvPr/>
        </p:nvCxnSpPr>
        <p:spPr bwMode="auto">
          <a:xfrm>
            <a:off x="1828800" y="6286500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3C58D9A-879D-440D-A76A-C249692B37DD}"/>
              </a:ext>
            </a:extLst>
          </p:cNvPr>
          <p:cNvCxnSpPr/>
          <p:nvPr/>
        </p:nvCxnSpPr>
        <p:spPr bwMode="auto">
          <a:xfrm>
            <a:off x="1828800" y="5524500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E82B243D-F7FD-4BD2-9136-579E93EF8BC8}"/>
              </a:ext>
            </a:extLst>
          </p:cNvPr>
          <p:cNvSpPr/>
          <p:nvPr/>
        </p:nvSpPr>
        <p:spPr bwMode="auto">
          <a:xfrm>
            <a:off x="2171700" y="5524500"/>
            <a:ext cx="368808" cy="4191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WUF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6ADB927-5F4C-4238-ACC2-02264A343866}"/>
              </a:ext>
            </a:extLst>
          </p:cNvPr>
          <p:cNvSpPr/>
          <p:nvPr/>
        </p:nvSpPr>
        <p:spPr bwMode="auto">
          <a:xfrm>
            <a:off x="2895600" y="5867400"/>
            <a:ext cx="368808" cy="4191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PS-poll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877EDA5-B36D-45F0-A861-48D38FD2542C}"/>
              </a:ext>
            </a:extLst>
          </p:cNvPr>
          <p:cNvSpPr/>
          <p:nvPr/>
        </p:nvSpPr>
        <p:spPr bwMode="auto">
          <a:xfrm>
            <a:off x="3364992" y="5524500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4A71E4A6-4DC0-41FE-9609-44AE6043D87B}"/>
              </a:ext>
            </a:extLst>
          </p:cNvPr>
          <p:cNvSpPr/>
          <p:nvPr/>
        </p:nvSpPr>
        <p:spPr bwMode="auto">
          <a:xfrm>
            <a:off x="2229361" y="4745682"/>
            <a:ext cx="468411" cy="23420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8EDF515-F837-4170-B2D9-51941D28C67C}"/>
              </a:ext>
            </a:extLst>
          </p:cNvPr>
          <p:cNvSpPr/>
          <p:nvPr/>
        </p:nvSpPr>
        <p:spPr bwMode="auto">
          <a:xfrm>
            <a:off x="2259547" y="4771704"/>
            <a:ext cx="204019" cy="18216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VO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128C7A9-5AFA-4F45-9EF5-C00F61CAC248}"/>
              </a:ext>
            </a:extLst>
          </p:cNvPr>
          <p:cNvSpPr/>
          <p:nvPr/>
        </p:nvSpPr>
        <p:spPr bwMode="auto">
          <a:xfrm>
            <a:off x="2463566" y="47717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60227171-B714-4E61-89EC-7A3F3716E0FB}"/>
              </a:ext>
            </a:extLst>
          </p:cNvPr>
          <p:cNvSpPr/>
          <p:nvPr/>
        </p:nvSpPr>
        <p:spPr>
          <a:xfrm>
            <a:off x="2162843" y="4572000"/>
            <a:ext cx="60144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U-APSD</a:t>
            </a:r>
          </a:p>
        </p:txBody>
      </p: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48100C49-E3AC-4E99-9AD2-D184485C13B4}"/>
              </a:ext>
            </a:extLst>
          </p:cNvPr>
          <p:cNvSpPr/>
          <p:nvPr/>
        </p:nvSpPr>
        <p:spPr bwMode="auto">
          <a:xfrm>
            <a:off x="2771382" y="4745682"/>
            <a:ext cx="468411" cy="23420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563F28D9-7B9D-41FE-95E3-7F516B66FDF5}"/>
              </a:ext>
            </a:extLst>
          </p:cNvPr>
          <p:cNvSpPr/>
          <p:nvPr/>
        </p:nvSpPr>
        <p:spPr bwMode="auto">
          <a:xfrm>
            <a:off x="2801568" y="47717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BE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C8DC35A2-6E83-4C43-B82E-5BFEE6D25E31}"/>
              </a:ext>
            </a:extLst>
          </p:cNvPr>
          <p:cNvSpPr/>
          <p:nvPr/>
        </p:nvSpPr>
        <p:spPr bwMode="auto">
          <a:xfrm>
            <a:off x="3005587" y="47717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BK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3BDADE0-53C8-48C2-95BE-F7A898AF4B0F}"/>
              </a:ext>
            </a:extLst>
          </p:cNvPr>
          <p:cNvSpPr/>
          <p:nvPr/>
        </p:nvSpPr>
        <p:spPr>
          <a:xfrm>
            <a:off x="2658379" y="4572000"/>
            <a:ext cx="6944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Normal PS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54CFA499-E372-4A68-A9EF-94F32A5BAB3B}"/>
              </a:ext>
            </a:extLst>
          </p:cNvPr>
          <p:cNvCxnSpPr>
            <a:cxnSpLocks/>
          </p:cNvCxnSpPr>
          <p:nvPr/>
        </p:nvCxnSpPr>
        <p:spPr bwMode="auto">
          <a:xfrm>
            <a:off x="2019300" y="5029200"/>
            <a:ext cx="0" cy="5020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4529E2D8-50E3-46F7-B816-83039492A2AE}"/>
              </a:ext>
            </a:extLst>
          </p:cNvPr>
          <p:cNvSpPr/>
          <p:nvPr/>
        </p:nvSpPr>
        <p:spPr>
          <a:xfrm>
            <a:off x="1967772" y="5029200"/>
            <a:ext cx="70403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BU for VO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31DFE5A5-09B6-422E-B1F8-254E9E85B5A6}"/>
              </a:ext>
            </a:extLst>
          </p:cNvPr>
          <p:cNvCxnSpPr/>
          <p:nvPr/>
        </p:nvCxnSpPr>
        <p:spPr bwMode="auto">
          <a:xfrm>
            <a:off x="6324600" y="6286500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823D6E3A-8666-4BB7-A7C0-B4270DA74B93}"/>
              </a:ext>
            </a:extLst>
          </p:cNvPr>
          <p:cNvCxnSpPr/>
          <p:nvPr/>
        </p:nvCxnSpPr>
        <p:spPr bwMode="auto">
          <a:xfrm>
            <a:off x="6324600" y="5524500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6BA37A52-1A14-4C78-9E42-3A96DD1705F7}"/>
              </a:ext>
            </a:extLst>
          </p:cNvPr>
          <p:cNvSpPr/>
          <p:nvPr/>
        </p:nvSpPr>
        <p:spPr bwMode="auto">
          <a:xfrm>
            <a:off x="6667500" y="5524500"/>
            <a:ext cx="368808" cy="4191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WUF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A45EB318-434C-405C-9C09-B1A71FADCB6E}"/>
              </a:ext>
            </a:extLst>
          </p:cNvPr>
          <p:cNvSpPr/>
          <p:nvPr/>
        </p:nvSpPr>
        <p:spPr bwMode="auto">
          <a:xfrm>
            <a:off x="7391400" y="5867400"/>
            <a:ext cx="368808" cy="4191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trigger frame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AE6FEB1-E696-4A00-920B-98AC0073DB29}"/>
              </a:ext>
            </a:extLst>
          </p:cNvPr>
          <p:cNvSpPr/>
          <p:nvPr/>
        </p:nvSpPr>
        <p:spPr bwMode="auto">
          <a:xfrm>
            <a:off x="7860792" y="5524500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65340592-95AF-4E52-9789-21333058B5B2}"/>
              </a:ext>
            </a:extLst>
          </p:cNvPr>
          <p:cNvSpPr/>
          <p:nvPr/>
        </p:nvSpPr>
        <p:spPr bwMode="auto">
          <a:xfrm>
            <a:off x="6725161" y="4745682"/>
            <a:ext cx="468411" cy="23420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9C1CA385-DCE2-4E86-A972-22490A7F758A}"/>
              </a:ext>
            </a:extLst>
          </p:cNvPr>
          <p:cNvSpPr/>
          <p:nvPr/>
        </p:nvSpPr>
        <p:spPr bwMode="auto">
          <a:xfrm>
            <a:off x="6755347" y="47717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VO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1619414-F154-457A-9E5B-8AEC57F5B339}"/>
              </a:ext>
            </a:extLst>
          </p:cNvPr>
          <p:cNvSpPr/>
          <p:nvPr/>
        </p:nvSpPr>
        <p:spPr bwMode="auto">
          <a:xfrm>
            <a:off x="6959366" y="47717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3FC2788-FB35-4B54-A163-CFAF7A2BD807}"/>
              </a:ext>
            </a:extLst>
          </p:cNvPr>
          <p:cNvSpPr/>
          <p:nvPr/>
        </p:nvSpPr>
        <p:spPr>
          <a:xfrm>
            <a:off x="6658643" y="4572000"/>
            <a:ext cx="60144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U-APSD</a:t>
            </a:r>
          </a:p>
        </p:txBody>
      </p: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A8F06F2F-53A1-42B8-BE3E-6E17B1B4203B}"/>
              </a:ext>
            </a:extLst>
          </p:cNvPr>
          <p:cNvSpPr/>
          <p:nvPr/>
        </p:nvSpPr>
        <p:spPr bwMode="auto">
          <a:xfrm>
            <a:off x="7267182" y="4745682"/>
            <a:ext cx="468411" cy="23420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6F650477-97DC-470C-8528-A6319D6BB613}"/>
              </a:ext>
            </a:extLst>
          </p:cNvPr>
          <p:cNvSpPr/>
          <p:nvPr/>
        </p:nvSpPr>
        <p:spPr bwMode="auto">
          <a:xfrm>
            <a:off x="7297368" y="4771704"/>
            <a:ext cx="204019" cy="18216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BE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601C1912-79BA-471E-9D04-9A7C8E793DD1}"/>
              </a:ext>
            </a:extLst>
          </p:cNvPr>
          <p:cNvSpPr/>
          <p:nvPr/>
        </p:nvSpPr>
        <p:spPr bwMode="auto">
          <a:xfrm>
            <a:off x="7501387" y="47717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BK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359CC8F9-878E-481B-990D-B8F66953B934}"/>
              </a:ext>
            </a:extLst>
          </p:cNvPr>
          <p:cNvSpPr/>
          <p:nvPr/>
        </p:nvSpPr>
        <p:spPr>
          <a:xfrm>
            <a:off x="7154179" y="4572000"/>
            <a:ext cx="6944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Normal PS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9BB34159-07AF-46E6-BB29-5AC75B67467E}"/>
              </a:ext>
            </a:extLst>
          </p:cNvPr>
          <p:cNvCxnSpPr>
            <a:cxnSpLocks/>
          </p:cNvCxnSpPr>
          <p:nvPr/>
        </p:nvCxnSpPr>
        <p:spPr bwMode="auto">
          <a:xfrm>
            <a:off x="6515100" y="5029200"/>
            <a:ext cx="0" cy="5020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5" name="Rectangle 84">
            <a:extLst>
              <a:ext uri="{FF2B5EF4-FFF2-40B4-BE49-F238E27FC236}">
                <a16:creationId xmlns:a16="http://schemas.microsoft.com/office/drawing/2014/main" id="{ED8CED38-0C8F-477C-81B8-B522F61AA477}"/>
              </a:ext>
            </a:extLst>
          </p:cNvPr>
          <p:cNvSpPr/>
          <p:nvPr/>
        </p:nvSpPr>
        <p:spPr>
          <a:xfrm>
            <a:off x="6473190" y="5029200"/>
            <a:ext cx="68480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BU for BE</a:t>
            </a: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843C0630-BA2C-456E-BB3A-37AC81F2CA5E}"/>
              </a:ext>
            </a:extLst>
          </p:cNvPr>
          <p:cNvCxnSpPr/>
          <p:nvPr/>
        </p:nvCxnSpPr>
        <p:spPr bwMode="auto">
          <a:xfrm>
            <a:off x="2539638" y="5284622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96" name="Rectangle 95">
            <a:extLst>
              <a:ext uri="{FF2B5EF4-FFF2-40B4-BE49-F238E27FC236}">
                <a16:creationId xmlns:a16="http://schemas.microsoft.com/office/drawing/2014/main" id="{255C6828-C46B-47F7-87A8-393D9A4866AE}"/>
              </a:ext>
            </a:extLst>
          </p:cNvPr>
          <p:cNvSpPr/>
          <p:nvPr/>
        </p:nvSpPr>
        <p:spPr>
          <a:xfrm>
            <a:off x="8808137" y="5486400"/>
            <a:ext cx="7168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900" dirty="0">
                <a:solidFill>
                  <a:srgbClr val="000000"/>
                </a:solidFill>
              </a:rPr>
              <a:t>SP early </a:t>
            </a:r>
            <a:br>
              <a:rPr lang="en-US" sz="900" dirty="0">
                <a:solidFill>
                  <a:srgbClr val="000000"/>
                </a:solidFill>
              </a:rPr>
            </a:br>
            <a:r>
              <a:rPr lang="en-US" sz="900" dirty="0">
                <a:solidFill>
                  <a:srgbClr val="000000"/>
                </a:solidFill>
              </a:rPr>
              <a:t>termination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0EBF4AE2-9B37-4C97-8F35-337BFDDFDB67}"/>
              </a:ext>
            </a:extLst>
          </p:cNvPr>
          <p:cNvSpPr/>
          <p:nvPr/>
        </p:nvSpPr>
        <p:spPr bwMode="auto">
          <a:xfrm>
            <a:off x="8496300" y="5524500"/>
            <a:ext cx="3688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QoS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Null</a:t>
            </a:r>
            <a:b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EOSP:1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1EE7C4C1-DBE0-48CA-B9E0-714ADCC04C6D}"/>
              </a:ext>
            </a:extLst>
          </p:cNvPr>
          <p:cNvSpPr/>
          <p:nvPr/>
        </p:nvSpPr>
        <p:spPr bwMode="auto">
          <a:xfrm>
            <a:off x="8965692" y="5867400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5BC0D26A-EEE8-462B-86ED-C5A651F895C9}"/>
              </a:ext>
            </a:extLst>
          </p:cNvPr>
          <p:cNvCxnSpPr/>
          <p:nvPr/>
        </p:nvCxnSpPr>
        <p:spPr bwMode="auto">
          <a:xfrm>
            <a:off x="7038243" y="5284622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17" name="Rectangle 116">
            <a:extLst>
              <a:ext uri="{FF2B5EF4-FFF2-40B4-BE49-F238E27FC236}">
                <a16:creationId xmlns:a16="http://schemas.microsoft.com/office/drawing/2014/main" id="{FA85473C-FD3B-4220-A51A-8389E8CA5D6A}"/>
              </a:ext>
            </a:extLst>
          </p:cNvPr>
          <p:cNvSpPr/>
          <p:nvPr/>
        </p:nvSpPr>
        <p:spPr>
          <a:xfrm>
            <a:off x="3590882" y="5930384"/>
            <a:ext cx="13099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STA remains awake</a:t>
            </a:r>
            <a:br>
              <a:rPr lang="en-US" sz="900" dirty="0">
                <a:solidFill>
                  <a:srgbClr val="000000"/>
                </a:solidFill>
              </a:rPr>
            </a:br>
            <a:r>
              <a:rPr lang="en-US" sz="900" dirty="0">
                <a:solidFill>
                  <a:srgbClr val="000000"/>
                </a:solidFill>
              </a:rPr>
              <a:t>until it receives one BU </a:t>
            </a: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FE941E45-D0BF-4426-B2C8-D27451B265CF}"/>
              </a:ext>
            </a:extLst>
          </p:cNvPr>
          <p:cNvCxnSpPr/>
          <p:nvPr/>
        </p:nvCxnSpPr>
        <p:spPr bwMode="auto">
          <a:xfrm>
            <a:off x="3619500" y="5284622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19" name="Rectangle 118">
            <a:extLst>
              <a:ext uri="{FF2B5EF4-FFF2-40B4-BE49-F238E27FC236}">
                <a16:creationId xmlns:a16="http://schemas.microsoft.com/office/drawing/2014/main" id="{8B6EFE32-963D-44A8-BA92-AEB0961B1006}"/>
              </a:ext>
            </a:extLst>
          </p:cNvPr>
          <p:cNvSpPr/>
          <p:nvPr/>
        </p:nvSpPr>
        <p:spPr>
          <a:xfrm>
            <a:off x="1562442" y="5408858"/>
            <a:ext cx="33214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>
                <a:solidFill>
                  <a:srgbClr val="000000"/>
                </a:solidFill>
              </a:rPr>
              <a:t>AP</a:t>
            </a:r>
            <a:endParaRPr lang="en-US" dirty="0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E886BC91-452B-4598-8A51-9D533AEF1385}"/>
              </a:ext>
            </a:extLst>
          </p:cNvPr>
          <p:cNvSpPr/>
          <p:nvPr/>
        </p:nvSpPr>
        <p:spPr>
          <a:xfrm>
            <a:off x="1502326" y="6171084"/>
            <a:ext cx="40267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>
                <a:solidFill>
                  <a:srgbClr val="000000"/>
                </a:solidFill>
              </a:rPr>
              <a:t>STA</a:t>
            </a:r>
            <a:endParaRPr lang="en-US" dirty="0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8A545F10-5F0C-4A7C-9F5F-1E0BC6D15457}"/>
              </a:ext>
            </a:extLst>
          </p:cNvPr>
          <p:cNvSpPr/>
          <p:nvPr/>
        </p:nvSpPr>
        <p:spPr>
          <a:xfrm>
            <a:off x="6056887" y="5408858"/>
            <a:ext cx="33214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>
                <a:solidFill>
                  <a:srgbClr val="000000"/>
                </a:solidFill>
              </a:rPr>
              <a:t>AP</a:t>
            </a:r>
            <a:endParaRPr lang="en-US" dirty="0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30E679A6-E71B-46E6-AA45-197191BDC2C2}"/>
              </a:ext>
            </a:extLst>
          </p:cNvPr>
          <p:cNvSpPr/>
          <p:nvPr/>
        </p:nvSpPr>
        <p:spPr>
          <a:xfrm>
            <a:off x="5996771" y="6171084"/>
            <a:ext cx="40267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>
                <a:solidFill>
                  <a:srgbClr val="000000"/>
                </a:solidFill>
              </a:rPr>
              <a:t>STA</a:t>
            </a:r>
            <a:endParaRPr lang="en-US" dirty="0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5405891B-443F-4B26-9D6D-D9C1A3DA8445}"/>
              </a:ext>
            </a:extLst>
          </p:cNvPr>
          <p:cNvSpPr/>
          <p:nvPr/>
        </p:nvSpPr>
        <p:spPr bwMode="auto">
          <a:xfrm>
            <a:off x="5119116" y="5525305"/>
            <a:ext cx="3688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Beacon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lang="en-US" sz="900" dirty="0">
                <a:solidFill>
                  <a:schemeClr val="tx1"/>
                </a:solidFill>
              </a:rPr>
              <a:t>IM:0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BE98622F-69DD-49EC-9B33-27EF590C9B95}"/>
              </a:ext>
            </a:extLst>
          </p:cNvPr>
          <p:cNvCxnSpPr/>
          <p:nvPr/>
        </p:nvCxnSpPr>
        <p:spPr bwMode="auto">
          <a:xfrm>
            <a:off x="5485807" y="5408397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Rectangle 126">
            <a:extLst>
              <a:ext uri="{FF2B5EF4-FFF2-40B4-BE49-F238E27FC236}">
                <a16:creationId xmlns:a16="http://schemas.microsoft.com/office/drawing/2014/main" id="{737ABE92-1B5A-4A86-9B99-6D42E4F484A8}"/>
              </a:ext>
            </a:extLst>
          </p:cNvPr>
          <p:cNvSpPr/>
          <p:nvPr/>
        </p:nvSpPr>
        <p:spPr>
          <a:xfrm>
            <a:off x="5439629" y="5955268"/>
            <a:ext cx="668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900" b="1" dirty="0">
                <a:solidFill>
                  <a:srgbClr val="FF0000"/>
                </a:solidFill>
              </a:rPr>
              <a:t>Enter to </a:t>
            </a:r>
            <a:br>
              <a:rPr lang="en-US" sz="900" b="1" dirty="0">
                <a:solidFill>
                  <a:srgbClr val="FF0000"/>
                </a:solidFill>
              </a:rPr>
            </a:br>
            <a:r>
              <a:rPr lang="en-US" sz="900" b="1" dirty="0">
                <a:solidFill>
                  <a:srgbClr val="FF0000"/>
                </a:solidFill>
              </a:rPr>
              <a:t>doze state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1C7DD7E-2A02-4FC9-85A2-7AE99DB01C96}"/>
              </a:ext>
            </a:extLst>
          </p:cNvPr>
          <p:cNvSpPr/>
          <p:nvPr/>
        </p:nvSpPr>
        <p:spPr>
          <a:xfrm>
            <a:off x="2601590" y="6252735"/>
            <a:ext cx="92525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Response frame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5525A17-506B-463B-A21B-FD733A8E3BFC}"/>
              </a:ext>
            </a:extLst>
          </p:cNvPr>
          <p:cNvSpPr/>
          <p:nvPr/>
        </p:nvSpPr>
        <p:spPr>
          <a:xfrm>
            <a:off x="7113177" y="6260773"/>
            <a:ext cx="92525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Response frame</a:t>
            </a:r>
          </a:p>
        </p:txBody>
      </p:sp>
    </p:spTree>
    <p:extLst>
      <p:ext uri="{BB962C8B-B14F-4D97-AF65-F5344CB8AC3E}">
        <p14:creationId xmlns:p14="http://schemas.microsoft.com/office/powerpoint/2010/main" val="3209636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8BC38-2D46-4072-8CE9-C003C5A9A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 frame mismatch situation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BC10D-6AE4-4C47-A83A-1A92E1C15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802" y="1981202"/>
            <a:ext cx="10744200" cy="254142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AP sends a Wake-up frame to indicate the availability of buffered BUs using non delivery-enabled AC</a:t>
            </a:r>
          </a:p>
          <a:p>
            <a:r>
              <a:rPr lang="en-US" dirty="0"/>
              <a:t>The STA sends a U-APSD trigger as a response frame after its PCR wakes up</a:t>
            </a:r>
          </a:p>
          <a:p>
            <a:r>
              <a:rPr lang="en-US" dirty="0"/>
              <a:t>Since the AP doesn’t have any buffered BU using delivery-enabled AC, it transmits QoS Null frame with EOSP:1</a:t>
            </a:r>
          </a:p>
          <a:p>
            <a:pPr lvl="1"/>
            <a:r>
              <a:rPr lang="en-US" dirty="0"/>
              <a:t>AP may set More Data subfield to 1 indicating the availability of BU using non delivery-enabled AC</a:t>
            </a:r>
          </a:p>
          <a:p>
            <a:r>
              <a:rPr lang="en-US" dirty="0"/>
              <a:t>STA sends PS poll in the next TXOP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087A5A-6D92-43F0-B1F3-FA427B02F5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97E9F-5418-47BF-90E5-EA1198B653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BA1619-F84C-476F-9C40-FFBA5256B4F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4C5406B-2418-47B1-A0EA-4727C4163DB0}"/>
              </a:ext>
            </a:extLst>
          </p:cNvPr>
          <p:cNvCxnSpPr/>
          <p:nvPr/>
        </p:nvCxnSpPr>
        <p:spPr bwMode="auto">
          <a:xfrm>
            <a:off x="3962400" y="6286500"/>
            <a:ext cx="535509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36BB04C-DD5C-478E-B9E6-87B6A64B76C9}"/>
              </a:ext>
            </a:extLst>
          </p:cNvPr>
          <p:cNvCxnSpPr/>
          <p:nvPr/>
        </p:nvCxnSpPr>
        <p:spPr bwMode="auto">
          <a:xfrm>
            <a:off x="3962400" y="5524500"/>
            <a:ext cx="535509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841EE58A-92EC-455C-A9A6-4040F9C23EF4}"/>
              </a:ext>
            </a:extLst>
          </p:cNvPr>
          <p:cNvSpPr/>
          <p:nvPr/>
        </p:nvSpPr>
        <p:spPr bwMode="auto">
          <a:xfrm>
            <a:off x="4252129" y="5524500"/>
            <a:ext cx="368808" cy="4191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WUF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2C7E4AD-B9F0-4CB7-AE93-E64FAC811056}"/>
              </a:ext>
            </a:extLst>
          </p:cNvPr>
          <p:cNvSpPr/>
          <p:nvPr/>
        </p:nvSpPr>
        <p:spPr bwMode="auto">
          <a:xfrm>
            <a:off x="4976029" y="5867400"/>
            <a:ext cx="368808" cy="4191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trigger frame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45433E9-2419-40C7-879C-6DDC85C80FB4}"/>
              </a:ext>
            </a:extLst>
          </p:cNvPr>
          <p:cNvSpPr/>
          <p:nvPr/>
        </p:nvSpPr>
        <p:spPr bwMode="auto">
          <a:xfrm>
            <a:off x="5445421" y="5524500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11C290FC-524D-4EB8-BA01-A31AAEBA15CF}"/>
              </a:ext>
            </a:extLst>
          </p:cNvPr>
          <p:cNvSpPr/>
          <p:nvPr/>
        </p:nvSpPr>
        <p:spPr bwMode="auto">
          <a:xfrm>
            <a:off x="4309790" y="4745682"/>
            <a:ext cx="468411" cy="23420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EFBF1D6-2538-4596-8089-4E599794EB34}"/>
              </a:ext>
            </a:extLst>
          </p:cNvPr>
          <p:cNvSpPr/>
          <p:nvPr/>
        </p:nvSpPr>
        <p:spPr bwMode="auto">
          <a:xfrm>
            <a:off x="4339976" y="47717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VO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671A77F-184A-4A56-9658-90AF9FF5D090}"/>
              </a:ext>
            </a:extLst>
          </p:cNvPr>
          <p:cNvSpPr/>
          <p:nvPr/>
        </p:nvSpPr>
        <p:spPr bwMode="auto">
          <a:xfrm>
            <a:off x="4543995" y="47717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83D836F-44D9-4D0E-8562-C9F69B2E0065}"/>
              </a:ext>
            </a:extLst>
          </p:cNvPr>
          <p:cNvSpPr/>
          <p:nvPr/>
        </p:nvSpPr>
        <p:spPr>
          <a:xfrm>
            <a:off x="4243272" y="4572000"/>
            <a:ext cx="60144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U-APSD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911EB0D4-2624-4559-93F1-FCECA9E0B9EF}"/>
              </a:ext>
            </a:extLst>
          </p:cNvPr>
          <p:cNvSpPr/>
          <p:nvPr/>
        </p:nvSpPr>
        <p:spPr bwMode="auto">
          <a:xfrm>
            <a:off x="4851811" y="4745682"/>
            <a:ext cx="468411" cy="23420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0D896CF-7676-4C9C-835D-59D1E4C90792}"/>
              </a:ext>
            </a:extLst>
          </p:cNvPr>
          <p:cNvSpPr/>
          <p:nvPr/>
        </p:nvSpPr>
        <p:spPr bwMode="auto">
          <a:xfrm>
            <a:off x="4881997" y="4771704"/>
            <a:ext cx="204019" cy="18216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BE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84E37E4-3837-4C9B-A24F-273DE7CCF02D}"/>
              </a:ext>
            </a:extLst>
          </p:cNvPr>
          <p:cNvSpPr/>
          <p:nvPr/>
        </p:nvSpPr>
        <p:spPr bwMode="auto">
          <a:xfrm>
            <a:off x="5086016" y="47717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BK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F6234E3-D291-40A9-81B7-66111ED59B7C}"/>
              </a:ext>
            </a:extLst>
          </p:cNvPr>
          <p:cNvSpPr/>
          <p:nvPr/>
        </p:nvSpPr>
        <p:spPr>
          <a:xfrm>
            <a:off x="4738808" y="4572000"/>
            <a:ext cx="6944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Normal PS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A04D851F-E3D5-47FB-968D-4BB3B69C1752}"/>
              </a:ext>
            </a:extLst>
          </p:cNvPr>
          <p:cNvCxnSpPr>
            <a:cxnSpLocks/>
          </p:cNvCxnSpPr>
          <p:nvPr/>
        </p:nvCxnSpPr>
        <p:spPr bwMode="auto">
          <a:xfrm>
            <a:off x="4099729" y="5029200"/>
            <a:ext cx="0" cy="5020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31E08F6B-EB13-477E-8469-02615AAE6657}"/>
              </a:ext>
            </a:extLst>
          </p:cNvPr>
          <p:cNvSpPr/>
          <p:nvPr/>
        </p:nvSpPr>
        <p:spPr>
          <a:xfrm>
            <a:off x="4057819" y="5029200"/>
            <a:ext cx="68480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BU for BE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FC79C63-3649-4E26-9AF3-1D75E195207D}"/>
              </a:ext>
            </a:extLst>
          </p:cNvPr>
          <p:cNvSpPr/>
          <p:nvPr/>
        </p:nvSpPr>
        <p:spPr>
          <a:xfrm>
            <a:off x="6392766" y="5486400"/>
            <a:ext cx="7168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900" dirty="0">
                <a:solidFill>
                  <a:srgbClr val="000000"/>
                </a:solidFill>
              </a:rPr>
              <a:t>SP early </a:t>
            </a:r>
            <a:br>
              <a:rPr lang="en-US" sz="900" dirty="0">
                <a:solidFill>
                  <a:srgbClr val="000000"/>
                </a:solidFill>
              </a:rPr>
            </a:br>
            <a:r>
              <a:rPr lang="en-US" sz="900" dirty="0">
                <a:solidFill>
                  <a:srgbClr val="000000"/>
                </a:solidFill>
              </a:rPr>
              <a:t>termination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E1BE4089-EC5A-4DFD-B23B-327BFD8A5717}"/>
              </a:ext>
            </a:extLst>
          </p:cNvPr>
          <p:cNvSpPr/>
          <p:nvPr/>
        </p:nvSpPr>
        <p:spPr bwMode="auto">
          <a:xfrm>
            <a:off x="6080929" y="5524499"/>
            <a:ext cx="368808" cy="49529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QoS Null</a:t>
            </a:r>
            <a:b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EOSP:1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dirty="0">
                <a:solidFill>
                  <a:schemeClr val="tx1"/>
                </a:solidFill>
              </a:rPr>
              <a:t>MD: 1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F066E33-1D09-4595-81B4-E037E0262075}"/>
              </a:ext>
            </a:extLst>
          </p:cNvPr>
          <p:cNvSpPr/>
          <p:nvPr/>
        </p:nvSpPr>
        <p:spPr bwMode="auto">
          <a:xfrm>
            <a:off x="6550321" y="5867400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3E3578B0-D61D-4FB8-9F8E-534DC44037F6}"/>
              </a:ext>
            </a:extLst>
          </p:cNvPr>
          <p:cNvCxnSpPr/>
          <p:nvPr/>
        </p:nvCxnSpPr>
        <p:spPr bwMode="auto">
          <a:xfrm>
            <a:off x="4622872" y="5284622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21AD5032-F2D8-45DA-835E-F7DFAD1B87EB}"/>
              </a:ext>
            </a:extLst>
          </p:cNvPr>
          <p:cNvSpPr/>
          <p:nvPr/>
        </p:nvSpPr>
        <p:spPr>
          <a:xfrm>
            <a:off x="3641516" y="5408858"/>
            <a:ext cx="33214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>
                <a:solidFill>
                  <a:srgbClr val="000000"/>
                </a:solidFill>
              </a:rPr>
              <a:t>AP</a:t>
            </a:r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0139DE4D-76CD-4921-8DD6-DE4FBCF6A6FD}"/>
              </a:ext>
            </a:extLst>
          </p:cNvPr>
          <p:cNvSpPr/>
          <p:nvPr/>
        </p:nvSpPr>
        <p:spPr>
          <a:xfrm>
            <a:off x="3581400" y="6171084"/>
            <a:ext cx="40267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>
                <a:solidFill>
                  <a:srgbClr val="000000"/>
                </a:solidFill>
              </a:rPr>
              <a:t>STA</a:t>
            </a:r>
            <a:endParaRPr lang="en-US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8421E93-18FD-43F0-A0E1-C637FA47D0C9}"/>
              </a:ext>
            </a:extLst>
          </p:cNvPr>
          <p:cNvSpPr/>
          <p:nvPr/>
        </p:nvSpPr>
        <p:spPr>
          <a:xfrm>
            <a:off x="4697806" y="6260773"/>
            <a:ext cx="92525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Response frame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6E4AC6F4-318F-4B17-9566-C08FB5D56305}"/>
              </a:ext>
            </a:extLst>
          </p:cNvPr>
          <p:cNvSpPr/>
          <p:nvPr/>
        </p:nvSpPr>
        <p:spPr bwMode="auto">
          <a:xfrm>
            <a:off x="7266885" y="5866312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PS-poll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55079AB7-8275-4515-9C7C-981969D0C319}"/>
              </a:ext>
            </a:extLst>
          </p:cNvPr>
          <p:cNvSpPr/>
          <p:nvPr/>
        </p:nvSpPr>
        <p:spPr bwMode="auto">
          <a:xfrm>
            <a:off x="7736277" y="5523412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A3DB0F04-8D5E-46C6-90CE-FFC6F3066A29}"/>
              </a:ext>
            </a:extLst>
          </p:cNvPr>
          <p:cNvSpPr/>
          <p:nvPr/>
        </p:nvSpPr>
        <p:spPr bwMode="auto">
          <a:xfrm>
            <a:off x="8695290" y="5866312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0FC5146-1737-4C6C-8F69-4EF9D7D23FD7}"/>
              </a:ext>
            </a:extLst>
          </p:cNvPr>
          <p:cNvSpPr/>
          <p:nvPr/>
        </p:nvSpPr>
        <p:spPr bwMode="auto">
          <a:xfrm>
            <a:off x="8230412" y="5523402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(VO)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2811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8BC38-2D46-4072-8CE9-C003C5A9A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 frame mismatch situation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BC10D-6AE4-4C47-A83A-1A92E1C15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2"/>
            <a:ext cx="10361084" cy="254142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AP sends a Wake-up frame to indicate the availability of buffered BUs using delivery-enabled AC</a:t>
            </a:r>
          </a:p>
          <a:p>
            <a:r>
              <a:rPr lang="en-US" dirty="0"/>
              <a:t>The STA sends a PS-poll as a response frame after its PCR wakes up</a:t>
            </a:r>
          </a:p>
          <a:p>
            <a:r>
              <a:rPr lang="en-US" dirty="0"/>
              <a:t>Since the AP doesn’t have any buffered BU using non delivery-enabled AC, it may not transmit anything</a:t>
            </a:r>
          </a:p>
          <a:p>
            <a:r>
              <a:rPr lang="en-US" dirty="0"/>
              <a:t>The STA remains awake until it checks TIM element in the Beacon</a:t>
            </a:r>
          </a:p>
          <a:p>
            <a:r>
              <a:rPr lang="en-US" dirty="0"/>
              <a:t>Since the TIM element does not indicate the availability of BUs using delivery-enabled AC, the STA enter to doze state and </a:t>
            </a:r>
            <a:r>
              <a:rPr lang="en-US" dirty="0" err="1"/>
              <a:t>WURx</a:t>
            </a:r>
            <a:r>
              <a:rPr lang="en-US" dirty="0"/>
              <a:t> operation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087A5A-6D92-43F0-B1F3-FA427B02F5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97E9F-5418-47BF-90E5-EA1198B653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BA1619-F84C-476F-9C40-FFBA5256B4F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12E3E5B-EED3-4F25-AB0C-BBF4EE824104}"/>
              </a:ext>
            </a:extLst>
          </p:cNvPr>
          <p:cNvCxnSpPr/>
          <p:nvPr/>
        </p:nvCxnSpPr>
        <p:spPr bwMode="auto">
          <a:xfrm>
            <a:off x="4060274" y="6286500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1D0AE15-A2DE-427D-9554-20CF9F661339}"/>
              </a:ext>
            </a:extLst>
          </p:cNvPr>
          <p:cNvCxnSpPr/>
          <p:nvPr/>
        </p:nvCxnSpPr>
        <p:spPr bwMode="auto">
          <a:xfrm>
            <a:off x="4060274" y="5524500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C754626E-786C-44CC-B5F4-9D8DC864BFA3}"/>
              </a:ext>
            </a:extLst>
          </p:cNvPr>
          <p:cNvSpPr/>
          <p:nvPr/>
        </p:nvSpPr>
        <p:spPr bwMode="auto">
          <a:xfrm>
            <a:off x="4403174" y="5524500"/>
            <a:ext cx="368808" cy="4191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WUF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8DCFAB-5CF5-4110-8B90-85B2D31C1568}"/>
              </a:ext>
            </a:extLst>
          </p:cNvPr>
          <p:cNvSpPr/>
          <p:nvPr/>
        </p:nvSpPr>
        <p:spPr bwMode="auto">
          <a:xfrm>
            <a:off x="5127074" y="5867400"/>
            <a:ext cx="368808" cy="4191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PS-poll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01BDED2-7E0E-48CD-A881-72C9469958AD}"/>
              </a:ext>
            </a:extLst>
          </p:cNvPr>
          <p:cNvSpPr/>
          <p:nvPr/>
        </p:nvSpPr>
        <p:spPr bwMode="auto">
          <a:xfrm>
            <a:off x="5596466" y="5524500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65EDEE7-DCD7-4F67-8B5A-334EE70B966F}"/>
              </a:ext>
            </a:extLst>
          </p:cNvPr>
          <p:cNvSpPr/>
          <p:nvPr/>
        </p:nvSpPr>
        <p:spPr bwMode="auto">
          <a:xfrm>
            <a:off x="4460835" y="4745682"/>
            <a:ext cx="468411" cy="23420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155377-D130-4536-A2DA-56168E8C5AFC}"/>
              </a:ext>
            </a:extLst>
          </p:cNvPr>
          <p:cNvSpPr/>
          <p:nvPr/>
        </p:nvSpPr>
        <p:spPr bwMode="auto">
          <a:xfrm>
            <a:off x="4491021" y="4771704"/>
            <a:ext cx="204019" cy="18216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VO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3121DAD-07F2-474B-902C-F836AF362A13}"/>
              </a:ext>
            </a:extLst>
          </p:cNvPr>
          <p:cNvSpPr/>
          <p:nvPr/>
        </p:nvSpPr>
        <p:spPr bwMode="auto">
          <a:xfrm>
            <a:off x="4695040" y="47717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A5D350E-145E-4375-85B7-0AF0732EDE9C}"/>
              </a:ext>
            </a:extLst>
          </p:cNvPr>
          <p:cNvSpPr/>
          <p:nvPr/>
        </p:nvSpPr>
        <p:spPr>
          <a:xfrm>
            <a:off x="4394317" y="4572000"/>
            <a:ext cx="60144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U-APSD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66D024EF-5E25-4240-A04C-0F7031587283}"/>
              </a:ext>
            </a:extLst>
          </p:cNvPr>
          <p:cNvSpPr/>
          <p:nvPr/>
        </p:nvSpPr>
        <p:spPr bwMode="auto">
          <a:xfrm>
            <a:off x="5002856" y="4745682"/>
            <a:ext cx="468411" cy="23420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1BC59E4-ADF6-4C9F-813B-A76176FC5FD3}"/>
              </a:ext>
            </a:extLst>
          </p:cNvPr>
          <p:cNvSpPr/>
          <p:nvPr/>
        </p:nvSpPr>
        <p:spPr bwMode="auto">
          <a:xfrm>
            <a:off x="5033042" y="47717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9E21EC3-DDF0-4AC8-8879-D5261BF49C86}"/>
              </a:ext>
            </a:extLst>
          </p:cNvPr>
          <p:cNvSpPr/>
          <p:nvPr/>
        </p:nvSpPr>
        <p:spPr bwMode="auto">
          <a:xfrm>
            <a:off x="5237061" y="47717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BK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18A0E4B-B960-406B-AB6E-4CA0224F08F6}"/>
              </a:ext>
            </a:extLst>
          </p:cNvPr>
          <p:cNvSpPr/>
          <p:nvPr/>
        </p:nvSpPr>
        <p:spPr>
          <a:xfrm>
            <a:off x="4889853" y="4572000"/>
            <a:ext cx="6944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Normal PS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60EF0F3-4B72-4F61-8A31-7FD691D0DAA0}"/>
              </a:ext>
            </a:extLst>
          </p:cNvPr>
          <p:cNvCxnSpPr>
            <a:cxnSpLocks/>
          </p:cNvCxnSpPr>
          <p:nvPr/>
        </p:nvCxnSpPr>
        <p:spPr bwMode="auto">
          <a:xfrm>
            <a:off x="4250774" y="5029200"/>
            <a:ext cx="0" cy="5020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986B8ECF-39D7-4522-B06F-30AFCAEA9F55}"/>
              </a:ext>
            </a:extLst>
          </p:cNvPr>
          <p:cNvSpPr/>
          <p:nvPr/>
        </p:nvSpPr>
        <p:spPr>
          <a:xfrm>
            <a:off x="4199246" y="5029200"/>
            <a:ext cx="70403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BU for VO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9A891E5-B396-415D-A5F0-36084EB69691}"/>
              </a:ext>
            </a:extLst>
          </p:cNvPr>
          <p:cNvCxnSpPr/>
          <p:nvPr/>
        </p:nvCxnSpPr>
        <p:spPr bwMode="auto">
          <a:xfrm>
            <a:off x="4771112" y="5284622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2AE1A0FA-77BE-4B31-9FB2-9326B4E5AF31}"/>
              </a:ext>
            </a:extLst>
          </p:cNvPr>
          <p:cNvSpPr/>
          <p:nvPr/>
        </p:nvSpPr>
        <p:spPr>
          <a:xfrm>
            <a:off x="5822356" y="5930384"/>
            <a:ext cx="13099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STA remains awake</a:t>
            </a:r>
            <a:br>
              <a:rPr lang="en-US" sz="900" dirty="0">
                <a:solidFill>
                  <a:srgbClr val="000000"/>
                </a:solidFill>
              </a:rPr>
            </a:br>
            <a:r>
              <a:rPr lang="en-US" sz="900" dirty="0">
                <a:solidFill>
                  <a:srgbClr val="000000"/>
                </a:solidFill>
              </a:rPr>
              <a:t>until it receives one BU 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56CC4C3-2004-4362-B89B-617C20E9FABD}"/>
              </a:ext>
            </a:extLst>
          </p:cNvPr>
          <p:cNvCxnSpPr/>
          <p:nvPr/>
        </p:nvCxnSpPr>
        <p:spPr bwMode="auto">
          <a:xfrm>
            <a:off x="5850974" y="5284622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23519F77-9450-48F3-9901-D17B75BB6C0B}"/>
              </a:ext>
            </a:extLst>
          </p:cNvPr>
          <p:cNvSpPr/>
          <p:nvPr/>
        </p:nvSpPr>
        <p:spPr>
          <a:xfrm>
            <a:off x="3793916" y="5408858"/>
            <a:ext cx="33214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>
                <a:solidFill>
                  <a:srgbClr val="000000"/>
                </a:solidFill>
              </a:rPr>
              <a:t>AP</a:t>
            </a:r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53F4BBF-0F39-43DB-814F-AA60C6C90E91}"/>
              </a:ext>
            </a:extLst>
          </p:cNvPr>
          <p:cNvSpPr/>
          <p:nvPr/>
        </p:nvSpPr>
        <p:spPr>
          <a:xfrm>
            <a:off x="3733800" y="6171084"/>
            <a:ext cx="40267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>
                <a:solidFill>
                  <a:srgbClr val="000000"/>
                </a:solidFill>
              </a:rPr>
              <a:t>STA</a:t>
            </a:r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4398802-BF49-48F4-84B6-B03CADDBFED4}"/>
              </a:ext>
            </a:extLst>
          </p:cNvPr>
          <p:cNvSpPr/>
          <p:nvPr/>
        </p:nvSpPr>
        <p:spPr bwMode="auto">
          <a:xfrm>
            <a:off x="7350590" y="5525305"/>
            <a:ext cx="3688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Beacon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</a:t>
            </a:r>
            <a:r>
              <a:rPr lang="en-US" sz="900" dirty="0">
                <a:solidFill>
                  <a:schemeClr val="tx1"/>
                </a:solidFill>
              </a:rPr>
              <a:t>IM:0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EDFD3DFE-B47D-4818-AC20-01DE85E4CDCA}"/>
              </a:ext>
            </a:extLst>
          </p:cNvPr>
          <p:cNvCxnSpPr/>
          <p:nvPr/>
        </p:nvCxnSpPr>
        <p:spPr bwMode="auto">
          <a:xfrm>
            <a:off x="7717281" y="5408397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450BED33-5DCC-4F68-9C4D-9E5D2A1FF250}"/>
              </a:ext>
            </a:extLst>
          </p:cNvPr>
          <p:cNvSpPr/>
          <p:nvPr/>
        </p:nvSpPr>
        <p:spPr>
          <a:xfrm>
            <a:off x="7671103" y="5955268"/>
            <a:ext cx="668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900" b="1" dirty="0">
                <a:solidFill>
                  <a:srgbClr val="FF0000"/>
                </a:solidFill>
              </a:rPr>
              <a:t>Enter to </a:t>
            </a:r>
            <a:br>
              <a:rPr lang="en-US" sz="900" b="1" dirty="0">
                <a:solidFill>
                  <a:srgbClr val="FF0000"/>
                </a:solidFill>
              </a:rPr>
            </a:br>
            <a:r>
              <a:rPr lang="en-US" sz="900" b="1" dirty="0">
                <a:solidFill>
                  <a:srgbClr val="FF0000"/>
                </a:solidFill>
              </a:rPr>
              <a:t>doze state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E9F3D47-5DEB-4501-AD1F-AA9AF7F57F7F}"/>
              </a:ext>
            </a:extLst>
          </p:cNvPr>
          <p:cNvSpPr/>
          <p:nvPr/>
        </p:nvSpPr>
        <p:spPr>
          <a:xfrm>
            <a:off x="4833064" y="6252735"/>
            <a:ext cx="92525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Response frame</a:t>
            </a:r>
          </a:p>
        </p:txBody>
      </p:sp>
    </p:spTree>
    <p:extLst>
      <p:ext uri="{BB962C8B-B14F-4D97-AF65-F5344CB8AC3E}">
        <p14:creationId xmlns:p14="http://schemas.microsoft.com/office/powerpoint/2010/main" val="2901106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D7882-1924-46B6-89E3-7735EDA45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approaches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DCDDD-C369-4D5B-8C01-91A24A725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1) Not sending a Wake-up frame for U-APSD data</a:t>
            </a:r>
          </a:p>
          <a:p>
            <a:pPr lvl="1"/>
            <a:r>
              <a:rPr lang="en-US" dirty="0"/>
              <a:t>Following the concept of the legacy operation, let the STA trigger BU retrieving for U-APSD traffic</a:t>
            </a:r>
          </a:p>
          <a:p>
            <a:pPr lvl="1"/>
            <a:r>
              <a:rPr lang="en-US" dirty="0"/>
              <a:t>However, not only the usage of wake-up frame is restricted, but also it requires STA to send U-APSD trigger frames periodically using PCR</a:t>
            </a:r>
          </a:p>
          <a:p>
            <a:r>
              <a:rPr lang="en-US" dirty="0"/>
              <a:t>2) Having a 1-bit indication in Wake-up frame (PSP/U-APSD flag)</a:t>
            </a:r>
          </a:p>
          <a:p>
            <a:pPr lvl="1"/>
            <a:r>
              <a:rPr lang="en-US" dirty="0"/>
              <a:t>Using the information, STA can choose an appropriate poll frame, and may choose the retrieving timing for U-APSD</a:t>
            </a:r>
          </a:p>
          <a:p>
            <a:pPr lvl="1"/>
            <a:r>
              <a:rPr lang="en-US" dirty="0"/>
              <a:t>However, it is not desirable that Wake-up frame contains PCR control information influencing PCR behavior of the non-AP STA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715DF0-2EF8-4052-A4F2-E2C1FE5556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86CBAC-2C1A-4F6E-BAB4-BF278F03E3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1955DE-6EE0-4838-8F3F-3F97DD58B9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7358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961D0-2FC9-461A-9351-B7B3FB5C8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approaches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79380-C0A6-4CF7-A7A6-FB50057EB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2554067"/>
          </a:xfrm>
        </p:spPr>
        <p:txBody>
          <a:bodyPr>
            <a:normAutofit/>
          </a:bodyPr>
          <a:lstStyle/>
          <a:p>
            <a:r>
              <a:rPr lang="en-US" dirty="0"/>
              <a:t>3) AP sending buffered BU without regard to the type of received poll </a:t>
            </a:r>
          </a:p>
          <a:p>
            <a:pPr lvl="1"/>
            <a:r>
              <a:rPr lang="en-US" dirty="0"/>
              <a:t>Once the AP delivers the intended buffered BU to the STA, the STA may follow the existing PCR operation subject to the received BU</a:t>
            </a:r>
          </a:p>
          <a:p>
            <a:r>
              <a:rPr lang="en-US" dirty="0"/>
              <a:t>We prefer option 3)</a:t>
            </a:r>
          </a:p>
          <a:p>
            <a:pPr lvl="1"/>
            <a:r>
              <a:rPr lang="en-US" dirty="0"/>
              <a:t>It requires minimal change only on AP’s behavior</a:t>
            </a:r>
          </a:p>
          <a:p>
            <a:pPr lvl="1"/>
            <a:r>
              <a:rPr lang="en-US" dirty="0"/>
              <a:t>No additional signaling overhead is required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099216-0089-4BCC-8D3E-8172BD90C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D91AB-9555-4C81-8661-75AF0E9F00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98F208-7A8E-4063-A1C3-3A1F06BD91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DAA31D5-CF4F-4730-A598-4C4C58918C2B}"/>
              </a:ext>
            </a:extLst>
          </p:cNvPr>
          <p:cNvCxnSpPr/>
          <p:nvPr/>
        </p:nvCxnSpPr>
        <p:spPr bwMode="auto">
          <a:xfrm>
            <a:off x="1828800" y="6286500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23C4AE0-9B91-4ED8-9908-AD4B48FA7CEB}"/>
              </a:ext>
            </a:extLst>
          </p:cNvPr>
          <p:cNvCxnSpPr/>
          <p:nvPr/>
        </p:nvCxnSpPr>
        <p:spPr bwMode="auto">
          <a:xfrm>
            <a:off x="1828800" y="5524500"/>
            <a:ext cx="4023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B74C4A52-75FE-4F5C-9B9E-D40347B97904}"/>
              </a:ext>
            </a:extLst>
          </p:cNvPr>
          <p:cNvSpPr/>
          <p:nvPr/>
        </p:nvSpPr>
        <p:spPr bwMode="auto">
          <a:xfrm>
            <a:off x="2171700" y="5524500"/>
            <a:ext cx="368808" cy="4191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WUF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24003A-C03B-434C-8374-133FCED111BE}"/>
              </a:ext>
            </a:extLst>
          </p:cNvPr>
          <p:cNvSpPr/>
          <p:nvPr/>
        </p:nvSpPr>
        <p:spPr bwMode="auto">
          <a:xfrm>
            <a:off x="2895600" y="5867400"/>
            <a:ext cx="368808" cy="4191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PS-poll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9B0C24-A244-4079-8C8D-81627132A5E7}"/>
              </a:ext>
            </a:extLst>
          </p:cNvPr>
          <p:cNvSpPr/>
          <p:nvPr/>
        </p:nvSpPr>
        <p:spPr bwMode="auto">
          <a:xfrm>
            <a:off x="3364992" y="5524500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C47DDF4-C70C-4588-94EA-03ECA532EF71}"/>
              </a:ext>
            </a:extLst>
          </p:cNvPr>
          <p:cNvSpPr/>
          <p:nvPr/>
        </p:nvSpPr>
        <p:spPr bwMode="auto">
          <a:xfrm>
            <a:off x="2229361" y="4745682"/>
            <a:ext cx="468411" cy="23420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501365E-FFC1-4F2D-893D-26E21FF923C0}"/>
              </a:ext>
            </a:extLst>
          </p:cNvPr>
          <p:cNvSpPr/>
          <p:nvPr/>
        </p:nvSpPr>
        <p:spPr bwMode="auto">
          <a:xfrm>
            <a:off x="2259547" y="4771704"/>
            <a:ext cx="204019" cy="18216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VO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6AA9BAE-518E-4330-962B-3DB19D44D81E}"/>
              </a:ext>
            </a:extLst>
          </p:cNvPr>
          <p:cNvSpPr/>
          <p:nvPr/>
        </p:nvSpPr>
        <p:spPr bwMode="auto">
          <a:xfrm>
            <a:off x="2463566" y="47717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98F4986-112D-4E34-A0A6-5DE452FA9FD6}"/>
              </a:ext>
            </a:extLst>
          </p:cNvPr>
          <p:cNvSpPr/>
          <p:nvPr/>
        </p:nvSpPr>
        <p:spPr>
          <a:xfrm>
            <a:off x="2162843" y="4572000"/>
            <a:ext cx="60144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U-APSD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0AD03A4-E98E-47CD-B75C-A1C404D62AA0}"/>
              </a:ext>
            </a:extLst>
          </p:cNvPr>
          <p:cNvSpPr/>
          <p:nvPr/>
        </p:nvSpPr>
        <p:spPr bwMode="auto">
          <a:xfrm>
            <a:off x="2771382" y="4745682"/>
            <a:ext cx="468411" cy="23420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C5C99C0-EA53-4265-BB01-0E9DCC99DE97}"/>
              </a:ext>
            </a:extLst>
          </p:cNvPr>
          <p:cNvSpPr/>
          <p:nvPr/>
        </p:nvSpPr>
        <p:spPr bwMode="auto">
          <a:xfrm>
            <a:off x="2801568" y="47717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62C6D02-EF2E-4F18-98C0-CB120C50F933}"/>
              </a:ext>
            </a:extLst>
          </p:cNvPr>
          <p:cNvSpPr/>
          <p:nvPr/>
        </p:nvSpPr>
        <p:spPr bwMode="auto">
          <a:xfrm>
            <a:off x="3005587" y="47717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BK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6151483-8BB0-4340-B93F-28BFE1D7BB37}"/>
              </a:ext>
            </a:extLst>
          </p:cNvPr>
          <p:cNvSpPr/>
          <p:nvPr/>
        </p:nvSpPr>
        <p:spPr>
          <a:xfrm>
            <a:off x="2658379" y="4572000"/>
            <a:ext cx="6944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Normal PS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2652D1C-0DE2-4168-A061-F0171974BA22}"/>
              </a:ext>
            </a:extLst>
          </p:cNvPr>
          <p:cNvCxnSpPr>
            <a:cxnSpLocks/>
          </p:cNvCxnSpPr>
          <p:nvPr/>
        </p:nvCxnSpPr>
        <p:spPr bwMode="auto">
          <a:xfrm>
            <a:off x="2019300" y="5029200"/>
            <a:ext cx="0" cy="5020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CBD0E835-D7DA-4F51-819F-6F43530F057B}"/>
              </a:ext>
            </a:extLst>
          </p:cNvPr>
          <p:cNvSpPr/>
          <p:nvPr/>
        </p:nvSpPr>
        <p:spPr>
          <a:xfrm>
            <a:off x="1967772" y="5029200"/>
            <a:ext cx="70403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BU for VO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5597B90-39C3-4638-B456-A0339E936281}"/>
              </a:ext>
            </a:extLst>
          </p:cNvPr>
          <p:cNvCxnSpPr/>
          <p:nvPr/>
        </p:nvCxnSpPr>
        <p:spPr bwMode="auto">
          <a:xfrm>
            <a:off x="6400800" y="6286500"/>
            <a:ext cx="442569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A2B0F10-CAA7-4948-A44F-CFC1BF3ACE61}"/>
              </a:ext>
            </a:extLst>
          </p:cNvPr>
          <p:cNvCxnSpPr/>
          <p:nvPr/>
        </p:nvCxnSpPr>
        <p:spPr bwMode="auto">
          <a:xfrm>
            <a:off x="6400800" y="5524500"/>
            <a:ext cx="442569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85A1506E-2AE3-42EF-9236-B123FD93BAB9}"/>
              </a:ext>
            </a:extLst>
          </p:cNvPr>
          <p:cNvSpPr/>
          <p:nvPr/>
        </p:nvSpPr>
        <p:spPr bwMode="auto">
          <a:xfrm>
            <a:off x="6667500" y="5524500"/>
            <a:ext cx="368808" cy="4191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WUF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47804DA-B082-432B-9FFB-A2B68789084B}"/>
              </a:ext>
            </a:extLst>
          </p:cNvPr>
          <p:cNvSpPr/>
          <p:nvPr/>
        </p:nvSpPr>
        <p:spPr bwMode="auto">
          <a:xfrm>
            <a:off x="7391400" y="5867400"/>
            <a:ext cx="368808" cy="4191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trigger frame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D50148F-D4ED-4870-8BA6-8901F473315D}"/>
              </a:ext>
            </a:extLst>
          </p:cNvPr>
          <p:cNvSpPr/>
          <p:nvPr/>
        </p:nvSpPr>
        <p:spPr bwMode="auto">
          <a:xfrm>
            <a:off x="7860792" y="5524500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38237844-22A2-4AFE-9048-6B76D7037FFB}"/>
              </a:ext>
            </a:extLst>
          </p:cNvPr>
          <p:cNvSpPr/>
          <p:nvPr/>
        </p:nvSpPr>
        <p:spPr bwMode="auto">
          <a:xfrm>
            <a:off x="6725161" y="4745682"/>
            <a:ext cx="468411" cy="23420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BBDE4D7-6452-4BC5-A6C1-B66A838F0452}"/>
              </a:ext>
            </a:extLst>
          </p:cNvPr>
          <p:cNvSpPr/>
          <p:nvPr/>
        </p:nvSpPr>
        <p:spPr bwMode="auto">
          <a:xfrm>
            <a:off x="6755347" y="47717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VO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1212DD9-C1EC-4F4E-9824-7DCF9D64C8B0}"/>
              </a:ext>
            </a:extLst>
          </p:cNvPr>
          <p:cNvSpPr/>
          <p:nvPr/>
        </p:nvSpPr>
        <p:spPr bwMode="auto">
          <a:xfrm>
            <a:off x="6959366" y="47717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C863082-4D69-4A9F-AD34-35AA00438F54}"/>
              </a:ext>
            </a:extLst>
          </p:cNvPr>
          <p:cNvSpPr/>
          <p:nvPr/>
        </p:nvSpPr>
        <p:spPr>
          <a:xfrm>
            <a:off x="6658643" y="4572000"/>
            <a:ext cx="60144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U-APSD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C8FB2EB2-9E52-452C-91A0-2AB4D1059F1D}"/>
              </a:ext>
            </a:extLst>
          </p:cNvPr>
          <p:cNvSpPr/>
          <p:nvPr/>
        </p:nvSpPr>
        <p:spPr bwMode="auto">
          <a:xfrm>
            <a:off x="7267182" y="4745682"/>
            <a:ext cx="468411" cy="23420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3C669DF-8274-48C6-BC4D-E8D0C45AE5B7}"/>
              </a:ext>
            </a:extLst>
          </p:cNvPr>
          <p:cNvSpPr/>
          <p:nvPr/>
        </p:nvSpPr>
        <p:spPr bwMode="auto">
          <a:xfrm>
            <a:off x="7297368" y="4771704"/>
            <a:ext cx="204019" cy="18216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1E8A3B6-E211-493D-8788-C6F6FE7FFD3F}"/>
              </a:ext>
            </a:extLst>
          </p:cNvPr>
          <p:cNvSpPr/>
          <p:nvPr/>
        </p:nvSpPr>
        <p:spPr bwMode="auto">
          <a:xfrm>
            <a:off x="7501387" y="4771704"/>
            <a:ext cx="204019" cy="1821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BK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F1E32A5-3652-43A2-8229-8B85DE751C8A}"/>
              </a:ext>
            </a:extLst>
          </p:cNvPr>
          <p:cNvSpPr/>
          <p:nvPr/>
        </p:nvSpPr>
        <p:spPr>
          <a:xfrm>
            <a:off x="7154179" y="4572000"/>
            <a:ext cx="6944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Normal PS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88C25595-891D-47C7-BCF0-A684C80A3854}"/>
              </a:ext>
            </a:extLst>
          </p:cNvPr>
          <p:cNvCxnSpPr>
            <a:cxnSpLocks/>
          </p:cNvCxnSpPr>
          <p:nvPr/>
        </p:nvCxnSpPr>
        <p:spPr bwMode="auto">
          <a:xfrm>
            <a:off x="6515100" y="5029200"/>
            <a:ext cx="0" cy="5020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BCA8B278-2B83-4D7F-B408-2718F73895F1}"/>
              </a:ext>
            </a:extLst>
          </p:cNvPr>
          <p:cNvSpPr/>
          <p:nvPr/>
        </p:nvSpPr>
        <p:spPr>
          <a:xfrm>
            <a:off x="6473190" y="5029200"/>
            <a:ext cx="68480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900" dirty="0">
                <a:solidFill>
                  <a:srgbClr val="000000"/>
                </a:solidFill>
              </a:rPr>
              <a:t>BU for BE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8AB368C-745A-4607-8ED3-70F405118D3F}"/>
              </a:ext>
            </a:extLst>
          </p:cNvPr>
          <p:cNvSpPr/>
          <p:nvPr/>
        </p:nvSpPr>
        <p:spPr bwMode="auto">
          <a:xfrm>
            <a:off x="4324005" y="5867400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BDAB61B-8ACD-498C-BC63-4B628EFA9650}"/>
              </a:ext>
            </a:extLst>
          </p:cNvPr>
          <p:cNvSpPr/>
          <p:nvPr/>
        </p:nvSpPr>
        <p:spPr bwMode="auto">
          <a:xfrm>
            <a:off x="3859127" y="5524490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(VO)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F092CB8-2C80-4EE8-A1FB-5D48163B237F}"/>
              </a:ext>
            </a:extLst>
          </p:cNvPr>
          <p:cNvCxnSpPr/>
          <p:nvPr/>
        </p:nvCxnSpPr>
        <p:spPr bwMode="auto">
          <a:xfrm>
            <a:off x="2539638" y="5284622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050856D-14BB-4DC2-BFCB-030EFF921088}"/>
              </a:ext>
            </a:extLst>
          </p:cNvPr>
          <p:cNvCxnSpPr/>
          <p:nvPr/>
        </p:nvCxnSpPr>
        <p:spPr bwMode="auto">
          <a:xfrm>
            <a:off x="5461362" y="5284622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DD805C76-1DAF-4372-AFBA-0AB8E9CF2AF5}"/>
              </a:ext>
            </a:extLst>
          </p:cNvPr>
          <p:cNvSpPr/>
          <p:nvPr/>
        </p:nvSpPr>
        <p:spPr bwMode="auto">
          <a:xfrm>
            <a:off x="8839200" y="5867400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06AD6F22-B220-48C6-9918-03030D8DFA9E}"/>
              </a:ext>
            </a:extLst>
          </p:cNvPr>
          <p:cNvCxnSpPr/>
          <p:nvPr/>
        </p:nvCxnSpPr>
        <p:spPr bwMode="auto">
          <a:xfrm>
            <a:off x="7038243" y="5284622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1A16A9A6-52C3-4169-A9D8-2A0658199279}"/>
              </a:ext>
            </a:extLst>
          </p:cNvPr>
          <p:cNvSpPr/>
          <p:nvPr/>
        </p:nvSpPr>
        <p:spPr>
          <a:xfrm>
            <a:off x="1556929" y="5408858"/>
            <a:ext cx="33214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>
                <a:solidFill>
                  <a:srgbClr val="000000"/>
                </a:solidFill>
              </a:rPr>
              <a:t>AP</a:t>
            </a:r>
            <a:endParaRPr lang="en-US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00A4847-282E-498D-8C27-991B4CCC43BF}"/>
              </a:ext>
            </a:extLst>
          </p:cNvPr>
          <p:cNvSpPr/>
          <p:nvPr/>
        </p:nvSpPr>
        <p:spPr>
          <a:xfrm>
            <a:off x="1496813" y="6171084"/>
            <a:ext cx="40267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>
                <a:solidFill>
                  <a:srgbClr val="000000"/>
                </a:solidFill>
              </a:rPr>
              <a:t>STA</a:t>
            </a:r>
            <a:endParaRPr lang="en-US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02B02FB-1383-4AB8-8E4E-6B817BF5773E}"/>
              </a:ext>
            </a:extLst>
          </p:cNvPr>
          <p:cNvSpPr/>
          <p:nvPr/>
        </p:nvSpPr>
        <p:spPr>
          <a:xfrm>
            <a:off x="6047406" y="5408858"/>
            <a:ext cx="33214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>
                <a:solidFill>
                  <a:srgbClr val="000000"/>
                </a:solidFill>
              </a:rPr>
              <a:t>AP</a:t>
            </a:r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A2A5304-6CD5-4740-9507-BC8651F9FBD1}"/>
              </a:ext>
            </a:extLst>
          </p:cNvPr>
          <p:cNvSpPr/>
          <p:nvPr/>
        </p:nvSpPr>
        <p:spPr>
          <a:xfrm>
            <a:off x="5987290" y="6171084"/>
            <a:ext cx="40267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>
                <a:solidFill>
                  <a:srgbClr val="000000"/>
                </a:solidFill>
              </a:rPr>
              <a:t>STA</a:t>
            </a:r>
            <a:endParaRPr lang="en-US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4A29744-FE97-4BFC-B2B7-A557F50D9693}"/>
              </a:ext>
            </a:extLst>
          </p:cNvPr>
          <p:cNvSpPr/>
          <p:nvPr/>
        </p:nvSpPr>
        <p:spPr bwMode="auto">
          <a:xfrm>
            <a:off x="5210492" y="5867400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D30E639-3173-4240-8899-351F6363FFED}"/>
              </a:ext>
            </a:extLst>
          </p:cNvPr>
          <p:cNvSpPr/>
          <p:nvPr/>
        </p:nvSpPr>
        <p:spPr bwMode="auto">
          <a:xfrm>
            <a:off x="4745614" y="5524490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(VO)</a:t>
            </a:r>
            <a:br>
              <a:rPr lang="en-US" sz="900" dirty="0">
                <a:solidFill>
                  <a:schemeClr val="tx1"/>
                </a:solidFill>
              </a:rPr>
            </a:br>
            <a:r>
              <a:rPr lang="en-US" sz="900" dirty="0">
                <a:solidFill>
                  <a:schemeClr val="tx1"/>
                </a:solidFill>
              </a:rPr>
              <a:t>EOSP:1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348B61E-A30A-4B34-BCE8-7582BE67399C}"/>
              </a:ext>
            </a:extLst>
          </p:cNvPr>
          <p:cNvSpPr/>
          <p:nvPr/>
        </p:nvSpPr>
        <p:spPr>
          <a:xfrm>
            <a:off x="5415184" y="5965190"/>
            <a:ext cx="668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900" b="1" dirty="0">
                <a:solidFill>
                  <a:srgbClr val="FF0000"/>
                </a:solidFill>
              </a:rPr>
              <a:t>Enter to </a:t>
            </a:r>
            <a:br>
              <a:rPr lang="en-US" sz="900" b="1" dirty="0">
                <a:solidFill>
                  <a:srgbClr val="FF0000"/>
                </a:solidFill>
              </a:rPr>
            </a:br>
            <a:r>
              <a:rPr lang="en-US" sz="900" b="1" dirty="0">
                <a:solidFill>
                  <a:srgbClr val="FF0000"/>
                </a:solidFill>
              </a:rPr>
              <a:t>doze state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946F17B5-0B6E-4EB0-B21B-9C577C1EA8DE}"/>
              </a:ext>
            </a:extLst>
          </p:cNvPr>
          <p:cNvSpPr/>
          <p:nvPr/>
        </p:nvSpPr>
        <p:spPr bwMode="auto">
          <a:xfrm>
            <a:off x="8335492" y="5524490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(BE)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MD:1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7985F892-6788-4753-A00E-1008F0A44C76}"/>
              </a:ext>
            </a:extLst>
          </p:cNvPr>
          <p:cNvSpPr/>
          <p:nvPr/>
        </p:nvSpPr>
        <p:spPr bwMode="auto">
          <a:xfrm>
            <a:off x="9364762" y="5867400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PS-poll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7A63D73-BBC4-4A95-8809-D7B4A4D1C037}"/>
              </a:ext>
            </a:extLst>
          </p:cNvPr>
          <p:cNvSpPr/>
          <p:nvPr/>
        </p:nvSpPr>
        <p:spPr bwMode="auto">
          <a:xfrm>
            <a:off x="10389870" y="5865501"/>
            <a:ext cx="254508" cy="419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7267DD6F-F772-4C7B-99C0-1DAED77909A8}"/>
              </a:ext>
            </a:extLst>
          </p:cNvPr>
          <p:cNvSpPr/>
          <p:nvPr/>
        </p:nvSpPr>
        <p:spPr bwMode="auto">
          <a:xfrm>
            <a:off x="9886162" y="5522591"/>
            <a:ext cx="368808" cy="4191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900" dirty="0">
                <a:solidFill>
                  <a:schemeClr val="tx1"/>
                </a:solidFill>
              </a:rPr>
              <a:t>(BE)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MD:0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87C4ABD8-3ED1-4BC7-B9CE-0926E3FDE276}"/>
              </a:ext>
            </a:extLst>
          </p:cNvPr>
          <p:cNvCxnSpPr/>
          <p:nvPr/>
        </p:nvCxnSpPr>
        <p:spPr bwMode="auto">
          <a:xfrm>
            <a:off x="10645848" y="5352016"/>
            <a:ext cx="0" cy="10018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65323825-AE37-4029-A8EE-FA2CA62672C0}"/>
              </a:ext>
            </a:extLst>
          </p:cNvPr>
          <p:cNvSpPr/>
          <p:nvPr/>
        </p:nvSpPr>
        <p:spPr>
          <a:xfrm>
            <a:off x="10599670" y="6032584"/>
            <a:ext cx="668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900" b="1" dirty="0">
                <a:solidFill>
                  <a:srgbClr val="FF0000"/>
                </a:solidFill>
              </a:rPr>
              <a:t>Enter to </a:t>
            </a:r>
            <a:br>
              <a:rPr lang="en-US" sz="900" b="1" dirty="0">
                <a:solidFill>
                  <a:srgbClr val="FF0000"/>
                </a:solidFill>
              </a:rPr>
            </a:br>
            <a:r>
              <a:rPr lang="en-US" sz="900" b="1" dirty="0">
                <a:solidFill>
                  <a:srgbClr val="FF0000"/>
                </a:solidFill>
              </a:rPr>
              <a:t>doze state</a:t>
            </a:r>
          </a:p>
        </p:txBody>
      </p:sp>
    </p:spTree>
    <p:extLst>
      <p:ext uri="{BB962C8B-B14F-4D97-AF65-F5344CB8AC3E}">
        <p14:creationId xmlns:p14="http://schemas.microsoft.com/office/powerpoint/2010/main" val="468819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961D0-2FC9-461A-9351-B7B3FB5C8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79380-C0A6-4CF7-A7A6-FB50057EB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90998"/>
          </a:xfrm>
        </p:spPr>
        <p:txBody>
          <a:bodyPr>
            <a:normAutofit/>
          </a:bodyPr>
          <a:lstStyle/>
          <a:p>
            <a:r>
              <a:rPr lang="en-US" dirty="0"/>
              <a:t>31.7.3 non-AP STA Operation </a:t>
            </a:r>
          </a:p>
          <a:p>
            <a:pPr lvl="1"/>
            <a:r>
              <a:rPr lang="en-US" dirty="0"/>
              <a:t>An AP that transmits a WUR Wake-up frame to a non-AP STA that indicates the availability of individually addressed buffered BU(s) via the PCR shall follow the existing PCR operation to deliver individually addressed buffered BU(s) to the non-AP STA</a:t>
            </a:r>
            <a:r>
              <a:rPr lang="en-US" u="sng" dirty="0"/>
              <a:t>, except that AP may deliver the buffered BU(s) without regarding the type of the response frame sent by the non-AP STA. </a:t>
            </a:r>
            <a:r>
              <a:rPr lang="en-US" dirty="0"/>
              <a:t>When the AP schedules a transmission to the non-AP STA, the AP shall ensure that either of the conditions below is met:</a:t>
            </a:r>
          </a:p>
          <a:p>
            <a:pPr lvl="2"/>
            <a:r>
              <a:rPr lang="en-US" dirty="0"/>
              <a:t>The PCR transition delay indicated by the non-AP STA in the WUR Capabilities elements following the most recent transmitted WUR Wake-up frame intended to the non-AP STA has expired.</a:t>
            </a:r>
          </a:p>
          <a:p>
            <a:pPr lvl="2"/>
            <a:r>
              <a:rPr lang="en-US" dirty="0"/>
              <a:t>The non-AP STA has indicated that it is in awake state by transmitting a frame through the PCR to the AP.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099216-0089-4BCC-8D3E-8172BD90C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D91AB-9555-4C81-8661-75AF0E9F00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98F208-7A8E-4063-A1C3-3A1F06BD91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071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Gothic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FA45FB65-813D-4309-B136-7BAE44D91FFA}" vid="{33BAA8CA-ADE1-4A73-84DC-0DD6C46F392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3587</TotalTime>
  <Words>1321</Words>
  <Application>Microsoft Office PowerPoint</Application>
  <PresentationFormat>Widescreen</PresentationFormat>
  <Paragraphs>221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Document</vt:lpstr>
      <vt:lpstr>Remaining issues on individually-addressed BU delivery</vt:lpstr>
      <vt:lpstr>Remaining issues on individually-addressed BU delivery</vt:lpstr>
      <vt:lpstr>Background: Legacy power save operation</vt:lpstr>
      <vt:lpstr>Poll frame mismatch problem in WUR Mode</vt:lpstr>
      <vt:lpstr>Poll frame mismatch situation (1)</vt:lpstr>
      <vt:lpstr>Poll frame mismatch situation (2)</vt:lpstr>
      <vt:lpstr>Possible approaches (1)</vt:lpstr>
      <vt:lpstr>Possible approaches (2)</vt:lpstr>
      <vt:lpstr>Proposal</vt:lpstr>
      <vt:lpstr>Strawpoll 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Aaron</dc:creator>
  <cp:lastModifiedBy>Aaron</cp:lastModifiedBy>
  <cp:revision>58</cp:revision>
  <cp:lastPrinted>1601-01-01T00:00:00Z</cp:lastPrinted>
  <dcterms:created xsi:type="dcterms:W3CDTF">2018-07-03T06:36:20Z</dcterms:created>
  <dcterms:modified xsi:type="dcterms:W3CDTF">2018-07-10T20:50:41Z</dcterms:modified>
</cp:coreProperties>
</file>