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05" r:id="rId2"/>
    <p:sldId id="415" r:id="rId3"/>
    <p:sldId id="407" r:id="rId4"/>
    <p:sldId id="408" r:id="rId5"/>
    <p:sldId id="448" r:id="rId6"/>
    <p:sldId id="449" r:id="rId7"/>
    <p:sldId id="450" r:id="rId8"/>
    <p:sldId id="451" r:id="rId9"/>
    <p:sldId id="431" r:id="rId10"/>
    <p:sldId id="447" r:id="rId11"/>
    <p:sldId id="412" r:id="rId12"/>
    <p:sldId id="417" r:id="rId13"/>
    <p:sldId id="434" r:id="rId14"/>
    <p:sldId id="452" r:id="rId15"/>
    <p:sldId id="446" r:id="rId16"/>
    <p:sldId id="423" r:id="rId17"/>
    <p:sldId id="371" r:id="rId18"/>
    <p:sldId id="454" r:id="rId19"/>
    <p:sldId id="453" r:id="rId20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82472"/>
    <a:srgbClr val="00467A"/>
    <a:srgbClr val="0069B8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851" autoAdjust="0"/>
  </p:normalViewPr>
  <p:slideViewPr>
    <p:cSldViewPr>
      <p:cViewPr varScale="1">
        <p:scale>
          <a:sx n="81" d="100"/>
          <a:sy n="81" d="100"/>
        </p:scale>
        <p:origin x="-10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wmf"/><Relationship Id="rId3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5" Type="http://schemas.openxmlformats.org/officeDocument/2006/relationships/image" Target="../media/image17.wmf"/><Relationship Id="rId1" Type="http://schemas.openxmlformats.org/officeDocument/2006/relationships/image" Target="../media/image18.wmf"/><Relationship Id="rId2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wmf"/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GB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GB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GB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GB" altLang="en-US"/>
              <a:t>Page </a:t>
            </a:r>
            <a:fld id="{EA9D6A23-2C60-4813-8E3B-3A650D68B0C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829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GB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GB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B5B276EE-FE5E-46E4-8817-585F51D057E1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8956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altLang="en-US" smtClean="0"/>
              <a:t>&lt;month year&gt;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/>
            <a:r>
              <a:rPr lang="en-GB" altLang="en-US" smtClean="0"/>
              <a:t>&lt;author&gt;, &lt;company&gt;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Page </a:t>
            </a:r>
            <a:fld id="{B5B276EE-FE5E-46E4-8817-585F51D057E1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325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altLang="en-US" smtClean="0"/>
              <a:t>&lt;month year&gt;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/>
            <a:r>
              <a:rPr lang="en-GB" altLang="en-US" smtClean="0"/>
              <a:t>&lt;author&gt;, &lt;company&gt;</a:t>
            </a: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Page </a:t>
            </a:r>
            <a:fld id="{B5B276EE-FE5E-46E4-8817-585F51D057E1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1872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altLang="en-US" smtClean="0"/>
              <a:t>&lt;month year&gt;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/>
            <a:r>
              <a:rPr lang="en-GB" altLang="en-US" smtClean="0"/>
              <a:t>&lt;author&gt;, &lt;company&gt;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Page </a:t>
            </a:r>
            <a:fld id="{B5B276EE-FE5E-46E4-8817-585F51D057E1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029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36576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911B8A-1E84-42DB-B751-42B7EDCBCFAE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4061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5953A45-D045-4D4B-AA8E-C0509C7E7D7B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007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54E5C07-2DA7-4198-BD66-5BDE63C21B28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5144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F19CAC6-B0F6-4D16-95A5-5679B1B7088A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541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2FD3B0-7715-40E4-8D30-5463ABC511F9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9" name="Date Placeholder 4"/>
          <p:cNvSpPr txBox="1">
            <a:spLocks/>
          </p:cNvSpPr>
          <p:nvPr userDrawn="1"/>
        </p:nvSpPr>
        <p:spPr>
          <a:xfrm>
            <a:off x="6858000" y="381000"/>
            <a:ext cx="1600200" cy="21272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en-US" smtClean="0"/>
              <a:t>July 2018</a:t>
            </a:r>
            <a:endParaRPr lang="en-GB" alt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1368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7C4937-661A-4767-B1FD-F6A1B567A676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8719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E31FF97-4AA2-429D-B67D-920088F5F14B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4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16833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20CE73-4A81-463D-A345-E847D887284F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8033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365760" cy="184666"/>
          </a:xfrm>
          <a:prstGeom prst="rect">
            <a:avLst/>
          </a:prstGeom>
        </p:spPr>
        <p:txBody>
          <a:bodyPr/>
          <a:lstStyle/>
          <a:p>
            <a:fld id="{2F03CF15-9775-4923-BCFF-1A75B19C3DAF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000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2098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5533516-1556-46F1-BB44-5BB0BD2B3B67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0451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56B31F-B871-40A8-A35F-D4838B6CFF3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3779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68F94-5FA0-497F-9EE4-9473C6FD4192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54F89-72E5-48A4-BC35-9135BAD8E8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11.wmf"/><Relationship Id="rId9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5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1.wmf"/><Relationship Id="rId12" Type="http://schemas.openxmlformats.org/officeDocument/2006/relationships/oleObject" Target="../embeddings/oleObject10.bin"/><Relationship Id="rId13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22.emf"/><Relationship Id="rId4" Type="http://schemas.openxmlformats.org/officeDocument/2006/relationships/oleObject" Target="../embeddings/oleObject6.bin"/><Relationship Id="rId5" Type="http://schemas.openxmlformats.org/officeDocument/2006/relationships/image" Target="../media/image18.w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19.wmf"/><Relationship Id="rId8" Type="http://schemas.openxmlformats.org/officeDocument/2006/relationships/oleObject" Target="../embeddings/oleObject8.bin"/><Relationship Id="rId9" Type="http://schemas.openxmlformats.org/officeDocument/2006/relationships/image" Target="../media/image20.wmf"/><Relationship Id="rId10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emf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5.bin"/><Relationship Id="rId12" Type="http://schemas.openxmlformats.org/officeDocument/2006/relationships/image" Target="../media/image28.wmf"/><Relationship Id="rId13" Type="http://schemas.openxmlformats.org/officeDocument/2006/relationships/image" Target="../media/image2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1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26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refractiveindex.info/?shelf=organic&amp;book=methane&amp;page=Martonchik-liquid-111K" TargetMode="External"/><Relationship Id="rId3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662255"/>
            <a:ext cx="7848600" cy="533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</a:t>
            </a:r>
            <a:r>
              <a:rPr lang="en-GB" altLang="en-US" sz="1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802.11bb Task Group</a:t>
            </a:r>
            <a:endParaRPr lang="en-GB" altLang="en-US" sz="1600" b="1" dirty="0">
              <a:solidFill>
                <a:schemeClr val="tx2"/>
              </a:solidFill>
            </a:endParaRPr>
          </a:p>
          <a:p>
            <a:endParaRPr lang="en-GB" altLang="en-US" sz="1600" dirty="0">
              <a:solidFill>
                <a:schemeClr val="tx2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GB" altLang="en-US" sz="1600" b="1" dirty="0">
                <a:solidFill>
                  <a:schemeClr val="tx2"/>
                </a:solidFill>
              </a:rPr>
              <a:t>Submission </a:t>
            </a:r>
            <a:r>
              <a:rPr lang="en-GB" altLang="en-US" sz="1600" b="1" dirty="0" smtClean="0">
                <a:solidFill>
                  <a:schemeClr val="tx2"/>
                </a:solidFill>
              </a:rPr>
              <a:t>Title: </a:t>
            </a:r>
            <a:r>
              <a:rPr lang="en-GB" altLang="en-US" sz="1600" dirty="0" smtClean="0">
                <a:solidFill>
                  <a:schemeClr val="tx2"/>
                </a:solidFill>
              </a:rPr>
              <a:t>IEEE 802.11bb Reference Channel Models for </a:t>
            </a:r>
            <a:r>
              <a:rPr lang="en-US" altLang="en-US" sz="1600" dirty="0" smtClean="0">
                <a:solidFill>
                  <a:schemeClr val="tx2"/>
                </a:solidFill>
              </a:rPr>
              <a:t>Gas Pipelines</a:t>
            </a:r>
            <a:endParaRPr lang="de-DE" sz="1600" dirty="0" smtClean="0"/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Date Submitted: </a:t>
            </a:r>
            <a:r>
              <a:rPr lang="en-GB" altLang="en-US" sz="1600" dirty="0" smtClean="0">
                <a:solidFill>
                  <a:schemeClr val="tx2"/>
                </a:solidFill>
              </a:rPr>
              <a:t>July </a:t>
            </a:r>
            <a:r>
              <a:rPr lang="en-US" altLang="en-US" sz="1600" dirty="0" smtClean="0">
                <a:solidFill>
                  <a:schemeClr val="tx2"/>
                </a:solidFill>
              </a:rPr>
              <a:t>06</a:t>
            </a:r>
            <a:r>
              <a:rPr lang="tr-TR" altLang="en-US" sz="1600" dirty="0" smtClean="0">
                <a:solidFill>
                  <a:schemeClr val="tx2"/>
                </a:solidFill>
              </a:rPr>
              <a:t>, </a:t>
            </a:r>
            <a:r>
              <a:rPr lang="en-GB" altLang="en-US" sz="1600" dirty="0" smtClean="0">
                <a:solidFill>
                  <a:schemeClr val="tx2"/>
                </a:solidFill>
              </a:rPr>
              <a:t>2018 	</a:t>
            </a:r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Source</a:t>
            </a:r>
            <a:r>
              <a:rPr lang="en-GB" altLang="en-US" sz="1600" b="1" dirty="0">
                <a:solidFill>
                  <a:schemeClr val="tx2"/>
                </a:solidFill>
              </a:rPr>
              <a:t>:</a:t>
            </a:r>
            <a:r>
              <a:rPr lang="en-GB" altLang="en-US" sz="1600" dirty="0">
                <a:solidFill>
                  <a:schemeClr val="tx2"/>
                </a:solidFill>
              </a:rPr>
              <a:t> Murat </a:t>
            </a:r>
            <a:r>
              <a:rPr lang="en-GB" altLang="en-US" sz="1600" dirty="0" err="1">
                <a:solidFill>
                  <a:schemeClr val="tx2"/>
                </a:solidFill>
              </a:rPr>
              <a:t>Uysal</a:t>
            </a:r>
            <a:r>
              <a:rPr lang="en-GB" altLang="en-US" sz="1600" dirty="0">
                <a:solidFill>
                  <a:schemeClr val="tx2"/>
                </a:solidFill>
              </a:rPr>
              <a:t> (</a:t>
            </a:r>
            <a:r>
              <a:rPr lang="en-GB" altLang="en-US" sz="1600" dirty="0" err="1">
                <a:solidFill>
                  <a:schemeClr val="tx2"/>
                </a:solidFill>
              </a:rPr>
              <a:t>Ozyegin</a:t>
            </a:r>
            <a:r>
              <a:rPr lang="en-GB" altLang="en-US" sz="1600" dirty="0">
                <a:solidFill>
                  <a:schemeClr val="tx2"/>
                </a:solidFill>
              </a:rPr>
              <a:t> University)</a:t>
            </a:r>
            <a:r>
              <a:rPr lang="en-US" altLang="en-US" sz="1600" dirty="0">
                <a:solidFill>
                  <a:schemeClr val="tx2"/>
                </a:solidFill>
              </a:rPr>
              <a:t>, </a:t>
            </a:r>
            <a:r>
              <a:rPr lang="en-GB" altLang="en-US" sz="1600" dirty="0" err="1">
                <a:solidFill>
                  <a:schemeClr val="tx2"/>
                </a:solidFill>
              </a:rPr>
              <a:t>Farshad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err="1">
                <a:solidFill>
                  <a:schemeClr val="tx2"/>
                </a:solidFill>
              </a:rPr>
              <a:t>Miramirkhani</a:t>
            </a:r>
            <a:r>
              <a:rPr lang="en-GB" altLang="en-US" sz="1600" dirty="0">
                <a:solidFill>
                  <a:schemeClr val="tx2"/>
                </a:solidFill>
              </a:rPr>
              <a:t> (</a:t>
            </a:r>
            <a:r>
              <a:rPr lang="en-GB" altLang="en-US" sz="1600" dirty="0" err="1">
                <a:solidFill>
                  <a:schemeClr val="tx2"/>
                </a:solidFill>
              </a:rPr>
              <a:t>Ozyegin</a:t>
            </a:r>
            <a:r>
              <a:rPr lang="en-GB" altLang="en-US" sz="1600" dirty="0">
                <a:solidFill>
                  <a:schemeClr val="tx2"/>
                </a:solidFill>
              </a:rPr>
              <a:t> University), </a:t>
            </a:r>
            <a:r>
              <a:rPr lang="en-GB" altLang="en-US" sz="1600" dirty="0" err="1">
                <a:solidFill>
                  <a:schemeClr val="tx2"/>
                </a:solidFill>
              </a:rPr>
              <a:t>Tuncer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err="1">
                <a:solidFill>
                  <a:schemeClr val="tx2"/>
                </a:solidFill>
              </a:rPr>
              <a:t>Baykas</a:t>
            </a:r>
            <a:r>
              <a:rPr lang="en-GB" altLang="en-US" sz="1600" dirty="0">
                <a:solidFill>
                  <a:schemeClr val="tx2"/>
                </a:solidFill>
              </a:rPr>
              <a:t> (Istanbul </a:t>
            </a:r>
            <a:r>
              <a:rPr lang="en-GB" altLang="en-US" sz="1600" dirty="0" err="1">
                <a:solidFill>
                  <a:schemeClr val="tx2"/>
                </a:solidFill>
              </a:rPr>
              <a:t>Medipol</a:t>
            </a:r>
            <a:r>
              <a:rPr lang="en-GB" altLang="en-US" sz="1600" dirty="0">
                <a:solidFill>
                  <a:schemeClr val="tx2"/>
                </a:solidFill>
              </a:rPr>
              <a:t> University), Khalid </a:t>
            </a:r>
            <a:r>
              <a:rPr lang="en-GB" altLang="en-US" sz="1600" dirty="0" err="1">
                <a:solidFill>
                  <a:schemeClr val="tx2"/>
                </a:solidFill>
              </a:rPr>
              <a:t>Qaraqe</a:t>
            </a:r>
            <a:r>
              <a:rPr lang="en-GB" altLang="en-US" sz="1600" dirty="0">
                <a:solidFill>
                  <a:schemeClr val="tx2"/>
                </a:solidFill>
              </a:rPr>
              <a:t> (</a:t>
            </a:r>
            <a:r>
              <a:rPr lang="en-US" sz="1600" dirty="0"/>
              <a:t>Texas A&amp;M University at Qatar</a:t>
            </a:r>
            <a:r>
              <a:rPr lang="en-GB" altLang="en-US" sz="1600" dirty="0">
                <a:solidFill>
                  <a:schemeClr val="tx2"/>
                </a:solidFill>
              </a:rPr>
              <a:t>), and Mohamed Abdallah (</a:t>
            </a:r>
            <a:r>
              <a:rPr lang="en-US" sz="1600" dirty="0"/>
              <a:t>Hamad Bin </a:t>
            </a:r>
            <a:r>
              <a:rPr lang="en-US" sz="1600" dirty="0" err="1"/>
              <a:t>Khalifa</a:t>
            </a:r>
            <a:r>
              <a:rPr lang="en-US" sz="1600" dirty="0"/>
              <a:t> University</a:t>
            </a:r>
            <a:r>
              <a:rPr lang="en-GB" altLang="en-US" sz="1600" dirty="0">
                <a:solidFill>
                  <a:schemeClr val="tx2"/>
                </a:solidFill>
              </a:rPr>
              <a:t>).</a:t>
            </a:r>
          </a:p>
          <a:p>
            <a:pPr algn="just"/>
            <a:r>
              <a:rPr lang="en-GB" altLang="en-US" sz="1600" b="1" dirty="0" smtClean="0">
                <a:solidFill>
                  <a:schemeClr val="tx2"/>
                </a:solidFill>
              </a:rPr>
              <a:t>Address</a:t>
            </a:r>
            <a:r>
              <a:rPr lang="en-GB" altLang="en-US" sz="1600" dirty="0" smtClean="0">
                <a:solidFill>
                  <a:schemeClr val="tx2"/>
                </a:solidFill>
              </a:rPr>
              <a:t>: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Ozyegin</a:t>
            </a:r>
            <a:r>
              <a:rPr lang="en-GB" altLang="en-US" sz="1600" dirty="0" smtClean="0">
                <a:solidFill>
                  <a:schemeClr val="tx2"/>
                </a:solidFill>
              </a:rPr>
              <a:t> University</a:t>
            </a:r>
            <a:r>
              <a:rPr lang="en-US" altLang="en-US" sz="1600" dirty="0" smtClean="0">
                <a:solidFill>
                  <a:schemeClr val="tx2"/>
                </a:solidFill>
              </a:rPr>
              <a:t>,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Nisantepe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Mh</a:t>
            </a:r>
            <a:r>
              <a:rPr lang="en-GB" altLang="en-US" sz="1600" dirty="0" smtClean="0">
                <a:solidFill>
                  <a:schemeClr val="tx2"/>
                </a:solidFill>
              </a:rPr>
              <a:t>.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Orman</a:t>
            </a:r>
            <a:r>
              <a:rPr lang="en-GB" altLang="en-US" sz="1600" dirty="0" smtClean="0">
                <a:solidFill>
                  <a:schemeClr val="tx2"/>
                </a:solidFill>
              </a:rPr>
              <a:t> Sk. No:34-36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Çekmekoy</a:t>
            </a:r>
            <a:r>
              <a:rPr lang="en-GB" altLang="en-US" sz="1600" dirty="0" smtClean="0">
                <a:solidFill>
                  <a:schemeClr val="tx2"/>
                </a:solidFill>
              </a:rPr>
              <a:t> 34794 Istanbul, Turkey </a:t>
            </a:r>
          </a:p>
          <a:p>
            <a:pPr algn="just">
              <a:spcAft>
                <a:spcPts val="600"/>
              </a:spcAft>
            </a:pPr>
            <a:r>
              <a:rPr lang="en-GB" altLang="en-US" sz="1600" dirty="0" smtClean="0">
                <a:solidFill>
                  <a:schemeClr val="tx2"/>
                </a:solidFill>
              </a:rPr>
              <a:t>Voice: +90 (216) 5649329, Fax: </a:t>
            </a:r>
            <a:r>
              <a:rPr lang="en-GB" sz="1600" dirty="0"/>
              <a:t>+90 (216) </a:t>
            </a:r>
            <a:r>
              <a:rPr lang="en-GB" sz="1600" dirty="0" smtClean="0"/>
              <a:t>5649450</a:t>
            </a:r>
            <a:r>
              <a:rPr lang="en-GB" altLang="en-US" sz="1600" dirty="0" smtClean="0">
                <a:solidFill>
                  <a:schemeClr val="tx2"/>
                </a:solidFill>
              </a:rPr>
              <a:t>, E-Mail: </a:t>
            </a:r>
            <a:r>
              <a:rPr lang="tr-TR" altLang="en-US" sz="1600" dirty="0" smtClean="0">
                <a:solidFill>
                  <a:schemeClr val="tx2"/>
                </a:solidFill>
              </a:rPr>
              <a:t>murat.uysal@ozyegin.edu.tr</a:t>
            </a:r>
            <a:endParaRPr lang="tr-TR" altLang="en-US" sz="1600" b="1" dirty="0">
              <a:solidFill>
                <a:schemeClr val="tx2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Abstract</a:t>
            </a:r>
            <a:r>
              <a:rPr lang="en-GB" altLang="en-US" sz="1600" b="1" dirty="0">
                <a:solidFill>
                  <a:schemeClr val="tx2"/>
                </a:solidFill>
              </a:rPr>
              <a:t>:</a:t>
            </a:r>
            <a:r>
              <a:rPr lang="en-GB" altLang="en-US" sz="1600" dirty="0">
                <a:solidFill>
                  <a:schemeClr val="tx2"/>
                </a:solidFill>
              </a:rPr>
              <a:t>	</a:t>
            </a:r>
            <a:r>
              <a:rPr lang="en-GB" altLang="en-US" sz="1600" dirty="0" smtClean="0">
                <a:solidFill>
                  <a:schemeClr val="tx2"/>
                </a:solidFill>
              </a:rPr>
              <a:t>T</a:t>
            </a:r>
            <a:r>
              <a:rPr lang="tr-TR" altLang="en-US" sz="1600" dirty="0" smtClean="0">
                <a:solidFill>
                  <a:schemeClr val="tx2"/>
                </a:solidFill>
              </a:rPr>
              <a:t>his contribution proposes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LiFi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</a:rPr>
              <a:t>reference channel models </a:t>
            </a:r>
            <a:r>
              <a:rPr lang="tr-TR" altLang="en-US" sz="1600" dirty="0" smtClean="0">
                <a:solidFill>
                  <a:schemeClr val="tx2"/>
                </a:solidFill>
              </a:rPr>
              <a:t>for </a:t>
            </a:r>
            <a:r>
              <a:rPr lang="en-US" altLang="en-US" sz="1600" dirty="0" smtClean="0">
                <a:solidFill>
                  <a:schemeClr val="tx2"/>
                </a:solidFill>
              </a:rPr>
              <a:t>gas pipelines.</a:t>
            </a:r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Purpose: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To introduce </a:t>
            </a:r>
            <a:r>
              <a:rPr lang="tr-TR" altLang="en-US" sz="1600" dirty="0" smtClean="0">
                <a:solidFill>
                  <a:schemeClr val="tx2"/>
                </a:solidFill>
              </a:rPr>
              <a:t>reference channel model</a:t>
            </a:r>
            <a:r>
              <a:rPr lang="en-US" altLang="en-US" sz="1600" dirty="0" smtClean="0">
                <a:solidFill>
                  <a:schemeClr val="tx2"/>
                </a:solidFill>
              </a:rPr>
              <a:t>s</a:t>
            </a:r>
            <a:r>
              <a:rPr lang="tr-TR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for the evaluation of different PHY proposals.</a:t>
            </a:r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Notice: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This </a:t>
            </a:r>
            <a:r>
              <a:rPr lang="en-GB" altLang="en-US" sz="1600" dirty="0">
                <a:solidFill>
                  <a:schemeClr val="tx2"/>
                </a:solidFill>
              </a:rPr>
              <a:t>document has been prepared to assist the IEEE </a:t>
            </a:r>
            <a:r>
              <a:rPr lang="en-GB" altLang="en-US" sz="1600" dirty="0" smtClean="0">
                <a:solidFill>
                  <a:schemeClr val="tx2"/>
                </a:solidFill>
              </a:rPr>
              <a:t>802.11. It </a:t>
            </a:r>
            <a:r>
              <a:rPr lang="en-GB" altLang="en-US" sz="1600" dirty="0">
                <a:solidFill>
                  <a:schemeClr val="tx2"/>
                </a:solidFill>
              </a:rPr>
              <a:t>is offered as a basis for discussion and is not binding on the contributing individual(s) or organization(s</a:t>
            </a:r>
            <a:r>
              <a:rPr lang="en-GB" altLang="en-US" sz="1600" dirty="0" smtClean="0">
                <a:solidFill>
                  <a:schemeClr val="tx2"/>
                </a:solidFill>
              </a:rPr>
              <a:t>). The </a:t>
            </a:r>
            <a:r>
              <a:rPr lang="en-GB" altLang="en-US" sz="1600" dirty="0">
                <a:solidFill>
                  <a:schemeClr val="tx2"/>
                </a:solidFill>
              </a:rPr>
              <a:t>material in this document is subject to change in form and content after further study. The contributor(s) reserve(s) the right to add, amend or withdraw material contained herein.</a:t>
            </a:r>
          </a:p>
          <a:p>
            <a:pPr algn="just"/>
            <a:r>
              <a:rPr lang="en-GB" altLang="en-US" sz="1600" b="1" dirty="0" smtClean="0">
                <a:solidFill>
                  <a:schemeClr val="tx2"/>
                </a:solidFill>
              </a:rPr>
              <a:t>Release: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The </a:t>
            </a:r>
            <a:r>
              <a:rPr lang="en-GB" altLang="en-US" sz="1600" dirty="0">
                <a:solidFill>
                  <a:schemeClr val="tx2"/>
                </a:solidFill>
              </a:rPr>
              <a:t>contributor acknowledges and accepts that this contribution becomes the property of IEEE and may be made publicly available by </a:t>
            </a:r>
            <a:r>
              <a:rPr lang="en-GB" altLang="en-US" sz="1600" dirty="0" smtClean="0">
                <a:solidFill>
                  <a:schemeClr val="tx2"/>
                </a:solidFill>
              </a:rPr>
              <a:t>802.11.</a:t>
            </a:r>
            <a:r>
              <a:rPr lang="tr-TR" sz="1600" b="1" dirty="0" smtClean="0"/>
              <a:t> </a:t>
            </a:r>
            <a:r>
              <a:rPr lang="en-GB" altLang="en-US" sz="16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</a:t>
            </a:fld>
            <a:endParaRPr lang="en-GB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1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11292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6045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Effect of LED Response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838200" y="1398925"/>
            <a:ext cx="76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Aft>
                <a:spcPts val="600"/>
              </a:spcAft>
              <a:buClr>
                <a:srgbClr val="0070C0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  <a:cs typeface="Arial" charset="0"/>
              </a:rPr>
              <a:t>In </a:t>
            </a:r>
            <a:r>
              <a:rPr lang="en-US" sz="1800" dirty="0">
                <a:solidFill>
                  <a:schemeClr val="tx2"/>
                </a:solidFill>
                <a:cs typeface="Arial" charset="0"/>
              </a:rPr>
              <a:t>addition to the multipath propagation environment, the low-pass characteristics of the LED sources should be further taken into account in channel modelling</a:t>
            </a:r>
            <a:r>
              <a:rPr lang="en-US" sz="1800" dirty="0" smtClean="0">
                <a:solidFill>
                  <a:schemeClr val="tx2"/>
                </a:solidFill>
                <a:cs typeface="Arial" charset="0"/>
              </a:rPr>
              <a:t>.</a:t>
            </a:r>
            <a:endParaRPr lang="en-US" sz="18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02748" y="6475413"/>
            <a:ext cx="365760" cy="184666"/>
          </a:xfrm>
        </p:spPr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10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060450" y="2743200"/>
          <a:ext cx="2159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9" name="Equation" r:id="rId3" imgW="2158920" imgH="914400" progId="Equation.DSMT4">
                  <p:embed/>
                </p:oleObj>
              </mc:Choice>
              <mc:Fallback>
                <p:oleObj name="Equation" r:id="rId3" imgW="2158920" imgH="9144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0450" y="2743200"/>
                        <a:ext cx="2159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027724" y="4225196"/>
          <a:ext cx="2222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0" name="Equation" r:id="rId5" imgW="2222280" imgH="622080" progId="Equation.DSMT4">
                  <p:embed/>
                </p:oleObj>
              </mc:Choice>
              <mc:Fallback>
                <p:oleObj name="Equation" r:id="rId5" imgW="2222280" imgH="6220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7724" y="4225196"/>
                        <a:ext cx="22225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">
            <a:extLst>
              <a:ext uri="{FF2B5EF4-FFF2-40B4-BE49-F238E27FC236}">
                <a16:creationId xmlns:a16="http://schemas.microsoft.com/office/drawing/2014/main" xmlns="" id="{839BD752-A61D-4E00-AD7D-053120A07EB7}"/>
              </a:ext>
            </a:extLst>
          </p:cNvPr>
          <p:cNvSpPr/>
          <p:nvPr/>
        </p:nvSpPr>
        <p:spPr>
          <a:xfrm>
            <a:off x="1295400" y="2394440"/>
            <a:ext cx="1645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1" indent="-182880" algn="ctr">
              <a:spcAft>
                <a:spcPts val="0"/>
              </a:spcAft>
              <a:buClr>
                <a:srgbClr val="0070C0"/>
              </a:buClr>
              <a:buSzPct val="150000"/>
              <a:defRPr/>
            </a:pPr>
            <a:r>
              <a:rPr lang="en-US" sz="1600" b="1" dirty="0" smtClean="0"/>
              <a:t>LED Model 1 [6]</a:t>
            </a:r>
            <a:endParaRPr lang="en-US" sz="1600" b="1" dirty="0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277611C9-54D1-4988-BBDE-A8BFF0C5773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82160" y="5073160"/>
          <a:ext cx="502024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1" name="Equation" r:id="rId7" imgW="533160" imgH="291960" progId="Equation.DSMT4">
                  <p:embed/>
                </p:oleObj>
              </mc:Choice>
              <mc:Fallback>
                <p:oleObj name="Equation" r:id="rId7" imgW="533160" imgH="2919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277611C9-54D1-4988-BBDE-A8BFF0C577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82160" y="5073160"/>
                        <a:ext cx="502024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A24E10B-B169-4382-B3CD-25177D32ED9C}"/>
              </a:ext>
            </a:extLst>
          </p:cNvPr>
          <p:cNvSpPr/>
          <p:nvPr/>
        </p:nvSpPr>
        <p:spPr bwMode="auto">
          <a:xfrm>
            <a:off x="975360" y="2744960"/>
            <a:ext cx="2286000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A24E10B-B169-4382-B3CD-25177D32ED9C}"/>
              </a:ext>
            </a:extLst>
          </p:cNvPr>
          <p:cNvSpPr/>
          <p:nvPr/>
        </p:nvSpPr>
        <p:spPr bwMode="auto">
          <a:xfrm>
            <a:off x="973016" y="4125360"/>
            <a:ext cx="2286000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xmlns="" id="{839BD752-A61D-4E00-AD7D-053120A07EB7}"/>
              </a:ext>
            </a:extLst>
          </p:cNvPr>
          <p:cNvSpPr/>
          <p:nvPr/>
        </p:nvSpPr>
        <p:spPr>
          <a:xfrm>
            <a:off x="1143000" y="5029200"/>
            <a:ext cx="365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1" indent="-182880">
              <a:spcAft>
                <a:spcPts val="0"/>
              </a:spcAft>
              <a:buClr>
                <a:srgbClr val="0070C0"/>
              </a:buClr>
              <a:buSzPct val="150000"/>
              <a:defRPr/>
            </a:pPr>
            <a:r>
              <a:rPr lang="en-US" sz="1800" dirty="0"/>
              <a:t>   </a:t>
            </a:r>
            <a:r>
              <a:rPr lang="en-US" sz="1800" dirty="0" smtClean="0"/>
              <a:t>: </a:t>
            </a:r>
            <a:r>
              <a:rPr lang="en-US" sz="1800" dirty="0"/>
              <a:t>3 dB cut-off frequency of the LED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xmlns="" id="{839BD752-A61D-4E00-AD7D-053120A07EB7}"/>
              </a:ext>
            </a:extLst>
          </p:cNvPr>
          <p:cNvSpPr/>
          <p:nvPr/>
        </p:nvSpPr>
        <p:spPr>
          <a:xfrm>
            <a:off x="1295400" y="3774840"/>
            <a:ext cx="1645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1" indent="-182880" algn="ctr">
              <a:spcAft>
                <a:spcPts val="0"/>
              </a:spcAft>
              <a:buClr>
                <a:srgbClr val="0070C0"/>
              </a:buClr>
              <a:buSzPct val="150000"/>
              <a:defRPr/>
            </a:pPr>
            <a:r>
              <a:rPr lang="en-US" sz="1600" b="1" dirty="0" smtClean="0"/>
              <a:t>LED Model 2 [7]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28944" y="5468816"/>
            <a:ext cx="7955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[6] </a:t>
            </a:r>
            <a:r>
              <a:rPr lang="en-US" dirty="0"/>
              <a:t>L. </a:t>
            </a:r>
            <a:r>
              <a:rPr lang="en-US" dirty="0" err="1"/>
              <a:t>Grobe</a:t>
            </a:r>
            <a:r>
              <a:rPr lang="en-US" dirty="0"/>
              <a:t>, and K. D. Langer, “</a:t>
            </a:r>
            <a:r>
              <a:rPr lang="en-US" b="1" dirty="0"/>
              <a:t>Block-based PAM with frequency domain equalization in visible light communications</a:t>
            </a:r>
            <a:r>
              <a:rPr lang="en-US" dirty="0"/>
              <a:t>,” In </a:t>
            </a:r>
            <a:r>
              <a:rPr lang="en-US" i="1" dirty="0"/>
              <a:t>IEEE </a:t>
            </a:r>
            <a:r>
              <a:rPr lang="en-US" i="1" dirty="0" err="1"/>
              <a:t>Globecom</a:t>
            </a:r>
            <a:r>
              <a:rPr lang="en-US" i="1" dirty="0"/>
              <a:t> Workshops (GC </a:t>
            </a:r>
            <a:r>
              <a:rPr lang="en-US" i="1" dirty="0" err="1"/>
              <a:t>Wkshps</a:t>
            </a:r>
            <a:r>
              <a:rPr lang="en-US" i="1" dirty="0"/>
              <a:t>)</a:t>
            </a:r>
            <a:r>
              <a:rPr lang="en-US" dirty="0"/>
              <a:t>, pp. 1070-1075, 2013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[7] </a:t>
            </a:r>
            <a:r>
              <a:rPr lang="en-US" dirty="0"/>
              <a:t>M. Wolf, S. A. Cheema, M. </a:t>
            </a:r>
            <a:r>
              <a:rPr lang="en-US" dirty="0" err="1"/>
              <a:t>Haardt</a:t>
            </a:r>
            <a:r>
              <a:rPr lang="en-US" dirty="0"/>
              <a:t>, and L. </a:t>
            </a:r>
            <a:r>
              <a:rPr lang="en-US" dirty="0" err="1"/>
              <a:t>Grobe</a:t>
            </a:r>
            <a:r>
              <a:rPr lang="en-US" dirty="0"/>
              <a:t>, </a:t>
            </a:r>
            <a:r>
              <a:rPr lang="en-US" dirty="0" smtClean="0"/>
              <a:t>“</a:t>
            </a:r>
            <a:r>
              <a:rPr lang="en-US" b="1" dirty="0" smtClean="0"/>
              <a:t>On </a:t>
            </a:r>
            <a:r>
              <a:rPr lang="en-US" b="1" dirty="0"/>
              <a:t>the performance of block transmission schemes in optical channels with a Gaussian profile</a:t>
            </a:r>
            <a:r>
              <a:rPr lang="en-US" dirty="0" smtClean="0"/>
              <a:t>,”</a:t>
            </a:r>
            <a:r>
              <a:rPr lang="en-US" dirty="0"/>
              <a:t> </a:t>
            </a:r>
            <a:r>
              <a:rPr lang="en-US" i="1" dirty="0"/>
              <a:t>In 16th International Conference on Transparent Optical Networks (ICTON</a:t>
            </a:r>
            <a:r>
              <a:rPr lang="en-US" i="1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pp. 1-8, </a:t>
            </a:r>
            <a:r>
              <a:rPr lang="en-US" dirty="0" smtClean="0"/>
              <a:t>2014.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00249" y="2106692"/>
            <a:ext cx="3288402" cy="3291840"/>
          </a:xfrm>
          <a:prstGeom prst="rect">
            <a:avLst/>
          </a:prstGeom>
        </p:spPr>
      </p:pic>
      <p:sp>
        <p:nvSpPr>
          <p:cNvPr id="22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595876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7"/>
          <p:cNvSpPr txBox="1"/>
          <p:nvPr/>
        </p:nvSpPr>
        <p:spPr>
          <a:xfrm>
            <a:off x="685800" y="1524000"/>
            <a:ext cx="784860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The </a:t>
            </a:r>
            <a:r>
              <a:rPr lang="en-US" sz="1800" dirty="0">
                <a:solidFill>
                  <a:schemeClr val="tx2"/>
                </a:solidFill>
              </a:rPr>
              <a:t>pipeline under consideration is used for transport of Liquefied Natural Gas (LNG) and </a:t>
            </a:r>
            <a:r>
              <a:rPr lang="en-US" sz="1800" dirty="0" smtClean="0">
                <a:solidFill>
                  <a:schemeClr val="tx2"/>
                </a:solidFill>
              </a:rPr>
              <a:t>has a </a:t>
            </a:r>
            <a:r>
              <a:rPr lang="en-US" sz="1800" dirty="0">
                <a:solidFill>
                  <a:schemeClr val="tx2"/>
                </a:solidFill>
              </a:rPr>
              <a:t>cylindrical shape with a length of 22 meters and a diameter of 1 meter (see </a:t>
            </a:r>
            <a:r>
              <a:rPr lang="en-US" sz="1800" dirty="0" smtClean="0">
                <a:solidFill>
                  <a:schemeClr val="tx2"/>
                </a:solidFill>
              </a:rPr>
              <a:t>figure below). </a:t>
            </a:r>
          </a:p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As </a:t>
            </a:r>
            <a:r>
              <a:rPr lang="en-US" sz="1800" dirty="0">
                <a:solidFill>
                  <a:schemeClr val="tx2"/>
                </a:solidFill>
              </a:rPr>
              <a:t>a wireless transmitter, an LED (i.e., denoted as TX) is </a:t>
            </a:r>
            <a:r>
              <a:rPr lang="en-US" sz="1800" dirty="0" smtClean="0">
                <a:solidFill>
                  <a:schemeClr val="tx2"/>
                </a:solidFill>
              </a:rPr>
              <a:t>located at </a:t>
            </a:r>
            <a:r>
              <a:rPr lang="en-US" sz="1800" dirty="0">
                <a:solidFill>
                  <a:schemeClr val="tx2"/>
                </a:solidFill>
              </a:rPr>
              <a:t>the head of the pipeline. 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Receiver </a:t>
            </a:r>
            <a:r>
              <a:rPr lang="en-US" sz="1800" dirty="0">
                <a:solidFill>
                  <a:schemeClr val="tx2"/>
                </a:solidFill>
              </a:rPr>
              <a:t>test points with 1 </a:t>
            </a:r>
            <a:r>
              <a:rPr lang="en-US" sz="1800" dirty="0" smtClean="0">
                <a:solidFill>
                  <a:schemeClr val="tx2"/>
                </a:solidFill>
              </a:rPr>
              <a:t>meter apart </a:t>
            </a:r>
            <a:r>
              <a:rPr lang="en-US" sz="1800" dirty="0">
                <a:solidFill>
                  <a:schemeClr val="tx2"/>
                </a:solidFill>
              </a:rPr>
              <a:t>from each other are </a:t>
            </a:r>
            <a:r>
              <a:rPr lang="en-US" sz="1800" dirty="0" smtClean="0">
                <a:solidFill>
                  <a:schemeClr val="tx2"/>
                </a:solidFill>
              </a:rPr>
              <a:t>assumed within </a:t>
            </a:r>
            <a:r>
              <a:rPr lang="en-US" sz="1800" dirty="0">
                <a:solidFill>
                  <a:schemeClr val="tx2"/>
                </a:solidFill>
              </a:rPr>
              <a:t>the pipeline</a:t>
            </a:r>
            <a:r>
              <a:rPr lang="en-US" sz="1800" dirty="0" smtClean="0">
                <a:solidFill>
                  <a:schemeClr val="tx2"/>
                </a:solidFill>
              </a:rPr>
              <a:t>.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C911B8A-1E84-42DB-B751-42B7EDCBCFAE}" type="slidenum">
              <a:rPr lang="en-GB" altLang="en-US" smtClean="0"/>
              <a:pPr algn="ctr"/>
              <a:t>11</a:t>
            </a:fld>
            <a:endParaRPr lang="en-GB" altLang="en-US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06045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Simulation Scenario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5" name="Picture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56" y="4038600"/>
            <a:ext cx="7589520" cy="1371600"/>
          </a:xfrm>
          <a:prstGeom prst="rect">
            <a:avLst/>
          </a:prstGeom>
        </p:spPr>
      </p:pic>
      <p:sp>
        <p:nvSpPr>
          <p:cNvPr id="11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834251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6680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Simulation Parameters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12</a:t>
            </a:fld>
            <a:endParaRPr lang="en-GB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82075"/>
              </p:ext>
            </p:extLst>
          </p:nvPr>
        </p:nvGraphicFramePr>
        <p:xfrm>
          <a:off x="1717432" y="1817306"/>
          <a:ext cx="5721350" cy="25112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48750">
                  <a:extLst>
                    <a:ext uri="{9D8B030D-6E8A-4147-A177-3AD203B41FA5}">
                      <a16:colId xmlns:a16="http://schemas.microsoft.com/office/drawing/2014/main" xmlns="" val="1318106395"/>
                    </a:ext>
                  </a:extLst>
                </a:gridCol>
                <a:gridCol w="3372600">
                  <a:extLst>
                    <a:ext uri="{9D8B030D-6E8A-4147-A177-3AD203B41FA5}">
                      <a16:colId xmlns:a16="http://schemas.microsoft.com/office/drawing/2014/main" xmlns="" val="18044750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Pipeline specifications</a:t>
                      </a:r>
                      <a:endParaRPr lang="en-US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Length: 22 m  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Diameter: 1 m 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Internal </a:t>
                      </a:r>
                      <a:r>
                        <a:rPr lang="en-US" sz="1400" dirty="0" smtClean="0">
                          <a:effectLst/>
                          <a:latin typeface="+mj-lt"/>
                        </a:rPr>
                        <a:t>m</a:t>
                      </a:r>
                      <a:r>
                        <a:rPr lang="tr-TR" sz="1400" dirty="0" smtClean="0">
                          <a:effectLst/>
                          <a:latin typeface="+mj-lt"/>
                        </a:rPr>
                        <a:t>aterial</a:t>
                      </a:r>
                      <a:r>
                        <a:rPr lang="tr-TR" sz="1400" dirty="0">
                          <a:effectLst/>
                          <a:latin typeface="+mj-lt"/>
                        </a:rPr>
                        <a:t>: Carbon steel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838760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Fluid specifications</a:t>
                      </a:r>
                      <a:endParaRPr lang="en-US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Methane gas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53345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LED specifications</a:t>
                      </a:r>
                      <a:endParaRPr lang="en-US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Cree MC-E Xlamp</a:t>
                      </a:r>
                      <a:r>
                        <a:rPr lang="tr-TR" sz="1400" baseline="30000" dirty="0">
                          <a:effectLst/>
                          <a:latin typeface="+mj-lt"/>
                        </a:rPr>
                        <a:t>®</a:t>
                      </a:r>
                      <a:r>
                        <a:rPr lang="tr-TR" sz="1400" dirty="0">
                          <a:effectLst/>
                          <a:latin typeface="+mj-lt"/>
                        </a:rPr>
                        <a:t> White LED 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Cree XP-C Xlamp</a:t>
                      </a:r>
                      <a:r>
                        <a:rPr lang="tr-TR" sz="1400" baseline="30000" dirty="0">
                          <a:effectLst/>
                          <a:latin typeface="+mj-lt"/>
                        </a:rPr>
                        <a:t>®</a:t>
                      </a:r>
                      <a:r>
                        <a:rPr lang="tr-TR" sz="1400" dirty="0">
                          <a:effectLst/>
                          <a:latin typeface="+mj-lt"/>
                        </a:rPr>
                        <a:t> Blue LED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Cree XP-C Xlamp</a:t>
                      </a:r>
                      <a:r>
                        <a:rPr lang="tr-TR" sz="1400" baseline="30000" dirty="0">
                          <a:effectLst/>
                          <a:latin typeface="+mj-lt"/>
                        </a:rPr>
                        <a:t>®</a:t>
                      </a:r>
                      <a:r>
                        <a:rPr lang="tr-TR" sz="1400" dirty="0">
                          <a:effectLst/>
                          <a:latin typeface="+mj-lt"/>
                        </a:rPr>
                        <a:t> Red LED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Half viewing angle: 60º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Input power: 1 W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65478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Detector specifications</a:t>
                      </a:r>
                      <a:endParaRPr lang="en-US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Area: </a:t>
                      </a:r>
                      <a:r>
                        <a:rPr lang="en-US" sz="1400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en-US" sz="14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tr-TR" sz="1400" dirty="0" smtClean="0">
                          <a:effectLst/>
                          <a:latin typeface="+mj-lt"/>
                        </a:rPr>
                        <a:t>cm</a:t>
                      </a:r>
                      <a:r>
                        <a:rPr lang="tr-TR" sz="1400" baseline="30000" dirty="0" smtClean="0">
                          <a:effectLst/>
                          <a:latin typeface="+mj-lt"/>
                        </a:rPr>
                        <a:t>2</a:t>
                      </a:r>
                      <a:r>
                        <a:rPr lang="tr-TR" sz="1400" dirty="0" smtClean="0">
                          <a:effectLst/>
                          <a:latin typeface="+mj-lt"/>
                        </a:rPr>
                        <a:t>  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FOV: 85º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4338266"/>
                  </a:ext>
                </a:extLst>
              </a:tr>
            </a:tbl>
          </a:graphicData>
        </a:graphic>
      </p:graphicFrame>
      <p:sp>
        <p:nvSpPr>
          <p:cNvPr id="11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397466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CIR Results (1/3)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3CF15-9775-4923-BCFF-1A75B19C3DAF}" type="slidenum">
              <a:rPr lang="en-GB" altLang="en-US" smtClean="0"/>
              <a:pPr/>
              <a:t>13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7408" y="1996440"/>
            <a:ext cx="2926080" cy="3108960"/>
          </a:xfrm>
          <a:prstGeom prst="rect">
            <a:avLst/>
          </a:prstGeom>
        </p:spPr>
      </p:pic>
      <p:pic>
        <p:nvPicPr>
          <p:cNvPr id="4" name="Picture 3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6132928" y="1996440"/>
            <a:ext cx="2926080" cy="3108960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115408" y="1978856"/>
            <a:ext cx="2926080" cy="3108960"/>
          </a:xfrm>
          <a:prstGeom prst="rect">
            <a:avLst/>
          </a:prstGeom>
        </p:spPr>
      </p:pic>
      <p:sp>
        <p:nvSpPr>
          <p:cNvPr id="13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44322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CIR Results (2/3)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14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224027"/>
              </p:ext>
            </p:extLst>
          </p:nvPr>
        </p:nvGraphicFramePr>
        <p:xfrm>
          <a:off x="1447800" y="1639824"/>
          <a:ext cx="6035040" cy="17129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xmlns="" val="383850526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xmlns="" val="23830242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200312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4337582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47570787"/>
                    </a:ext>
                  </a:extLst>
                </a:gridCol>
              </a:tblGrid>
              <a:tr h="219456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LED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Configuration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91615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D1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D11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D22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5408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White LED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Empty Pipeline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4.41×10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-5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3.19×10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-7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7.77×10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-8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82273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Red LED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Empty Pipeline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3.78×10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-5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2.06×10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-7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8.51×10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-8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8681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Blue LED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Empty Pipeline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3.84×10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-5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2.57×10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-7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4.97×10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-8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8641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White LED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Pipeline with Methane Gas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3.99×10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-5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1.94×10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-7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2.41×10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-8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07928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Red LED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Pipeline with Methane Gas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9.70×10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-6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4.07×10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-9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2.08×10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-11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927577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Blue LED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Pipeline with Methane Gas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3.80×10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-5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2.28×10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-7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3.80×10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-8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54076764"/>
                  </a:ext>
                </a:extLst>
              </a:tr>
            </a:tbl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507659"/>
              </p:ext>
            </p:extLst>
          </p:nvPr>
        </p:nvGraphicFramePr>
        <p:xfrm>
          <a:off x="6007100" y="1622240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Equation" r:id="rId3" imgW="241200" imgH="241200" progId="Equation.DSMT4">
                  <p:embed/>
                </p:oleObj>
              </mc:Choice>
              <mc:Fallback>
                <p:oleObj name="Equation" r:id="rId3" imgW="241200" imgH="24120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07100" y="1622240"/>
                        <a:ext cx="241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4" name="TextBox 7"/>
          <p:cNvSpPr txBox="1"/>
          <p:nvPr/>
        </p:nvSpPr>
        <p:spPr>
          <a:xfrm>
            <a:off x="685800" y="3657600"/>
            <a:ext cx="784860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It </a:t>
            </a:r>
            <a:r>
              <a:rPr lang="en-US" sz="1800" dirty="0">
                <a:solidFill>
                  <a:schemeClr val="tx2"/>
                </a:solidFill>
              </a:rPr>
              <a:t>is observed </a:t>
            </a:r>
            <a:r>
              <a:rPr lang="en-US" sz="1800" dirty="0" smtClean="0">
                <a:solidFill>
                  <a:schemeClr val="tx2"/>
                </a:solidFill>
              </a:rPr>
              <a:t>that </a:t>
            </a:r>
            <a:r>
              <a:rPr lang="en-US" sz="1800" dirty="0">
                <a:solidFill>
                  <a:schemeClr val="tx2"/>
                </a:solidFill>
              </a:rPr>
              <a:t>the </a:t>
            </a:r>
            <a:r>
              <a:rPr lang="en-US" sz="1800" dirty="0" smtClean="0">
                <a:solidFill>
                  <a:schemeClr val="tx2"/>
                </a:solidFill>
              </a:rPr>
              <a:t>channel gains </a:t>
            </a:r>
            <a:r>
              <a:rPr lang="en-US" sz="1800" dirty="0">
                <a:solidFill>
                  <a:schemeClr val="tx2"/>
                </a:solidFill>
              </a:rPr>
              <a:t>obtained with red LED </a:t>
            </a:r>
            <a:r>
              <a:rPr lang="en-US" sz="1800" dirty="0" smtClean="0">
                <a:solidFill>
                  <a:schemeClr val="tx2"/>
                </a:solidFill>
              </a:rPr>
              <a:t>are smaller </a:t>
            </a:r>
            <a:r>
              <a:rPr lang="en-US" sz="1800" dirty="0">
                <a:solidFill>
                  <a:schemeClr val="tx2"/>
                </a:solidFill>
              </a:rPr>
              <a:t>than those ones obtained with blue and white LEDs. This is as a result of the fact that </a:t>
            </a:r>
            <a:r>
              <a:rPr lang="en-US" sz="1800" dirty="0" smtClean="0">
                <a:solidFill>
                  <a:schemeClr val="tx2"/>
                </a:solidFill>
              </a:rPr>
              <a:t>the minimum </a:t>
            </a:r>
            <a:r>
              <a:rPr lang="en-US" sz="1800" dirty="0">
                <a:solidFill>
                  <a:schemeClr val="tx2"/>
                </a:solidFill>
              </a:rPr>
              <a:t>transmittance of methane gas is in the red </a:t>
            </a:r>
            <a:r>
              <a:rPr lang="en-US" sz="1800" dirty="0" smtClean="0">
                <a:solidFill>
                  <a:schemeClr val="tx2"/>
                </a:solidFill>
              </a:rPr>
              <a:t>band i.e</a:t>
            </a:r>
            <a:r>
              <a:rPr lang="en-US" sz="1800" dirty="0">
                <a:solidFill>
                  <a:schemeClr val="tx2"/>
                </a:solidFill>
              </a:rPr>
              <a:t>., 617 </a:t>
            </a:r>
            <a:r>
              <a:rPr lang="en-US" sz="1800" dirty="0" smtClean="0">
                <a:solidFill>
                  <a:schemeClr val="tx2"/>
                </a:solidFill>
              </a:rPr>
              <a:t>nm-631 nm (see p. 8). </a:t>
            </a:r>
          </a:p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It </a:t>
            </a:r>
            <a:r>
              <a:rPr lang="en-US" sz="1800" dirty="0">
                <a:solidFill>
                  <a:schemeClr val="tx2"/>
                </a:solidFill>
              </a:rPr>
              <a:t>is also </a:t>
            </a:r>
            <a:r>
              <a:rPr lang="en-US" sz="1800" dirty="0" smtClean="0">
                <a:solidFill>
                  <a:schemeClr val="tx2"/>
                </a:solidFill>
              </a:rPr>
              <a:t>revealed that </a:t>
            </a:r>
            <a:r>
              <a:rPr lang="en-US" sz="1800" dirty="0">
                <a:solidFill>
                  <a:schemeClr val="tx2"/>
                </a:solidFill>
              </a:rPr>
              <a:t>the </a:t>
            </a:r>
            <a:r>
              <a:rPr lang="en-US" sz="1800" dirty="0" smtClean="0">
                <a:solidFill>
                  <a:schemeClr val="tx2"/>
                </a:solidFill>
              </a:rPr>
              <a:t>channel gains obtained </a:t>
            </a:r>
            <a:r>
              <a:rPr lang="en-US" sz="1800" dirty="0">
                <a:solidFill>
                  <a:schemeClr val="tx2"/>
                </a:solidFill>
              </a:rPr>
              <a:t>with white LED are more or less same </a:t>
            </a:r>
            <a:r>
              <a:rPr lang="en-US" sz="1800" dirty="0" smtClean="0">
                <a:solidFill>
                  <a:schemeClr val="tx2"/>
                </a:solidFill>
              </a:rPr>
              <a:t>as those </a:t>
            </a:r>
            <a:r>
              <a:rPr lang="en-US" sz="1800" dirty="0">
                <a:solidFill>
                  <a:schemeClr val="tx2"/>
                </a:solidFill>
              </a:rPr>
              <a:t>obtained with the blue LED. Since the illumination purposes are not of concern in </a:t>
            </a:r>
            <a:r>
              <a:rPr lang="en-US" sz="1800" dirty="0" smtClean="0">
                <a:solidFill>
                  <a:schemeClr val="tx2"/>
                </a:solidFill>
              </a:rPr>
              <a:t>telemetry application </a:t>
            </a:r>
            <a:r>
              <a:rPr lang="en-US" sz="1800" dirty="0">
                <a:solidFill>
                  <a:schemeClr val="tx2"/>
                </a:solidFill>
              </a:rPr>
              <a:t>under consideration, we choose blue LED with larger bandwidth </a:t>
            </a:r>
            <a:r>
              <a:rPr lang="en-US" sz="1800" dirty="0" smtClean="0">
                <a:solidFill>
                  <a:schemeClr val="tx2"/>
                </a:solidFill>
              </a:rPr>
              <a:t>as the </a:t>
            </a:r>
            <a:r>
              <a:rPr lang="en-US" sz="1800" dirty="0">
                <a:solidFill>
                  <a:schemeClr val="tx2"/>
                </a:solidFill>
              </a:rPr>
              <a:t>transmitter </a:t>
            </a:r>
            <a:r>
              <a:rPr lang="en-US" sz="1800" dirty="0" smtClean="0">
                <a:solidFill>
                  <a:schemeClr val="tx2"/>
                </a:solidFill>
              </a:rPr>
              <a:t>in the </a:t>
            </a:r>
            <a:r>
              <a:rPr lang="en-US" sz="1800" dirty="0">
                <a:solidFill>
                  <a:schemeClr val="tx2"/>
                </a:solidFill>
              </a:rPr>
              <a:t>rest of this study</a:t>
            </a:r>
            <a:r>
              <a:rPr lang="en-US" sz="1800" dirty="0" smtClean="0">
                <a:solidFill>
                  <a:schemeClr val="tx2"/>
                </a:solidFill>
              </a:rPr>
              <a:t>.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99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CIR Results (3/3)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3CF15-9775-4923-BCFF-1A75B19C3DAF}" type="slidenum">
              <a:rPr lang="en-GB" altLang="en-US" smtClean="0"/>
              <a:pPr/>
              <a:t>15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05566"/>
            <a:ext cx="4029970" cy="4297680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352255"/>
              </p:ext>
            </p:extLst>
          </p:nvPr>
        </p:nvGraphicFramePr>
        <p:xfrm>
          <a:off x="5227320" y="1600200"/>
          <a:ext cx="2926080" cy="1371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xmlns="" val="3090066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73201373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Configuration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5889732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Blue LED with 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3.80×10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-8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7828997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Blue LED with 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5.56×10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-8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74271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Blue LED with 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3.03×10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-7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674292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Blue LED with 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1.26×10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-6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58576806"/>
                  </a:ext>
                </a:extLst>
              </a:tr>
            </a:tbl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993505"/>
              </p:ext>
            </p:extLst>
          </p:nvPr>
        </p:nvGraphicFramePr>
        <p:xfrm>
          <a:off x="6462857" y="1864434"/>
          <a:ext cx="741363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70" name="Equation" r:id="rId4" imgW="736560" imgH="266400" progId="Equation.DSMT4">
                  <p:embed/>
                </p:oleObj>
              </mc:Choice>
              <mc:Fallback>
                <p:oleObj name="Equation" r:id="rId4" imgW="736560" imgH="2664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2857" y="1864434"/>
                        <a:ext cx="741363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778606"/>
              </p:ext>
            </p:extLst>
          </p:nvPr>
        </p:nvGraphicFramePr>
        <p:xfrm>
          <a:off x="6464445" y="2138216"/>
          <a:ext cx="749300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71" name="Equation" r:id="rId6" imgW="749160" imgH="266400" progId="Equation.DSMT4">
                  <p:embed/>
                </p:oleObj>
              </mc:Choice>
              <mc:Fallback>
                <p:oleObj name="Equation" r:id="rId6" imgW="749160" imgH="2664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4445" y="2138216"/>
                        <a:ext cx="749300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857044"/>
              </p:ext>
            </p:extLst>
          </p:nvPr>
        </p:nvGraphicFramePr>
        <p:xfrm>
          <a:off x="6470795" y="2418471"/>
          <a:ext cx="7493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72" name="Equation" r:id="rId8" imgW="749160" imgH="266400" progId="Equation.DSMT4">
                  <p:embed/>
                </p:oleObj>
              </mc:Choice>
              <mc:Fallback>
                <p:oleObj name="Equation" r:id="rId8" imgW="749160" imgH="2664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0795" y="2418471"/>
                        <a:ext cx="74930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93144"/>
              </p:ext>
            </p:extLst>
          </p:nvPr>
        </p:nvGraphicFramePr>
        <p:xfrm>
          <a:off x="6473237" y="2688103"/>
          <a:ext cx="733425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73" name="Equation" r:id="rId10" imgW="723600" imgH="266400" progId="Equation.DSMT4">
                  <p:embed/>
                </p:oleObj>
              </mc:Choice>
              <mc:Fallback>
                <p:oleObj name="Equation" r:id="rId10" imgW="723600" imgH="2664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237" y="2688103"/>
                        <a:ext cx="733425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633639"/>
              </p:ext>
            </p:extLst>
          </p:nvPr>
        </p:nvGraphicFramePr>
        <p:xfrm>
          <a:off x="7585467" y="1605440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74" name="Equation" r:id="rId12" imgW="241200" imgH="241200" progId="Equation.DSMT4">
                  <p:embed/>
                </p:oleObj>
              </mc:Choice>
              <mc:Fallback>
                <p:oleObj name="Equation" r:id="rId12" imgW="241200" imgH="24120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85467" y="1605440"/>
                        <a:ext cx="241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9" name="TextBox 7"/>
          <p:cNvSpPr txBox="1"/>
          <p:nvPr/>
        </p:nvSpPr>
        <p:spPr>
          <a:xfrm>
            <a:off x="4495800" y="3198674"/>
            <a:ext cx="4191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It </a:t>
            </a:r>
            <a:r>
              <a:rPr lang="en-US" sz="1800" dirty="0">
                <a:solidFill>
                  <a:schemeClr val="tx2"/>
                </a:solidFill>
              </a:rPr>
              <a:t>is </a:t>
            </a:r>
            <a:r>
              <a:rPr lang="en-US" sz="1800" dirty="0" smtClean="0">
                <a:solidFill>
                  <a:schemeClr val="tx2"/>
                </a:solidFill>
              </a:rPr>
              <a:t>observed that </a:t>
            </a:r>
            <a:r>
              <a:rPr lang="en-US" sz="1800" dirty="0">
                <a:solidFill>
                  <a:schemeClr val="tx2"/>
                </a:solidFill>
              </a:rPr>
              <a:t>as half viewing angle decreases, the number of reflected rays decreases and LOS </a:t>
            </a:r>
            <a:r>
              <a:rPr lang="en-US" sz="1800" dirty="0" smtClean="0">
                <a:solidFill>
                  <a:schemeClr val="tx2"/>
                </a:solidFill>
              </a:rPr>
              <a:t>channel gain </a:t>
            </a:r>
            <a:r>
              <a:rPr lang="en-US" sz="1800" dirty="0">
                <a:solidFill>
                  <a:schemeClr val="tx2"/>
                </a:solidFill>
              </a:rPr>
              <a:t>increases. Particularly, channel DC gain is equal to 3.80 × 10</a:t>
            </a:r>
            <a:r>
              <a:rPr lang="en-US" sz="1800" baseline="30000" dirty="0">
                <a:solidFill>
                  <a:schemeClr val="tx2"/>
                </a:solidFill>
              </a:rPr>
              <a:t>-8</a:t>
            </a:r>
            <a:r>
              <a:rPr lang="en-US" sz="1800" dirty="0">
                <a:solidFill>
                  <a:schemeClr val="tx2"/>
                </a:solidFill>
              </a:rPr>
              <a:t> for </a:t>
            </a:r>
            <a:r>
              <a:rPr lang="en-US" sz="1800" dirty="0" smtClean="0">
                <a:solidFill>
                  <a:schemeClr val="tx2"/>
                </a:solidFill>
              </a:rPr>
              <a:t>60º while </a:t>
            </a:r>
            <a:r>
              <a:rPr lang="en-US" sz="1800" dirty="0">
                <a:solidFill>
                  <a:schemeClr val="tx2"/>
                </a:solidFill>
              </a:rPr>
              <a:t>it increases </a:t>
            </a:r>
            <a:r>
              <a:rPr lang="en-US" sz="1800" dirty="0" smtClean="0">
                <a:solidFill>
                  <a:schemeClr val="tx2"/>
                </a:solidFill>
              </a:rPr>
              <a:t>to 1.26 </a:t>
            </a:r>
            <a:r>
              <a:rPr lang="en-US" sz="1800" dirty="0">
                <a:solidFill>
                  <a:schemeClr val="tx2"/>
                </a:solidFill>
              </a:rPr>
              <a:t>× 10</a:t>
            </a:r>
            <a:r>
              <a:rPr lang="en-US" sz="1800" baseline="30000" dirty="0">
                <a:solidFill>
                  <a:schemeClr val="tx2"/>
                </a:solidFill>
              </a:rPr>
              <a:t>-6</a:t>
            </a:r>
            <a:r>
              <a:rPr lang="en-US" sz="1800" dirty="0">
                <a:solidFill>
                  <a:schemeClr val="tx2"/>
                </a:solidFill>
              </a:rPr>
              <a:t> for </a:t>
            </a:r>
            <a:r>
              <a:rPr lang="en-US" sz="1800" dirty="0" smtClean="0">
                <a:solidFill>
                  <a:schemeClr val="tx2"/>
                </a:solidFill>
              </a:rPr>
              <a:t>10º. 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124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98232" y="685800"/>
            <a:ext cx="82296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Effective Channel Responses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3CF15-9775-4923-BCFF-1A75B19C3DAF}" type="slidenum">
              <a:rPr lang="en-GB" altLang="en-US" smtClean="0"/>
              <a:pPr/>
              <a:t>16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525" y="1905000"/>
            <a:ext cx="6990475" cy="4572000"/>
          </a:xfrm>
          <a:prstGeom prst="rect">
            <a:avLst/>
          </a:prstGeom>
        </p:spPr>
      </p:pic>
      <p:sp>
        <p:nvSpPr>
          <p:cNvPr id="12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" y="1411069"/>
            <a:ext cx="795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For the effective channel responses, the “LED </a:t>
            </a:r>
            <a:r>
              <a:rPr lang="en-US" sz="1800" dirty="0">
                <a:solidFill>
                  <a:schemeClr val="tx2"/>
                </a:solidFill>
              </a:rPr>
              <a:t>M</a:t>
            </a:r>
            <a:r>
              <a:rPr lang="en-US" sz="1800" dirty="0" smtClean="0">
                <a:solidFill>
                  <a:schemeClr val="tx2"/>
                </a:solidFill>
              </a:rPr>
              <a:t>odel 1” with cut-off frequency of 20 MHz is considered.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4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4300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Channel Characteristics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3CF15-9775-4923-BCFF-1A75B19C3DAF}" type="slidenum">
              <a:rPr lang="en-GB" altLang="en-US" smtClean="0"/>
              <a:pPr/>
              <a:t>17</a:t>
            </a:fld>
            <a:endParaRPr lang="en-GB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372723"/>
              </p:ext>
            </p:extLst>
          </p:nvPr>
        </p:nvGraphicFramePr>
        <p:xfrm>
          <a:off x="822960" y="1411557"/>
          <a:ext cx="4114800" cy="48828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xmlns="" val="363383753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100458946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68300067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365938331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3577546568"/>
                    </a:ext>
                  </a:extLst>
                </a:gridCol>
              </a:tblGrid>
              <a:tr h="274320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Receivers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                      Blue </a:t>
                      </a:r>
                      <a:r>
                        <a:rPr lang="en-US" sz="1200" b="1" dirty="0">
                          <a:effectLst/>
                          <a:latin typeface="+mj-lt"/>
                        </a:rPr>
                        <a:t>LED with 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749924"/>
                  </a:ext>
                </a:extLst>
              </a:tr>
              <a:tr h="171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Pipeline with </a:t>
                      </a:r>
                      <a:endParaRPr lang="en-US" sz="1200" b="1" dirty="0" smtClean="0">
                        <a:effectLst/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Methane </a:t>
                      </a:r>
                      <a:r>
                        <a:rPr lang="en-US" sz="1200" b="1" dirty="0">
                          <a:effectLst/>
                          <a:latin typeface="+mj-lt"/>
                        </a:rPr>
                        <a:t>Gas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Empty </a:t>
                      </a:r>
                      <a:r>
                        <a:rPr lang="en-US" sz="1200" b="1" dirty="0" smtClean="0">
                          <a:effectLst/>
                          <a:latin typeface="+mj-lt"/>
                        </a:rPr>
                        <a:t>               Pipeline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8540841"/>
                  </a:ext>
                </a:extLst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(ns)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(ns)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2409906348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D1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7.9535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2.90×10</a:t>
                      </a:r>
                      <a:r>
                        <a:rPr lang="en-US" sz="1200" baseline="30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200" baseline="30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7.9536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3.00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3809175853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D2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7.9596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7.27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7.9595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7.47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3292111692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D3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7.9671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3.27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7.9675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3.41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3475876862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D4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7.9635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1.84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7.9646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1.93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1920881207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D5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7.9650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1.13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7.9656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1.21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875930246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D6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7.9658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7.88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7.9670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8.52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890059100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D7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7.9613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5.70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7.9614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6.23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1594366189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D8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7.9631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4.13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7.9623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4.62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872323759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D9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7.9630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3.36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7.9628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3.78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789092430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D10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7.9617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2.56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7.9593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2.91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2532857387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D11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7.9617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2.14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7.9603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2.45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1723210013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D12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7.9673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1.81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7.9614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2.08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735604314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D13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7.9593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1.41×10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7.9574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1.65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337286171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D14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7.9587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1.20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7.9586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1.41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291023730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D15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7.9604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7.9622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1.21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2872096256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D16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7.9559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9.26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7.9575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1.12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2579202734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D17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7.9586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7.93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7.9634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9.69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2162736820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D18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7.9644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7.13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7.9643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8.91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787677656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D19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7.9581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6.28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7.9590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8.03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596561087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D20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7.9619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5.65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7.9718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7.29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915011376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D21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7.9703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4.93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7.9691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6.44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356232296"/>
                  </a:ext>
                </a:extLst>
              </a:tr>
              <a:tr h="171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D22</a:t>
                      </a:r>
                      <a:endParaRPr lang="en-US" sz="12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7.9719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5.04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7.9715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6.59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×10</a:t>
                      </a:r>
                      <a:r>
                        <a:rPr lang="en-US" sz="12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64" marR="42764" marT="0" marB="0"/>
                </a:tc>
                <a:extLst>
                  <a:ext uri="{0D108BD9-81ED-4DB2-BD59-A6C34878D82A}">
                    <a16:rowId xmlns:a16="http://schemas.microsoft.com/office/drawing/2014/main" xmlns="" val="3628719875"/>
                  </a:ext>
                </a:extLst>
              </a:tr>
            </a:tbl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449303"/>
              </p:ext>
            </p:extLst>
          </p:nvPr>
        </p:nvGraphicFramePr>
        <p:xfrm>
          <a:off x="1775315" y="2027238"/>
          <a:ext cx="304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00" name="Equation" r:id="rId3" imgW="304560" imgH="228600" progId="Equation.DSMT4">
                  <p:embed/>
                </p:oleObj>
              </mc:Choice>
              <mc:Fallback>
                <p:oleObj name="Equation" r:id="rId3" imgW="304560" imgH="228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5315" y="2027238"/>
                        <a:ext cx="3048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498921"/>
              </p:ext>
            </p:extLst>
          </p:nvPr>
        </p:nvGraphicFramePr>
        <p:xfrm>
          <a:off x="2787160" y="2057400"/>
          <a:ext cx="215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01" name="Equation" r:id="rId5" imgW="215640" imgH="228600" progId="Equation.DSMT4">
                  <p:embed/>
                </p:oleObj>
              </mc:Choice>
              <mc:Fallback>
                <p:oleObj name="Equation" r:id="rId5" imgW="215640" imgH="2286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87160" y="2057400"/>
                        <a:ext cx="2159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514262"/>
              </p:ext>
            </p:extLst>
          </p:nvPr>
        </p:nvGraphicFramePr>
        <p:xfrm>
          <a:off x="3403969" y="2027238"/>
          <a:ext cx="304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02" name="Equation" r:id="rId7" imgW="304560" imgH="228600" progId="Equation.DSMT4">
                  <p:embed/>
                </p:oleObj>
              </mc:Choice>
              <mc:Fallback>
                <p:oleObj name="Equation" r:id="rId7" imgW="304560" imgH="22860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03969" y="2027238"/>
                        <a:ext cx="3048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411926"/>
              </p:ext>
            </p:extLst>
          </p:nvPr>
        </p:nvGraphicFramePr>
        <p:xfrm>
          <a:off x="4445976" y="2048608"/>
          <a:ext cx="215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03" name="Equation" r:id="rId9" imgW="215640" imgH="228600" progId="Equation.DSMT4">
                  <p:embed/>
                </p:oleObj>
              </mc:Choice>
              <mc:Fallback>
                <p:oleObj name="Equation" r:id="rId9" imgW="215640" imgH="228600" progId="Equation.DSMT4">
                  <p:embed/>
                  <p:pic>
                    <p:nvPicPr>
                      <p:cNvPr id="46" name="Object 4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45976" y="2048608"/>
                        <a:ext cx="2159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649110"/>
              </p:ext>
            </p:extLst>
          </p:nvPr>
        </p:nvGraphicFramePr>
        <p:xfrm>
          <a:off x="3513992" y="1389184"/>
          <a:ext cx="64452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04" name="Equation" r:id="rId11" imgW="634680" imgH="241200" progId="Equation.DSMT4">
                  <p:embed/>
                </p:oleObj>
              </mc:Choice>
              <mc:Fallback>
                <p:oleObj name="Equation" r:id="rId11" imgW="634680" imgH="2412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3992" y="1389184"/>
                        <a:ext cx="644525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29397" y="1965960"/>
            <a:ext cx="3745125" cy="374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64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 bwMode="auto">
          <a:xfrm>
            <a:off x="447427" y="5462336"/>
            <a:ext cx="800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18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Conclusions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" y="1447800"/>
            <a:ext cx="795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GB" altLang="en-US" sz="1800" dirty="0" smtClean="0">
                <a:solidFill>
                  <a:schemeClr val="tx2"/>
                </a:solidFill>
              </a:rPr>
              <a:t>T</a:t>
            </a:r>
            <a:r>
              <a:rPr lang="tr-TR" altLang="en-US" sz="1800" dirty="0">
                <a:solidFill>
                  <a:schemeClr val="tx2"/>
                </a:solidFill>
              </a:rPr>
              <a:t>his contribution proposes </a:t>
            </a:r>
            <a:r>
              <a:rPr lang="en-GB" altLang="en-US" sz="1800" dirty="0" err="1">
                <a:solidFill>
                  <a:schemeClr val="tx2"/>
                </a:solidFill>
              </a:rPr>
              <a:t>LiFi</a:t>
            </a:r>
            <a:r>
              <a:rPr lang="en-GB" altLang="en-US" sz="1800" dirty="0">
                <a:solidFill>
                  <a:schemeClr val="tx2"/>
                </a:solidFill>
              </a:rPr>
              <a:t> </a:t>
            </a:r>
            <a:r>
              <a:rPr lang="en-US" altLang="en-US" sz="1800" dirty="0">
                <a:solidFill>
                  <a:schemeClr val="tx2"/>
                </a:solidFill>
              </a:rPr>
              <a:t>reference channel models </a:t>
            </a:r>
            <a:r>
              <a:rPr lang="tr-TR" altLang="en-US" sz="1800" dirty="0">
                <a:solidFill>
                  <a:schemeClr val="tx2"/>
                </a:solidFill>
              </a:rPr>
              <a:t>for </a:t>
            </a:r>
            <a:r>
              <a:rPr lang="en-US" altLang="en-US" sz="1800" dirty="0" smtClean="0">
                <a:solidFill>
                  <a:schemeClr val="tx2"/>
                </a:solidFill>
              </a:rPr>
              <a:t>gas pipelines </a:t>
            </a:r>
            <a:r>
              <a:rPr lang="en-GB" altLang="en-US" sz="1800" dirty="0">
                <a:solidFill>
                  <a:schemeClr val="tx2"/>
                </a:solidFill>
              </a:rPr>
              <a:t>to assist the IEEE </a:t>
            </a:r>
            <a:r>
              <a:rPr lang="en-GB" altLang="en-US" sz="1800" dirty="0" smtClean="0">
                <a:solidFill>
                  <a:schemeClr val="tx2"/>
                </a:solidFill>
              </a:rPr>
              <a:t>802.11bb.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62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 bwMode="auto">
          <a:xfrm>
            <a:off x="447427" y="5462336"/>
            <a:ext cx="800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19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Acknowledgement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" y="1447800"/>
            <a:ext cx="79552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This </a:t>
            </a:r>
            <a:r>
              <a:rPr lang="en-US" sz="1800" dirty="0">
                <a:solidFill>
                  <a:schemeClr val="tx2"/>
                </a:solidFill>
              </a:rPr>
              <a:t>publication was made </a:t>
            </a:r>
            <a:r>
              <a:rPr lang="en-US" sz="1800" dirty="0" smtClean="0">
                <a:solidFill>
                  <a:schemeClr val="tx2"/>
                </a:solidFill>
              </a:rPr>
              <a:t>possible by </a:t>
            </a:r>
            <a:r>
              <a:rPr lang="en-US" sz="1800" dirty="0">
                <a:solidFill>
                  <a:schemeClr val="tx2"/>
                </a:solidFill>
              </a:rPr>
              <a:t>the NPRP award [NPRP 8-648-2-273] from the </a:t>
            </a:r>
            <a:r>
              <a:rPr lang="en-US" sz="1800" dirty="0" smtClean="0">
                <a:solidFill>
                  <a:schemeClr val="tx2"/>
                </a:solidFill>
              </a:rPr>
              <a:t>Qatar National </a:t>
            </a:r>
            <a:r>
              <a:rPr lang="en-US" sz="1800" dirty="0">
                <a:solidFill>
                  <a:schemeClr val="tx2"/>
                </a:solidFill>
              </a:rPr>
              <a:t>Research Fund (a member of the Qatar Foundation</a:t>
            </a:r>
            <a:r>
              <a:rPr lang="en-US" sz="1800" dirty="0" smtClean="0">
                <a:solidFill>
                  <a:schemeClr val="tx2"/>
                </a:solidFill>
              </a:rPr>
              <a:t>). The </a:t>
            </a:r>
            <a:r>
              <a:rPr lang="en-US" sz="1800" dirty="0">
                <a:solidFill>
                  <a:schemeClr val="tx2"/>
                </a:solidFill>
              </a:rPr>
              <a:t>statements made herein are solely the responsibility </a:t>
            </a:r>
            <a:r>
              <a:rPr lang="en-US" sz="1800" dirty="0" smtClean="0">
                <a:solidFill>
                  <a:schemeClr val="tx2"/>
                </a:solidFill>
              </a:rPr>
              <a:t>of the </a:t>
            </a:r>
            <a:r>
              <a:rPr lang="en-US" sz="1800" dirty="0">
                <a:solidFill>
                  <a:schemeClr val="tx2"/>
                </a:solidFill>
              </a:rPr>
              <a:t>authors</a:t>
            </a:r>
            <a:r>
              <a:rPr lang="en-US" sz="1800" dirty="0" smtClean="0">
                <a:solidFill>
                  <a:schemeClr val="tx2"/>
                </a:solidFill>
              </a:rPr>
              <a:t>.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88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90600" y="2286000"/>
            <a:ext cx="7162800" cy="1752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600" b="1" dirty="0">
                <a:solidFill>
                  <a:srgbClr val="006EC0"/>
                </a:solidFill>
                <a:latin typeface="Times New Roman" pitchFamily="18" charset="0"/>
                <a:cs typeface="Times New Roman" pitchFamily="18" charset="0"/>
              </a:rPr>
              <a:t>IEEE 802.11bb </a:t>
            </a:r>
            <a:endParaRPr lang="en-US" sz="3600" b="1" dirty="0" smtClean="0">
              <a:solidFill>
                <a:srgbClr val="006E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006EC0"/>
                </a:solidFill>
                <a:latin typeface="Times New Roman" pitchFamily="18" charset="0"/>
                <a:cs typeface="Times New Roman" pitchFamily="18" charset="0"/>
              </a:rPr>
              <a:t>Reference </a:t>
            </a:r>
            <a:r>
              <a:rPr lang="en-US" sz="3600" b="1" dirty="0">
                <a:solidFill>
                  <a:srgbClr val="006EC0"/>
                </a:solidFill>
                <a:latin typeface="Times New Roman" pitchFamily="18" charset="0"/>
                <a:cs typeface="Times New Roman" pitchFamily="18" charset="0"/>
              </a:rPr>
              <a:t>Channel Models for </a:t>
            </a:r>
            <a:endParaRPr lang="en-US" sz="3600" b="1" dirty="0" smtClean="0">
              <a:solidFill>
                <a:srgbClr val="006E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006EC0"/>
                </a:solidFill>
                <a:latin typeface="Times New Roman" pitchFamily="18" charset="0"/>
                <a:cs typeface="Times New Roman" pitchFamily="18" charset="0"/>
              </a:rPr>
              <a:t>Gas Pipelines</a:t>
            </a:r>
            <a:endParaRPr lang="en-GB" sz="3600" b="1" dirty="0">
              <a:solidFill>
                <a:srgbClr val="006E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2</a:t>
            </a:fld>
            <a:endParaRPr lang="en-GB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9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963150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6045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Outline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3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1" name="Rectangle 1"/>
          <p:cNvSpPr/>
          <p:nvPr/>
        </p:nvSpPr>
        <p:spPr>
          <a:xfrm>
            <a:off x="838200" y="1398925"/>
            <a:ext cx="7620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rgbClr val="0070C0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  <a:latin typeface="+mj-lt"/>
              </a:rPr>
              <a:t>Introduction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2"/>
                </a:solidFill>
              </a:rPr>
              <a:t>Overview of Channel Modeling</a:t>
            </a:r>
            <a:r>
              <a:rPr lang="tr-TR" sz="1600" dirty="0">
                <a:solidFill>
                  <a:schemeClr val="tx2"/>
                </a:solidFill>
              </a:rPr>
              <a:t> </a:t>
            </a:r>
            <a:r>
              <a:rPr lang="tr-TR" sz="1600" dirty="0" smtClean="0">
                <a:solidFill>
                  <a:schemeClr val="tx2"/>
                </a:solidFill>
              </a:rPr>
              <a:t>Methodology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548640" lvl="1" indent="-182880"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/>
              <a:t>Modeling of the Pipeline</a:t>
            </a:r>
          </a:p>
          <a:p>
            <a:pPr marL="548640" lvl="1" indent="-182880"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/>
              <a:t>Modeling of Gas Specifications</a:t>
            </a:r>
          </a:p>
          <a:p>
            <a:pPr marL="548640" lvl="1" indent="-182880"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/>
              <a:t>Source Modeling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tx2"/>
              </a:solidFill>
            </a:endParaRPr>
          </a:p>
          <a:p>
            <a:pPr marL="342900" lvl="1" indent="-342900">
              <a:spcAft>
                <a:spcPts val="600"/>
              </a:spcAft>
              <a:buClr>
                <a:srgbClr val="0070C0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Gas Pipeline under Consideration</a:t>
            </a:r>
            <a:endParaRPr lang="en-US" sz="1800" dirty="0">
              <a:solidFill>
                <a:schemeClr val="tx2"/>
              </a:solidFill>
            </a:endParaRP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  <a:latin typeface="+mj-lt"/>
                <a:cs typeface="Arial" charset="0"/>
              </a:rPr>
              <a:t>Channel Impulse Responses (CIRs)</a:t>
            </a: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  <a:latin typeface="+mj-lt"/>
                <a:cs typeface="Arial" charset="0"/>
              </a:rPr>
              <a:t>Effective Channel Responses</a:t>
            </a: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  <a:latin typeface="+mj-lt"/>
                <a:cs typeface="Arial" charset="0"/>
              </a:rPr>
              <a:t>Channel Characteristics</a:t>
            </a: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endParaRPr lang="en-US" sz="1800" dirty="0" smtClean="0">
              <a:solidFill>
                <a:schemeClr val="tx2"/>
              </a:solidFill>
              <a:latin typeface="+mj-lt"/>
              <a:cs typeface="Arial" charset="0"/>
            </a:endParaRPr>
          </a:p>
          <a:p>
            <a:pPr marL="342900" indent="-342900">
              <a:buClr>
                <a:srgbClr val="0070C0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  <a:latin typeface="+mj-lt"/>
                <a:cs typeface="Arial" charset="0"/>
              </a:rPr>
              <a:t>Conclusion</a:t>
            </a:r>
            <a:r>
              <a:rPr lang="tr-TR" sz="1800" dirty="0" smtClean="0">
                <a:solidFill>
                  <a:schemeClr val="tx2"/>
                </a:solidFill>
                <a:latin typeface="+mj-lt"/>
                <a:cs typeface="Arial" charset="0"/>
              </a:rPr>
              <a:t>s</a:t>
            </a:r>
            <a:endParaRPr lang="en-US" sz="18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12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964215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81000" y="685801"/>
            <a:ext cx="853440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Overview of Channel Modeling Methodology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[1]</a:t>
            </a:r>
            <a:endParaRPr lang="en-CA" b="1" baseline="30000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23913" y="1656927"/>
            <a:ext cx="809148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>
              <a:solidFill>
                <a:srgbClr val="000000"/>
              </a:solidFill>
            </a:endParaRPr>
          </a:p>
          <a:p>
            <a:endParaRPr lang="en-US" altLang="en-US" b="1"/>
          </a:p>
          <a:p>
            <a:endParaRPr lang="tr-TR" altLang="en-US"/>
          </a:p>
        </p:txBody>
      </p:sp>
      <p:sp>
        <p:nvSpPr>
          <p:cNvPr id="50" name="Rectangle 5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34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34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C911B8A-1E84-42DB-B751-42B7EDCBCFAE}" type="slidenum">
              <a:rPr lang="en-GB" altLang="en-US" smtClean="0"/>
              <a:pPr algn="ctr"/>
              <a:t>4</a:t>
            </a:fld>
            <a:endParaRPr lang="en-GB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5830669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/>
              <a:t>[1]</a:t>
            </a:r>
            <a:r>
              <a:rPr lang="en-GB" b="1" dirty="0" smtClean="0"/>
              <a:t> </a:t>
            </a:r>
            <a:r>
              <a:rPr lang="en-US" dirty="0"/>
              <a:t>F. </a:t>
            </a:r>
            <a:r>
              <a:rPr lang="en-US" dirty="0" err="1"/>
              <a:t>Miramirkhani</a:t>
            </a:r>
            <a:r>
              <a:rPr lang="en-US" dirty="0"/>
              <a:t>, M. </a:t>
            </a:r>
            <a:r>
              <a:rPr lang="en-US" dirty="0" err="1"/>
              <a:t>Uysal</a:t>
            </a:r>
            <a:r>
              <a:rPr lang="en-US" dirty="0"/>
              <a:t>, O. </a:t>
            </a:r>
            <a:r>
              <a:rPr lang="en-US" dirty="0" err="1"/>
              <a:t>Narmanlioglu</a:t>
            </a:r>
            <a:r>
              <a:rPr lang="en-US" dirty="0"/>
              <a:t>, M. Abdallah, and K. </a:t>
            </a:r>
            <a:r>
              <a:rPr lang="en-US" dirty="0" err="1"/>
              <a:t>Qaraqe</a:t>
            </a:r>
            <a:r>
              <a:rPr lang="en-US" dirty="0"/>
              <a:t>, “</a:t>
            </a:r>
            <a:r>
              <a:rPr lang="en-US" b="1" dirty="0"/>
              <a:t>Visible </a:t>
            </a:r>
            <a:r>
              <a:rPr lang="en-US" b="1" dirty="0" smtClean="0"/>
              <a:t>light </a:t>
            </a:r>
            <a:r>
              <a:rPr lang="en-US" b="1" dirty="0"/>
              <a:t>c</a:t>
            </a:r>
            <a:r>
              <a:rPr lang="en-US" b="1" dirty="0" smtClean="0"/>
              <a:t>hannel </a:t>
            </a:r>
            <a:r>
              <a:rPr lang="en-US" b="1" dirty="0"/>
              <a:t>m</a:t>
            </a:r>
            <a:r>
              <a:rPr lang="en-US" b="1" dirty="0" smtClean="0"/>
              <a:t>odeling </a:t>
            </a:r>
            <a:r>
              <a:rPr lang="en-US" b="1" dirty="0"/>
              <a:t>for </a:t>
            </a:r>
            <a:r>
              <a:rPr lang="en-US" b="1" dirty="0" smtClean="0"/>
              <a:t>gas </a:t>
            </a:r>
            <a:r>
              <a:rPr lang="en-US" b="1" dirty="0"/>
              <a:t>p</a:t>
            </a:r>
            <a:r>
              <a:rPr lang="en-US" b="1" dirty="0" smtClean="0"/>
              <a:t>ipelines</a:t>
            </a:r>
            <a:r>
              <a:rPr lang="en-US" dirty="0"/>
              <a:t>”, </a:t>
            </a:r>
            <a:r>
              <a:rPr lang="en-US" i="1" dirty="0"/>
              <a:t>IEEE Photonics Journal</a:t>
            </a:r>
            <a:r>
              <a:rPr lang="en-US" dirty="0"/>
              <a:t>, vol. 10, no. 2, pp. 1-10, 2018.</a:t>
            </a: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00200"/>
            <a:ext cx="7315200" cy="3657600"/>
          </a:xfrm>
          <a:prstGeom prst="rect">
            <a:avLst/>
          </a:prstGeom>
        </p:spPr>
      </p:pic>
      <p:sp>
        <p:nvSpPr>
          <p:cNvPr id="13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445160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84384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Modeling of the Pipeline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5</a:t>
            </a:fld>
            <a:endParaRPr lang="en-GB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512" y="3200400"/>
            <a:ext cx="3471088" cy="3474720"/>
          </a:xfrm>
          <a:prstGeom prst="rect">
            <a:avLst/>
          </a:prstGeom>
        </p:spPr>
      </p:pic>
      <p:sp>
        <p:nvSpPr>
          <p:cNvPr id="13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2" name="Rectangle 11"/>
          <p:cNvSpPr/>
          <p:nvPr/>
        </p:nvSpPr>
        <p:spPr>
          <a:xfrm>
            <a:off x="685800" y="1447800"/>
            <a:ext cx="7772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lvl="1" indent="-342900" algn="just">
              <a:lnSpc>
                <a:spcPct val="150000"/>
              </a:lnSpc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/>
              <a:t>Creation of 3D pipeline involves the selection of</a:t>
            </a:r>
          </a:p>
          <a:p>
            <a:pPr marL="548640" lvl="2" indent="-182880">
              <a:spcAft>
                <a:spcPts val="60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Dimension and shape of the pipeline</a:t>
            </a:r>
          </a:p>
          <a:p>
            <a:pPr marL="548640" lvl="2" indent="-182880">
              <a:spcAft>
                <a:spcPts val="120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Type</a:t>
            </a:r>
            <a:r>
              <a:rPr lang="tr-TR" sz="1600" dirty="0" smtClean="0">
                <a:solidFill>
                  <a:schemeClr val="tx2"/>
                </a:solidFill>
              </a:rPr>
              <a:t> and properties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of </a:t>
            </a:r>
            <a:r>
              <a:rPr lang="en-US" sz="1600" dirty="0" smtClean="0">
                <a:solidFill>
                  <a:schemeClr val="tx2"/>
                </a:solidFill>
              </a:rPr>
              <a:t>materials</a:t>
            </a:r>
          </a:p>
          <a:p>
            <a:pPr marL="347472" lvl="1" indent="-342900" algn="just"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/>
              <a:t>The interior of pipeline is </a:t>
            </a:r>
            <a:r>
              <a:rPr lang="en-US" sz="1800" dirty="0" smtClean="0"/>
              <a:t>considered as carbon </a:t>
            </a:r>
            <a:r>
              <a:rPr lang="en-US" sz="1800" dirty="0"/>
              <a:t>steel with spectral reflectance values </a:t>
            </a:r>
            <a:r>
              <a:rPr lang="en-US" sz="1800" dirty="0" smtClean="0"/>
              <a:t>shown </a:t>
            </a:r>
            <a:r>
              <a:rPr lang="en-US" sz="1800" dirty="0"/>
              <a:t>in </a:t>
            </a:r>
            <a:r>
              <a:rPr lang="en-US" sz="1800" dirty="0" smtClean="0"/>
              <a:t>figure below.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88028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84384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Modeling of Gas Specifications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6</a:t>
            </a:fld>
            <a:endParaRPr lang="en-GB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152400" y="1524000"/>
            <a:ext cx="541464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lvl="1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600" dirty="0" smtClean="0"/>
              <a:t>Natural </a:t>
            </a:r>
            <a:r>
              <a:rPr lang="en-US" sz="1600" dirty="0"/>
              <a:t>gas is composed primarily of methane, but may also contain </a:t>
            </a:r>
            <a:r>
              <a:rPr lang="en-US" sz="1600" dirty="0" smtClean="0"/>
              <a:t>ethane, propane </a:t>
            </a:r>
            <a:r>
              <a:rPr lang="en-US" sz="1600" dirty="0"/>
              <a:t>and </a:t>
            </a:r>
            <a:r>
              <a:rPr lang="en-US" sz="1600" dirty="0" smtClean="0"/>
              <a:t>heavier hydrocarbons</a:t>
            </a:r>
            <a:r>
              <a:rPr lang="en-US" sz="1600" dirty="0"/>
              <a:t>. Small quantities of nitrogen, </a:t>
            </a:r>
            <a:r>
              <a:rPr lang="en-US" sz="1600" dirty="0" smtClean="0"/>
              <a:t>oxygen, carbon </a:t>
            </a:r>
            <a:r>
              <a:rPr lang="en-US" sz="1600" dirty="0"/>
              <a:t>dioxide, sulfur compounds, and water </a:t>
            </a:r>
            <a:r>
              <a:rPr lang="en-US" sz="1600" dirty="0" smtClean="0"/>
              <a:t>may </a:t>
            </a:r>
            <a:r>
              <a:rPr lang="en-US" sz="1600" dirty="0"/>
              <a:t>also be found in natural </a:t>
            </a:r>
            <a:r>
              <a:rPr lang="en-US" sz="1600" dirty="0" smtClean="0"/>
              <a:t>gas.</a:t>
            </a:r>
          </a:p>
          <a:p>
            <a:pPr marL="347472" lvl="1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600" dirty="0" smtClean="0"/>
              <a:t>Methane </a:t>
            </a:r>
            <a:r>
              <a:rPr lang="en-US" sz="1600" dirty="0"/>
              <a:t>is </a:t>
            </a:r>
            <a:r>
              <a:rPr lang="en-US" sz="1600" dirty="0" smtClean="0"/>
              <a:t>by far </a:t>
            </a:r>
            <a:r>
              <a:rPr lang="en-US" sz="1600" dirty="0"/>
              <a:t>the major component over 95% by volume </a:t>
            </a:r>
            <a:r>
              <a:rPr lang="en-US" sz="1600" dirty="0" smtClean="0"/>
              <a:t>for LNG </a:t>
            </a:r>
            <a:r>
              <a:rPr lang="en-US" sz="1600" dirty="0"/>
              <a:t>[</a:t>
            </a:r>
            <a:r>
              <a:rPr lang="en-US" sz="1600" dirty="0" smtClean="0"/>
              <a:t>2]. </a:t>
            </a:r>
            <a:r>
              <a:rPr lang="en-US" sz="1600" dirty="0"/>
              <a:t>Therefore, in our study, we assume </a:t>
            </a:r>
            <a:r>
              <a:rPr lang="en-US" sz="1600" dirty="0" smtClean="0"/>
              <a:t>the presence </a:t>
            </a:r>
            <a:r>
              <a:rPr lang="en-US" sz="1600" dirty="0"/>
              <a:t>of only methane gas in the pipeline. Density, wavelength-dependent refractive index </a:t>
            </a:r>
            <a:r>
              <a:rPr lang="en-US" sz="1600" dirty="0" smtClean="0"/>
              <a:t>and transmission </a:t>
            </a:r>
            <a:r>
              <a:rPr lang="en-US" sz="1600" dirty="0"/>
              <a:t>values of methane gas at </a:t>
            </a:r>
            <a:r>
              <a:rPr lang="en-US" sz="1600" dirty="0" smtClean="0"/>
              <a:t>111 K </a:t>
            </a:r>
            <a:r>
              <a:rPr lang="en-US" sz="1600" dirty="0"/>
              <a:t>can be found in </a:t>
            </a:r>
            <a:r>
              <a:rPr lang="en-US" sz="1600" dirty="0" smtClean="0"/>
              <a:t>[</a:t>
            </a:r>
            <a:r>
              <a:rPr lang="en-US" sz="1600" dirty="0"/>
              <a:t>3</a:t>
            </a:r>
            <a:r>
              <a:rPr lang="en-US" sz="1600" dirty="0" smtClean="0"/>
              <a:t>] </a:t>
            </a:r>
            <a:r>
              <a:rPr lang="en-US" sz="1600" dirty="0"/>
              <a:t>and </a:t>
            </a:r>
            <a:r>
              <a:rPr lang="en-US" sz="1600" dirty="0" smtClean="0"/>
              <a:t>[4]. </a:t>
            </a:r>
            <a:endParaRPr lang="en-US" sz="1600" dirty="0"/>
          </a:p>
          <a:p>
            <a:pPr marL="347472" lvl="1" indent="-342900" algn="just"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600" dirty="0"/>
              <a:t>Through “</a:t>
            </a:r>
            <a:r>
              <a:rPr lang="en-US" sz="1600" b="1" dirty="0"/>
              <a:t>Table Glass Method</a:t>
            </a:r>
            <a:r>
              <a:rPr lang="en-US" sz="1600" dirty="0"/>
              <a:t>” </a:t>
            </a:r>
            <a:r>
              <a:rPr lang="en-US" sz="1600" dirty="0" smtClean="0"/>
              <a:t>[</a:t>
            </a:r>
            <a:r>
              <a:rPr lang="en-US" sz="1600" dirty="0"/>
              <a:t>5</a:t>
            </a:r>
            <a:r>
              <a:rPr lang="en-US" sz="1600" dirty="0" smtClean="0"/>
              <a:t>] in </a:t>
            </a:r>
            <a:r>
              <a:rPr lang="en-US" sz="1600" dirty="0" err="1" smtClean="0"/>
              <a:t>Zemax</a:t>
            </a:r>
            <a:r>
              <a:rPr lang="en-US" sz="1600" baseline="30000" dirty="0" smtClean="0"/>
              <a:t>®</a:t>
            </a:r>
            <a:r>
              <a:rPr lang="en-US" sz="1600" dirty="0" smtClean="0"/>
              <a:t>, </a:t>
            </a:r>
            <a:r>
              <a:rPr lang="en-US" sz="1600" dirty="0"/>
              <a:t>we also define the density, wavelength-dependent refractive </a:t>
            </a:r>
            <a:r>
              <a:rPr lang="en-US" sz="1600" dirty="0" smtClean="0"/>
              <a:t>index and transmission value </a:t>
            </a:r>
            <a:r>
              <a:rPr lang="en-US" sz="1600" dirty="0"/>
              <a:t>of gas in the pipeline. This allows the </a:t>
            </a:r>
            <a:r>
              <a:rPr lang="en-US" sz="1600" dirty="0" smtClean="0"/>
              <a:t>characterization of </a:t>
            </a:r>
            <a:r>
              <a:rPr lang="en-US" sz="1600" dirty="0"/>
              <a:t>interaction of rays with the medium.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1" y="5410200"/>
            <a:ext cx="8915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dirty="0" smtClean="0"/>
              <a:t>[2]</a:t>
            </a:r>
            <a:r>
              <a:rPr lang="en-GB" b="1" dirty="0" smtClean="0"/>
              <a:t> </a:t>
            </a:r>
            <a:r>
              <a:rPr lang="en-GB" dirty="0" smtClean="0"/>
              <a:t>B</a:t>
            </a:r>
            <a:r>
              <a:rPr lang="en-GB" dirty="0"/>
              <a:t>. G. </a:t>
            </a:r>
            <a:r>
              <a:rPr lang="en-GB" dirty="0" err="1"/>
              <a:t>Liptak</a:t>
            </a:r>
            <a:r>
              <a:rPr lang="en-GB" dirty="0"/>
              <a:t>, and K. </a:t>
            </a:r>
            <a:r>
              <a:rPr lang="en-GB" dirty="0" err="1"/>
              <a:t>Venczel</a:t>
            </a:r>
            <a:r>
              <a:rPr lang="en-GB" dirty="0"/>
              <a:t>, </a:t>
            </a:r>
            <a:r>
              <a:rPr lang="en-GB" b="1" i="1" dirty="0"/>
              <a:t>Analysis and </a:t>
            </a:r>
            <a:r>
              <a:rPr lang="en-GB" b="1" i="1" dirty="0" err="1"/>
              <a:t>Analyzers</a:t>
            </a:r>
            <a:r>
              <a:rPr lang="en-GB" b="1" i="1" dirty="0"/>
              <a:t>: Vol. II</a:t>
            </a:r>
            <a:r>
              <a:rPr lang="en-GB" dirty="0"/>
              <a:t>, 5th ed., CRC Press, 2016</a:t>
            </a:r>
            <a:r>
              <a:rPr lang="en-GB" dirty="0" smtClean="0"/>
              <a:t>.</a:t>
            </a:r>
            <a:endParaRPr lang="en-US" dirty="0"/>
          </a:p>
          <a:p>
            <a:pPr algn="just"/>
            <a:r>
              <a:rPr lang="en-GB" dirty="0" smtClean="0"/>
              <a:t>[3]</a:t>
            </a:r>
            <a:r>
              <a:rPr lang="en-GB" u="sng" dirty="0">
                <a:solidFill>
                  <a:schemeClr val="accent2"/>
                </a:solidFill>
                <a:hlinkClick r:id="rId2"/>
              </a:rPr>
              <a:t> </a:t>
            </a:r>
            <a:r>
              <a:rPr lang="en-GB" u="sng" dirty="0">
                <a:solidFill>
                  <a:schemeClr val="accent2"/>
                </a:solidFill>
              </a:rPr>
              <a:t>http://refractiveindex.info/?</a:t>
            </a:r>
            <a:r>
              <a:rPr lang="en-GB" u="sng" dirty="0" smtClean="0">
                <a:solidFill>
                  <a:schemeClr val="accent2"/>
                </a:solidFill>
              </a:rPr>
              <a:t>shelf=organic&amp;book=methane&amp;page=Martonchik-liquid-111K</a:t>
            </a:r>
            <a:r>
              <a:rPr lang="en-GB" dirty="0" smtClean="0">
                <a:solidFill>
                  <a:schemeClr val="accent2"/>
                </a:solidFill>
              </a:rPr>
              <a:t>.</a:t>
            </a:r>
            <a:endParaRPr lang="en-US" dirty="0"/>
          </a:p>
          <a:p>
            <a:pPr lvl="0" algn="just"/>
            <a:r>
              <a:rPr lang="en-GB" dirty="0" smtClean="0"/>
              <a:t>[4]</a:t>
            </a:r>
            <a:r>
              <a:rPr lang="en-GB" b="1" dirty="0" smtClean="0"/>
              <a:t> </a:t>
            </a:r>
            <a:r>
              <a:rPr lang="en-GB" dirty="0" smtClean="0"/>
              <a:t>J</a:t>
            </a:r>
            <a:r>
              <a:rPr lang="en-GB" dirty="0"/>
              <a:t>. V. </a:t>
            </a:r>
            <a:r>
              <a:rPr lang="en-GB" dirty="0" err="1"/>
              <a:t>Martonchik</a:t>
            </a:r>
            <a:r>
              <a:rPr lang="en-GB" dirty="0"/>
              <a:t>, and G. S. Orton, “</a:t>
            </a:r>
            <a:r>
              <a:rPr lang="en-GB" b="1" dirty="0"/>
              <a:t>Optical constants of liquid and solid methane</a:t>
            </a:r>
            <a:r>
              <a:rPr lang="en-GB" dirty="0"/>
              <a:t>,” </a:t>
            </a:r>
            <a:r>
              <a:rPr lang="en-GB" i="1" dirty="0"/>
              <a:t>Applied optics</a:t>
            </a:r>
            <a:r>
              <a:rPr lang="en-GB" dirty="0"/>
              <a:t>, vol. 33, no. 36, pp. 8306-8317, 1994.</a:t>
            </a:r>
            <a:endParaRPr lang="en-US" dirty="0"/>
          </a:p>
          <a:p>
            <a:pPr lvl="0" algn="just"/>
            <a:r>
              <a:rPr lang="en-GB" dirty="0" smtClean="0"/>
              <a:t>[5]</a:t>
            </a:r>
            <a:r>
              <a:rPr lang="en-GB" b="1" dirty="0" smtClean="0"/>
              <a:t> </a:t>
            </a:r>
            <a:r>
              <a:rPr lang="en-GB" dirty="0" err="1" smtClean="0"/>
              <a:t>Zemax</a:t>
            </a:r>
            <a:r>
              <a:rPr lang="en-GB" dirty="0" smtClean="0"/>
              <a:t> </a:t>
            </a:r>
            <a:r>
              <a:rPr lang="en-GB" dirty="0"/>
              <a:t>13 Release 2, Radiant </a:t>
            </a:r>
            <a:r>
              <a:rPr lang="en-GB" dirty="0" err="1"/>
              <a:t>Zemax</a:t>
            </a:r>
            <a:r>
              <a:rPr lang="en-GB" dirty="0"/>
              <a:t> LLC. [Online]. </a:t>
            </a:r>
            <a:r>
              <a:rPr lang="en-GB" dirty="0" smtClean="0"/>
              <a:t>Available:</a:t>
            </a:r>
          </a:p>
          <a:p>
            <a:pPr lvl="0" algn="just"/>
            <a:r>
              <a:rPr lang="en-GB" u="sng" dirty="0">
                <a:solidFill>
                  <a:schemeClr val="accent2"/>
                </a:solidFill>
              </a:rPr>
              <a:t>http://www.zemax.com/os/resources/learn/knowledgebase/how-to-enter-glass-data-at-specific-wavelengths</a:t>
            </a:r>
            <a:r>
              <a:rPr lang="en-GB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752600"/>
            <a:ext cx="3195957" cy="3199300"/>
          </a:xfrm>
          <a:prstGeom prst="rect">
            <a:avLst/>
          </a:prstGeom>
        </p:spPr>
      </p:pic>
      <p:sp>
        <p:nvSpPr>
          <p:cNvPr id="15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176754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13665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Source Modeling (1/2)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365760" cy="184666"/>
          </a:xfrm>
        </p:spPr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7</a:t>
            </a:fld>
            <a:endParaRPr lang="en-GB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3675184" y="4796135"/>
            <a:ext cx="1665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Emission pattern of </a:t>
            </a:r>
          </a:p>
          <a:p>
            <a:pPr algn="ctr"/>
            <a:r>
              <a:rPr lang="pt-BR" dirty="0"/>
              <a:t>blue Cree </a:t>
            </a:r>
            <a:r>
              <a:rPr lang="pt-BR" dirty="0" smtClean="0"/>
              <a:t>Xlamp </a:t>
            </a:r>
            <a:r>
              <a:rPr lang="pt-BR" dirty="0"/>
              <a:t>XP-C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94850" y="4774086"/>
            <a:ext cx="1596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Emission pattern of </a:t>
            </a:r>
          </a:p>
          <a:p>
            <a:pPr algn="ctr"/>
            <a:r>
              <a:rPr lang="pt-BR" dirty="0" smtClean="0"/>
              <a:t>red </a:t>
            </a:r>
            <a:r>
              <a:rPr lang="pt-BR" dirty="0"/>
              <a:t>Cree Xlamp XP-C 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77240" y="4796135"/>
            <a:ext cx="1778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Emission pattern of </a:t>
            </a:r>
            <a:endParaRPr lang="en-US" dirty="0" smtClean="0"/>
          </a:p>
          <a:p>
            <a:pPr algn="ctr"/>
            <a:r>
              <a:rPr lang="en-US" dirty="0" smtClean="0"/>
              <a:t>white </a:t>
            </a:r>
            <a:r>
              <a:rPr lang="en-US" dirty="0"/>
              <a:t>Cree </a:t>
            </a:r>
            <a:r>
              <a:rPr lang="en-US" dirty="0" err="1" smtClean="0"/>
              <a:t>Xlamp</a:t>
            </a:r>
            <a:r>
              <a:rPr lang="en-US" dirty="0"/>
              <a:t> </a:t>
            </a:r>
            <a:r>
              <a:rPr lang="en-US" dirty="0" smtClean="0"/>
              <a:t>MC-E </a:t>
            </a:r>
            <a:endParaRPr lang="en-US" dirty="0"/>
          </a:p>
        </p:txBody>
      </p:sp>
      <p:pic>
        <p:nvPicPr>
          <p:cNvPr id="10" name="Picture 9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976735"/>
            <a:ext cx="2743200" cy="27432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76735"/>
            <a:ext cx="2743200" cy="2743200"/>
          </a:xfrm>
          <a:prstGeom prst="rect">
            <a:avLst/>
          </a:prstGeom>
        </p:spPr>
      </p:pic>
      <p:pic>
        <p:nvPicPr>
          <p:cNvPr id="17" name="Picture 16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576" y="1976735"/>
            <a:ext cx="2743200" cy="2743200"/>
          </a:xfrm>
          <a:prstGeom prst="rect">
            <a:avLst/>
          </a:prstGeom>
        </p:spPr>
      </p:pic>
      <p:sp>
        <p:nvSpPr>
          <p:cNvPr id="14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357945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365760" cy="184666"/>
          </a:xfrm>
        </p:spPr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8</a:t>
            </a:fld>
            <a:endParaRPr lang="en-GB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7" name="Picture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65840" y="1356360"/>
            <a:ext cx="4846320" cy="4663440"/>
          </a:xfrm>
          <a:prstGeom prst="rect">
            <a:avLst/>
          </a:prstGeom>
        </p:spPr>
      </p:pic>
      <p:sp>
        <p:nvSpPr>
          <p:cNvPr id="9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13665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Source Modeling (2/2)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5067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799" y="1371600"/>
            <a:ext cx="8229601" cy="417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spcAft>
                <a:spcPts val="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GB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Based on Monte Carlo Ray </a:t>
            </a:r>
            <a:r>
              <a:rPr lang="en-GB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Tracing.</a:t>
            </a:r>
            <a:endParaRPr lang="en-GB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6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GB" sz="18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Sobol</a:t>
            </a:r>
            <a:r>
              <a:rPr lang="en-GB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sampling is used for speeding up ray </a:t>
            </a:r>
            <a:r>
              <a:rPr lang="en-GB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tracing.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dirty="0" err="1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Zemax</a:t>
            </a:r>
            <a:r>
              <a:rPr lang="en-US" sz="1800" baseline="30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non-sequential ray-tracing tool generates an output file, which includes all the data about rays such as the detected power and path lengths for each ray. </a:t>
            </a:r>
          </a:p>
          <a:p>
            <a:pPr marL="800100" lvl="1" indent="-342900" algn="just">
              <a:spcAft>
                <a:spcPts val="6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data from </a:t>
            </a:r>
            <a:r>
              <a:rPr lang="en-US" sz="1800" dirty="0" err="1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Zemax</a:t>
            </a:r>
            <a:r>
              <a:rPr lang="en-US" sz="1800" baseline="30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output file is imported to 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MATLAB</a:t>
            </a:r>
            <a:r>
              <a:rPr lang="en-US" sz="1800" baseline="30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and using these information, the 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multipath CIR 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is expressed 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</a:p>
          <a:p>
            <a:pPr marL="800100" lvl="1" indent="-342900" algn="just">
              <a:lnSpc>
                <a:spcPct val="107000"/>
              </a:lnSpc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endParaRPr lang="en-US" sz="2000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Font typeface="Wingdings"/>
              <a:buNone/>
              <a:defRPr/>
            </a:pP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Font typeface="Wingdings"/>
              <a:buNone/>
              <a:defRPr/>
            </a:pPr>
            <a:r>
              <a:rPr 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    </a:t>
            </a:r>
            <a:r>
              <a:rPr lang="en-US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sz="1600" i="1" baseline="-25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= the power of the </a:t>
            </a:r>
            <a:r>
              <a:rPr lang="en-US" sz="1600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sz="1600" baseline="30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th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ray</a:t>
            </a:r>
          </a:p>
          <a:p>
            <a:pPr marL="0" indent="0" algn="just">
              <a:buFont typeface="Wingdings"/>
              <a:buNone/>
              <a:defRPr/>
            </a:pP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l-GR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τ</a:t>
            </a:r>
            <a:r>
              <a:rPr lang="en-US" sz="1600" i="1" baseline="-25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=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the propagation time of the </a:t>
            </a:r>
            <a:r>
              <a:rPr lang="en-US" sz="1600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sz="1600" baseline="30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th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ray</a:t>
            </a:r>
          </a:p>
          <a:p>
            <a:pPr marL="0" indent="0" algn="just">
              <a:buFont typeface="Wingdings"/>
              <a:buNone/>
              <a:defRPr/>
            </a:pP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l-GR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δ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= the Dirac delta function</a:t>
            </a:r>
          </a:p>
          <a:p>
            <a:pPr marL="0" indent="0" algn="just">
              <a:buFont typeface="Wingdings"/>
              <a:buNone/>
              <a:defRPr/>
            </a:pP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n-US" sz="1600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n-US" sz="1600" i="1" baseline="-25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= the number of rays received at the 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detector</a:t>
            </a:r>
            <a:endParaRPr 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846118"/>
              </p:ext>
            </p:extLst>
          </p:nvPr>
        </p:nvGraphicFramePr>
        <p:xfrm>
          <a:off x="3695700" y="3828560"/>
          <a:ext cx="19431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7" name="Equation" r:id="rId3" imgW="1942920" imgH="634680" progId="Equation.DSMT4">
                  <p:embed/>
                </p:oleObj>
              </mc:Choice>
              <mc:Fallback>
                <p:oleObj name="Equation" r:id="rId3" imgW="1942920" imgH="63468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95700" y="3828560"/>
                        <a:ext cx="19431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81000" y="685801"/>
            <a:ext cx="853440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Channel Impulse Response (CIR)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C911B8A-1E84-42DB-B751-42B7EDCBCFAE}" type="slidenum">
              <a:rPr lang="en-GB" altLang="en-US" smtClean="0"/>
              <a:pPr algn="ctr"/>
              <a:t>9</a:t>
            </a:fld>
            <a:endParaRPr lang="en-GB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11-18-1239-00-00bb.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2" name="TextBox 5"/>
          <p:cNvSpPr txBox="1"/>
          <p:nvPr/>
        </p:nvSpPr>
        <p:spPr>
          <a:xfrm>
            <a:off x="5257800" y="6449025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077762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6707</TotalTime>
  <Words>2201</Words>
  <Application>Microsoft Macintosh PowerPoint</Application>
  <PresentationFormat>On-screen Show (4:3)</PresentationFormat>
  <Paragraphs>369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IEEE-P802_15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Hewlett-Packard Company</dc:creator>
  <dc:description>&lt;doc#&gt;</dc:description>
  <cp:lastModifiedBy>Tuncer Baykas</cp:lastModifiedBy>
  <cp:revision>563</cp:revision>
  <cp:lastPrinted>1998-02-10T13:28:06Z</cp:lastPrinted>
  <dcterms:created xsi:type="dcterms:W3CDTF">2015-01-07T12:47:05Z</dcterms:created>
  <dcterms:modified xsi:type="dcterms:W3CDTF">2018-07-09T11:22:31Z</dcterms:modified>
</cp:coreProperties>
</file>