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2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05" r:id="rId2"/>
    <p:sldId id="415" r:id="rId3"/>
    <p:sldId id="407" r:id="rId4"/>
    <p:sldId id="408" r:id="rId5"/>
    <p:sldId id="445" r:id="rId6"/>
    <p:sldId id="446" r:id="rId7"/>
    <p:sldId id="447" r:id="rId8"/>
    <p:sldId id="431" r:id="rId9"/>
    <p:sldId id="444" r:id="rId10"/>
    <p:sldId id="412" r:id="rId11"/>
    <p:sldId id="417" r:id="rId12"/>
    <p:sldId id="434" r:id="rId13"/>
    <p:sldId id="423" r:id="rId14"/>
    <p:sldId id="435" r:id="rId15"/>
    <p:sldId id="437" r:id="rId16"/>
    <p:sldId id="438" r:id="rId17"/>
    <p:sldId id="440" r:id="rId18"/>
    <p:sldId id="441" r:id="rId19"/>
    <p:sldId id="443" r:id="rId20"/>
    <p:sldId id="371" r:id="rId21"/>
    <p:sldId id="448" r:id="rId22"/>
    <p:sldId id="449" r:id="rId23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82472"/>
    <a:srgbClr val="00467A"/>
    <a:srgbClr val="0069B8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851" autoAdjust="0"/>
  </p:normalViewPr>
  <p:slideViewPr>
    <p:cSldViewPr>
      <p:cViewPr varScale="1">
        <p:scale>
          <a:sx n="85" d="100"/>
          <a:sy n="85" d="100"/>
        </p:scale>
        <p:origin x="-10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Relationship Id="rId3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Relationship Id="rId2" Type="http://schemas.openxmlformats.org/officeDocument/2006/relationships/image" Target="../media/image67.wmf"/><Relationship Id="rId3" Type="http://schemas.openxmlformats.org/officeDocument/2006/relationships/image" Target="../media/image6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GB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GB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GB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GB" altLang="en-US"/>
              <a:t>Page </a:t>
            </a:r>
            <a:fld id="{EA9D6A23-2C60-4813-8E3B-3A650D68B0C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8298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GB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GB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B5B276EE-FE5E-46E4-8817-585F51D057E1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8956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altLang="en-US" smtClean="0"/>
              <a:t>&lt;month year&gt;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/>
            <a:r>
              <a:rPr lang="en-GB" altLang="en-US" smtClean="0"/>
              <a:t>&lt;author&gt;, &lt;company&gt;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Page </a:t>
            </a:r>
            <a:fld id="{B5B276EE-FE5E-46E4-8817-585F51D057E1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325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altLang="en-US" smtClean="0"/>
              <a:t>&lt;month year&gt;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/>
            <a:r>
              <a:rPr lang="en-GB" altLang="en-US" smtClean="0"/>
              <a:t>&lt;author&gt;, &lt;company&gt;</a:t>
            </a: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Page </a:t>
            </a:r>
            <a:fld id="{B5B276EE-FE5E-46E4-8817-585F51D057E1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1872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36576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C911B8A-1E84-42DB-B751-42B7EDCBCFAE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4061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5953A45-D045-4D4B-AA8E-C0509C7E7D7B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0072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54E5C07-2DA7-4198-BD66-5BDE63C21B28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5144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F19CAC6-B0F6-4D16-95A5-5679B1B7088A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5410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2FD3B0-7715-40E4-8D30-5463ABC511F9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9" name="Date Placeholder 4"/>
          <p:cNvSpPr txBox="1">
            <a:spLocks/>
          </p:cNvSpPr>
          <p:nvPr userDrawn="1"/>
        </p:nvSpPr>
        <p:spPr>
          <a:xfrm>
            <a:off x="6858000" y="381000"/>
            <a:ext cx="1600200" cy="21272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en-US" smtClean="0"/>
              <a:t>July 2018</a:t>
            </a:r>
            <a:endParaRPr lang="en-GB" alt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1368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7C4937-661A-4767-B1FD-F6A1B567A676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8719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E31FF97-4AA2-429D-B67D-920088F5F14B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4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16833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20CE73-4A81-463D-A345-E847D887284F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80334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365760" cy="184666"/>
          </a:xfrm>
          <a:prstGeom prst="rect">
            <a:avLst/>
          </a:prstGeom>
        </p:spPr>
        <p:txBody>
          <a:bodyPr/>
          <a:lstStyle/>
          <a:p>
            <a:fld id="{2F03CF15-9775-4923-BCFF-1A75B19C3DAF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000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2098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5533516-1556-46F1-BB44-5BB0BD2B3B67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0451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20331" y="6475413"/>
            <a:ext cx="17953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56B31F-B871-40A8-A35F-D4838B6CFF3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737286" y="378281"/>
            <a:ext cx="914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 algn="ctr"/>
            <a:r>
              <a:rPr lang="en-GB" altLang="en-US" dirty="0" smtClean="0"/>
              <a:t>July 2018</a:t>
            </a:r>
            <a:endParaRPr lang="en-GB" alt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5520" y="6475413"/>
            <a:ext cx="24688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algn="ctr"/>
            <a:r>
              <a:rPr lang="en-GB" altLang="en-US" dirty="0" smtClean="0"/>
              <a:t>Murat </a:t>
            </a:r>
            <a:r>
              <a:rPr lang="en-GB" altLang="en-US" dirty="0" err="1" smtClean="0"/>
              <a:t>Uysal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Farshad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Miramirkhani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37790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68F94-5FA0-497F-9EE4-9473C6FD4192}" type="datetimeFigureOut">
              <a:rPr lang="en-US" smtClean="0"/>
              <a:t>7/9/18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54F89-72E5-48A4-BC35-9135BAD8E8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7.emf"/><Relationship Id="rId12" Type="http://schemas.openxmlformats.org/officeDocument/2006/relationships/image" Target="../media/image28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emf"/><Relationship Id="rId3" Type="http://schemas.openxmlformats.org/officeDocument/2006/relationships/image" Target="../media/image19.emf"/><Relationship Id="rId4" Type="http://schemas.openxmlformats.org/officeDocument/2006/relationships/image" Target="../media/image20.emf"/><Relationship Id="rId5" Type="http://schemas.openxmlformats.org/officeDocument/2006/relationships/image" Target="../media/image21.emf"/><Relationship Id="rId6" Type="http://schemas.openxmlformats.org/officeDocument/2006/relationships/image" Target="../media/image22.emf"/><Relationship Id="rId7" Type="http://schemas.openxmlformats.org/officeDocument/2006/relationships/image" Target="../media/image23.emf"/><Relationship Id="rId8" Type="http://schemas.openxmlformats.org/officeDocument/2006/relationships/image" Target="../media/image24.emf"/><Relationship Id="rId9" Type="http://schemas.openxmlformats.org/officeDocument/2006/relationships/image" Target="../media/image25.emf"/><Relationship Id="rId10" Type="http://schemas.openxmlformats.org/officeDocument/2006/relationships/image" Target="../media/image2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emf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9.emf"/><Relationship Id="rId12" Type="http://schemas.openxmlformats.org/officeDocument/2006/relationships/image" Target="../media/image40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emf"/><Relationship Id="rId3" Type="http://schemas.openxmlformats.org/officeDocument/2006/relationships/image" Target="../media/image31.emf"/><Relationship Id="rId4" Type="http://schemas.openxmlformats.org/officeDocument/2006/relationships/image" Target="../media/image32.emf"/><Relationship Id="rId5" Type="http://schemas.openxmlformats.org/officeDocument/2006/relationships/image" Target="../media/image33.emf"/><Relationship Id="rId6" Type="http://schemas.openxmlformats.org/officeDocument/2006/relationships/image" Target="../media/image34.emf"/><Relationship Id="rId7" Type="http://schemas.openxmlformats.org/officeDocument/2006/relationships/image" Target="../media/image35.emf"/><Relationship Id="rId8" Type="http://schemas.openxmlformats.org/officeDocument/2006/relationships/image" Target="../media/image36.emf"/><Relationship Id="rId9" Type="http://schemas.openxmlformats.org/officeDocument/2006/relationships/image" Target="../media/image37.emf"/><Relationship Id="rId10" Type="http://schemas.openxmlformats.org/officeDocument/2006/relationships/image" Target="../media/image3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emf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1.emf"/><Relationship Id="rId12" Type="http://schemas.openxmlformats.org/officeDocument/2006/relationships/image" Target="../media/image52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2.emf"/><Relationship Id="rId3" Type="http://schemas.openxmlformats.org/officeDocument/2006/relationships/image" Target="../media/image43.emf"/><Relationship Id="rId4" Type="http://schemas.openxmlformats.org/officeDocument/2006/relationships/image" Target="../media/image44.emf"/><Relationship Id="rId5" Type="http://schemas.openxmlformats.org/officeDocument/2006/relationships/image" Target="../media/image45.emf"/><Relationship Id="rId6" Type="http://schemas.openxmlformats.org/officeDocument/2006/relationships/image" Target="../media/image46.emf"/><Relationship Id="rId7" Type="http://schemas.openxmlformats.org/officeDocument/2006/relationships/image" Target="../media/image47.emf"/><Relationship Id="rId8" Type="http://schemas.openxmlformats.org/officeDocument/2006/relationships/image" Target="../media/image48.emf"/><Relationship Id="rId9" Type="http://schemas.openxmlformats.org/officeDocument/2006/relationships/image" Target="../media/image49.emf"/><Relationship Id="rId10" Type="http://schemas.openxmlformats.org/officeDocument/2006/relationships/image" Target="../media/image50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3.emf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3.emf"/><Relationship Id="rId12" Type="http://schemas.openxmlformats.org/officeDocument/2006/relationships/image" Target="../media/image64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4.emf"/><Relationship Id="rId3" Type="http://schemas.openxmlformats.org/officeDocument/2006/relationships/image" Target="../media/image55.emf"/><Relationship Id="rId4" Type="http://schemas.openxmlformats.org/officeDocument/2006/relationships/image" Target="../media/image56.emf"/><Relationship Id="rId5" Type="http://schemas.openxmlformats.org/officeDocument/2006/relationships/image" Target="../media/image57.emf"/><Relationship Id="rId6" Type="http://schemas.openxmlformats.org/officeDocument/2006/relationships/image" Target="../media/image58.emf"/><Relationship Id="rId7" Type="http://schemas.openxmlformats.org/officeDocument/2006/relationships/image" Target="../media/image59.emf"/><Relationship Id="rId8" Type="http://schemas.openxmlformats.org/officeDocument/2006/relationships/image" Target="../media/image60.emf"/><Relationship Id="rId9" Type="http://schemas.openxmlformats.org/officeDocument/2006/relationships/image" Target="../media/image61.emf"/><Relationship Id="rId10" Type="http://schemas.openxmlformats.org/officeDocument/2006/relationships/image" Target="../media/image6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66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67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6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JPG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11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12.wmf"/><Relationship Id="rId9" Type="http://schemas.openxmlformats.org/officeDocument/2006/relationships/image" Target="../media/image1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5800" y="662255"/>
            <a:ext cx="7848600" cy="558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IEEE </a:t>
            </a:r>
            <a:r>
              <a:rPr lang="en-GB" altLang="en-US" sz="18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802.11bb Task Group</a:t>
            </a:r>
            <a:endParaRPr lang="en-GB" altLang="en-US" sz="1600" b="1" dirty="0">
              <a:solidFill>
                <a:schemeClr val="tx2"/>
              </a:solidFill>
            </a:endParaRPr>
          </a:p>
          <a:p>
            <a:endParaRPr lang="en-GB" altLang="en-US" sz="1600" dirty="0">
              <a:solidFill>
                <a:schemeClr val="tx2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GB" altLang="en-US" sz="1600" b="1" dirty="0">
                <a:solidFill>
                  <a:schemeClr val="tx2"/>
                </a:solidFill>
              </a:rPr>
              <a:t>Submission </a:t>
            </a:r>
            <a:r>
              <a:rPr lang="en-GB" altLang="en-US" sz="1600" b="1" dirty="0" smtClean="0">
                <a:solidFill>
                  <a:schemeClr val="tx2"/>
                </a:solidFill>
              </a:rPr>
              <a:t>Title: </a:t>
            </a:r>
            <a:r>
              <a:rPr lang="en-GB" altLang="en-US" sz="1600" dirty="0" smtClean="0">
                <a:solidFill>
                  <a:schemeClr val="tx2"/>
                </a:solidFill>
              </a:rPr>
              <a:t>IEEE 802.11bb Reference Channel Models for </a:t>
            </a:r>
            <a:r>
              <a:rPr lang="en-US" altLang="en-US" sz="1600" dirty="0" smtClean="0">
                <a:solidFill>
                  <a:schemeClr val="tx2"/>
                </a:solidFill>
              </a:rPr>
              <a:t>Vehicular Communications</a:t>
            </a:r>
            <a:endParaRPr lang="de-DE" sz="1600" dirty="0" smtClean="0"/>
          </a:p>
          <a:p>
            <a:pPr algn="just">
              <a:spcAft>
                <a:spcPts val="600"/>
              </a:spcAft>
            </a:pPr>
            <a:r>
              <a:rPr lang="en-GB" altLang="en-US" sz="1600" b="1" dirty="0" smtClean="0">
                <a:solidFill>
                  <a:schemeClr val="tx2"/>
                </a:solidFill>
              </a:rPr>
              <a:t>Date Submitted: </a:t>
            </a:r>
            <a:r>
              <a:rPr lang="en-GB" altLang="en-US" sz="1600" dirty="0" smtClean="0">
                <a:solidFill>
                  <a:schemeClr val="tx2"/>
                </a:solidFill>
              </a:rPr>
              <a:t>July </a:t>
            </a:r>
            <a:r>
              <a:rPr lang="en-US" altLang="en-US" sz="1600" dirty="0" smtClean="0">
                <a:solidFill>
                  <a:schemeClr val="tx2"/>
                </a:solidFill>
              </a:rPr>
              <a:t>06</a:t>
            </a:r>
            <a:r>
              <a:rPr lang="tr-TR" altLang="en-US" sz="1600" dirty="0" smtClean="0">
                <a:solidFill>
                  <a:schemeClr val="tx2"/>
                </a:solidFill>
              </a:rPr>
              <a:t>, </a:t>
            </a:r>
            <a:r>
              <a:rPr lang="en-GB" altLang="en-US" sz="1600" dirty="0" smtClean="0">
                <a:solidFill>
                  <a:schemeClr val="tx2"/>
                </a:solidFill>
              </a:rPr>
              <a:t>2018 	</a:t>
            </a:r>
          </a:p>
          <a:p>
            <a:pPr algn="just">
              <a:spcAft>
                <a:spcPts val="600"/>
              </a:spcAft>
            </a:pPr>
            <a:r>
              <a:rPr lang="en-GB" altLang="en-US" sz="1600" b="1" dirty="0" smtClean="0">
                <a:solidFill>
                  <a:schemeClr val="tx2"/>
                </a:solidFill>
              </a:rPr>
              <a:t>Source</a:t>
            </a:r>
            <a:r>
              <a:rPr lang="en-GB" altLang="en-US" sz="1600" b="1" dirty="0">
                <a:solidFill>
                  <a:schemeClr val="tx2"/>
                </a:solidFill>
              </a:rPr>
              <a:t>: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Murat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Uysal</a:t>
            </a:r>
            <a:r>
              <a:rPr lang="en-GB" altLang="en-US" sz="1600" dirty="0" smtClean="0">
                <a:solidFill>
                  <a:schemeClr val="tx2"/>
                </a:solidFill>
              </a:rPr>
              <a:t> (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Ozyegin</a:t>
            </a:r>
            <a:r>
              <a:rPr lang="en-GB" altLang="en-US" sz="1600" dirty="0" smtClean="0">
                <a:solidFill>
                  <a:schemeClr val="tx2"/>
                </a:solidFill>
              </a:rPr>
              <a:t> University)</a:t>
            </a:r>
            <a:r>
              <a:rPr lang="en-US" altLang="en-US" sz="1600" dirty="0" smtClean="0">
                <a:solidFill>
                  <a:schemeClr val="tx2"/>
                </a:solidFill>
              </a:rPr>
              <a:t>,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Farshad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Miramirkhani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(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Ozyegin</a:t>
            </a:r>
            <a:r>
              <a:rPr lang="en-GB" altLang="en-US" sz="1600" dirty="0" smtClean="0">
                <a:solidFill>
                  <a:schemeClr val="tx2"/>
                </a:solidFill>
              </a:rPr>
              <a:t> University), </a:t>
            </a:r>
            <a:r>
              <a:rPr lang="en-GB" altLang="en-US" sz="1600" dirty="0" err="1">
                <a:solidFill>
                  <a:schemeClr val="tx2"/>
                </a:solidFill>
              </a:rPr>
              <a:t>Tuncer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Baykas</a:t>
            </a:r>
            <a:r>
              <a:rPr lang="en-GB" altLang="en-US" sz="1600" dirty="0" smtClean="0">
                <a:solidFill>
                  <a:schemeClr val="tx2"/>
                </a:solidFill>
              </a:rPr>
              <a:t> (Istanbul </a:t>
            </a:r>
            <a:r>
              <a:rPr lang="en-GB" altLang="en-US" sz="1600" dirty="0" err="1">
                <a:solidFill>
                  <a:schemeClr val="tx2"/>
                </a:solidFill>
              </a:rPr>
              <a:t>Medipol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University),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Emrah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Kinav</a:t>
            </a:r>
            <a:r>
              <a:rPr lang="en-GB" altLang="en-US" sz="1600" dirty="0" smtClean="0">
                <a:solidFill>
                  <a:schemeClr val="tx2"/>
                </a:solidFill>
              </a:rPr>
              <a:t> (Ford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Otosan</a:t>
            </a:r>
            <a:r>
              <a:rPr lang="en-GB" altLang="en-US" sz="1600" dirty="0" smtClean="0">
                <a:solidFill>
                  <a:schemeClr val="tx2"/>
                </a:solidFill>
              </a:rPr>
              <a:t>), and Omer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Rustu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Ergen</a:t>
            </a:r>
            <a:r>
              <a:rPr lang="en-GB" altLang="en-US" sz="1600" dirty="0" smtClean="0">
                <a:solidFill>
                  <a:schemeClr val="tx2"/>
                </a:solidFill>
              </a:rPr>
              <a:t> (Ford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Otosan</a:t>
            </a:r>
            <a:r>
              <a:rPr lang="en-GB" altLang="en-US" sz="1600" dirty="0" smtClean="0">
                <a:solidFill>
                  <a:schemeClr val="tx2"/>
                </a:solidFill>
              </a:rPr>
              <a:t>).</a:t>
            </a:r>
            <a:endParaRPr lang="en-GB" altLang="en-US" sz="1600" dirty="0">
              <a:solidFill>
                <a:schemeClr val="tx2"/>
              </a:solidFill>
            </a:endParaRPr>
          </a:p>
          <a:p>
            <a:pPr algn="just"/>
            <a:r>
              <a:rPr lang="en-GB" altLang="en-US" sz="1600" b="1" dirty="0" smtClean="0">
                <a:solidFill>
                  <a:schemeClr val="tx2"/>
                </a:solidFill>
              </a:rPr>
              <a:t>Address</a:t>
            </a:r>
            <a:r>
              <a:rPr lang="en-GB" altLang="en-US" sz="1600" dirty="0" smtClean="0">
                <a:solidFill>
                  <a:schemeClr val="tx2"/>
                </a:solidFill>
              </a:rPr>
              <a:t>: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Ozyegin</a:t>
            </a:r>
            <a:r>
              <a:rPr lang="en-GB" altLang="en-US" sz="1600" dirty="0" smtClean="0">
                <a:solidFill>
                  <a:schemeClr val="tx2"/>
                </a:solidFill>
              </a:rPr>
              <a:t> University</a:t>
            </a:r>
            <a:r>
              <a:rPr lang="en-US" altLang="en-US" sz="1600" dirty="0" smtClean="0">
                <a:solidFill>
                  <a:schemeClr val="tx2"/>
                </a:solidFill>
              </a:rPr>
              <a:t>,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Nisantepe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Mh</a:t>
            </a:r>
            <a:r>
              <a:rPr lang="en-GB" altLang="en-US" sz="1600" dirty="0" smtClean="0">
                <a:solidFill>
                  <a:schemeClr val="tx2"/>
                </a:solidFill>
              </a:rPr>
              <a:t>.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Orman</a:t>
            </a:r>
            <a:r>
              <a:rPr lang="en-GB" altLang="en-US" sz="1600" dirty="0" smtClean="0">
                <a:solidFill>
                  <a:schemeClr val="tx2"/>
                </a:solidFill>
              </a:rPr>
              <a:t> Sk. No:34-36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Çekmekoy</a:t>
            </a:r>
            <a:r>
              <a:rPr lang="en-GB" altLang="en-US" sz="1600" dirty="0" smtClean="0">
                <a:solidFill>
                  <a:schemeClr val="tx2"/>
                </a:solidFill>
              </a:rPr>
              <a:t> 34794 Istanbul, Turkey </a:t>
            </a:r>
          </a:p>
          <a:p>
            <a:pPr algn="just">
              <a:spcAft>
                <a:spcPts val="600"/>
              </a:spcAft>
            </a:pPr>
            <a:r>
              <a:rPr lang="en-GB" altLang="en-US" sz="1600" dirty="0" smtClean="0">
                <a:solidFill>
                  <a:schemeClr val="tx2"/>
                </a:solidFill>
              </a:rPr>
              <a:t>Voice: +90 (216) 5649329, Fax: </a:t>
            </a:r>
            <a:r>
              <a:rPr lang="en-GB" sz="1600" dirty="0"/>
              <a:t>+90 (216) </a:t>
            </a:r>
            <a:r>
              <a:rPr lang="en-GB" sz="1600" dirty="0" smtClean="0"/>
              <a:t>5649450</a:t>
            </a:r>
            <a:r>
              <a:rPr lang="en-GB" altLang="en-US" sz="1600" dirty="0" smtClean="0">
                <a:solidFill>
                  <a:schemeClr val="tx2"/>
                </a:solidFill>
              </a:rPr>
              <a:t>, E-Mail: </a:t>
            </a:r>
            <a:r>
              <a:rPr lang="tr-TR" altLang="en-US" sz="1600" dirty="0" smtClean="0">
                <a:solidFill>
                  <a:schemeClr val="tx2"/>
                </a:solidFill>
              </a:rPr>
              <a:t>murat.uysal@ozyegin.edu.tr</a:t>
            </a:r>
            <a:endParaRPr lang="tr-TR" altLang="en-US" sz="1600" b="1" dirty="0">
              <a:solidFill>
                <a:schemeClr val="tx2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GB" altLang="en-US" sz="1600" b="1" dirty="0" smtClean="0">
                <a:solidFill>
                  <a:schemeClr val="tx2"/>
                </a:solidFill>
              </a:rPr>
              <a:t>Abstract</a:t>
            </a:r>
            <a:r>
              <a:rPr lang="en-GB" altLang="en-US" sz="1600" b="1" dirty="0">
                <a:solidFill>
                  <a:schemeClr val="tx2"/>
                </a:solidFill>
              </a:rPr>
              <a:t>:</a:t>
            </a:r>
            <a:r>
              <a:rPr lang="en-GB" altLang="en-US" sz="1600" dirty="0">
                <a:solidFill>
                  <a:schemeClr val="tx2"/>
                </a:solidFill>
              </a:rPr>
              <a:t>	</a:t>
            </a:r>
            <a:r>
              <a:rPr lang="en-GB" altLang="en-US" sz="1600" dirty="0" smtClean="0">
                <a:solidFill>
                  <a:schemeClr val="tx2"/>
                </a:solidFill>
              </a:rPr>
              <a:t>T</a:t>
            </a:r>
            <a:r>
              <a:rPr lang="tr-TR" altLang="en-US" sz="1600" dirty="0" smtClean="0">
                <a:solidFill>
                  <a:schemeClr val="tx2"/>
                </a:solidFill>
              </a:rPr>
              <a:t>his contribution proposes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LiFi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</a:rPr>
              <a:t>reference channel models </a:t>
            </a:r>
            <a:r>
              <a:rPr lang="tr-TR" altLang="en-US" sz="1600" dirty="0" smtClean="0">
                <a:solidFill>
                  <a:schemeClr val="tx2"/>
                </a:solidFill>
              </a:rPr>
              <a:t>for </a:t>
            </a:r>
            <a:r>
              <a:rPr lang="en-US" altLang="en-US" sz="1600" dirty="0" smtClean="0">
                <a:solidFill>
                  <a:schemeClr val="tx2"/>
                </a:solidFill>
              </a:rPr>
              <a:t>vehicular communications.</a:t>
            </a:r>
          </a:p>
          <a:p>
            <a:pPr algn="just">
              <a:spcAft>
                <a:spcPts val="600"/>
              </a:spcAft>
            </a:pPr>
            <a:r>
              <a:rPr lang="en-GB" altLang="en-US" sz="1600" b="1" dirty="0" smtClean="0">
                <a:solidFill>
                  <a:schemeClr val="tx2"/>
                </a:solidFill>
              </a:rPr>
              <a:t>Purpose: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To introduce </a:t>
            </a:r>
            <a:r>
              <a:rPr lang="tr-TR" altLang="en-US" sz="1600" dirty="0" smtClean="0">
                <a:solidFill>
                  <a:schemeClr val="tx2"/>
                </a:solidFill>
              </a:rPr>
              <a:t>reference channel model</a:t>
            </a:r>
            <a:r>
              <a:rPr lang="en-US" altLang="en-US" sz="1600" dirty="0" smtClean="0">
                <a:solidFill>
                  <a:schemeClr val="tx2"/>
                </a:solidFill>
              </a:rPr>
              <a:t>s</a:t>
            </a:r>
            <a:r>
              <a:rPr lang="tr-TR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for the evaluation of different PHY proposals.</a:t>
            </a:r>
          </a:p>
          <a:p>
            <a:pPr algn="just">
              <a:spcAft>
                <a:spcPts val="600"/>
              </a:spcAft>
            </a:pPr>
            <a:r>
              <a:rPr lang="en-GB" altLang="en-US" sz="1600" b="1" dirty="0" smtClean="0">
                <a:solidFill>
                  <a:schemeClr val="tx2"/>
                </a:solidFill>
              </a:rPr>
              <a:t>Notice: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This </a:t>
            </a:r>
            <a:r>
              <a:rPr lang="en-GB" altLang="en-US" sz="1600" dirty="0">
                <a:solidFill>
                  <a:schemeClr val="tx2"/>
                </a:solidFill>
              </a:rPr>
              <a:t>document has been prepared to assist the IEEE </a:t>
            </a:r>
            <a:r>
              <a:rPr lang="en-GB" altLang="en-US" sz="1600" dirty="0" smtClean="0">
                <a:solidFill>
                  <a:schemeClr val="tx2"/>
                </a:solidFill>
              </a:rPr>
              <a:t>802.11. It </a:t>
            </a:r>
            <a:r>
              <a:rPr lang="en-GB" altLang="en-US" sz="1600" dirty="0">
                <a:solidFill>
                  <a:schemeClr val="tx2"/>
                </a:solidFill>
              </a:rPr>
              <a:t>is offered as a basis for discussion and is not binding on the contributing individual(s) or organization(s</a:t>
            </a:r>
            <a:r>
              <a:rPr lang="en-GB" altLang="en-US" sz="1600" dirty="0" smtClean="0">
                <a:solidFill>
                  <a:schemeClr val="tx2"/>
                </a:solidFill>
              </a:rPr>
              <a:t>). The </a:t>
            </a:r>
            <a:r>
              <a:rPr lang="en-GB" altLang="en-US" sz="1600" dirty="0">
                <a:solidFill>
                  <a:schemeClr val="tx2"/>
                </a:solidFill>
              </a:rPr>
              <a:t>material in this document is subject to change in form and content after further study. The contributor(s) reserve(s) the right to add, amend or withdraw material contained herein.</a:t>
            </a:r>
          </a:p>
          <a:p>
            <a:pPr algn="just"/>
            <a:r>
              <a:rPr lang="en-GB" altLang="en-US" sz="1600" b="1" dirty="0" smtClean="0">
                <a:solidFill>
                  <a:schemeClr val="tx2"/>
                </a:solidFill>
              </a:rPr>
              <a:t>Release:</a:t>
            </a:r>
            <a:r>
              <a:rPr lang="en-GB" altLang="en-US" sz="1600" dirty="0">
                <a:solidFill>
                  <a:schemeClr val="tx2"/>
                </a:solidFill>
              </a:rPr>
              <a:t> </a:t>
            </a:r>
            <a:r>
              <a:rPr lang="en-GB" altLang="en-US" sz="1600" dirty="0" smtClean="0">
                <a:solidFill>
                  <a:schemeClr val="tx2"/>
                </a:solidFill>
              </a:rPr>
              <a:t>The </a:t>
            </a:r>
            <a:r>
              <a:rPr lang="en-GB" altLang="en-US" sz="1600" dirty="0">
                <a:solidFill>
                  <a:schemeClr val="tx2"/>
                </a:solidFill>
              </a:rPr>
              <a:t>contributor acknowledges and accepts that this contribution becomes the property of IEEE and may be made publicly available by </a:t>
            </a:r>
            <a:r>
              <a:rPr lang="en-GB" altLang="en-US" sz="1600" dirty="0" smtClean="0">
                <a:solidFill>
                  <a:schemeClr val="tx2"/>
                </a:solidFill>
              </a:rPr>
              <a:t>802.11.</a:t>
            </a:r>
            <a:r>
              <a:rPr lang="tr-TR" sz="1600" b="1" dirty="0" smtClean="0"/>
              <a:t> </a:t>
            </a:r>
            <a:r>
              <a:rPr lang="en-GB" altLang="en-US" sz="16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</a:t>
            </a:fld>
            <a:endParaRPr lang="en-GB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1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11292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7"/>
          <p:cNvSpPr txBox="1"/>
          <p:nvPr/>
        </p:nvSpPr>
        <p:spPr>
          <a:xfrm>
            <a:off x="685800" y="1524000"/>
            <a:ext cx="7848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We </a:t>
            </a:r>
            <a:r>
              <a:rPr lang="en-US" sz="1600" dirty="0">
                <a:solidFill>
                  <a:schemeClr val="tx2"/>
                </a:solidFill>
              </a:rPr>
              <a:t>assume that the two vehicles are </a:t>
            </a:r>
            <a:r>
              <a:rPr lang="en-US" sz="1600" dirty="0" smtClean="0">
                <a:solidFill>
                  <a:schemeClr val="tx2"/>
                </a:solidFill>
              </a:rPr>
              <a:t>separated from </a:t>
            </a:r>
            <a:r>
              <a:rPr lang="en-US" sz="1600" dirty="0">
                <a:solidFill>
                  <a:schemeClr val="tx2"/>
                </a:solidFill>
              </a:rPr>
              <a:t>each other initially at a distance of 10 meter</a:t>
            </a:r>
            <a:r>
              <a:rPr lang="en-US" sz="1600" dirty="0" smtClean="0">
                <a:solidFill>
                  <a:schemeClr val="tx2"/>
                </a:solidFill>
              </a:rPr>
              <a:t>. 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C911B8A-1E84-42DB-B751-42B7EDCBCFAE}" type="slidenum">
              <a:rPr lang="en-GB" altLang="en-US" smtClean="0"/>
              <a:pPr algn="ctr"/>
              <a:t>10</a:t>
            </a:fld>
            <a:endParaRPr lang="en-GB" altLang="en-US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06045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Simulation Scenario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11" name="Picture 10" descr="D:\OZYEGIN UNIVERSITY\S005827\Ph.D. Works\Journal &amp; Report Format\VTC2018-Spring\7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0"/>
            <a:ext cx="5486400" cy="20116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2"/>
          <p:cNvGrpSpPr/>
          <p:nvPr/>
        </p:nvGrpSpPr>
        <p:grpSpPr>
          <a:xfrm>
            <a:off x="868045" y="4572000"/>
            <a:ext cx="3475355" cy="1371600"/>
            <a:chOff x="381000" y="3728025"/>
            <a:chExt cx="3475355" cy="1371600"/>
          </a:xfrm>
        </p:grpSpPr>
        <p:pic>
          <p:nvPicPr>
            <p:cNvPr id="22" name="Picture 21" descr="D:\PhD\S005827\Ph.D. Works\TUBITAK 1003\Report-2\Zoomed Version of Headlamps on the Car.JP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3728025"/>
              <a:ext cx="3475355" cy="1371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" name="Freeform 22"/>
            <p:cNvSpPr/>
            <p:nvPr/>
          </p:nvSpPr>
          <p:spPr>
            <a:xfrm>
              <a:off x="2085503" y="4506468"/>
              <a:ext cx="356870" cy="234950"/>
            </a:xfrm>
            <a:custGeom>
              <a:avLst/>
              <a:gdLst>
                <a:gd name="connsiteX0" fmla="*/ 19574 w 389253"/>
                <a:gd name="connsiteY0" fmla="*/ 0 h 218322"/>
                <a:gd name="connsiteX1" fmla="*/ 40716 w 389253"/>
                <a:gd name="connsiteY1" fmla="*/ 100425 h 218322"/>
                <a:gd name="connsiteX2" fmla="*/ 119999 w 389253"/>
                <a:gd name="connsiteY2" fmla="*/ 163852 h 218322"/>
                <a:gd name="connsiteX3" fmla="*/ 373706 w 389253"/>
                <a:gd name="connsiteY3" fmla="*/ 216707 h 218322"/>
                <a:gd name="connsiteX4" fmla="*/ 326136 w 389253"/>
                <a:gd name="connsiteY4" fmla="*/ 100425 h 218322"/>
                <a:gd name="connsiteX5" fmla="*/ 19574 w 389253"/>
                <a:gd name="connsiteY5" fmla="*/ 0 h 218322"/>
                <a:gd name="connsiteX0" fmla="*/ 19574 w 434633"/>
                <a:gd name="connsiteY0" fmla="*/ 0 h 213697"/>
                <a:gd name="connsiteX1" fmla="*/ 40716 w 434633"/>
                <a:gd name="connsiteY1" fmla="*/ 100425 h 213697"/>
                <a:gd name="connsiteX2" fmla="*/ 119999 w 434633"/>
                <a:gd name="connsiteY2" fmla="*/ 163852 h 213697"/>
                <a:gd name="connsiteX3" fmla="*/ 425226 w 434633"/>
                <a:gd name="connsiteY3" fmla="*/ 211950 h 213697"/>
                <a:gd name="connsiteX4" fmla="*/ 326136 w 434633"/>
                <a:gd name="connsiteY4" fmla="*/ 100425 h 213697"/>
                <a:gd name="connsiteX5" fmla="*/ 19574 w 434633"/>
                <a:gd name="connsiteY5" fmla="*/ 0 h 213697"/>
                <a:gd name="connsiteX0" fmla="*/ 19574 w 424633"/>
                <a:gd name="connsiteY0" fmla="*/ 0 h 209569"/>
                <a:gd name="connsiteX1" fmla="*/ 40716 w 424633"/>
                <a:gd name="connsiteY1" fmla="*/ 100425 h 209569"/>
                <a:gd name="connsiteX2" fmla="*/ 119999 w 424633"/>
                <a:gd name="connsiteY2" fmla="*/ 163852 h 209569"/>
                <a:gd name="connsiteX3" fmla="*/ 414277 w 424633"/>
                <a:gd name="connsiteY3" fmla="*/ 207684 h 209569"/>
                <a:gd name="connsiteX4" fmla="*/ 326136 w 424633"/>
                <a:gd name="connsiteY4" fmla="*/ 100425 h 209569"/>
                <a:gd name="connsiteX5" fmla="*/ 19574 w 424633"/>
                <a:gd name="connsiteY5" fmla="*/ 0 h 209569"/>
                <a:gd name="connsiteX0" fmla="*/ 18433 w 421986"/>
                <a:gd name="connsiteY0" fmla="*/ 17 h 209586"/>
                <a:gd name="connsiteX1" fmla="*/ 39575 w 421986"/>
                <a:gd name="connsiteY1" fmla="*/ 100442 h 209586"/>
                <a:gd name="connsiteX2" fmla="*/ 118858 w 421986"/>
                <a:gd name="connsiteY2" fmla="*/ 163869 h 209586"/>
                <a:gd name="connsiteX3" fmla="*/ 413136 w 421986"/>
                <a:gd name="connsiteY3" fmla="*/ 207701 h 209586"/>
                <a:gd name="connsiteX4" fmla="*/ 309445 w 421986"/>
                <a:gd name="connsiteY4" fmla="*/ 108367 h 209586"/>
                <a:gd name="connsiteX5" fmla="*/ 18433 w 421986"/>
                <a:gd name="connsiteY5" fmla="*/ 17 h 209586"/>
                <a:gd name="connsiteX0" fmla="*/ 17807 w 421358"/>
                <a:gd name="connsiteY0" fmla="*/ 17 h 209586"/>
                <a:gd name="connsiteX1" fmla="*/ 38949 w 421358"/>
                <a:gd name="connsiteY1" fmla="*/ 100442 h 209586"/>
                <a:gd name="connsiteX2" fmla="*/ 97628 w 421358"/>
                <a:gd name="connsiteY2" fmla="*/ 163869 h 209586"/>
                <a:gd name="connsiteX3" fmla="*/ 412510 w 421358"/>
                <a:gd name="connsiteY3" fmla="*/ 207701 h 209586"/>
                <a:gd name="connsiteX4" fmla="*/ 308819 w 421358"/>
                <a:gd name="connsiteY4" fmla="*/ 108367 h 209586"/>
                <a:gd name="connsiteX5" fmla="*/ 17807 w 421358"/>
                <a:gd name="connsiteY5" fmla="*/ 17 h 209586"/>
                <a:gd name="connsiteX0" fmla="*/ 19285 w 422838"/>
                <a:gd name="connsiteY0" fmla="*/ 5 h 209549"/>
                <a:gd name="connsiteX1" fmla="*/ 35275 w 422838"/>
                <a:gd name="connsiteY1" fmla="*/ 104241 h 209549"/>
                <a:gd name="connsiteX2" fmla="*/ 99106 w 422838"/>
                <a:gd name="connsiteY2" fmla="*/ 163857 h 209549"/>
                <a:gd name="connsiteX3" fmla="*/ 413988 w 422838"/>
                <a:gd name="connsiteY3" fmla="*/ 207689 h 209549"/>
                <a:gd name="connsiteX4" fmla="*/ 310297 w 422838"/>
                <a:gd name="connsiteY4" fmla="*/ 108355 h 209549"/>
                <a:gd name="connsiteX5" fmla="*/ 19285 w 422838"/>
                <a:gd name="connsiteY5" fmla="*/ 5 h 209549"/>
                <a:gd name="connsiteX0" fmla="*/ 20902 w 424454"/>
                <a:gd name="connsiteY0" fmla="*/ 5 h 209549"/>
                <a:gd name="connsiteX1" fmla="*/ 31739 w 424454"/>
                <a:gd name="connsiteY1" fmla="*/ 104241 h 209549"/>
                <a:gd name="connsiteX2" fmla="*/ 100723 w 424454"/>
                <a:gd name="connsiteY2" fmla="*/ 163857 h 209549"/>
                <a:gd name="connsiteX3" fmla="*/ 415605 w 424454"/>
                <a:gd name="connsiteY3" fmla="*/ 207689 h 209549"/>
                <a:gd name="connsiteX4" fmla="*/ 311914 w 424454"/>
                <a:gd name="connsiteY4" fmla="*/ 108355 h 209549"/>
                <a:gd name="connsiteX5" fmla="*/ 20902 w 424454"/>
                <a:gd name="connsiteY5" fmla="*/ 5 h 209549"/>
                <a:gd name="connsiteX0" fmla="*/ 20902 w 400938"/>
                <a:gd name="connsiteY0" fmla="*/ 5 h 198579"/>
                <a:gd name="connsiteX1" fmla="*/ 31739 w 400938"/>
                <a:gd name="connsiteY1" fmla="*/ 104241 h 198579"/>
                <a:gd name="connsiteX2" fmla="*/ 100723 w 400938"/>
                <a:gd name="connsiteY2" fmla="*/ 163857 h 198579"/>
                <a:gd name="connsiteX3" fmla="*/ 389831 w 400938"/>
                <a:gd name="connsiteY3" fmla="*/ 196228 h 198579"/>
                <a:gd name="connsiteX4" fmla="*/ 311914 w 400938"/>
                <a:gd name="connsiteY4" fmla="*/ 108355 h 198579"/>
                <a:gd name="connsiteX5" fmla="*/ 20902 w 400938"/>
                <a:gd name="connsiteY5" fmla="*/ 5 h 198579"/>
                <a:gd name="connsiteX0" fmla="*/ 21666 w 403174"/>
                <a:gd name="connsiteY0" fmla="*/ 5 h 198579"/>
                <a:gd name="connsiteX1" fmla="*/ 32503 w 403174"/>
                <a:gd name="connsiteY1" fmla="*/ 104241 h 198579"/>
                <a:gd name="connsiteX2" fmla="*/ 101487 w 403174"/>
                <a:gd name="connsiteY2" fmla="*/ 163857 h 198579"/>
                <a:gd name="connsiteX3" fmla="*/ 390595 w 403174"/>
                <a:gd name="connsiteY3" fmla="*/ 196228 h 198579"/>
                <a:gd name="connsiteX4" fmla="*/ 322996 w 403174"/>
                <a:gd name="connsiteY4" fmla="*/ 108355 h 198579"/>
                <a:gd name="connsiteX5" fmla="*/ 21666 w 403174"/>
                <a:gd name="connsiteY5" fmla="*/ 5 h 198579"/>
                <a:gd name="connsiteX0" fmla="*/ 21666 w 402469"/>
                <a:gd name="connsiteY0" fmla="*/ 5 h 198579"/>
                <a:gd name="connsiteX1" fmla="*/ 32503 w 402469"/>
                <a:gd name="connsiteY1" fmla="*/ 104241 h 198579"/>
                <a:gd name="connsiteX2" fmla="*/ 101487 w 402469"/>
                <a:gd name="connsiteY2" fmla="*/ 163857 h 198579"/>
                <a:gd name="connsiteX3" fmla="*/ 390595 w 402469"/>
                <a:gd name="connsiteY3" fmla="*/ 196228 h 198579"/>
                <a:gd name="connsiteX4" fmla="*/ 322996 w 402469"/>
                <a:gd name="connsiteY4" fmla="*/ 108355 h 198579"/>
                <a:gd name="connsiteX5" fmla="*/ 21666 w 402469"/>
                <a:gd name="connsiteY5" fmla="*/ 5 h 198579"/>
                <a:gd name="connsiteX0" fmla="*/ 21666 w 403174"/>
                <a:gd name="connsiteY0" fmla="*/ 5 h 198579"/>
                <a:gd name="connsiteX1" fmla="*/ 32503 w 403174"/>
                <a:gd name="connsiteY1" fmla="*/ 104241 h 198579"/>
                <a:gd name="connsiteX2" fmla="*/ 101487 w 403174"/>
                <a:gd name="connsiteY2" fmla="*/ 163857 h 198579"/>
                <a:gd name="connsiteX3" fmla="*/ 390595 w 403174"/>
                <a:gd name="connsiteY3" fmla="*/ 196228 h 198579"/>
                <a:gd name="connsiteX4" fmla="*/ 322996 w 403174"/>
                <a:gd name="connsiteY4" fmla="*/ 108355 h 198579"/>
                <a:gd name="connsiteX5" fmla="*/ 21666 w 403174"/>
                <a:gd name="connsiteY5" fmla="*/ 5 h 198579"/>
                <a:gd name="connsiteX0" fmla="*/ 21666 w 406683"/>
                <a:gd name="connsiteY0" fmla="*/ 5 h 198579"/>
                <a:gd name="connsiteX1" fmla="*/ 32503 w 406683"/>
                <a:gd name="connsiteY1" fmla="*/ 104241 h 198579"/>
                <a:gd name="connsiteX2" fmla="*/ 101487 w 406683"/>
                <a:gd name="connsiteY2" fmla="*/ 163857 h 198579"/>
                <a:gd name="connsiteX3" fmla="*/ 390595 w 406683"/>
                <a:gd name="connsiteY3" fmla="*/ 196228 h 198579"/>
                <a:gd name="connsiteX4" fmla="*/ 322996 w 406683"/>
                <a:gd name="connsiteY4" fmla="*/ 108355 h 198579"/>
                <a:gd name="connsiteX5" fmla="*/ 21666 w 406683"/>
                <a:gd name="connsiteY5" fmla="*/ 5 h 198579"/>
                <a:gd name="connsiteX0" fmla="*/ 21666 w 405694"/>
                <a:gd name="connsiteY0" fmla="*/ 5 h 198579"/>
                <a:gd name="connsiteX1" fmla="*/ 32503 w 405694"/>
                <a:gd name="connsiteY1" fmla="*/ 104241 h 198579"/>
                <a:gd name="connsiteX2" fmla="*/ 101487 w 405694"/>
                <a:gd name="connsiteY2" fmla="*/ 163857 h 198579"/>
                <a:gd name="connsiteX3" fmla="*/ 390595 w 405694"/>
                <a:gd name="connsiteY3" fmla="*/ 196228 h 198579"/>
                <a:gd name="connsiteX4" fmla="*/ 322996 w 405694"/>
                <a:gd name="connsiteY4" fmla="*/ 108355 h 198579"/>
                <a:gd name="connsiteX5" fmla="*/ 21666 w 405694"/>
                <a:gd name="connsiteY5" fmla="*/ 5 h 198579"/>
                <a:gd name="connsiteX0" fmla="*/ 21666 w 401155"/>
                <a:gd name="connsiteY0" fmla="*/ 5 h 198579"/>
                <a:gd name="connsiteX1" fmla="*/ 32503 w 401155"/>
                <a:gd name="connsiteY1" fmla="*/ 104241 h 198579"/>
                <a:gd name="connsiteX2" fmla="*/ 101487 w 401155"/>
                <a:gd name="connsiteY2" fmla="*/ 163857 h 198579"/>
                <a:gd name="connsiteX3" fmla="*/ 390595 w 401155"/>
                <a:gd name="connsiteY3" fmla="*/ 196228 h 198579"/>
                <a:gd name="connsiteX4" fmla="*/ 322996 w 401155"/>
                <a:gd name="connsiteY4" fmla="*/ 108355 h 198579"/>
                <a:gd name="connsiteX5" fmla="*/ 21666 w 401155"/>
                <a:gd name="connsiteY5" fmla="*/ 5 h 198579"/>
                <a:gd name="connsiteX0" fmla="*/ 21666 w 405700"/>
                <a:gd name="connsiteY0" fmla="*/ 5 h 198579"/>
                <a:gd name="connsiteX1" fmla="*/ 32503 w 405700"/>
                <a:gd name="connsiteY1" fmla="*/ 104241 h 198579"/>
                <a:gd name="connsiteX2" fmla="*/ 101487 w 405700"/>
                <a:gd name="connsiteY2" fmla="*/ 163857 h 198579"/>
                <a:gd name="connsiteX3" fmla="*/ 390595 w 405700"/>
                <a:gd name="connsiteY3" fmla="*/ 196228 h 198579"/>
                <a:gd name="connsiteX4" fmla="*/ 322996 w 405700"/>
                <a:gd name="connsiteY4" fmla="*/ 108355 h 198579"/>
                <a:gd name="connsiteX5" fmla="*/ 21666 w 405700"/>
                <a:gd name="connsiteY5" fmla="*/ 5 h 198579"/>
                <a:gd name="connsiteX0" fmla="*/ 21666 w 398904"/>
                <a:gd name="connsiteY0" fmla="*/ 5 h 198579"/>
                <a:gd name="connsiteX1" fmla="*/ 32503 w 398904"/>
                <a:gd name="connsiteY1" fmla="*/ 104241 h 198579"/>
                <a:gd name="connsiteX2" fmla="*/ 101487 w 398904"/>
                <a:gd name="connsiteY2" fmla="*/ 163857 h 198579"/>
                <a:gd name="connsiteX3" fmla="*/ 390595 w 398904"/>
                <a:gd name="connsiteY3" fmla="*/ 196228 h 198579"/>
                <a:gd name="connsiteX4" fmla="*/ 322996 w 398904"/>
                <a:gd name="connsiteY4" fmla="*/ 108355 h 198579"/>
                <a:gd name="connsiteX5" fmla="*/ 21666 w 398904"/>
                <a:gd name="connsiteY5" fmla="*/ 5 h 198579"/>
                <a:gd name="connsiteX0" fmla="*/ 21666 w 412559"/>
                <a:gd name="connsiteY0" fmla="*/ 5 h 198579"/>
                <a:gd name="connsiteX1" fmla="*/ 32503 w 412559"/>
                <a:gd name="connsiteY1" fmla="*/ 104241 h 198579"/>
                <a:gd name="connsiteX2" fmla="*/ 101487 w 412559"/>
                <a:gd name="connsiteY2" fmla="*/ 163857 h 198579"/>
                <a:gd name="connsiteX3" fmla="*/ 390595 w 412559"/>
                <a:gd name="connsiteY3" fmla="*/ 196228 h 198579"/>
                <a:gd name="connsiteX4" fmla="*/ 322996 w 412559"/>
                <a:gd name="connsiteY4" fmla="*/ 108355 h 198579"/>
                <a:gd name="connsiteX5" fmla="*/ 21666 w 412559"/>
                <a:gd name="connsiteY5" fmla="*/ 5 h 198579"/>
                <a:gd name="connsiteX0" fmla="*/ 21666 w 388791"/>
                <a:gd name="connsiteY0" fmla="*/ 5 h 193187"/>
                <a:gd name="connsiteX1" fmla="*/ 32503 w 388791"/>
                <a:gd name="connsiteY1" fmla="*/ 104241 h 193187"/>
                <a:gd name="connsiteX2" fmla="*/ 101487 w 388791"/>
                <a:gd name="connsiteY2" fmla="*/ 163857 h 193187"/>
                <a:gd name="connsiteX3" fmla="*/ 364707 w 388791"/>
                <a:gd name="connsiteY3" fmla="*/ 190481 h 193187"/>
                <a:gd name="connsiteX4" fmla="*/ 322996 w 388791"/>
                <a:gd name="connsiteY4" fmla="*/ 108355 h 193187"/>
                <a:gd name="connsiteX5" fmla="*/ 21666 w 388791"/>
                <a:gd name="connsiteY5" fmla="*/ 5 h 193187"/>
                <a:gd name="connsiteX0" fmla="*/ 21666 w 394040"/>
                <a:gd name="connsiteY0" fmla="*/ 5 h 193187"/>
                <a:gd name="connsiteX1" fmla="*/ 32503 w 394040"/>
                <a:gd name="connsiteY1" fmla="*/ 104241 h 193187"/>
                <a:gd name="connsiteX2" fmla="*/ 101487 w 394040"/>
                <a:gd name="connsiteY2" fmla="*/ 163857 h 193187"/>
                <a:gd name="connsiteX3" fmla="*/ 364707 w 394040"/>
                <a:gd name="connsiteY3" fmla="*/ 190481 h 193187"/>
                <a:gd name="connsiteX4" fmla="*/ 322996 w 394040"/>
                <a:gd name="connsiteY4" fmla="*/ 108355 h 193187"/>
                <a:gd name="connsiteX5" fmla="*/ 21666 w 394040"/>
                <a:gd name="connsiteY5" fmla="*/ 5 h 193187"/>
                <a:gd name="connsiteX0" fmla="*/ 21666 w 398690"/>
                <a:gd name="connsiteY0" fmla="*/ 5 h 193187"/>
                <a:gd name="connsiteX1" fmla="*/ 32503 w 398690"/>
                <a:gd name="connsiteY1" fmla="*/ 104241 h 193187"/>
                <a:gd name="connsiteX2" fmla="*/ 101487 w 398690"/>
                <a:gd name="connsiteY2" fmla="*/ 163857 h 193187"/>
                <a:gd name="connsiteX3" fmla="*/ 364707 w 398690"/>
                <a:gd name="connsiteY3" fmla="*/ 190481 h 193187"/>
                <a:gd name="connsiteX4" fmla="*/ 322996 w 398690"/>
                <a:gd name="connsiteY4" fmla="*/ 108355 h 193187"/>
                <a:gd name="connsiteX5" fmla="*/ 21666 w 398690"/>
                <a:gd name="connsiteY5" fmla="*/ 5 h 193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90" h="193187">
                  <a:moveTo>
                    <a:pt x="21666" y="5"/>
                  </a:moveTo>
                  <a:cubicBezTo>
                    <a:pt x="-26749" y="-681"/>
                    <a:pt x="19200" y="76932"/>
                    <a:pt x="32503" y="104241"/>
                  </a:cubicBezTo>
                  <a:cubicBezTo>
                    <a:pt x="45807" y="131550"/>
                    <a:pt x="46120" y="149484"/>
                    <a:pt x="101487" y="163857"/>
                  </a:cubicBezTo>
                  <a:cubicBezTo>
                    <a:pt x="156854" y="178230"/>
                    <a:pt x="330351" y="201052"/>
                    <a:pt x="364707" y="190481"/>
                  </a:cubicBezTo>
                  <a:cubicBezTo>
                    <a:pt x="425295" y="182660"/>
                    <a:pt x="400891" y="132450"/>
                    <a:pt x="322996" y="108355"/>
                  </a:cubicBezTo>
                  <a:cubicBezTo>
                    <a:pt x="245101" y="84260"/>
                    <a:pt x="70081" y="691"/>
                    <a:pt x="21666" y="5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4" name="Text Box 47"/>
            <p:cNvSpPr txBox="1"/>
            <p:nvPr/>
          </p:nvSpPr>
          <p:spPr>
            <a:xfrm>
              <a:off x="2102013" y="4693793"/>
              <a:ext cx="488315" cy="2857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TX1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48"/>
            <p:cNvSpPr txBox="1"/>
            <p:nvPr/>
          </p:nvSpPr>
          <p:spPr>
            <a:xfrm>
              <a:off x="3277398" y="4686808"/>
              <a:ext cx="488315" cy="28575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TX2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 rot="4908628">
              <a:off x="3490344" y="4483827"/>
              <a:ext cx="200660" cy="280035"/>
            </a:xfrm>
            <a:custGeom>
              <a:avLst/>
              <a:gdLst>
                <a:gd name="connsiteX0" fmla="*/ 19574 w 389253"/>
                <a:gd name="connsiteY0" fmla="*/ 0 h 218322"/>
                <a:gd name="connsiteX1" fmla="*/ 40716 w 389253"/>
                <a:gd name="connsiteY1" fmla="*/ 100425 h 218322"/>
                <a:gd name="connsiteX2" fmla="*/ 119999 w 389253"/>
                <a:gd name="connsiteY2" fmla="*/ 163852 h 218322"/>
                <a:gd name="connsiteX3" fmla="*/ 373706 w 389253"/>
                <a:gd name="connsiteY3" fmla="*/ 216707 h 218322"/>
                <a:gd name="connsiteX4" fmla="*/ 326136 w 389253"/>
                <a:gd name="connsiteY4" fmla="*/ 100425 h 218322"/>
                <a:gd name="connsiteX5" fmla="*/ 19574 w 389253"/>
                <a:gd name="connsiteY5" fmla="*/ 0 h 218322"/>
                <a:gd name="connsiteX0" fmla="*/ 19574 w 434633"/>
                <a:gd name="connsiteY0" fmla="*/ 0 h 213697"/>
                <a:gd name="connsiteX1" fmla="*/ 40716 w 434633"/>
                <a:gd name="connsiteY1" fmla="*/ 100425 h 213697"/>
                <a:gd name="connsiteX2" fmla="*/ 119999 w 434633"/>
                <a:gd name="connsiteY2" fmla="*/ 163852 h 213697"/>
                <a:gd name="connsiteX3" fmla="*/ 425226 w 434633"/>
                <a:gd name="connsiteY3" fmla="*/ 211950 h 213697"/>
                <a:gd name="connsiteX4" fmla="*/ 326136 w 434633"/>
                <a:gd name="connsiteY4" fmla="*/ 100425 h 213697"/>
                <a:gd name="connsiteX5" fmla="*/ 19574 w 434633"/>
                <a:gd name="connsiteY5" fmla="*/ 0 h 213697"/>
                <a:gd name="connsiteX0" fmla="*/ 19574 w 424633"/>
                <a:gd name="connsiteY0" fmla="*/ 0 h 209569"/>
                <a:gd name="connsiteX1" fmla="*/ 40716 w 424633"/>
                <a:gd name="connsiteY1" fmla="*/ 100425 h 209569"/>
                <a:gd name="connsiteX2" fmla="*/ 119999 w 424633"/>
                <a:gd name="connsiteY2" fmla="*/ 163852 h 209569"/>
                <a:gd name="connsiteX3" fmla="*/ 414277 w 424633"/>
                <a:gd name="connsiteY3" fmla="*/ 207684 h 209569"/>
                <a:gd name="connsiteX4" fmla="*/ 326136 w 424633"/>
                <a:gd name="connsiteY4" fmla="*/ 100425 h 209569"/>
                <a:gd name="connsiteX5" fmla="*/ 19574 w 424633"/>
                <a:gd name="connsiteY5" fmla="*/ 0 h 209569"/>
                <a:gd name="connsiteX0" fmla="*/ 18433 w 421986"/>
                <a:gd name="connsiteY0" fmla="*/ 17 h 209586"/>
                <a:gd name="connsiteX1" fmla="*/ 39575 w 421986"/>
                <a:gd name="connsiteY1" fmla="*/ 100442 h 209586"/>
                <a:gd name="connsiteX2" fmla="*/ 118858 w 421986"/>
                <a:gd name="connsiteY2" fmla="*/ 163869 h 209586"/>
                <a:gd name="connsiteX3" fmla="*/ 413136 w 421986"/>
                <a:gd name="connsiteY3" fmla="*/ 207701 h 209586"/>
                <a:gd name="connsiteX4" fmla="*/ 309445 w 421986"/>
                <a:gd name="connsiteY4" fmla="*/ 108367 h 209586"/>
                <a:gd name="connsiteX5" fmla="*/ 18433 w 421986"/>
                <a:gd name="connsiteY5" fmla="*/ 17 h 209586"/>
                <a:gd name="connsiteX0" fmla="*/ 17807 w 421358"/>
                <a:gd name="connsiteY0" fmla="*/ 17 h 209586"/>
                <a:gd name="connsiteX1" fmla="*/ 38949 w 421358"/>
                <a:gd name="connsiteY1" fmla="*/ 100442 h 209586"/>
                <a:gd name="connsiteX2" fmla="*/ 97628 w 421358"/>
                <a:gd name="connsiteY2" fmla="*/ 163869 h 209586"/>
                <a:gd name="connsiteX3" fmla="*/ 412510 w 421358"/>
                <a:gd name="connsiteY3" fmla="*/ 207701 h 209586"/>
                <a:gd name="connsiteX4" fmla="*/ 308819 w 421358"/>
                <a:gd name="connsiteY4" fmla="*/ 108367 h 209586"/>
                <a:gd name="connsiteX5" fmla="*/ 17807 w 421358"/>
                <a:gd name="connsiteY5" fmla="*/ 17 h 209586"/>
                <a:gd name="connsiteX0" fmla="*/ 19285 w 422838"/>
                <a:gd name="connsiteY0" fmla="*/ 5 h 209549"/>
                <a:gd name="connsiteX1" fmla="*/ 35275 w 422838"/>
                <a:gd name="connsiteY1" fmla="*/ 104241 h 209549"/>
                <a:gd name="connsiteX2" fmla="*/ 99106 w 422838"/>
                <a:gd name="connsiteY2" fmla="*/ 163857 h 209549"/>
                <a:gd name="connsiteX3" fmla="*/ 413988 w 422838"/>
                <a:gd name="connsiteY3" fmla="*/ 207689 h 209549"/>
                <a:gd name="connsiteX4" fmla="*/ 310297 w 422838"/>
                <a:gd name="connsiteY4" fmla="*/ 108355 h 209549"/>
                <a:gd name="connsiteX5" fmla="*/ 19285 w 422838"/>
                <a:gd name="connsiteY5" fmla="*/ 5 h 209549"/>
                <a:gd name="connsiteX0" fmla="*/ 20902 w 424454"/>
                <a:gd name="connsiteY0" fmla="*/ 5 h 209549"/>
                <a:gd name="connsiteX1" fmla="*/ 31739 w 424454"/>
                <a:gd name="connsiteY1" fmla="*/ 104241 h 209549"/>
                <a:gd name="connsiteX2" fmla="*/ 100723 w 424454"/>
                <a:gd name="connsiteY2" fmla="*/ 163857 h 209549"/>
                <a:gd name="connsiteX3" fmla="*/ 415605 w 424454"/>
                <a:gd name="connsiteY3" fmla="*/ 207689 h 209549"/>
                <a:gd name="connsiteX4" fmla="*/ 311914 w 424454"/>
                <a:gd name="connsiteY4" fmla="*/ 108355 h 209549"/>
                <a:gd name="connsiteX5" fmla="*/ 20902 w 424454"/>
                <a:gd name="connsiteY5" fmla="*/ 5 h 209549"/>
                <a:gd name="connsiteX0" fmla="*/ 20902 w 400938"/>
                <a:gd name="connsiteY0" fmla="*/ 5 h 198579"/>
                <a:gd name="connsiteX1" fmla="*/ 31739 w 400938"/>
                <a:gd name="connsiteY1" fmla="*/ 104241 h 198579"/>
                <a:gd name="connsiteX2" fmla="*/ 100723 w 400938"/>
                <a:gd name="connsiteY2" fmla="*/ 163857 h 198579"/>
                <a:gd name="connsiteX3" fmla="*/ 389831 w 400938"/>
                <a:gd name="connsiteY3" fmla="*/ 196228 h 198579"/>
                <a:gd name="connsiteX4" fmla="*/ 311914 w 400938"/>
                <a:gd name="connsiteY4" fmla="*/ 108355 h 198579"/>
                <a:gd name="connsiteX5" fmla="*/ 20902 w 400938"/>
                <a:gd name="connsiteY5" fmla="*/ 5 h 198579"/>
                <a:gd name="connsiteX0" fmla="*/ 21666 w 403174"/>
                <a:gd name="connsiteY0" fmla="*/ 5 h 198579"/>
                <a:gd name="connsiteX1" fmla="*/ 32503 w 403174"/>
                <a:gd name="connsiteY1" fmla="*/ 104241 h 198579"/>
                <a:gd name="connsiteX2" fmla="*/ 101487 w 403174"/>
                <a:gd name="connsiteY2" fmla="*/ 163857 h 198579"/>
                <a:gd name="connsiteX3" fmla="*/ 390595 w 403174"/>
                <a:gd name="connsiteY3" fmla="*/ 196228 h 198579"/>
                <a:gd name="connsiteX4" fmla="*/ 322996 w 403174"/>
                <a:gd name="connsiteY4" fmla="*/ 108355 h 198579"/>
                <a:gd name="connsiteX5" fmla="*/ 21666 w 403174"/>
                <a:gd name="connsiteY5" fmla="*/ 5 h 198579"/>
                <a:gd name="connsiteX0" fmla="*/ 21666 w 402469"/>
                <a:gd name="connsiteY0" fmla="*/ 5 h 198579"/>
                <a:gd name="connsiteX1" fmla="*/ 32503 w 402469"/>
                <a:gd name="connsiteY1" fmla="*/ 104241 h 198579"/>
                <a:gd name="connsiteX2" fmla="*/ 101487 w 402469"/>
                <a:gd name="connsiteY2" fmla="*/ 163857 h 198579"/>
                <a:gd name="connsiteX3" fmla="*/ 390595 w 402469"/>
                <a:gd name="connsiteY3" fmla="*/ 196228 h 198579"/>
                <a:gd name="connsiteX4" fmla="*/ 322996 w 402469"/>
                <a:gd name="connsiteY4" fmla="*/ 108355 h 198579"/>
                <a:gd name="connsiteX5" fmla="*/ 21666 w 402469"/>
                <a:gd name="connsiteY5" fmla="*/ 5 h 198579"/>
                <a:gd name="connsiteX0" fmla="*/ 21666 w 403174"/>
                <a:gd name="connsiteY0" fmla="*/ 5 h 198579"/>
                <a:gd name="connsiteX1" fmla="*/ 32503 w 403174"/>
                <a:gd name="connsiteY1" fmla="*/ 104241 h 198579"/>
                <a:gd name="connsiteX2" fmla="*/ 101487 w 403174"/>
                <a:gd name="connsiteY2" fmla="*/ 163857 h 198579"/>
                <a:gd name="connsiteX3" fmla="*/ 390595 w 403174"/>
                <a:gd name="connsiteY3" fmla="*/ 196228 h 198579"/>
                <a:gd name="connsiteX4" fmla="*/ 322996 w 403174"/>
                <a:gd name="connsiteY4" fmla="*/ 108355 h 198579"/>
                <a:gd name="connsiteX5" fmla="*/ 21666 w 403174"/>
                <a:gd name="connsiteY5" fmla="*/ 5 h 198579"/>
                <a:gd name="connsiteX0" fmla="*/ 21666 w 406683"/>
                <a:gd name="connsiteY0" fmla="*/ 5 h 198579"/>
                <a:gd name="connsiteX1" fmla="*/ 32503 w 406683"/>
                <a:gd name="connsiteY1" fmla="*/ 104241 h 198579"/>
                <a:gd name="connsiteX2" fmla="*/ 101487 w 406683"/>
                <a:gd name="connsiteY2" fmla="*/ 163857 h 198579"/>
                <a:gd name="connsiteX3" fmla="*/ 390595 w 406683"/>
                <a:gd name="connsiteY3" fmla="*/ 196228 h 198579"/>
                <a:gd name="connsiteX4" fmla="*/ 322996 w 406683"/>
                <a:gd name="connsiteY4" fmla="*/ 108355 h 198579"/>
                <a:gd name="connsiteX5" fmla="*/ 21666 w 406683"/>
                <a:gd name="connsiteY5" fmla="*/ 5 h 198579"/>
                <a:gd name="connsiteX0" fmla="*/ 21666 w 405694"/>
                <a:gd name="connsiteY0" fmla="*/ 5 h 198579"/>
                <a:gd name="connsiteX1" fmla="*/ 32503 w 405694"/>
                <a:gd name="connsiteY1" fmla="*/ 104241 h 198579"/>
                <a:gd name="connsiteX2" fmla="*/ 101487 w 405694"/>
                <a:gd name="connsiteY2" fmla="*/ 163857 h 198579"/>
                <a:gd name="connsiteX3" fmla="*/ 390595 w 405694"/>
                <a:gd name="connsiteY3" fmla="*/ 196228 h 198579"/>
                <a:gd name="connsiteX4" fmla="*/ 322996 w 405694"/>
                <a:gd name="connsiteY4" fmla="*/ 108355 h 198579"/>
                <a:gd name="connsiteX5" fmla="*/ 21666 w 405694"/>
                <a:gd name="connsiteY5" fmla="*/ 5 h 198579"/>
                <a:gd name="connsiteX0" fmla="*/ 21666 w 401155"/>
                <a:gd name="connsiteY0" fmla="*/ 5 h 198579"/>
                <a:gd name="connsiteX1" fmla="*/ 32503 w 401155"/>
                <a:gd name="connsiteY1" fmla="*/ 104241 h 198579"/>
                <a:gd name="connsiteX2" fmla="*/ 101487 w 401155"/>
                <a:gd name="connsiteY2" fmla="*/ 163857 h 198579"/>
                <a:gd name="connsiteX3" fmla="*/ 390595 w 401155"/>
                <a:gd name="connsiteY3" fmla="*/ 196228 h 198579"/>
                <a:gd name="connsiteX4" fmla="*/ 322996 w 401155"/>
                <a:gd name="connsiteY4" fmla="*/ 108355 h 198579"/>
                <a:gd name="connsiteX5" fmla="*/ 21666 w 401155"/>
                <a:gd name="connsiteY5" fmla="*/ 5 h 198579"/>
                <a:gd name="connsiteX0" fmla="*/ 21666 w 405700"/>
                <a:gd name="connsiteY0" fmla="*/ 5 h 198579"/>
                <a:gd name="connsiteX1" fmla="*/ 32503 w 405700"/>
                <a:gd name="connsiteY1" fmla="*/ 104241 h 198579"/>
                <a:gd name="connsiteX2" fmla="*/ 101487 w 405700"/>
                <a:gd name="connsiteY2" fmla="*/ 163857 h 198579"/>
                <a:gd name="connsiteX3" fmla="*/ 390595 w 405700"/>
                <a:gd name="connsiteY3" fmla="*/ 196228 h 198579"/>
                <a:gd name="connsiteX4" fmla="*/ 322996 w 405700"/>
                <a:gd name="connsiteY4" fmla="*/ 108355 h 198579"/>
                <a:gd name="connsiteX5" fmla="*/ 21666 w 405700"/>
                <a:gd name="connsiteY5" fmla="*/ 5 h 198579"/>
                <a:gd name="connsiteX0" fmla="*/ 21666 w 398904"/>
                <a:gd name="connsiteY0" fmla="*/ 5 h 198579"/>
                <a:gd name="connsiteX1" fmla="*/ 32503 w 398904"/>
                <a:gd name="connsiteY1" fmla="*/ 104241 h 198579"/>
                <a:gd name="connsiteX2" fmla="*/ 101487 w 398904"/>
                <a:gd name="connsiteY2" fmla="*/ 163857 h 198579"/>
                <a:gd name="connsiteX3" fmla="*/ 390595 w 398904"/>
                <a:gd name="connsiteY3" fmla="*/ 196228 h 198579"/>
                <a:gd name="connsiteX4" fmla="*/ 322996 w 398904"/>
                <a:gd name="connsiteY4" fmla="*/ 108355 h 198579"/>
                <a:gd name="connsiteX5" fmla="*/ 21666 w 398904"/>
                <a:gd name="connsiteY5" fmla="*/ 5 h 198579"/>
                <a:gd name="connsiteX0" fmla="*/ 21666 w 412559"/>
                <a:gd name="connsiteY0" fmla="*/ 5 h 198579"/>
                <a:gd name="connsiteX1" fmla="*/ 32503 w 412559"/>
                <a:gd name="connsiteY1" fmla="*/ 104241 h 198579"/>
                <a:gd name="connsiteX2" fmla="*/ 101487 w 412559"/>
                <a:gd name="connsiteY2" fmla="*/ 163857 h 198579"/>
                <a:gd name="connsiteX3" fmla="*/ 390595 w 412559"/>
                <a:gd name="connsiteY3" fmla="*/ 196228 h 198579"/>
                <a:gd name="connsiteX4" fmla="*/ 322996 w 412559"/>
                <a:gd name="connsiteY4" fmla="*/ 108355 h 198579"/>
                <a:gd name="connsiteX5" fmla="*/ 21666 w 412559"/>
                <a:gd name="connsiteY5" fmla="*/ 5 h 198579"/>
                <a:gd name="connsiteX0" fmla="*/ 21666 w 388791"/>
                <a:gd name="connsiteY0" fmla="*/ 5 h 193187"/>
                <a:gd name="connsiteX1" fmla="*/ 32503 w 388791"/>
                <a:gd name="connsiteY1" fmla="*/ 104241 h 193187"/>
                <a:gd name="connsiteX2" fmla="*/ 101487 w 388791"/>
                <a:gd name="connsiteY2" fmla="*/ 163857 h 193187"/>
                <a:gd name="connsiteX3" fmla="*/ 364707 w 388791"/>
                <a:gd name="connsiteY3" fmla="*/ 190481 h 193187"/>
                <a:gd name="connsiteX4" fmla="*/ 322996 w 388791"/>
                <a:gd name="connsiteY4" fmla="*/ 108355 h 193187"/>
                <a:gd name="connsiteX5" fmla="*/ 21666 w 388791"/>
                <a:gd name="connsiteY5" fmla="*/ 5 h 193187"/>
                <a:gd name="connsiteX0" fmla="*/ 21666 w 394040"/>
                <a:gd name="connsiteY0" fmla="*/ 5 h 193187"/>
                <a:gd name="connsiteX1" fmla="*/ 32503 w 394040"/>
                <a:gd name="connsiteY1" fmla="*/ 104241 h 193187"/>
                <a:gd name="connsiteX2" fmla="*/ 101487 w 394040"/>
                <a:gd name="connsiteY2" fmla="*/ 163857 h 193187"/>
                <a:gd name="connsiteX3" fmla="*/ 364707 w 394040"/>
                <a:gd name="connsiteY3" fmla="*/ 190481 h 193187"/>
                <a:gd name="connsiteX4" fmla="*/ 322996 w 394040"/>
                <a:gd name="connsiteY4" fmla="*/ 108355 h 193187"/>
                <a:gd name="connsiteX5" fmla="*/ 21666 w 394040"/>
                <a:gd name="connsiteY5" fmla="*/ 5 h 193187"/>
                <a:gd name="connsiteX0" fmla="*/ 21666 w 398690"/>
                <a:gd name="connsiteY0" fmla="*/ 5 h 193187"/>
                <a:gd name="connsiteX1" fmla="*/ 32503 w 398690"/>
                <a:gd name="connsiteY1" fmla="*/ 104241 h 193187"/>
                <a:gd name="connsiteX2" fmla="*/ 101487 w 398690"/>
                <a:gd name="connsiteY2" fmla="*/ 163857 h 193187"/>
                <a:gd name="connsiteX3" fmla="*/ 364707 w 398690"/>
                <a:gd name="connsiteY3" fmla="*/ 190481 h 193187"/>
                <a:gd name="connsiteX4" fmla="*/ 322996 w 398690"/>
                <a:gd name="connsiteY4" fmla="*/ 108355 h 193187"/>
                <a:gd name="connsiteX5" fmla="*/ 21666 w 398690"/>
                <a:gd name="connsiteY5" fmla="*/ 5 h 193187"/>
                <a:gd name="connsiteX0" fmla="*/ 26355 w 379771"/>
                <a:gd name="connsiteY0" fmla="*/ 3 h 207647"/>
                <a:gd name="connsiteX1" fmla="*/ 19404 w 379771"/>
                <a:gd name="connsiteY1" fmla="*/ 118701 h 207647"/>
                <a:gd name="connsiteX2" fmla="*/ 88388 w 379771"/>
                <a:gd name="connsiteY2" fmla="*/ 178317 h 207647"/>
                <a:gd name="connsiteX3" fmla="*/ 351608 w 379771"/>
                <a:gd name="connsiteY3" fmla="*/ 204941 h 207647"/>
                <a:gd name="connsiteX4" fmla="*/ 309897 w 379771"/>
                <a:gd name="connsiteY4" fmla="*/ 122815 h 207647"/>
                <a:gd name="connsiteX5" fmla="*/ 26355 w 379771"/>
                <a:gd name="connsiteY5" fmla="*/ 3 h 207647"/>
                <a:gd name="connsiteX0" fmla="*/ 26355 w 422344"/>
                <a:gd name="connsiteY0" fmla="*/ 3 h 209549"/>
                <a:gd name="connsiteX1" fmla="*/ 19404 w 422344"/>
                <a:gd name="connsiteY1" fmla="*/ 118701 h 209549"/>
                <a:gd name="connsiteX2" fmla="*/ 88388 w 422344"/>
                <a:gd name="connsiteY2" fmla="*/ 178317 h 209549"/>
                <a:gd name="connsiteX3" fmla="*/ 402316 w 422344"/>
                <a:gd name="connsiteY3" fmla="*/ 206980 h 209549"/>
                <a:gd name="connsiteX4" fmla="*/ 309897 w 422344"/>
                <a:gd name="connsiteY4" fmla="*/ 122815 h 209549"/>
                <a:gd name="connsiteX5" fmla="*/ 26355 w 422344"/>
                <a:gd name="connsiteY5" fmla="*/ 3 h 209549"/>
                <a:gd name="connsiteX0" fmla="*/ 11551 w 407540"/>
                <a:gd name="connsiteY0" fmla="*/ 5 h 209560"/>
                <a:gd name="connsiteX1" fmla="*/ 56794 w 407540"/>
                <a:gd name="connsiteY1" fmla="*/ 117909 h 209560"/>
                <a:gd name="connsiteX2" fmla="*/ 73584 w 407540"/>
                <a:gd name="connsiteY2" fmla="*/ 178319 h 209560"/>
                <a:gd name="connsiteX3" fmla="*/ 387512 w 407540"/>
                <a:gd name="connsiteY3" fmla="*/ 206982 h 209560"/>
                <a:gd name="connsiteX4" fmla="*/ 295093 w 407540"/>
                <a:gd name="connsiteY4" fmla="*/ 122817 h 209560"/>
                <a:gd name="connsiteX5" fmla="*/ 11551 w 407540"/>
                <a:gd name="connsiteY5" fmla="*/ 5 h 209560"/>
                <a:gd name="connsiteX0" fmla="*/ 24678 w 420667"/>
                <a:gd name="connsiteY0" fmla="*/ 5 h 209560"/>
                <a:gd name="connsiteX1" fmla="*/ 69921 w 420667"/>
                <a:gd name="connsiteY1" fmla="*/ 117909 h 209560"/>
                <a:gd name="connsiteX2" fmla="*/ 86711 w 420667"/>
                <a:gd name="connsiteY2" fmla="*/ 178319 h 209560"/>
                <a:gd name="connsiteX3" fmla="*/ 400639 w 420667"/>
                <a:gd name="connsiteY3" fmla="*/ 206982 h 209560"/>
                <a:gd name="connsiteX4" fmla="*/ 308220 w 420667"/>
                <a:gd name="connsiteY4" fmla="*/ 122817 h 209560"/>
                <a:gd name="connsiteX5" fmla="*/ 24678 w 420667"/>
                <a:gd name="connsiteY5" fmla="*/ 5 h 209560"/>
                <a:gd name="connsiteX0" fmla="*/ 12511 w 408500"/>
                <a:gd name="connsiteY0" fmla="*/ 5 h 209560"/>
                <a:gd name="connsiteX1" fmla="*/ 57754 w 408500"/>
                <a:gd name="connsiteY1" fmla="*/ 117909 h 209560"/>
                <a:gd name="connsiteX2" fmla="*/ 74544 w 408500"/>
                <a:gd name="connsiteY2" fmla="*/ 178319 h 209560"/>
                <a:gd name="connsiteX3" fmla="*/ 388472 w 408500"/>
                <a:gd name="connsiteY3" fmla="*/ 206982 h 209560"/>
                <a:gd name="connsiteX4" fmla="*/ 296053 w 408500"/>
                <a:gd name="connsiteY4" fmla="*/ 122817 h 209560"/>
                <a:gd name="connsiteX5" fmla="*/ 12511 w 408500"/>
                <a:gd name="connsiteY5" fmla="*/ 5 h 209560"/>
                <a:gd name="connsiteX0" fmla="*/ 16880 w 426986"/>
                <a:gd name="connsiteY0" fmla="*/ 1 h 209556"/>
                <a:gd name="connsiteX1" fmla="*/ 62123 w 426986"/>
                <a:gd name="connsiteY1" fmla="*/ 117905 h 209556"/>
                <a:gd name="connsiteX2" fmla="*/ 78913 w 426986"/>
                <a:gd name="connsiteY2" fmla="*/ 178315 h 209556"/>
                <a:gd name="connsiteX3" fmla="*/ 392841 w 426986"/>
                <a:gd name="connsiteY3" fmla="*/ 206978 h 209556"/>
                <a:gd name="connsiteX4" fmla="*/ 364193 w 426986"/>
                <a:gd name="connsiteY4" fmla="*/ 119593 h 209556"/>
                <a:gd name="connsiteX5" fmla="*/ 16880 w 426986"/>
                <a:gd name="connsiteY5" fmla="*/ 1 h 209556"/>
                <a:gd name="connsiteX0" fmla="*/ 13104 w 410367"/>
                <a:gd name="connsiteY0" fmla="*/ 15 h 209570"/>
                <a:gd name="connsiteX1" fmla="*/ 58347 w 410367"/>
                <a:gd name="connsiteY1" fmla="*/ 117919 h 209570"/>
                <a:gd name="connsiteX2" fmla="*/ 75137 w 410367"/>
                <a:gd name="connsiteY2" fmla="*/ 178329 h 209570"/>
                <a:gd name="connsiteX3" fmla="*/ 389065 w 410367"/>
                <a:gd name="connsiteY3" fmla="*/ 206992 h 209570"/>
                <a:gd name="connsiteX4" fmla="*/ 305412 w 410367"/>
                <a:gd name="connsiteY4" fmla="*/ 126069 h 209570"/>
                <a:gd name="connsiteX5" fmla="*/ 13104 w 410367"/>
                <a:gd name="connsiteY5" fmla="*/ 15 h 209570"/>
                <a:gd name="connsiteX0" fmla="*/ 24648 w 421911"/>
                <a:gd name="connsiteY0" fmla="*/ 23 h 209598"/>
                <a:gd name="connsiteX1" fmla="*/ 29274 w 421911"/>
                <a:gd name="connsiteY1" fmla="*/ 116296 h 209598"/>
                <a:gd name="connsiteX2" fmla="*/ 86681 w 421911"/>
                <a:gd name="connsiteY2" fmla="*/ 178337 h 209598"/>
                <a:gd name="connsiteX3" fmla="*/ 400609 w 421911"/>
                <a:gd name="connsiteY3" fmla="*/ 207000 h 209598"/>
                <a:gd name="connsiteX4" fmla="*/ 316956 w 421911"/>
                <a:gd name="connsiteY4" fmla="*/ 126077 h 209598"/>
                <a:gd name="connsiteX5" fmla="*/ 24648 w 421911"/>
                <a:gd name="connsiteY5" fmla="*/ 23 h 209598"/>
                <a:gd name="connsiteX0" fmla="*/ 24648 w 421911"/>
                <a:gd name="connsiteY0" fmla="*/ 23 h 209598"/>
                <a:gd name="connsiteX1" fmla="*/ 29274 w 421911"/>
                <a:gd name="connsiteY1" fmla="*/ 116296 h 209598"/>
                <a:gd name="connsiteX2" fmla="*/ 86681 w 421911"/>
                <a:gd name="connsiteY2" fmla="*/ 178337 h 209598"/>
                <a:gd name="connsiteX3" fmla="*/ 400609 w 421911"/>
                <a:gd name="connsiteY3" fmla="*/ 207000 h 209598"/>
                <a:gd name="connsiteX4" fmla="*/ 316956 w 421911"/>
                <a:gd name="connsiteY4" fmla="*/ 126077 h 209598"/>
                <a:gd name="connsiteX5" fmla="*/ 24648 w 421911"/>
                <a:gd name="connsiteY5" fmla="*/ 23 h 209598"/>
                <a:gd name="connsiteX0" fmla="*/ 55200 w 452463"/>
                <a:gd name="connsiteY0" fmla="*/ 34 h 209634"/>
                <a:gd name="connsiteX1" fmla="*/ 9147 w 452463"/>
                <a:gd name="connsiteY1" fmla="*/ 114268 h 209634"/>
                <a:gd name="connsiteX2" fmla="*/ 117233 w 452463"/>
                <a:gd name="connsiteY2" fmla="*/ 178348 h 209634"/>
                <a:gd name="connsiteX3" fmla="*/ 431161 w 452463"/>
                <a:gd name="connsiteY3" fmla="*/ 207011 h 209634"/>
                <a:gd name="connsiteX4" fmla="*/ 347508 w 452463"/>
                <a:gd name="connsiteY4" fmla="*/ 126088 h 209634"/>
                <a:gd name="connsiteX5" fmla="*/ 55200 w 452463"/>
                <a:gd name="connsiteY5" fmla="*/ 34 h 209634"/>
                <a:gd name="connsiteX0" fmla="*/ 29704 w 426967"/>
                <a:gd name="connsiteY0" fmla="*/ 13 h 209559"/>
                <a:gd name="connsiteX1" fmla="*/ 22780 w 426967"/>
                <a:gd name="connsiteY1" fmla="*/ 118714 h 209559"/>
                <a:gd name="connsiteX2" fmla="*/ 91737 w 426967"/>
                <a:gd name="connsiteY2" fmla="*/ 178327 h 209559"/>
                <a:gd name="connsiteX3" fmla="*/ 405665 w 426967"/>
                <a:gd name="connsiteY3" fmla="*/ 206990 h 209559"/>
                <a:gd name="connsiteX4" fmla="*/ 322012 w 426967"/>
                <a:gd name="connsiteY4" fmla="*/ 126067 h 209559"/>
                <a:gd name="connsiteX5" fmla="*/ 29704 w 426967"/>
                <a:gd name="connsiteY5" fmla="*/ 13 h 209559"/>
                <a:gd name="connsiteX0" fmla="*/ 33009 w 414029"/>
                <a:gd name="connsiteY0" fmla="*/ 14 h 200243"/>
                <a:gd name="connsiteX1" fmla="*/ 10205 w 414029"/>
                <a:gd name="connsiteY1" fmla="*/ 109398 h 200243"/>
                <a:gd name="connsiteX2" fmla="*/ 79162 w 414029"/>
                <a:gd name="connsiteY2" fmla="*/ 169011 h 200243"/>
                <a:gd name="connsiteX3" fmla="*/ 393090 w 414029"/>
                <a:gd name="connsiteY3" fmla="*/ 197674 h 200243"/>
                <a:gd name="connsiteX4" fmla="*/ 309437 w 414029"/>
                <a:gd name="connsiteY4" fmla="*/ 116751 h 200243"/>
                <a:gd name="connsiteX5" fmla="*/ 33009 w 414029"/>
                <a:gd name="connsiteY5" fmla="*/ 14 h 200243"/>
                <a:gd name="connsiteX0" fmla="*/ 35854 w 410983"/>
                <a:gd name="connsiteY0" fmla="*/ 15 h 191342"/>
                <a:gd name="connsiteX1" fmla="*/ 7288 w 410983"/>
                <a:gd name="connsiteY1" fmla="*/ 100497 h 191342"/>
                <a:gd name="connsiteX2" fmla="*/ 76245 w 410983"/>
                <a:gd name="connsiteY2" fmla="*/ 160110 h 191342"/>
                <a:gd name="connsiteX3" fmla="*/ 390173 w 410983"/>
                <a:gd name="connsiteY3" fmla="*/ 188773 h 191342"/>
                <a:gd name="connsiteX4" fmla="*/ 306520 w 410983"/>
                <a:gd name="connsiteY4" fmla="*/ 107850 h 191342"/>
                <a:gd name="connsiteX5" fmla="*/ 35854 w 410983"/>
                <a:gd name="connsiteY5" fmla="*/ 15 h 191342"/>
                <a:gd name="connsiteX0" fmla="*/ 35854 w 391211"/>
                <a:gd name="connsiteY0" fmla="*/ 15 h 177498"/>
                <a:gd name="connsiteX1" fmla="*/ 7288 w 391211"/>
                <a:gd name="connsiteY1" fmla="*/ 100497 h 177498"/>
                <a:gd name="connsiteX2" fmla="*/ 76245 w 391211"/>
                <a:gd name="connsiteY2" fmla="*/ 160110 h 177498"/>
                <a:gd name="connsiteX3" fmla="*/ 367058 w 391211"/>
                <a:gd name="connsiteY3" fmla="*/ 173374 h 177498"/>
                <a:gd name="connsiteX4" fmla="*/ 306520 w 391211"/>
                <a:gd name="connsiteY4" fmla="*/ 107850 h 177498"/>
                <a:gd name="connsiteX5" fmla="*/ 35854 w 391211"/>
                <a:gd name="connsiteY5" fmla="*/ 15 h 177498"/>
                <a:gd name="connsiteX0" fmla="*/ 32533 w 378738"/>
                <a:gd name="connsiteY0" fmla="*/ 312 h 177795"/>
                <a:gd name="connsiteX1" fmla="*/ 3967 w 378738"/>
                <a:gd name="connsiteY1" fmla="*/ 100794 h 177795"/>
                <a:gd name="connsiteX2" fmla="*/ 72924 w 378738"/>
                <a:gd name="connsiteY2" fmla="*/ 160407 h 177795"/>
                <a:gd name="connsiteX3" fmla="*/ 363737 w 378738"/>
                <a:gd name="connsiteY3" fmla="*/ 173671 h 177795"/>
                <a:gd name="connsiteX4" fmla="*/ 230232 w 378738"/>
                <a:gd name="connsiteY4" fmla="*/ 72899 h 177795"/>
                <a:gd name="connsiteX5" fmla="*/ 32533 w 378738"/>
                <a:gd name="connsiteY5" fmla="*/ 312 h 177795"/>
                <a:gd name="connsiteX0" fmla="*/ 31448 w 375314"/>
                <a:gd name="connsiteY0" fmla="*/ 1397 h 178880"/>
                <a:gd name="connsiteX1" fmla="*/ 2882 w 375314"/>
                <a:gd name="connsiteY1" fmla="*/ 101879 h 178880"/>
                <a:gd name="connsiteX2" fmla="*/ 71839 w 375314"/>
                <a:gd name="connsiteY2" fmla="*/ 161492 h 178880"/>
                <a:gd name="connsiteX3" fmla="*/ 362652 w 375314"/>
                <a:gd name="connsiteY3" fmla="*/ 174756 h 178880"/>
                <a:gd name="connsiteX4" fmla="*/ 194501 w 375314"/>
                <a:gd name="connsiteY4" fmla="*/ 52120 h 178880"/>
                <a:gd name="connsiteX5" fmla="*/ 31448 w 375314"/>
                <a:gd name="connsiteY5" fmla="*/ 1397 h 178880"/>
                <a:gd name="connsiteX0" fmla="*/ 31448 w 374089"/>
                <a:gd name="connsiteY0" fmla="*/ 2264 h 179747"/>
                <a:gd name="connsiteX1" fmla="*/ 2882 w 374089"/>
                <a:gd name="connsiteY1" fmla="*/ 102746 h 179747"/>
                <a:gd name="connsiteX2" fmla="*/ 71839 w 374089"/>
                <a:gd name="connsiteY2" fmla="*/ 162359 h 179747"/>
                <a:gd name="connsiteX3" fmla="*/ 362652 w 374089"/>
                <a:gd name="connsiteY3" fmla="*/ 175623 h 179747"/>
                <a:gd name="connsiteX4" fmla="*/ 194501 w 374089"/>
                <a:gd name="connsiteY4" fmla="*/ 52987 h 179747"/>
                <a:gd name="connsiteX5" fmla="*/ 31448 w 374089"/>
                <a:gd name="connsiteY5" fmla="*/ 2264 h 179747"/>
                <a:gd name="connsiteX0" fmla="*/ 31448 w 376877"/>
                <a:gd name="connsiteY0" fmla="*/ 2751 h 180234"/>
                <a:gd name="connsiteX1" fmla="*/ 2882 w 376877"/>
                <a:gd name="connsiteY1" fmla="*/ 103233 h 180234"/>
                <a:gd name="connsiteX2" fmla="*/ 71839 w 376877"/>
                <a:gd name="connsiteY2" fmla="*/ 162846 h 180234"/>
                <a:gd name="connsiteX3" fmla="*/ 362652 w 376877"/>
                <a:gd name="connsiteY3" fmla="*/ 176110 h 180234"/>
                <a:gd name="connsiteX4" fmla="*/ 194501 w 376877"/>
                <a:gd name="connsiteY4" fmla="*/ 53474 h 180234"/>
                <a:gd name="connsiteX5" fmla="*/ 31448 w 376877"/>
                <a:gd name="connsiteY5" fmla="*/ 2751 h 180234"/>
                <a:gd name="connsiteX0" fmla="*/ 31448 w 376712"/>
                <a:gd name="connsiteY0" fmla="*/ 3450 h 180933"/>
                <a:gd name="connsiteX1" fmla="*/ 2882 w 376712"/>
                <a:gd name="connsiteY1" fmla="*/ 103932 h 180933"/>
                <a:gd name="connsiteX2" fmla="*/ 71839 w 376712"/>
                <a:gd name="connsiteY2" fmla="*/ 163545 h 180933"/>
                <a:gd name="connsiteX3" fmla="*/ 362652 w 376712"/>
                <a:gd name="connsiteY3" fmla="*/ 176809 h 180933"/>
                <a:gd name="connsiteX4" fmla="*/ 194501 w 376712"/>
                <a:gd name="connsiteY4" fmla="*/ 54173 h 180933"/>
                <a:gd name="connsiteX5" fmla="*/ 31448 w 376712"/>
                <a:gd name="connsiteY5" fmla="*/ 3450 h 180933"/>
                <a:gd name="connsiteX0" fmla="*/ 31448 w 378547"/>
                <a:gd name="connsiteY0" fmla="*/ 4126 h 181609"/>
                <a:gd name="connsiteX1" fmla="*/ 2882 w 378547"/>
                <a:gd name="connsiteY1" fmla="*/ 104608 h 181609"/>
                <a:gd name="connsiteX2" fmla="*/ 71839 w 378547"/>
                <a:gd name="connsiteY2" fmla="*/ 164221 h 181609"/>
                <a:gd name="connsiteX3" fmla="*/ 362652 w 378547"/>
                <a:gd name="connsiteY3" fmla="*/ 177485 h 181609"/>
                <a:gd name="connsiteX4" fmla="*/ 194501 w 378547"/>
                <a:gd name="connsiteY4" fmla="*/ 54849 h 181609"/>
                <a:gd name="connsiteX5" fmla="*/ 31448 w 378547"/>
                <a:gd name="connsiteY5" fmla="*/ 4126 h 181609"/>
                <a:gd name="connsiteX0" fmla="*/ 31448 w 376626"/>
                <a:gd name="connsiteY0" fmla="*/ 3909 h 181392"/>
                <a:gd name="connsiteX1" fmla="*/ 2882 w 376626"/>
                <a:gd name="connsiteY1" fmla="*/ 104391 h 181392"/>
                <a:gd name="connsiteX2" fmla="*/ 71839 w 376626"/>
                <a:gd name="connsiteY2" fmla="*/ 164004 h 181392"/>
                <a:gd name="connsiteX3" fmla="*/ 362652 w 376626"/>
                <a:gd name="connsiteY3" fmla="*/ 177268 h 181392"/>
                <a:gd name="connsiteX4" fmla="*/ 194501 w 376626"/>
                <a:gd name="connsiteY4" fmla="*/ 54632 h 181392"/>
                <a:gd name="connsiteX5" fmla="*/ 31448 w 376626"/>
                <a:gd name="connsiteY5" fmla="*/ 3909 h 181392"/>
                <a:gd name="connsiteX0" fmla="*/ 31448 w 374280"/>
                <a:gd name="connsiteY0" fmla="*/ 3159 h 180642"/>
                <a:gd name="connsiteX1" fmla="*/ 2882 w 374280"/>
                <a:gd name="connsiteY1" fmla="*/ 103641 h 180642"/>
                <a:gd name="connsiteX2" fmla="*/ 71839 w 374280"/>
                <a:gd name="connsiteY2" fmla="*/ 163254 h 180642"/>
                <a:gd name="connsiteX3" fmla="*/ 362652 w 374280"/>
                <a:gd name="connsiteY3" fmla="*/ 176518 h 180642"/>
                <a:gd name="connsiteX4" fmla="*/ 194501 w 374280"/>
                <a:gd name="connsiteY4" fmla="*/ 53882 h 180642"/>
                <a:gd name="connsiteX5" fmla="*/ 31448 w 374280"/>
                <a:gd name="connsiteY5" fmla="*/ 3159 h 180642"/>
                <a:gd name="connsiteX0" fmla="*/ 31448 w 375781"/>
                <a:gd name="connsiteY0" fmla="*/ 1860 h 179343"/>
                <a:gd name="connsiteX1" fmla="*/ 2882 w 375781"/>
                <a:gd name="connsiteY1" fmla="*/ 102342 h 179343"/>
                <a:gd name="connsiteX2" fmla="*/ 71839 w 375781"/>
                <a:gd name="connsiteY2" fmla="*/ 161955 h 179343"/>
                <a:gd name="connsiteX3" fmla="*/ 362652 w 375781"/>
                <a:gd name="connsiteY3" fmla="*/ 175219 h 179343"/>
                <a:gd name="connsiteX4" fmla="*/ 194501 w 375781"/>
                <a:gd name="connsiteY4" fmla="*/ 52583 h 179343"/>
                <a:gd name="connsiteX5" fmla="*/ 31448 w 375781"/>
                <a:gd name="connsiteY5" fmla="*/ 1860 h 179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5781" h="179343">
                  <a:moveTo>
                    <a:pt x="31448" y="1860"/>
                  </a:moveTo>
                  <a:cubicBezTo>
                    <a:pt x="-488" y="10153"/>
                    <a:pt x="-3850" y="75660"/>
                    <a:pt x="2882" y="102342"/>
                  </a:cubicBezTo>
                  <a:cubicBezTo>
                    <a:pt x="9614" y="129024"/>
                    <a:pt x="11877" y="149809"/>
                    <a:pt x="71839" y="161955"/>
                  </a:cubicBezTo>
                  <a:cubicBezTo>
                    <a:pt x="131801" y="174101"/>
                    <a:pt x="328296" y="185790"/>
                    <a:pt x="362652" y="175219"/>
                  </a:cubicBezTo>
                  <a:cubicBezTo>
                    <a:pt x="423240" y="167398"/>
                    <a:pt x="258027" y="101691"/>
                    <a:pt x="194501" y="52583"/>
                  </a:cubicBezTo>
                  <a:cubicBezTo>
                    <a:pt x="143896" y="13464"/>
                    <a:pt x="63385" y="-6433"/>
                    <a:pt x="31448" y="1860"/>
                  </a:cubicBez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</a:ln>
            <a:scene3d>
              <a:camera prst="orthographicFront">
                <a:rot lat="10800000" lon="10800000" rev="108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59680" y="4572000"/>
            <a:ext cx="3474720" cy="1371600"/>
            <a:chOff x="4594668" y="3730913"/>
            <a:chExt cx="3474720" cy="1371600"/>
          </a:xfrm>
        </p:grpSpPr>
        <p:pic>
          <p:nvPicPr>
            <p:cNvPr id="30" name="Picture 29" descr="D:\PhD\S005827\Ph.D. Works\TUBITAK 1003\Report-2\Zoomed Version of PD on the Car.JP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4668" y="3730913"/>
              <a:ext cx="3474720" cy="13716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31" name="Group 30"/>
            <p:cNvGrpSpPr/>
            <p:nvPr/>
          </p:nvGrpSpPr>
          <p:grpSpPr>
            <a:xfrm>
              <a:off x="6946265" y="4495800"/>
              <a:ext cx="445135" cy="285750"/>
              <a:chOff x="0" y="0"/>
              <a:chExt cx="445135" cy="285750"/>
            </a:xfrm>
          </p:grpSpPr>
          <p:sp>
            <p:nvSpPr>
              <p:cNvPr id="32" name="Text Box 18"/>
              <p:cNvSpPr txBox="1"/>
              <p:nvPr/>
            </p:nvSpPr>
            <p:spPr>
              <a:xfrm>
                <a:off x="0" y="0"/>
                <a:ext cx="445135" cy="2857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200" b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PD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198782" y="246491"/>
                <a:ext cx="27432" cy="27432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7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834251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6680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Simulation Parameters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11</a:t>
            </a:fld>
            <a:endParaRPr lang="en-GB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923920"/>
              </p:ext>
            </p:extLst>
          </p:nvPr>
        </p:nvGraphicFramePr>
        <p:xfrm>
          <a:off x="1717432" y="1677130"/>
          <a:ext cx="5721350" cy="24536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47925">
                  <a:extLst>
                    <a:ext uri="{9D8B030D-6E8A-4147-A177-3AD203B41FA5}">
                      <a16:colId xmlns:a16="http://schemas.microsoft.com/office/drawing/2014/main" xmlns="" val="785593069"/>
                    </a:ext>
                  </a:extLst>
                </a:gridCol>
                <a:gridCol w="3473425">
                  <a:extLst>
                    <a:ext uri="{9D8B030D-6E8A-4147-A177-3AD203B41FA5}">
                      <a16:colId xmlns:a16="http://schemas.microsoft.com/office/drawing/2014/main" xmlns="" val="19102961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Transmitter specifications</a:t>
                      </a:r>
                      <a:endParaRPr lang="en-US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Type: High-beam headlamp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Brand: Philips </a:t>
                      </a:r>
                      <a:r>
                        <a:rPr lang="en-US" sz="1400" dirty="0" err="1">
                          <a:effectLst/>
                          <a:latin typeface="+mj-lt"/>
                        </a:rPr>
                        <a:t>Luxeon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 Rebel white LED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Power: 1 Watt per each headlamp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33711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Receiver specifications</a:t>
                      </a:r>
                      <a:endParaRPr lang="en-US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Area: 1 cm</a:t>
                      </a:r>
                      <a:r>
                        <a:rPr lang="en-US" sz="1400" baseline="30000">
                          <a:effectLst/>
                          <a:latin typeface="+mj-lt"/>
                        </a:rPr>
                        <a:t>2</a:t>
                      </a:r>
                      <a:r>
                        <a:rPr lang="en-US" sz="1400"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FOV: 180º 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65854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Coating material of vehicle</a:t>
                      </a:r>
                      <a:endParaRPr lang="en-US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+mj-lt"/>
                        </a:rPr>
                        <a:t>Black gloss paint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4250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Road type</a:t>
                      </a:r>
                      <a:endParaRPr lang="en-US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R2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750130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Weather types</a:t>
                      </a:r>
                      <a:endParaRPr lang="en-US" sz="14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Clear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Rainy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F</a:t>
                      </a:r>
                      <a:r>
                        <a:rPr lang="tr-TR" sz="1400" dirty="0">
                          <a:effectLst/>
                          <a:latin typeface="+mj-lt"/>
                        </a:rPr>
                        <a:t>oggy with visibilities </a:t>
                      </a:r>
                      <a:r>
                        <a:rPr lang="tr-TR" sz="1400" dirty="0" smtClean="0">
                          <a:effectLst/>
                          <a:latin typeface="+mj-lt"/>
                        </a:rPr>
                        <a:t>of</a:t>
                      </a:r>
                      <a:r>
                        <a:rPr lang="en-US" sz="1400" dirty="0" smtClean="0">
                          <a:effectLst/>
                          <a:latin typeface="+mj-lt"/>
                        </a:rPr>
                        <a:t>        </a:t>
                      </a:r>
                      <a:r>
                        <a:rPr lang="tr-TR" sz="1400" dirty="0" smtClean="0">
                          <a:effectLst/>
                          <a:latin typeface="+mj-lt"/>
                        </a:rPr>
                        <a:t>50 </a:t>
                      </a:r>
                      <a:r>
                        <a:rPr lang="tr-TR" sz="1400" dirty="0">
                          <a:effectLst/>
                          <a:latin typeface="+mj-lt"/>
                        </a:rPr>
                        <a:t>m and 10 m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70910030"/>
                  </a:ext>
                </a:extLst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456871"/>
              </p:ext>
            </p:extLst>
          </p:nvPr>
        </p:nvGraphicFramePr>
        <p:xfrm>
          <a:off x="5862053" y="3908682"/>
          <a:ext cx="315913" cy="19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5" name="Equation" r:id="rId3" imgW="304560" imgH="190440" progId="Equation.DSMT4">
                  <p:embed/>
                </p:oleObj>
              </mc:Choice>
              <mc:Fallback>
                <p:oleObj name="Equation" r:id="rId3" imgW="304560" imgH="1904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053" y="3908682"/>
                        <a:ext cx="315913" cy="19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397466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CIR Results (Clear Weather)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12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12" name="Picture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2588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60" y="1322886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768" y="1314427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624" y="1287292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824" y="1283947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60" y="304800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976" y="304800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384" y="3056792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824" y="3067344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456" y="4800600"/>
            <a:ext cx="1737360" cy="164592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44322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98232" y="685800"/>
            <a:ext cx="82296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Effective Channel Responses (Clear Weather)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13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686952" y="1889760"/>
            <a:ext cx="5852160" cy="4663440"/>
          </a:xfrm>
          <a:prstGeom prst="rect">
            <a:avLst/>
          </a:prstGeom>
        </p:spPr>
      </p:pic>
      <p:sp>
        <p:nvSpPr>
          <p:cNvPr id="1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" y="1447800"/>
            <a:ext cx="795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For the effective channel responses, the “LED </a:t>
            </a:r>
            <a:r>
              <a:rPr lang="en-US" sz="1800" dirty="0">
                <a:solidFill>
                  <a:schemeClr val="tx2"/>
                </a:solidFill>
              </a:rPr>
              <a:t>M</a:t>
            </a:r>
            <a:r>
              <a:rPr lang="en-US" sz="1800" dirty="0" smtClean="0">
                <a:solidFill>
                  <a:schemeClr val="tx2"/>
                </a:solidFill>
              </a:rPr>
              <a:t>odel 1” with cut-off frequency of 20 MHz is considered.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4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CIR Results (Rainy Weather)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14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23" name="Picture 2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22" y="132588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152" y="1324075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456" y="1320725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727" y="1325413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824" y="1313058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84" y="3070758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616" y="3070245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472" y="3068998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703" y="3060355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340" y="304800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789" y="4800600"/>
            <a:ext cx="1737360" cy="164592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355854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98232" y="685800"/>
            <a:ext cx="82296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Effective Channel Responses (Rainy Weather)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15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280160"/>
            <a:ext cx="5852160" cy="4663440"/>
          </a:xfrm>
          <a:prstGeom prst="rect">
            <a:avLst/>
          </a:prstGeom>
        </p:spPr>
      </p:pic>
      <p:sp>
        <p:nvSpPr>
          <p:cNvPr id="1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665543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CIR Results (Foggy Weather, </a:t>
            </a:r>
            <a:r>
              <a:rPr lang="en-US" sz="3200" b="1" i="1" dirty="0" smtClean="0">
                <a:solidFill>
                  <a:srgbClr val="0070C0"/>
                </a:solidFill>
              </a:rPr>
              <a:t>V</a:t>
            </a:r>
            <a:r>
              <a:rPr lang="en-US" sz="3200" b="1" dirty="0" smtClean="0">
                <a:solidFill>
                  <a:srgbClr val="0070C0"/>
                </a:solidFill>
              </a:rPr>
              <a:t>=50 m)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16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23" name="Picture 2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88" y="132588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633" y="132412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248" y="132412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000" y="132412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064" y="132412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0" y="3043312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688" y="3043312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0" y="3052104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656" y="3052104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408" y="3030416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904" y="4800600"/>
            <a:ext cx="1737360" cy="164592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97608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17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09600" y="685800"/>
            <a:ext cx="8001000" cy="1066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Effective Channel Responses </a:t>
            </a:r>
          </a:p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(</a:t>
            </a:r>
            <a:r>
              <a:rPr lang="en-US" sz="3200" b="1" dirty="0">
                <a:solidFill>
                  <a:srgbClr val="0070C0"/>
                </a:solidFill>
              </a:rPr>
              <a:t>Foggy Weather, </a:t>
            </a:r>
            <a:r>
              <a:rPr lang="en-US" sz="3200" b="1" i="1" dirty="0" smtClean="0">
                <a:solidFill>
                  <a:srgbClr val="0070C0"/>
                </a:solidFill>
              </a:rPr>
              <a:t>V</a:t>
            </a:r>
            <a:r>
              <a:rPr lang="en-US" sz="3200" b="1" dirty="0" smtClean="0">
                <a:solidFill>
                  <a:srgbClr val="0070C0"/>
                </a:solidFill>
              </a:rPr>
              <a:t>=50 </a:t>
            </a:r>
            <a:r>
              <a:rPr lang="en-US" sz="3200" b="1" dirty="0">
                <a:solidFill>
                  <a:srgbClr val="0070C0"/>
                </a:solidFill>
              </a:rPr>
              <a:t>m)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737360"/>
            <a:ext cx="5852160" cy="4663440"/>
          </a:xfrm>
          <a:prstGeom prst="rect">
            <a:avLst/>
          </a:prstGeom>
        </p:spPr>
      </p:pic>
      <p:sp>
        <p:nvSpPr>
          <p:cNvPr id="13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993962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CIR </a:t>
            </a:r>
            <a:r>
              <a:rPr lang="en-US" sz="3200" b="1" dirty="0">
                <a:solidFill>
                  <a:srgbClr val="0070C0"/>
                </a:solidFill>
              </a:rPr>
              <a:t>Results (Foggy Weather, </a:t>
            </a:r>
            <a:r>
              <a:rPr lang="en-US" sz="3200" b="1" i="1" dirty="0" smtClean="0">
                <a:solidFill>
                  <a:srgbClr val="0070C0"/>
                </a:solidFill>
              </a:rPr>
              <a:t>V</a:t>
            </a:r>
            <a:r>
              <a:rPr lang="en-US" sz="3200" b="1" dirty="0" smtClean="0">
                <a:solidFill>
                  <a:srgbClr val="0070C0"/>
                </a:solidFill>
              </a:rPr>
              <a:t>=10 </a:t>
            </a:r>
            <a:r>
              <a:rPr lang="en-US" sz="3200" b="1" dirty="0">
                <a:solidFill>
                  <a:srgbClr val="0070C0"/>
                </a:solidFill>
              </a:rPr>
              <a:t>m)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18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23" name="Picture 2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08" y="132588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840" y="132588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0" y="132588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50" y="132588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856" y="1317088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16" y="3052104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840" y="3052104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0" y="3052104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864" y="3039208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856" y="3034520"/>
            <a:ext cx="1737360" cy="164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384" y="4798840"/>
            <a:ext cx="1737360" cy="164592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127207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19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09600" y="685800"/>
            <a:ext cx="8001000" cy="1066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Effective Channel Responses </a:t>
            </a:r>
          </a:p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(</a:t>
            </a:r>
            <a:r>
              <a:rPr lang="en-US" sz="3200" b="1" dirty="0">
                <a:solidFill>
                  <a:srgbClr val="0070C0"/>
                </a:solidFill>
              </a:rPr>
              <a:t>Foggy Weather, </a:t>
            </a:r>
            <a:r>
              <a:rPr lang="en-US" sz="3200" b="1" i="1" dirty="0" smtClean="0">
                <a:solidFill>
                  <a:srgbClr val="0070C0"/>
                </a:solidFill>
              </a:rPr>
              <a:t>V</a:t>
            </a:r>
            <a:r>
              <a:rPr lang="en-US" sz="3200" b="1" dirty="0" smtClean="0">
                <a:solidFill>
                  <a:srgbClr val="0070C0"/>
                </a:solidFill>
              </a:rPr>
              <a:t>=10 </a:t>
            </a:r>
            <a:r>
              <a:rPr lang="en-US" sz="3200" b="1" dirty="0">
                <a:solidFill>
                  <a:srgbClr val="0070C0"/>
                </a:solidFill>
              </a:rPr>
              <a:t>m)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743224"/>
            <a:ext cx="5852160" cy="4663440"/>
          </a:xfrm>
          <a:prstGeom prst="rect">
            <a:avLst/>
          </a:prstGeom>
        </p:spPr>
      </p:pic>
      <p:sp>
        <p:nvSpPr>
          <p:cNvPr id="13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109168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90600" y="2286000"/>
            <a:ext cx="7162800" cy="1752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600" b="1" dirty="0">
                <a:solidFill>
                  <a:srgbClr val="006EC0"/>
                </a:solidFill>
                <a:latin typeface="Times New Roman" pitchFamily="18" charset="0"/>
                <a:cs typeface="Times New Roman" pitchFamily="18" charset="0"/>
              </a:rPr>
              <a:t>IEEE 802.11bb </a:t>
            </a:r>
            <a:endParaRPr lang="en-US" sz="3600" b="1" dirty="0" smtClean="0">
              <a:solidFill>
                <a:srgbClr val="006E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3600" b="1" dirty="0" smtClean="0">
                <a:solidFill>
                  <a:srgbClr val="006EC0"/>
                </a:solidFill>
                <a:latin typeface="Times New Roman" pitchFamily="18" charset="0"/>
                <a:cs typeface="Times New Roman" pitchFamily="18" charset="0"/>
              </a:rPr>
              <a:t>Reference </a:t>
            </a:r>
            <a:r>
              <a:rPr lang="en-US" sz="3600" b="1" dirty="0">
                <a:solidFill>
                  <a:srgbClr val="006EC0"/>
                </a:solidFill>
                <a:latin typeface="Times New Roman" pitchFamily="18" charset="0"/>
                <a:cs typeface="Times New Roman" pitchFamily="18" charset="0"/>
              </a:rPr>
              <a:t>Channel Models for </a:t>
            </a:r>
            <a:r>
              <a:rPr lang="en-US" sz="3600" b="1" dirty="0" smtClean="0">
                <a:solidFill>
                  <a:srgbClr val="006EC0"/>
                </a:solidFill>
                <a:latin typeface="Times New Roman" pitchFamily="18" charset="0"/>
                <a:cs typeface="Times New Roman" pitchFamily="18" charset="0"/>
              </a:rPr>
              <a:t>Vehicular Communications</a:t>
            </a:r>
            <a:endParaRPr lang="en-GB" sz="3600" b="1" dirty="0">
              <a:solidFill>
                <a:srgbClr val="006E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2</a:t>
            </a:fld>
            <a:endParaRPr lang="en-GB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9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963150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4300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Channel Characteristics (1/2)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20</a:t>
            </a:fld>
            <a:endParaRPr lang="en-GB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215163"/>
              </p:ext>
            </p:extLst>
          </p:nvPr>
        </p:nvGraphicFramePr>
        <p:xfrm>
          <a:off x="592016" y="1851753"/>
          <a:ext cx="7955280" cy="335432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xmlns="" val="24877239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86703423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70545183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68570888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90623737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43334594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54321111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48098136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077377968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4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(m)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-25000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(ns)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aseline="-25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aseline="-25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aseline="-25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aseline="-250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1583174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Clear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Rain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Fog </a:t>
                      </a:r>
                      <a:endParaRPr lang="en-US" sz="1400" b="1" dirty="0" smtClean="0">
                        <a:effectLst/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en-US" sz="1400" b="1" i="1" dirty="0" smtClean="0">
                          <a:effectLst/>
                          <a:latin typeface="+mj-lt"/>
                        </a:rPr>
                        <a:t>V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=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50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m</a:t>
                      </a:r>
                      <a:r>
                        <a:rPr lang="tr-TR" sz="1400" b="1" dirty="0">
                          <a:effectLst/>
                          <a:latin typeface="+mj-lt"/>
                        </a:rPr>
                        <a:t>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Fog </a:t>
                      </a:r>
                      <a:endParaRPr lang="en-US" sz="1400" b="1" dirty="0" smtClean="0">
                        <a:effectLst/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en-US" sz="1400" b="1" i="1" dirty="0" smtClean="0">
                          <a:effectLst/>
                          <a:latin typeface="+mj-lt"/>
                        </a:rPr>
                        <a:t>V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=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10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m</a:t>
                      </a:r>
                      <a:r>
                        <a:rPr lang="tr-TR" sz="1400" b="1" dirty="0">
                          <a:effectLst/>
                          <a:latin typeface="+mj-lt"/>
                        </a:rPr>
                        <a:t>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Clear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Rain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Fog </a:t>
                      </a:r>
                      <a:endParaRPr lang="en-US" sz="1400" b="1" dirty="0" smtClean="0">
                        <a:effectLst/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en-US" sz="1400" b="1" i="1" dirty="0" smtClean="0">
                          <a:effectLst/>
                          <a:latin typeface="+mj-lt"/>
                        </a:rPr>
                        <a:t>V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=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50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m</a:t>
                      </a:r>
                      <a:r>
                        <a:rPr lang="tr-TR" sz="1400" b="1" dirty="0">
                          <a:effectLst/>
                          <a:latin typeface="+mj-lt"/>
                        </a:rPr>
                        <a:t>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Fog </a:t>
                      </a:r>
                      <a:endParaRPr lang="en-US" sz="1400" b="1" dirty="0" smtClean="0">
                        <a:effectLst/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en-US" sz="1400" b="1" i="1" dirty="0" smtClean="0">
                          <a:effectLst/>
                          <a:latin typeface="+mj-lt"/>
                        </a:rPr>
                        <a:t>V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=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10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m</a:t>
                      </a:r>
                      <a:r>
                        <a:rPr lang="tr-TR" sz="1400" b="1" dirty="0">
                          <a:effectLst/>
                          <a:latin typeface="+mj-lt"/>
                        </a:rPr>
                        <a:t>)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73163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1.14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1.08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8.66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1.95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42661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11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1.06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1.03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7.44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1.73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403738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12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9.92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9.56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6.76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1.55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21335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13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9.01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8.38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6.08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1.09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5799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14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8.01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7.68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4.93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7.91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127668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15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6.92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6.45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4.03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4.73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228221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16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8.02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6.20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5.89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3.91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5.08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0809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17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5.66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5.50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2.91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4.06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02452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18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5.21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4.82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3.09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1.64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10603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19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4.71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4.39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2.37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1.85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6287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endParaRPr lang="en-US" sz="1400" b="1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4.43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4.05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2.13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1.64</a:t>
                      </a:r>
                      <a:r>
                        <a:rPr lang="tr-TR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×10</a:t>
                      </a:r>
                      <a:r>
                        <a:rPr lang="tr-TR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kern="1200" baseline="30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8839816"/>
                  </a:ext>
                </a:extLst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88080"/>
              </p:ext>
            </p:extLst>
          </p:nvPr>
        </p:nvGraphicFramePr>
        <p:xfrm>
          <a:off x="2627826" y="1828800"/>
          <a:ext cx="355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21" name="Equation" r:id="rId3" imgW="355320" imgH="241200" progId="Equation.DSMT4">
                  <p:embed/>
                </p:oleObj>
              </mc:Choice>
              <mc:Fallback>
                <p:oleObj name="Equation" r:id="rId3" imgW="3553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826" y="1828800"/>
                        <a:ext cx="3556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597489"/>
              </p:ext>
            </p:extLst>
          </p:nvPr>
        </p:nvGraphicFramePr>
        <p:xfrm>
          <a:off x="6610252" y="1839974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22" name="Equation" r:id="rId5" imgW="241200" imgH="241200" progId="Equation.DSMT4">
                  <p:embed/>
                </p:oleObj>
              </mc:Choice>
              <mc:Fallback>
                <p:oleObj name="Equation" r:id="rId5" imgW="241200" imgH="241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10252" y="1839974"/>
                        <a:ext cx="2413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276326"/>
              </p:ext>
            </p:extLst>
          </p:nvPr>
        </p:nvGraphicFramePr>
        <p:xfrm>
          <a:off x="702800" y="2079864"/>
          <a:ext cx="152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23" name="Equation" r:id="rId7" imgW="152280" imgH="190440" progId="Equation.DSMT4">
                  <p:embed/>
                </p:oleObj>
              </mc:Choice>
              <mc:Fallback>
                <p:oleObj name="Equation" r:id="rId7" imgW="152280" imgH="1904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02800" y="2079864"/>
                        <a:ext cx="1524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58964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21</a:t>
            </a:fld>
            <a:endParaRPr lang="en-GB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14300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Channel Characteristics (2/2)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968" y="1371600"/>
            <a:ext cx="4658564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05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 bwMode="auto">
          <a:xfrm>
            <a:off x="447427" y="5462336"/>
            <a:ext cx="800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22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Conclusions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" y="1447800"/>
            <a:ext cx="795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GB" altLang="en-US" sz="1800" dirty="0" smtClean="0">
                <a:solidFill>
                  <a:schemeClr val="tx2"/>
                </a:solidFill>
              </a:rPr>
              <a:t>T</a:t>
            </a:r>
            <a:r>
              <a:rPr lang="tr-TR" altLang="en-US" sz="1800" dirty="0">
                <a:solidFill>
                  <a:schemeClr val="tx2"/>
                </a:solidFill>
              </a:rPr>
              <a:t>his contribution proposes </a:t>
            </a:r>
            <a:r>
              <a:rPr lang="en-GB" altLang="en-US" sz="1800" dirty="0" err="1">
                <a:solidFill>
                  <a:schemeClr val="tx2"/>
                </a:solidFill>
              </a:rPr>
              <a:t>LiFi</a:t>
            </a:r>
            <a:r>
              <a:rPr lang="en-GB" altLang="en-US" sz="1800" dirty="0">
                <a:solidFill>
                  <a:schemeClr val="tx2"/>
                </a:solidFill>
              </a:rPr>
              <a:t> </a:t>
            </a:r>
            <a:r>
              <a:rPr lang="en-US" altLang="en-US" sz="1800" dirty="0">
                <a:solidFill>
                  <a:schemeClr val="tx2"/>
                </a:solidFill>
              </a:rPr>
              <a:t>reference channel models </a:t>
            </a:r>
            <a:r>
              <a:rPr lang="tr-TR" altLang="en-US" sz="1800" dirty="0">
                <a:solidFill>
                  <a:schemeClr val="tx2"/>
                </a:solidFill>
              </a:rPr>
              <a:t>for </a:t>
            </a:r>
            <a:r>
              <a:rPr lang="en-US" altLang="en-US" sz="1800" dirty="0" smtClean="0">
                <a:solidFill>
                  <a:schemeClr val="tx2"/>
                </a:solidFill>
              </a:rPr>
              <a:t>vehicular communications </a:t>
            </a:r>
            <a:r>
              <a:rPr lang="en-GB" altLang="en-US" sz="1800" dirty="0">
                <a:solidFill>
                  <a:schemeClr val="tx2"/>
                </a:solidFill>
              </a:rPr>
              <a:t>to assist the IEEE </a:t>
            </a:r>
            <a:r>
              <a:rPr lang="en-GB" altLang="en-US" sz="1800" dirty="0" smtClean="0">
                <a:solidFill>
                  <a:schemeClr val="tx2"/>
                </a:solidFill>
              </a:rPr>
              <a:t>802.11bb.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0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6045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Outline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3</a:t>
            </a:fld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1" name="Rectangle 1"/>
          <p:cNvSpPr/>
          <p:nvPr/>
        </p:nvSpPr>
        <p:spPr>
          <a:xfrm>
            <a:off x="838200" y="1398925"/>
            <a:ext cx="77724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rgbClr val="0070C0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  <a:latin typeface="+mj-lt"/>
              </a:rPr>
              <a:t>Introduction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2"/>
                </a:solidFill>
              </a:rPr>
              <a:t>Overview of Channel Modeling</a:t>
            </a:r>
            <a:r>
              <a:rPr lang="tr-TR" sz="1600" dirty="0">
                <a:solidFill>
                  <a:schemeClr val="tx2"/>
                </a:solidFill>
              </a:rPr>
              <a:t> </a:t>
            </a:r>
            <a:r>
              <a:rPr lang="tr-TR" sz="1600" dirty="0" smtClean="0">
                <a:solidFill>
                  <a:schemeClr val="tx2"/>
                </a:solidFill>
              </a:rPr>
              <a:t>Methodology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548640" lvl="1" indent="-182880"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/>
              <a:t>Modeling of </a:t>
            </a:r>
            <a:r>
              <a:rPr lang="en-US" sz="1600" dirty="0" smtClean="0"/>
              <a:t>the Outdoor </a:t>
            </a:r>
            <a:r>
              <a:rPr lang="en-US" sz="1600" dirty="0"/>
              <a:t>Environment</a:t>
            </a:r>
          </a:p>
          <a:p>
            <a:pPr marL="548640" lvl="1" indent="-182880"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/>
              <a:t>Headlamp Modeling</a:t>
            </a:r>
          </a:p>
          <a:p>
            <a:pPr marL="548640" lvl="1" indent="-182880"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/>
              <a:t>Modeling of Weather Conditions (</a:t>
            </a:r>
            <a:r>
              <a:rPr lang="en-US" sz="1600" dirty="0"/>
              <a:t>Clear Weather, Rainy Weather and Foggy Weather</a:t>
            </a:r>
            <a:r>
              <a:rPr lang="en-US" sz="1600" dirty="0" smtClean="0"/>
              <a:t>)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tx2"/>
              </a:solidFill>
            </a:endParaRPr>
          </a:p>
          <a:p>
            <a:pPr marL="342900" lvl="1" indent="-342900">
              <a:spcAft>
                <a:spcPts val="600"/>
              </a:spcAft>
              <a:buClr>
                <a:srgbClr val="0070C0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Vehicular Scenario </a:t>
            </a:r>
            <a:r>
              <a:rPr lang="en-US" sz="1800" dirty="0">
                <a:solidFill>
                  <a:schemeClr val="tx2"/>
                </a:solidFill>
              </a:rPr>
              <a:t>u</a:t>
            </a:r>
            <a:r>
              <a:rPr lang="en-US" sz="1800" dirty="0" smtClean="0">
                <a:solidFill>
                  <a:schemeClr val="tx2"/>
                </a:solidFill>
              </a:rPr>
              <a:t>nder Consideration</a:t>
            </a:r>
            <a:endParaRPr lang="en-US" sz="1800" dirty="0">
              <a:solidFill>
                <a:schemeClr val="tx2"/>
              </a:solidFill>
            </a:endParaRP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2"/>
                </a:solidFill>
                <a:latin typeface="+mj-lt"/>
                <a:cs typeface="Arial" charset="0"/>
              </a:rPr>
              <a:t>Channel Impulse Responses (CIRs)</a:t>
            </a: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2"/>
                </a:solidFill>
                <a:latin typeface="+mj-lt"/>
                <a:cs typeface="Arial" charset="0"/>
              </a:rPr>
              <a:t>Effective Channel Responses</a:t>
            </a: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2"/>
                </a:solidFill>
                <a:latin typeface="+mj-lt"/>
                <a:cs typeface="Arial" charset="0"/>
              </a:rPr>
              <a:t>Channel Characteristics</a:t>
            </a:r>
          </a:p>
          <a:p>
            <a:pPr marL="548640" lvl="1" indent="-182880">
              <a:spcAft>
                <a:spcPts val="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endParaRPr lang="en-US" sz="1800" dirty="0" smtClean="0">
              <a:solidFill>
                <a:schemeClr val="tx2"/>
              </a:solidFill>
              <a:latin typeface="+mj-lt"/>
              <a:cs typeface="Arial" charset="0"/>
            </a:endParaRPr>
          </a:p>
          <a:p>
            <a:pPr marL="342900" indent="-342900">
              <a:buClr>
                <a:srgbClr val="0070C0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  <a:latin typeface="+mj-lt"/>
                <a:cs typeface="Arial" charset="0"/>
              </a:rPr>
              <a:t>Conclusion</a:t>
            </a:r>
            <a:r>
              <a:rPr lang="tr-TR" sz="1800" dirty="0" smtClean="0">
                <a:solidFill>
                  <a:schemeClr val="tx2"/>
                </a:solidFill>
                <a:latin typeface="+mj-lt"/>
                <a:cs typeface="Arial" charset="0"/>
              </a:rPr>
              <a:t>s</a:t>
            </a:r>
            <a:endParaRPr lang="en-US" sz="18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  <p:sp>
        <p:nvSpPr>
          <p:cNvPr id="1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964215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81000" y="685801"/>
            <a:ext cx="853440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Overview of Channel Modeling Methodology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[1]</a:t>
            </a:r>
            <a:endParaRPr lang="en-CA" b="1" baseline="30000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23913" y="1656927"/>
            <a:ext cx="809148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>
              <a:solidFill>
                <a:srgbClr val="000000"/>
              </a:solidFill>
            </a:endParaRPr>
          </a:p>
          <a:p>
            <a:endParaRPr lang="en-US" altLang="en-US" b="1"/>
          </a:p>
          <a:p>
            <a:endParaRPr lang="tr-TR" altLang="en-US"/>
          </a:p>
        </p:txBody>
      </p:sp>
      <p:sp>
        <p:nvSpPr>
          <p:cNvPr id="50" name="Rectangle 5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34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34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C911B8A-1E84-42DB-B751-42B7EDCBCFAE}" type="slidenum">
              <a:rPr lang="en-GB" altLang="en-US" smtClean="0"/>
              <a:pPr algn="ctr"/>
              <a:t>4</a:t>
            </a:fld>
            <a:endParaRPr lang="en-GB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14" name="Picture 2" descr="D:\OZYEGIN UNIVERSITY\S005827\Ph.D. Works\PhD Graduation\PhD Dissertation\Figures\Vehicular Channel Modeling Methodology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949440" cy="420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85800" y="5830669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/>
              <a:t>[1]</a:t>
            </a:r>
            <a:r>
              <a:rPr lang="en-GB" b="1" dirty="0" smtClean="0"/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M.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Elamassie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, M.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Karbalayghareh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, F.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Miramirkhani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, R. C.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Kizilirmak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, and M.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Uysal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, “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Effect of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fog 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and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rain 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on the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performance 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of 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vehicular visible light 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ommunications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</a:rPr>
              <a:t>,”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Times New Roman"/>
                <a:ea typeface="Times New Roman"/>
              </a:rPr>
              <a:t>IEEE 87th Vehicular Technology Conference (VTC2018-Spring)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, Porto, Portugal, Jun. 2018.</a:t>
            </a:r>
            <a:endParaRPr lang="en-US" dirty="0"/>
          </a:p>
        </p:txBody>
      </p:sp>
      <p:sp>
        <p:nvSpPr>
          <p:cNvPr id="13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445160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84384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Modeling of the Outdoor Environment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5</a:t>
            </a:fld>
            <a:endParaRPr lang="en-GB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685800" y="1447800"/>
            <a:ext cx="77724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lvl="1" indent="-342900" algn="just">
              <a:lnSpc>
                <a:spcPct val="150000"/>
              </a:lnSpc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/>
              <a:t>Creation of 3D outdoor environment</a:t>
            </a:r>
            <a:r>
              <a:rPr lang="tr-TR" sz="1800" dirty="0" smtClean="0"/>
              <a:t> in Zemax</a:t>
            </a:r>
            <a:r>
              <a:rPr lang="en-US" sz="1800" b="1" baseline="30000" dirty="0">
                <a:solidFill>
                  <a:srgbClr val="000000"/>
                </a:solidFill>
                <a:latin typeface="Times New Roman"/>
                <a:ea typeface="Calibri"/>
              </a:rPr>
              <a:t>®</a:t>
            </a:r>
            <a:r>
              <a:rPr lang="en-US" sz="1800" dirty="0" smtClean="0"/>
              <a:t> involves the selection of</a:t>
            </a:r>
            <a:endParaRPr lang="en-US" sz="1800" dirty="0"/>
          </a:p>
          <a:p>
            <a:pPr marL="548640" lvl="2" indent="-182880">
              <a:spcAft>
                <a:spcPts val="60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Dimension and shape of the outdoor environment</a:t>
            </a:r>
          </a:p>
          <a:p>
            <a:pPr marL="548640" lvl="2" indent="-182880">
              <a:spcAft>
                <a:spcPts val="60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2"/>
                </a:solidFill>
              </a:rPr>
              <a:t>CAD </a:t>
            </a:r>
            <a:r>
              <a:rPr lang="en-US" sz="1600" dirty="0" smtClean="0">
                <a:solidFill>
                  <a:schemeClr val="tx2"/>
                </a:solidFill>
              </a:rPr>
              <a:t>objects within</a:t>
            </a:r>
            <a:r>
              <a:rPr lang="tr-TR" sz="1600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the environment (buildings, cars, roads </a:t>
            </a:r>
            <a:r>
              <a:rPr lang="en-US" sz="1600" dirty="0" err="1" smtClean="0">
                <a:solidFill>
                  <a:schemeClr val="tx2"/>
                </a:solidFill>
              </a:rPr>
              <a:t>etc</a:t>
            </a:r>
            <a:r>
              <a:rPr lang="en-US" sz="1600" dirty="0" smtClean="0">
                <a:solidFill>
                  <a:schemeClr val="tx2"/>
                </a:solidFill>
              </a:rPr>
              <a:t>)</a:t>
            </a:r>
            <a:endParaRPr lang="tr-TR" sz="1600" dirty="0" smtClean="0">
              <a:solidFill>
                <a:schemeClr val="tx2"/>
              </a:solidFill>
            </a:endParaRPr>
          </a:p>
          <a:p>
            <a:pPr marL="548640" lvl="2" indent="-182880">
              <a:spcAft>
                <a:spcPts val="60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2"/>
                </a:solidFill>
              </a:rPr>
              <a:t>Position and type of transmitters</a:t>
            </a:r>
            <a:r>
              <a:rPr lang="en-US" sz="1600" dirty="0"/>
              <a:t> and </a:t>
            </a:r>
            <a:r>
              <a:rPr lang="en-US" sz="1600" dirty="0" smtClean="0"/>
              <a:t>receivers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548640" lvl="2" indent="-182880">
              <a:spcAft>
                <a:spcPts val="60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2"/>
                </a:solidFill>
              </a:rPr>
              <a:t>Type</a:t>
            </a:r>
            <a:r>
              <a:rPr lang="tr-TR" sz="1600" dirty="0" smtClean="0">
                <a:solidFill>
                  <a:schemeClr val="tx2"/>
                </a:solidFill>
              </a:rPr>
              <a:t> </a:t>
            </a:r>
            <a:r>
              <a:rPr lang="tr-TR" sz="1600" dirty="0" err="1" smtClean="0">
                <a:solidFill>
                  <a:schemeClr val="tx2"/>
                </a:solidFill>
              </a:rPr>
              <a:t>and</a:t>
            </a:r>
            <a:r>
              <a:rPr lang="tr-TR" sz="1600" dirty="0" smtClean="0">
                <a:solidFill>
                  <a:schemeClr val="tx2"/>
                </a:solidFill>
              </a:rPr>
              <a:t> </a:t>
            </a:r>
            <a:r>
              <a:rPr lang="tr-TR" sz="1600" dirty="0" err="1" smtClean="0">
                <a:solidFill>
                  <a:schemeClr val="tx2"/>
                </a:solidFill>
              </a:rPr>
              <a:t>properties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of </a:t>
            </a:r>
            <a:r>
              <a:rPr lang="en-US" sz="1600" dirty="0" smtClean="0">
                <a:solidFill>
                  <a:schemeClr val="tx2"/>
                </a:solidFill>
              </a:rPr>
              <a:t>materials</a:t>
            </a:r>
            <a:endParaRPr lang="en-US" sz="1600" dirty="0">
              <a:solidFill>
                <a:schemeClr val="tx2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283679" y="3413760"/>
          <a:ext cx="6553201" cy="25298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165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85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Class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Road Surface Composition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Mode of Reflectance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R1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Asphalt with aggregate including a minimum of 15% artificial brightener aggregate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+mj-lt"/>
                        </a:rPr>
                        <a:t>Mostly diffuse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R2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Asphalt with aggregate including a minimum of 60% gravel sized larger than 10 mm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Asphalt with aggregate including a minimum of 10-15% artificial brightener aggregate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+mj-lt"/>
                        </a:rPr>
                        <a:t>Mixed diffuse and specular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R3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Asphalt with dark aggregate-the surface becomes rough after several months of use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+mj-lt"/>
                        </a:rPr>
                        <a:t>Slightly specular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R4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+mj-lt"/>
                        </a:rPr>
                        <a:t>Very smooth asphalt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Mostly specular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3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11807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13665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Headlamp Modeling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365760" cy="184666"/>
          </a:xfrm>
        </p:spPr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6</a:t>
            </a:fld>
            <a:endParaRPr lang="en-GB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pic>
        <p:nvPicPr>
          <p:cNvPr id="21" name="Picture 2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360" y="3261944"/>
            <a:ext cx="2834640" cy="2560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D:\OZYEGIN UNIVERSITY\S005827\Ph.D. Works\Journal &amp; Report Format\VTC2018-Spring\High Beam Headlamp.EMF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4" t="667" r="19064" b="20865"/>
          <a:stretch/>
        </p:blipFill>
        <p:spPr bwMode="auto">
          <a:xfrm>
            <a:off x="6019800" y="3124200"/>
            <a:ext cx="2651760" cy="26517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D:\OZYEGIN UNIVERSITY\S005827\Ph.D. Works\Meeting Prof. Murat\Meeting 5-2-2015\Outdoor Project Reprot\Figures\Low Beam Headlamp.EMF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5" t="1334" r="14417" b="1143"/>
          <a:stretch/>
        </p:blipFill>
        <p:spPr bwMode="auto">
          <a:xfrm>
            <a:off x="548640" y="3198056"/>
            <a:ext cx="2651760" cy="26517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Picture 1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" r="808"/>
          <a:stretch/>
        </p:blipFill>
        <p:spPr>
          <a:xfrm>
            <a:off x="762000" y="1750256"/>
            <a:ext cx="3657600" cy="1280160"/>
          </a:xfrm>
          <a:prstGeom prst="rect">
            <a:avLst/>
          </a:prstGeom>
        </p:spPr>
      </p:pic>
      <p:pic>
        <p:nvPicPr>
          <p:cNvPr id="16" name="Picture 15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755126"/>
            <a:ext cx="3657600" cy="124358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21012" y="5858608"/>
            <a:ext cx="2598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101"/>
                </a:solidFill>
                <a:ea typeface="Calibri" panose="020F0502020204030204" pitchFamily="34" charset="0"/>
              </a:rPr>
              <a:t>Relative s</a:t>
            </a:r>
            <a:r>
              <a:rPr lang="en-US" dirty="0" smtClean="0">
                <a:solidFill>
                  <a:srgbClr val="000101"/>
                </a:solidFill>
                <a:ea typeface="Calibri" panose="020F0502020204030204" pitchFamily="34" charset="0"/>
              </a:rPr>
              <a:t>pectral </a:t>
            </a:r>
            <a:r>
              <a:rPr lang="en-US" dirty="0">
                <a:solidFill>
                  <a:srgbClr val="000101"/>
                </a:solidFill>
                <a:ea typeface="Calibri" panose="020F0502020204030204" pitchFamily="34" charset="0"/>
              </a:rPr>
              <a:t>p</a:t>
            </a:r>
            <a:r>
              <a:rPr lang="en-US" dirty="0" smtClean="0">
                <a:solidFill>
                  <a:srgbClr val="000101"/>
                </a:solidFill>
                <a:ea typeface="Calibri" panose="020F0502020204030204" pitchFamily="34" charset="0"/>
              </a:rPr>
              <a:t>ower distribution of </a:t>
            </a:r>
          </a:p>
          <a:p>
            <a:pPr algn="ctr"/>
            <a:r>
              <a:rPr lang="en-US" dirty="0" smtClean="0"/>
              <a:t>Philips </a:t>
            </a:r>
            <a:r>
              <a:rPr lang="en-US" dirty="0"/>
              <a:t>LUXEON </a:t>
            </a:r>
            <a:r>
              <a:rPr lang="en-US" dirty="0" smtClean="0"/>
              <a:t>Rebel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50205" y="5842440"/>
            <a:ext cx="2286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101"/>
                </a:solidFill>
                <a:ea typeface="Calibri" panose="020F0502020204030204" pitchFamily="34" charset="0"/>
              </a:rPr>
              <a:t>Relative </a:t>
            </a:r>
            <a:r>
              <a:rPr lang="en-US" dirty="0">
                <a:solidFill>
                  <a:srgbClr val="000101"/>
                </a:solidFill>
                <a:ea typeface="Calibri" panose="020F0502020204030204" pitchFamily="34" charset="0"/>
              </a:rPr>
              <a:t>intensity </a:t>
            </a:r>
            <a:r>
              <a:rPr lang="en-US" dirty="0" smtClean="0">
                <a:solidFill>
                  <a:srgbClr val="000101"/>
                </a:solidFill>
                <a:ea typeface="Calibri" panose="020F0502020204030204" pitchFamily="34" charset="0"/>
              </a:rPr>
              <a:t>distributions of </a:t>
            </a:r>
          </a:p>
          <a:p>
            <a:pPr algn="ctr"/>
            <a:r>
              <a:rPr lang="en-US" dirty="0" smtClean="0">
                <a:solidFill>
                  <a:srgbClr val="000101"/>
                </a:solidFill>
                <a:ea typeface="Calibri" panose="020F0502020204030204" pitchFamily="34" charset="0"/>
              </a:rPr>
              <a:t>high-beam headlamp 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77240" y="5862935"/>
            <a:ext cx="2286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101"/>
                </a:solidFill>
                <a:ea typeface="Calibri" panose="020F0502020204030204" pitchFamily="34" charset="0"/>
              </a:rPr>
              <a:t>Relative </a:t>
            </a:r>
            <a:r>
              <a:rPr lang="en-US" dirty="0">
                <a:solidFill>
                  <a:srgbClr val="000101"/>
                </a:solidFill>
                <a:ea typeface="Calibri" panose="020F0502020204030204" pitchFamily="34" charset="0"/>
              </a:rPr>
              <a:t>intensity </a:t>
            </a:r>
            <a:r>
              <a:rPr lang="en-US" dirty="0" smtClean="0">
                <a:solidFill>
                  <a:srgbClr val="000101"/>
                </a:solidFill>
                <a:ea typeface="Calibri" panose="020F0502020204030204" pitchFamily="34" charset="0"/>
              </a:rPr>
              <a:t>distributions of </a:t>
            </a:r>
          </a:p>
          <a:p>
            <a:pPr algn="ctr"/>
            <a:r>
              <a:rPr lang="en-US" dirty="0" smtClean="0">
                <a:solidFill>
                  <a:srgbClr val="000101"/>
                </a:solidFill>
                <a:ea typeface="Calibri" panose="020F0502020204030204" pitchFamily="34" charset="0"/>
              </a:rPr>
              <a:t>low-beam headlamp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143000" y="1475601"/>
            <a:ext cx="3072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101"/>
                </a:solidFill>
                <a:ea typeface="Calibri" panose="020F0502020204030204" pitchFamily="34" charset="0"/>
              </a:rPr>
              <a:t>Spatial distribution of low-beam headlamp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156966" y="1475601"/>
            <a:ext cx="3072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101"/>
                </a:solidFill>
                <a:ea typeface="Calibri" panose="020F0502020204030204" pitchFamily="34" charset="0"/>
              </a:rPr>
              <a:t>Spatial distribution of high-beam headlamp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 bwMode="auto">
          <a:xfrm rot="2196922">
            <a:off x="8398948" y="1336506"/>
            <a:ext cx="228600" cy="27432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  <a:headEnd type="none" w="sm" len="sm"/>
            <a:tailEnd type="none" w="sm" len="sm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 rot="2196922">
            <a:off x="8383708" y="3321276"/>
            <a:ext cx="228600" cy="27432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  <a:headEnd type="none" w="sm" len="sm"/>
            <a:tailEnd type="none" w="sm" len="sm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762814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90248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Modeling of Weather Conditions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7</a:t>
            </a:fld>
            <a:endParaRPr lang="en-GB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685800" y="1447800"/>
            <a:ext cx="77724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lvl="1" indent="-342900" algn="just"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tr-TR" sz="1800" dirty="0" smtClean="0"/>
              <a:t>To </a:t>
            </a:r>
            <a:r>
              <a:rPr lang="tr-TR" sz="1800" dirty="0"/>
              <a:t>model the interaction of rays with the air, Mie scattering is used to model rainy and foggy weather conditions with different </a:t>
            </a:r>
            <a:r>
              <a:rPr lang="tr-TR" sz="1800" dirty="0" smtClean="0"/>
              <a:t>visibilities</a:t>
            </a:r>
            <a:r>
              <a:rPr lang="en-US" sz="1800" dirty="0" smtClean="0"/>
              <a:t>. </a:t>
            </a:r>
          </a:p>
          <a:p>
            <a:pPr marL="347472" lvl="1" indent="-342900" algn="just"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endParaRPr lang="en-US" sz="1800" dirty="0"/>
          </a:p>
          <a:p>
            <a:pPr marL="347472" lvl="1" indent="-342900" algn="just">
              <a:spcAft>
                <a:spcPts val="12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tr-TR" sz="1800" dirty="0" smtClean="0"/>
              <a:t>“Bulk </a:t>
            </a:r>
            <a:r>
              <a:rPr lang="tr-TR" sz="1800" dirty="0"/>
              <a:t>scatter” method in the Zemax software allows providing the input parameters </a:t>
            </a:r>
            <a:endParaRPr lang="en-US" sz="1800" dirty="0"/>
          </a:p>
          <a:p>
            <a:pPr marL="548640" lvl="2" indent="-182880">
              <a:spcAft>
                <a:spcPts val="60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tr-TR" sz="1600" dirty="0">
                <a:solidFill>
                  <a:schemeClr val="tx2"/>
                </a:solidFill>
              </a:rPr>
              <a:t>“</a:t>
            </a:r>
            <a:r>
              <a:rPr lang="en-US" sz="1600" dirty="0">
                <a:solidFill>
                  <a:schemeClr val="tx2"/>
                </a:solidFill>
              </a:rPr>
              <a:t>P</a:t>
            </a:r>
            <a:r>
              <a:rPr lang="tr-TR" sz="1600" dirty="0">
                <a:solidFill>
                  <a:schemeClr val="tx2"/>
                </a:solidFill>
              </a:rPr>
              <a:t>article index” (the refractive index of particles)</a:t>
            </a:r>
            <a:endParaRPr lang="en-US" sz="1600" dirty="0">
              <a:solidFill>
                <a:schemeClr val="tx2"/>
              </a:solidFill>
            </a:endParaRPr>
          </a:p>
          <a:p>
            <a:pPr marL="548640" lvl="2" indent="-182880">
              <a:spcAft>
                <a:spcPts val="60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tr-TR" sz="1600" dirty="0">
                <a:solidFill>
                  <a:schemeClr val="tx2"/>
                </a:solidFill>
              </a:rPr>
              <a:t>“</a:t>
            </a:r>
            <a:r>
              <a:rPr lang="en-US" sz="1600" dirty="0">
                <a:solidFill>
                  <a:schemeClr val="tx2"/>
                </a:solidFill>
              </a:rPr>
              <a:t>S</a:t>
            </a:r>
            <a:r>
              <a:rPr lang="tr-TR" sz="1600" dirty="0">
                <a:solidFill>
                  <a:schemeClr val="tx2"/>
                </a:solidFill>
              </a:rPr>
              <a:t>ize” (the radius of the spherical particles)</a:t>
            </a:r>
            <a:endParaRPr lang="en-US" sz="1600" dirty="0">
              <a:solidFill>
                <a:schemeClr val="tx2"/>
              </a:solidFill>
            </a:endParaRPr>
          </a:p>
          <a:p>
            <a:pPr marL="548640" lvl="2" indent="-182880">
              <a:spcAft>
                <a:spcPts val="600"/>
              </a:spcAft>
              <a:buClr>
                <a:srgbClr val="3366CC"/>
              </a:buClr>
              <a:buSzPct val="100000"/>
              <a:buFont typeface="Arial" pitchFamily="34" charset="0"/>
              <a:buChar char="•"/>
              <a:defRPr/>
            </a:pPr>
            <a:r>
              <a:rPr lang="tr-TR" sz="1600" dirty="0">
                <a:solidFill>
                  <a:schemeClr val="tx2"/>
                </a:solidFill>
              </a:rPr>
              <a:t>“</a:t>
            </a:r>
            <a:r>
              <a:rPr lang="en-US" sz="1600" dirty="0">
                <a:solidFill>
                  <a:schemeClr val="tx2"/>
                </a:solidFill>
              </a:rPr>
              <a:t>D</a:t>
            </a:r>
            <a:r>
              <a:rPr lang="tr-TR" sz="1600" dirty="0">
                <a:solidFill>
                  <a:schemeClr val="tx2"/>
                </a:solidFill>
              </a:rPr>
              <a:t>ensity” (the density of particles). The characteristics of various weather types are listed in Table </a:t>
            </a:r>
            <a:r>
              <a:rPr lang="en-US" sz="1600" dirty="0">
                <a:solidFill>
                  <a:schemeClr val="tx2"/>
                </a:solidFill>
              </a:rPr>
              <a:t>below</a:t>
            </a:r>
            <a:r>
              <a:rPr lang="tr-TR" sz="1600" dirty="0">
                <a:solidFill>
                  <a:schemeClr val="tx2"/>
                </a:solidFill>
              </a:rPr>
              <a:t>.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2118944" y="4419600"/>
          <a:ext cx="5120640" cy="12268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 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Particle Index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Size (μm)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Density (cm</a:t>
                      </a:r>
                      <a:r>
                        <a:rPr lang="tr-TR" sz="1400" b="1" baseline="30000" dirty="0">
                          <a:effectLst/>
                          <a:latin typeface="+mj-lt"/>
                        </a:rPr>
                        <a:t>-3</a:t>
                      </a:r>
                      <a:r>
                        <a:rPr lang="tr-TR" sz="1400" b="1" dirty="0">
                          <a:effectLst/>
                          <a:latin typeface="+mj-lt"/>
                        </a:rPr>
                        <a:t>)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Clear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1.000277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+mj-lt"/>
                        </a:rPr>
                        <a:t>10</a:t>
                      </a:r>
                      <a:r>
                        <a:rPr lang="tr-TR" sz="1400" baseline="30000">
                          <a:effectLst/>
                          <a:latin typeface="+mj-lt"/>
                        </a:rPr>
                        <a:t>-4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+mj-lt"/>
                        </a:rPr>
                        <a:t>10</a:t>
                      </a:r>
                      <a:r>
                        <a:rPr lang="tr-TR" sz="1400" baseline="30000">
                          <a:effectLst/>
                          <a:latin typeface="+mj-lt"/>
                        </a:rPr>
                        <a:t>19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j-lt"/>
                        </a:rPr>
                        <a:t>Rain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1.33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100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0.1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Fog,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   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       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1.33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10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+mj-lt"/>
                        </a:rPr>
                        <a:t>124.6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Fog,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   </a:t>
                      </a:r>
                      <a:r>
                        <a:rPr lang="tr-TR" sz="1400" b="1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       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1.33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10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+mj-lt"/>
                        </a:rPr>
                        <a:t>622.6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2584081" y="5207976"/>
          <a:ext cx="677863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7" name="Equation" r:id="rId3" imgW="685800" imgH="228600" progId="Equation.DSMT4">
                  <p:embed/>
                </p:oleObj>
              </mc:Choice>
              <mc:Fallback>
                <p:oleObj name="Equation" r:id="rId3" imgW="685800" imgH="2286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081" y="5207976"/>
                        <a:ext cx="677863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2576144" y="5454160"/>
          <a:ext cx="679450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8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144" y="5454160"/>
                        <a:ext cx="679450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654459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799" y="1371600"/>
            <a:ext cx="8229601" cy="417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spcAft>
                <a:spcPts val="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GB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Based on Monte Carlo Ray </a:t>
            </a:r>
            <a:r>
              <a:rPr lang="en-GB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Tracing.</a:t>
            </a:r>
            <a:endParaRPr lang="en-GB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6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GB" sz="18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Sobol</a:t>
            </a:r>
            <a:r>
              <a:rPr lang="en-GB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sampling is used for speeding up ray </a:t>
            </a:r>
            <a:r>
              <a:rPr lang="en-GB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tracing.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800" dirty="0" err="1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Zemax</a:t>
            </a:r>
            <a:r>
              <a:rPr lang="en-US" sz="1800" baseline="30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non-sequential ray-tracing tool generates an output file, which includes all the data about rays such as the detected power and path lengths for each ray. </a:t>
            </a:r>
          </a:p>
          <a:p>
            <a:pPr marL="800100" lvl="1" indent="-342900" algn="just">
              <a:spcAft>
                <a:spcPts val="600"/>
              </a:spcAft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data from </a:t>
            </a:r>
            <a:r>
              <a:rPr lang="en-US" sz="1800" dirty="0" err="1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Zemax</a:t>
            </a:r>
            <a:r>
              <a:rPr lang="en-US" sz="1800" baseline="30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output file is imported to 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MATLAB</a:t>
            </a:r>
            <a:r>
              <a:rPr lang="en-US" sz="1800" baseline="30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and using these information, the 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multipath CIR </a:t>
            </a:r>
            <a:r>
              <a:rPr lang="en-US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is expressed </a:t>
            </a:r>
            <a:r>
              <a:rPr lang="en-US" sz="18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</a:p>
          <a:p>
            <a:pPr marL="800100" lvl="1" indent="-342900" algn="just">
              <a:lnSpc>
                <a:spcPct val="107000"/>
              </a:lnSpc>
              <a:buClr>
                <a:srgbClr val="3366CC"/>
              </a:buClr>
              <a:buSzPct val="150000"/>
              <a:buFont typeface="Courier New" pitchFamily="49" charset="0"/>
              <a:buChar char="o"/>
              <a:defRPr/>
            </a:pPr>
            <a:endParaRPr lang="en-US" sz="2000" dirty="0" smtClean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Font typeface="Wingdings"/>
              <a:buNone/>
              <a:defRPr/>
            </a:pPr>
            <a:endParaRPr 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Font typeface="Wingdings"/>
              <a:buNone/>
              <a:defRPr/>
            </a:pPr>
            <a:r>
              <a:rPr 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    </a:t>
            </a:r>
            <a:r>
              <a:rPr lang="en-US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sz="1600" i="1" baseline="-25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= the power of the </a:t>
            </a:r>
            <a:r>
              <a:rPr lang="en-US" sz="1600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sz="1600" baseline="30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th</a:t>
            </a:r>
            <a:r>
              <a:rPr lang="en-US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ray</a:t>
            </a:r>
          </a:p>
          <a:p>
            <a:pPr marL="0" indent="0" algn="just">
              <a:buFont typeface="Wingdings"/>
              <a:buNone/>
              <a:defRPr/>
            </a:pPr>
            <a:r>
              <a:rPr 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       </a:t>
            </a:r>
            <a:r>
              <a:rPr lang="el-GR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τ</a:t>
            </a:r>
            <a:r>
              <a:rPr lang="en-US" sz="1600" i="1" baseline="-25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= 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the propagation time of the </a:t>
            </a:r>
            <a:r>
              <a:rPr lang="en-US" sz="1600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sz="1600" baseline="30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th</a:t>
            </a:r>
            <a:r>
              <a:rPr lang="en-US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ray</a:t>
            </a:r>
          </a:p>
          <a:p>
            <a:pPr marL="0" indent="0" algn="just">
              <a:buFont typeface="Wingdings"/>
              <a:buNone/>
              <a:defRPr/>
            </a:pPr>
            <a:r>
              <a:rPr 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       </a:t>
            </a:r>
            <a:r>
              <a:rPr lang="el-GR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δ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= the Dirac delta function</a:t>
            </a:r>
          </a:p>
          <a:p>
            <a:pPr marL="0" indent="0" algn="just">
              <a:buFont typeface="Wingdings"/>
              <a:buNone/>
              <a:defRPr/>
            </a:pPr>
            <a:r>
              <a:rPr 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       </a:t>
            </a:r>
            <a:r>
              <a:rPr lang="en-US" sz="1600" i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en-US" sz="1600" i="1" baseline="-25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en-US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= the number of rays received at the </a:t>
            </a:r>
            <a:r>
              <a:rPr lang="en-US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detector</a:t>
            </a:r>
            <a:endParaRPr 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846118"/>
              </p:ext>
            </p:extLst>
          </p:nvPr>
        </p:nvGraphicFramePr>
        <p:xfrm>
          <a:off x="3695700" y="3828560"/>
          <a:ext cx="19431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2" name="Equation" r:id="rId3" imgW="1942920" imgH="634680" progId="Equation.DSMT4">
                  <p:embed/>
                </p:oleObj>
              </mc:Choice>
              <mc:Fallback>
                <p:oleObj name="Equation" r:id="rId3" imgW="1942920" imgH="63468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95700" y="3828560"/>
                        <a:ext cx="19431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81000" y="685801"/>
            <a:ext cx="853440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Channel Impulse Response (CIR)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C911B8A-1E84-42DB-B751-42B7EDCBCFAE}" type="slidenum">
              <a:rPr lang="en-GB" altLang="en-US" smtClean="0"/>
              <a:pPr algn="ctr"/>
              <a:t>8</a:t>
            </a:fld>
            <a:endParaRPr lang="en-GB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sp>
        <p:nvSpPr>
          <p:cNvPr id="1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077762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60450" y="685800"/>
            <a:ext cx="7016750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Effect of LED Response</a:t>
            </a:r>
            <a:endParaRPr lang="en-CA" b="1" dirty="0" smtClean="0">
              <a:solidFill>
                <a:srgbClr val="80B4C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838200" y="1398925"/>
            <a:ext cx="76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Aft>
                <a:spcPts val="600"/>
              </a:spcAft>
              <a:buClr>
                <a:srgbClr val="0070C0"/>
              </a:buClr>
              <a:buSzPct val="150000"/>
              <a:buFont typeface="Courier New" pitchFamily="49" charset="0"/>
              <a:buChar char="o"/>
              <a:defRPr/>
            </a:pPr>
            <a:r>
              <a:rPr lang="en-US" sz="1800" dirty="0" smtClean="0">
                <a:solidFill>
                  <a:schemeClr val="tx2"/>
                </a:solidFill>
                <a:cs typeface="Arial" charset="0"/>
              </a:rPr>
              <a:t>In </a:t>
            </a:r>
            <a:r>
              <a:rPr lang="en-US" sz="1800" dirty="0">
                <a:solidFill>
                  <a:schemeClr val="tx2"/>
                </a:solidFill>
                <a:cs typeface="Arial" charset="0"/>
              </a:rPr>
              <a:t>addition to the multipath propagation environment, the low-pass characteristics of the LED sources should be further taken into account in channel modelling</a:t>
            </a:r>
            <a:r>
              <a:rPr lang="en-US" sz="1800" dirty="0" smtClean="0">
                <a:solidFill>
                  <a:schemeClr val="tx2"/>
                </a:solidFill>
                <a:cs typeface="Arial" charset="0"/>
              </a:rPr>
              <a:t>.</a:t>
            </a:r>
            <a:endParaRPr lang="en-US" sz="18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02748" y="6475413"/>
            <a:ext cx="365760" cy="184666"/>
          </a:xfrm>
        </p:spPr>
        <p:txBody>
          <a:bodyPr/>
          <a:lstStyle/>
          <a:p>
            <a:pPr algn="ctr"/>
            <a:fld id="{2F03CF15-9775-4923-BCFF-1A75B19C3DAF}" type="slidenum">
              <a:rPr lang="en-GB" altLang="en-US" smtClean="0"/>
              <a:pPr algn="ctr"/>
              <a:t>9</a:t>
            </a:fld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July 2018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301823"/>
            <a:ext cx="265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 doc.: IEEE </a:t>
            </a:r>
            <a:r>
              <a:rPr lang="hu-HU" sz="1400" b="1" dirty="0" smtClean="0"/>
              <a:t>11-18-1237-00-00bb.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6451208"/>
            <a:ext cx="118872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Submission</a:t>
            </a:r>
            <a:endParaRPr lang="en-US" sz="14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1060450" y="2743200"/>
          <a:ext cx="2159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5" name="Equation" r:id="rId3" imgW="2158920" imgH="914400" progId="Equation.DSMT4">
                  <p:embed/>
                </p:oleObj>
              </mc:Choice>
              <mc:Fallback>
                <p:oleObj name="Equation" r:id="rId3" imgW="2158920" imgH="9144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0450" y="2743200"/>
                        <a:ext cx="2159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1027724" y="4225196"/>
          <a:ext cx="2222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6" name="Equation" r:id="rId5" imgW="2222280" imgH="622080" progId="Equation.DSMT4">
                  <p:embed/>
                </p:oleObj>
              </mc:Choice>
              <mc:Fallback>
                <p:oleObj name="Equation" r:id="rId5" imgW="2222280" imgH="6220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7724" y="4225196"/>
                        <a:ext cx="22225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">
            <a:extLst>
              <a:ext uri="{FF2B5EF4-FFF2-40B4-BE49-F238E27FC236}">
                <a16:creationId xmlns:a16="http://schemas.microsoft.com/office/drawing/2014/main" xmlns="" id="{839BD752-A61D-4E00-AD7D-053120A07EB7}"/>
              </a:ext>
            </a:extLst>
          </p:cNvPr>
          <p:cNvSpPr/>
          <p:nvPr/>
        </p:nvSpPr>
        <p:spPr>
          <a:xfrm>
            <a:off x="1295400" y="2394440"/>
            <a:ext cx="16459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1" indent="-182880" algn="ctr">
              <a:spcAft>
                <a:spcPts val="0"/>
              </a:spcAft>
              <a:buClr>
                <a:srgbClr val="0070C0"/>
              </a:buClr>
              <a:buSzPct val="150000"/>
              <a:defRPr/>
            </a:pPr>
            <a:r>
              <a:rPr lang="en-US" sz="1600" b="1" dirty="0" smtClean="0"/>
              <a:t>LED Model 1 [2]</a:t>
            </a:r>
            <a:endParaRPr lang="en-US" sz="1600" b="1" dirty="0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277611C9-54D1-4988-BBDE-A8BFF0C5773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882160" y="5073160"/>
          <a:ext cx="502024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7" name="Equation" r:id="rId7" imgW="533160" imgH="291960" progId="Equation.DSMT4">
                  <p:embed/>
                </p:oleObj>
              </mc:Choice>
              <mc:Fallback>
                <p:oleObj name="Equation" r:id="rId7" imgW="533160" imgH="2919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277611C9-54D1-4988-BBDE-A8BFF0C577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82160" y="5073160"/>
                        <a:ext cx="502024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A24E10B-B169-4382-B3CD-25177D32ED9C}"/>
              </a:ext>
            </a:extLst>
          </p:cNvPr>
          <p:cNvSpPr/>
          <p:nvPr/>
        </p:nvSpPr>
        <p:spPr bwMode="auto">
          <a:xfrm>
            <a:off x="975360" y="2744960"/>
            <a:ext cx="2286000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A24E10B-B169-4382-B3CD-25177D32ED9C}"/>
              </a:ext>
            </a:extLst>
          </p:cNvPr>
          <p:cNvSpPr/>
          <p:nvPr/>
        </p:nvSpPr>
        <p:spPr bwMode="auto">
          <a:xfrm>
            <a:off x="973016" y="4125360"/>
            <a:ext cx="2286000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xmlns="" id="{839BD752-A61D-4E00-AD7D-053120A07EB7}"/>
              </a:ext>
            </a:extLst>
          </p:cNvPr>
          <p:cNvSpPr/>
          <p:nvPr/>
        </p:nvSpPr>
        <p:spPr>
          <a:xfrm>
            <a:off x="1143000" y="5029200"/>
            <a:ext cx="3657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1" indent="-182880">
              <a:spcAft>
                <a:spcPts val="0"/>
              </a:spcAft>
              <a:buClr>
                <a:srgbClr val="0070C0"/>
              </a:buClr>
              <a:buSzPct val="150000"/>
              <a:defRPr/>
            </a:pPr>
            <a:r>
              <a:rPr lang="en-US" sz="1800" dirty="0"/>
              <a:t>   </a:t>
            </a:r>
            <a:r>
              <a:rPr lang="en-US" sz="1800" dirty="0" smtClean="0"/>
              <a:t>: </a:t>
            </a:r>
            <a:r>
              <a:rPr lang="en-US" sz="1800" dirty="0"/>
              <a:t>3 dB cut-off frequency of the LED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xmlns="" id="{839BD752-A61D-4E00-AD7D-053120A07EB7}"/>
              </a:ext>
            </a:extLst>
          </p:cNvPr>
          <p:cNvSpPr/>
          <p:nvPr/>
        </p:nvSpPr>
        <p:spPr>
          <a:xfrm>
            <a:off x="1295400" y="3774840"/>
            <a:ext cx="16459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1" indent="-182880" algn="ctr">
              <a:spcAft>
                <a:spcPts val="0"/>
              </a:spcAft>
              <a:buClr>
                <a:srgbClr val="0070C0"/>
              </a:buClr>
              <a:buSzPct val="150000"/>
              <a:defRPr/>
            </a:pPr>
            <a:r>
              <a:rPr lang="en-US" sz="1600" b="1" dirty="0" smtClean="0"/>
              <a:t>LED Model 2 [3]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28944" y="5468816"/>
            <a:ext cx="7955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[2] </a:t>
            </a:r>
            <a:r>
              <a:rPr lang="en-US" dirty="0"/>
              <a:t>L. </a:t>
            </a:r>
            <a:r>
              <a:rPr lang="en-US" dirty="0" err="1"/>
              <a:t>Grobe</a:t>
            </a:r>
            <a:r>
              <a:rPr lang="en-US" dirty="0"/>
              <a:t>, and K. D. Langer, “</a:t>
            </a:r>
            <a:r>
              <a:rPr lang="en-US" b="1" dirty="0"/>
              <a:t>Block-based PAM with frequency domain equalization in visible light communications</a:t>
            </a:r>
            <a:r>
              <a:rPr lang="en-US" dirty="0"/>
              <a:t>,” In </a:t>
            </a:r>
            <a:r>
              <a:rPr lang="en-US" i="1" dirty="0"/>
              <a:t>IEEE </a:t>
            </a:r>
            <a:r>
              <a:rPr lang="en-US" i="1" dirty="0" err="1"/>
              <a:t>Globecom</a:t>
            </a:r>
            <a:r>
              <a:rPr lang="en-US" i="1" dirty="0"/>
              <a:t> Workshops (GC </a:t>
            </a:r>
            <a:r>
              <a:rPr lang="en-US" i="1" dirty="0" err="1"/>
              <a:t>Wkshps</a:t>
            </a:r>
            <a:r>
              <a:rPr lang="en-US" i="1" dirty="0"/>
              <a:t>)</a:t>
            </a:r>
            <a:r>
              <a:rPr lang="en-US" dirty="0"/>
              <a:t>, pp. 1070-1075, 2013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[3] </a:t>
            </a:r>
            <a:r>
              <a:rPr lang="en-US" dirty="0"/>
              <a:t>M. Wolf, S. A. Cheema, M. </a:t>
            </a:r>
            <a:r>
              <a:rPr lang="en-US" dirty="0" err="1"/>
              <a:t>Haardt</a:t>
            </a:r>
            <a:r>
              <a:rPr lang="en-US" dirty="0"/>
              <a:t>, and L. </a:t>
            </a:r>
            <a:r>
              <a:rPr lang="en-US" dirty="0" err="1"/>
              <a:t>Grobe</a:t>
            </a:r>
            <a:r>
              <a:rPr lang="en-US" dirty="0"/>
              <a:t>, </a:t>
            </a:r>
            <a:r>
              <a:rPr lang="en-US" dirty="0" smtClean="0"/>
              <a:t>“</a:t>
            </a:r>
            <a:r>
              <a:rPr lang="en-US" b="1" dirty="0" smtClean="0"/>
              <a:t>On </a:t>
            </a:r>
            <a:r>
              <a:rPr lang="en-US" b="1" dirty="0"/>
              <a:t>the performance of block transmission schemes in optical channels with a Gaussian profile</a:t>
            </a:r>
            <a:r>
              <a:rPr lang="en-US" dirty="0" smtClean="0"/>
              <a:t>,”</a:t>
            </a:r>
            <a:r>
              <a:rPr lang="en-US" dirty="0"/>
              <a:t> </a:t>
            </a:r>
            <a:r>
              <a:rPr lang="en-US" i="1" dirty="0"/>
              <a:t>In 16th International Conference on Transparent Optical Networks (ICTON</a:t>
            </a:r>
            <a:r>
              <a:rPr lang="en-US" i="1" dirty="0" smtClean="0"/>
              <a:t>)</a:t>
            </a:r>
            <a:r>
              <a:rPr lang="en-US" dirty="0" smtClean="0"/>
              <a:t>, </a:t>
            </a:r>
            <a:r>
              <a:rPr lang="en-US" dirty="0"/>
              <a:t>pp. 1-8, </a:t>
            </a:r>
            <a:r>
              <a:rPr lang="en-US" dirty="0" smtClean="0"/>
              <a:t>2014.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01247" y="2106310"/>
            <a:ext cx="3288402" cy="3291840"/>
          </a:xfrm>
          <a:prstGeom prst="rect">
            <a:avLst/>
          </a:prstGeom>
        </p:spPr>
      </p:pic>
      <p:sp>
        <p:nvSpPr>
          <p:cNvPr id="22" name="TextBox 5"/>
          <p:cNvSpPr txBox="1"/>
          <p:nvPr/>
        </p:nvSpPr>
        <p:spPr>
          <a:xfrm>
            <a:off x="5257800" y="6451208"/>
            <a:ext cx="3383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M. </a:t>
            </a:r>
            <a:r>
              <a:rPr lang="en-US" sz="1400" dirty="0" err="1" smtClean="0"/>
              <a:t>Uysal</a:t>
            </a:r>
            <a:r>
              <a:rPr lang="en-US" sz="1400" dirty="0" smtClean="0"/>
              <a:t>, F. </a:t>
            </a:r>
            <a:r>
              <a:rPr lang="en-US" sz="1400" dirty="0" err="1" smtClean="0"/>
              <a:t>Miramirkhani</a:t>
            </a:r>
            <a:r>
              <a:rPr lang="en-US" sz="1400" dirty="0" smtClean="0"/>
              <a:t>, T. </a:t>
            </a:r>
            <a:r>
              <a:rPr lang="en-US" sz="1400" dirty="0" err="1" smtClean="0"/>
              <a:t>Baykas</a:t>
            </a:r>
            <a:r>
              <a:rPr lang="en-US" sz="1400" dirty="0" smtClean="0"/>
              <a:t>, </a:t>
            </a:r>
            <a:r>
              <a:rPr lang="en-US" sz="1400" i="1" dirty="0" smtClean="0"/>
              <a:t>et al.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07730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5264</TotalTime>
  <Words>1887</Words>
  <Application>Microsoft Macintosh PowerPoint</Application>
  <PresentationFormat>On-screen Show (4:3)</PresentationFormat>
  <Paragraphs>370</Paragraphs>
  <Slides>22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IEEE-P802_15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Hewlett-Packard Company</dc:creator>
  <dc:description>&lt;doc#&gt;</dc:description>
  <cp:lastModifiedBy>Tuncer Baykas</cp:lastModifiedBy>
  <cp:revision>524</cp:revision>
  <cp:lastPrinted>1998-02-10T13:28:06Z</cp:lastPrinted>
  <dcterms:created xsi:type="dcterms:W3CDTF">2015-01-07T12:47:05Z</dcterms:created>
  <dcterms:modified xsi:type="dcterms:W3CDTF">2018-07-09T11:05:52Z</dcterms:modified>
</cp:coreProperties>
</file>