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3.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405" r:id="rId2"/>
    <p:sldId id="415" r:id="rId3"/>
    <p:sldId id="407" r:id="rId4"/>
    <p:sldId id="408" r:id="rId5"/>
    <p:sldId id="431" r:id="rId6"/>
    <p:sldId id="416" r:id="rId7"/>
    <p:sldId id="412" r:id="rId8"/>
    <p:sldId id="417" r:id="rId9"/>
    <p:sldId id="419" r:id="rId10"/>
    <p:sldId id="420" r:id="rId11"/>
    <p:sldId id="421" r:id="rId12"/>
    <p:sldId id="422" r:id="rId13"/>
    <p:sldId id="435" r:id="rId14"/>
    <p:sldId id="436" r:id="rId15"/>
    <p:sldId id="432" r:id="rId16"/>
    <p:sldId id="433" r:id="rId17"/>
    <p:sldId id="434" r:id="rId18"/>
    <p:sldId id="437" r:id="rId19"/>
    <p:sldId id="414" r:id="rId20"/>
    <p:sldId id="364" r:id="rId21"/>
    <p:sldId id="365" r:id="rId22"/>
    <p:sldId id="397" r:id="rId23"/>
    <p:sldId id="366" r:id="rId24"/>
    <p:sldId id="396" r:id="rId25"/>
    <p:sldId id="367" r:id="rId26"/>
    <p:sldId id="368" r:id="rId27"/>
    <p:sldId id="369" r:id="rId28"/>
    <p:sldId id="370" r:id="rId29"/>
    <p:sldId id="423" r:id="rId30"/>
    <p:sldId id="371" r:id="rId31"/>
    <p:sldId id="424" r:id="rId32"/>
    <p:sldId id="425" r:id="rId33"/>
    <p:sldId id="373" r:id="rId34"/>
    <p:sldId id="374" r:id="rId35"/>
    <p:sldId id="375" r:id="rId36"/>
    <p:sldId id="400" r:id="rId37"/>
    <p:sldId id="376" r:id="rId38"/>
    <p:sldId id="401" r:id="rId39"/>
    <p:sldId id="377" r:id="rId40"/>
    <p:sldId id="378" r:id="rId41"/>
    <p:sldId id="379" r:id="rId42"/>
    <p:sldId id="380" r:id="rId43"/>
    <p:sldId id="398" r:id="rId44"/>
    <p:sldId id="381" r:id="rId45"/>
    <p:sldId id="399" r:id="rId46"/>
    <p:sldId id="382" r:id="rId47"/>
    <p:sldId id="426" r:id="rId48"/>
    <p:sldId id="427" r:id="rId49"/>
    <p:sldId id="428" r:id="rId50"/>
    <p:sldId id="384" r:id="rId51"/>
    <p:sldId id="385" r:id="rId52"/>
    <p:sldId id="402" r:id="rId53"/>
    <p:sldId id="386" r:id="rId54"/>
    <p:sldId id="387" r:id="rId55"/>
    <p:sldId id="429" r:id="rId56"/>
    <p:sldId id="430" r:id="rId57"/>
    <p:sldId id="391" r:id="rId58"/>
    <p:sldId id="438" r:id="rId59"/>
    <p:sldId id="439" r:id="rId60"/>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82472"/>
    <a:srgbClr val="00467A"/>
    <a:srgbClr val="0069B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851" autoAdjust="0"/>
  </p:normalViewPr>
  <p:slideViewPr>
    <p:cSldViewPr>
      <p:cViewPr varScale="1">
        <p:scale>
          <a:sx n="93" d="100"/>
          <a:sy n="93" d="100"/>
        </p:scale>
        <p:origin x="-1120"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846" y="108"/>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wmf"/><Relationship Id="rId2"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wmf"/><Relationship Id="rId2"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1.wmf"/><Relationship Id="rId2" Type="http://schemas.openxmlformats.org/officeDocument/2006/relationships/image" Target="../media/image7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2.wmf"/><Relationship Id="rId2" Type="http://schemas.openxmlformats.org/officeDocument/2006/relationships/image" Target="../media/image8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6.wmf"/><Relationship Id="rId2" Type="http://schemas.openxmlformats.org/officeDocument/2006/relationships/image" Target="../media/image10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GB"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GB" altLang="en-US"/>
              <a:t>Page </a:t>
            </a:r>
            <a:fld id="{EA9D6A23-2C60-4813-8E3B-3A650D68B0CB}" type="slidenum">
              <a:rPr lang="en-GB" altLang="en-US"/>
              <a:pPr/>
              <a:t>‹#›</a:t>
            </a:fld>
            <a:endParaRPr lang="en-GB"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GB"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959829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GB"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GB" altLang="en-US"/>
              <a:t>Page </a:t>
            </a:r>
            <a:fld id="{B5B276EE-FE5E-46E4-8817-585F51D057E1}" type="slidenum">
              <a:rPr lang="en-GB" altLang="en-US"/>
              <a:pPr/>
              <a:t>‹#›</a:t>
            </a:fld>
            <a:endParaRPr lang="en-GB"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39018956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a:t>
            </a:fld>
            <a:endParaRPr lang="en-GB" altLang="en-US"/>
          </a:p>
        </p:txBody>
      </p:sp>
    </p:spTree>
    <p:extLst>
      <p:ext uri="{BB962C8B-B14F-4D97-AF65-F5344CB8AC3E}">
        <p14:creationId xmlns:p14="http://schemas.microsoft.com/office/powerpoint/2010/main" val="89332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7" name="Slide Number Placeholder 6"/>
          <p:cNvSpPr>
            <a:spLocks noGrp="1"/>
          </p:cNvSpPr>
          <p:nvPr>
            <p:ph type="sldNum" sz="quarter" idx="12"/>
          </p:nvPr>
        </p:nvSpPr>
        <p:spPr/>
        <p:txBody>
          <a:bodyPr/>
          <a:lstStyle/>
          <a:p>
            <a:r>
              <a:rPr lang="en-GB" altLang="en-US" smtClean="0"/>
              <a:t>Page </a:t>
            </a:r>
            <a:fld id="{B5B276EE-FE5E-46E4-8817-585F51D057E1}" type="slidenum">
              <a:rPr lang="en-GB" altLang="en-US" smtClean="0"/>
              <a:pPr/>
              <a:t>7</a:t>
            </a:fld>
            <a:endParaRPr lang="en-GB" altLang="en-US"/>
          </a:p>
        </p:txBody>
      </p:sp>
    </p:spTree>
    <p:extLst>
      <p:ext uri="{BB962C8B-B14F-4D97-AF65-F5344CB8AC3E}">
        <p14:creationId xmlns:p14="http://schemas.microsoft.com/office/powerpoint/2010/main" val="67187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7" name="Slide Number Placeholder 6"/>
          <p:cNvSpPr>
            <a:spLocks noGrp="1"/>
          </p:cNvSpPr>
          <p:nvPr>
            <p:ph type="sldNum" sz="quarter" idx="12"/>
          </p:nvPr>
        </p:nvSpPr>
        <p:spPr/>
        <p:txBody>
          <a:bodyPr/>
          <a:lstStyle/>
          <a:p>
            <a:r>
              <a:rPr lang="en-GB" altLang="en-US" smtClean="0"/>
              <a:t>Page </a:t>
            </a:r>
            <a:fld id="{B5B276EE-FE5E-46E4-8817-585F51D057E1}" type="slidenum">
              <a:rPr lang="en-GB" altLang="en-US" smtClean="0"/>
              <a:pPr/>
              <a:t>19</a:t>
            </a:fld>
            <a:endParaRPr lang="en-GB" altLang="en-US"/>
          </a:p>
        </p:txBody>
      </p:sp>
    </p:spTree>
    <p:extLst>
      <p:ext uri="{BB962C8B-B14F-4D97-AF65-F5344CB8AC3E}">
        <p14:creationId xmlns:p14="http://schemas.microsoft.com/office/powerpoint/2010/main" val="421074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4520331" y="6475413"/>
            <a:ext cx="179536" cy="184666"/>
          </a:xfrm>
          <a:prstGeom prst="rect">
            <a:avLst/>
          </a:prstGeom>
        </p:spPr>
        <p:txBody>
          <a:bodyPr/>
          <a:lstStyle>
            <a:lvl1pPr>
              <a:defRPr/>
            </a:lvl1pPr>
          </a:lstStyle>
          <a:p>
            <a:fld id="{6C911B8A-1E84-42DB-B751-42B7EDCBCFAE}" type="slidenum">
              <a:rPr lang="en-GB" altLang="en-US" smtClean="0"/>
              <a:pPr/>
              <a:t>‹#›</a:t>
            </a:fld>
            <a:endParaRPr lang="en-GB" altLang="en-US" dirty="0"/>
          </a:p>
        </p:txBody>
      </p:sp>
      <p:sp>
        <p:nvSpPr>
          <p:cNvPr id="8" name="Rectangle 4"/>
          <p:cNvSpPr>
            <a:spLocks noGrp="1" noChangeArrowheads="1"/>
          </p:cNvSpPr>
          <p:nvPr>
            <p:ph type="dt" sz="half" idx="2"/>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9" name="Rectangle 5"/>
          <p:cNvSpPr>
            <a:spLocks noGrp="1" noChangeArrowheads="1"/>
          </p:cNvSpPr>
          <p:nvPr>
            <p:ph type="ftr" sz="quarter" idx="3"/>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324061542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4520331" y="6475413"/>
            <a:ext cx="179536" cy="184666"/>
          </a:xfrm>
          <a:prstGeom prst="rect">
            <a:avLst/>
          </a:prstGeom>
        </p:spPr>
        <p:txBody>
          <a:bodyPr/>
          <a:lstStyle>
            <a:lvl1pPr>
              <a:defRPr/>
            </a:lvl1pPr>
          </a:lstStyle>
          <a:p>
            <a:fld id="{35953A45-D045-4D4B-AA8E-C0509C7E7D7B}" type="slidenum">
              <a:rPr lang="en-GB" altLang="en-US" smtClean="0"/>
              <a:pPr/>
              <a:t>‹#›</a:t>
            </a:fld>
            <a:endParaRPr lang="en-GB" altLang="en-US" dirty="0"/>
          </a:p>
        </p:txBody>
      </p:sp>
      <p:sp>
        <p:nvSpPr>
          <p:cNvPr id="7" name="Rectangle 4"/>
          <p:cNvSpPr>
            <a:spLocks noGrp="1" noChangeArrowheads="1"/>
          </p:cNvSpPr>
          <p:nvPr>
            <p:ph type="dt" sz="half" idx="2"/>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8" name="Rectangle 5"/>
          <p:cNvSpPr>
            <a:spLocks noGrp="1" noChangeArrowheads="1"/>
          </p:cNvSpPr>
          <p:nvPr>
            <p:ph type="ftr" sz="quarter" idx="3"/>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205007211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4520332" y="6475413"/>
            <a:ext cx="179536" cy="184666"/>
          </a:xfrm>
          <a:prstGeom prst="rect">
            <a:avLst/>
          </a:prstGeom>
        </p:spPr>
        <p:txBody>
          <a:bodyPr/>
          <a:lstStyle>
            <a:lvl1pPr>
              <a:defRPr/>
            </a:lvl1pPr>
          </a:lstStyle>
          <a:p>
            <a:fld id="{154E5C07-2DA7-4198-BD66-5BDE63C21B28}" type="slidenum">
              <a:rPr lang="en-GB" altLang="en-US" smtClean="0"/>
              <a:pPr/>
              <a:t>‹#›</a:t>
            </a:fld>
            <a:endParaRPr lang="en-GB" altLang="en-US" dirty="0"/>
          </a:p>
        </p:txBody>
      </p:sp>
      <p:sp>
        <p:nvSpPr>
          <p:cNvPr id="7" name="Rectangle 4"/>
          <p:cNvSpPr>
            <a:spLocks noGrp="1" noChangeArrowheads="1"/>
          </p:cNvSpPr>
          <p:nvPr>
            <p:ph type="dt" sz="half" idx="2"/>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8" name="Rectangle 5"/>
          <p:cNvSpPr>
            <a:spLocks noGrp="1" noChangeArrowheads="1"/>
          </p:cNvSpPr>
          <p:nvPr>
            <p:ph type="ftr" sz="quarter" idx="3"/>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125144320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4520332" y="6475413"/>
            <a:ext cx="179536" cy="184666"/>
          </a:xfrm>
          <a:prstGeom prst="rect">
            <a:avLst/>
          </a:prstGeom>
        </p:spPr>
        <p:txBody>
          <a:bodyPr/>
          <a:lstStyle>
            <a:lvl1pPr>
              <a:defRPr/>
            </a:lvl1pPr>
          </a:lstStyle>
          <a:p>
            <a:fld id="{DF19CAC6-B0F6-4D16-95A5-5679B1B7088A}" type="slidenum">
              <a:rPr lang="en-GB" altLang="en-US" smtClean="0"/>
              <a:pPr/>
              <a:t>‹#›</a:t>
            </a:fld>
            <a:endParaRPr lang="en-GB" altLang="en-US" dirty="0"/>
          </a:p>
        </p:txBody>
      </p:sp>
      <p:sp>
        <p:nvSpPr>
          <p:cNvPr id="8" name="Rectangle 4"/>
          <p:cNvSpPr>
            <a:spLocks noGrp="1" noChangeArrowheads="1"/>
          </p:cNvSpPr>
          <p:nvPr>
            <p:ph type="dt" sz="half" idx="2"/>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9" name="Rectangle 5"/>
          <p:cNvSpPr>
            <a:spLocks noGrp="1" noChangeArrowheads="1"/>
          </p:cNvSpPr>
          <p:nvPr>
            <p:ph type="ftr" sz="quarter" idx="3"/>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303541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a:xfrm>
            <a:off x="4520332" y="6475413"/>
            <a:ext cx="179536" cy="184666"/>
          </a:xfrm>
          <a:prstGeom prst="rect">
            <a:avLst/>
          </a:prstGeom>
        </p:spPr>
        <p:txBody>
          <a:bodyPr/>
          <a:lstStyle>
            <a:lvl1pPr>
              <a:defRPr/>
            </a:lvl1pPr>
          </a:lstStyle>
          <a:p>
            <a:fld id="{C82FD3B0-7715-40E4-8D30-5463ABC511F9}" type="slidenum">
              <a:rPr lang="en-GB" altLang="en-US" smtClean="0"/>
              <a:pPr/>
              <a:t>‹#›</a:t>
            </a:fld>
            <a:endParaRPr lang="en-GB" altLang="en-US" dirty="0"/>
          </a:p>
        </p:txBody>
      </p:sp>
      <p:sp>
        <p:nvSpPr>
          <p:cNvPr id="9" name="Date Placeholder 4"/>
          <p:cNvSpPr txBox="1">
            <a:spLocks/>
          </p:cNvSpPr>
          <p:nvPr userDrawn="1"/>
        </p:nvSpPr>
        <p:spPr>
          <a:xfrm>
            <a:off x="6858000" y="381000"/>
            <a:ext cx="1600200" cy="212725"/>
          </a:xfrm>
          <a:prstGeom prst="rect">
            <a:avLst/>
          </a:prstGeom>
        </p:spPr>
        <p:txBody>
          <a:bodyPr/>
          <a:ls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GB" altLang="en-US" smtClean="0"/>
              <a:t>July 2018</a:t>
            </a:r>
            <a:endParaRPr lang="en-GB" altLang="en-US" dirty="0"/>
          </a:p>
        </p:txBody>
      </p:sp>
      <p:sp>
        <p:nvSpPr>
          <p:cNvPr id="10" name="Rectangle 4"/>
          <p:cNvSpPr>
            <a:spLocks noGrp="1" noChangeArrowheads="1"/>
          </p:cNvSpPr>
          <p:nvPr>
            <p:ph type="dt" sz="half" idx="2"/>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11" name="Rectangle 5"/>
          <p:cNvSpPr>
            <a:spLocks noGrp="1" noChangeArrowheads="1"/>
          </p:cNvSpPr>
          <p:nvPr>
            <p:ph type="ftr" sz="quarter" idx="3"/>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26136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a:xfrm>
            <a:off x="4520331" y="6475413"/>
            <a:ext cx="179536" cy="184666"/>
          </a:xfrm>
          <a:prstGeom prst="rect">
            <a:avLst/>
          </a:prstGeom>
        </p:spPr>
        <p:txBody>
          <a:bodyPr/>
          <a:lstStyle>
            <a:lvl1pPr>
              <a:defRPr/>
            </a:lvl1pPr>
          </a:lstStyle>
          <a:p>
            <a:fld id="{2B7C4937-661A-4767-B1FD-F6A1B567A676}" type="slidenum">
              <a:rPr lang="en-GB" altLang="en-US" smtClean="0"/>
              <a:pPr/>
              <a:t>‹#›</a:t>
            </a:fld>
            <a:endParaRPr lang="en-GB" altLang="en-US" dirty="0"/>
          </a:p>
        </p:txBody>
      </p:sp>
      <p:sp>
        <p:nvSpPr>
          <p:cNvPr id="6" name="Rectangle 4"/>
          <p:cNvSpPr>
            <a:spLocks noGrp="1" noChangeArrowheads="1"/>
          </p:cNvSpPr>
          <p:nvPr>
            <p:ph type="dt" sz="half" idx="13"/>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8" name="Rectangle 5"/>
          <p:cNvSpPr>
            <a:spLocks noGrp="1" noChangeArrowheads="1"/>
          </p:cNvSpPr>
          <p:nvPr>
            <p:ph type="ftr" sz="quarter" idx="3"/>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298719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a:xfrm>
            <a:off x="4520331" y="6475413"/>
            <a:ext cx="179536" cy="184666"/>
          </a:xfrm>
          <a:prstGeom prst="rect">
            <a:avLst/>
          </a:prstGeom>
        </p:spPr>
        <p:txBody>
          <a:bodyPr/>
          <a:lstStyle>
            <a:lvl1pPr>
              <a:defRPr/>
            </a:lvl1pPr>
          </a:lstStyle>
          <a:p>
            <a:fld id="{1E31FF97-4AA2-429D-B67D-920088F5F14B}" type="slidenum">
              <a:rPr lang="en-GB" altLang="en-US" smtClean="0"/>
              <a:pPr/>
              <a:t>‹#›</a:t>
            </a:fld>
            <a:endParaRPr lang="en-GB" altLang="en-US" dirty="0"/>
          </a:p>
        </p:txBody>
      </p:sp>
      <p:sp>
        <p:nvSpPr>
          <p:cNvPr id="10" name="Rectangle 4"/>
          <p:cNvSpPr>
            <a:spLocks noGrp="1" noChangeArrowheads="1"/>
          </p:cNvSpPr>
          <p:nvPr>
            <p:ph type="dt" sz="half" idx="13"/>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11" name="Rectangle 5"/>
          <p:cNvSpPr>
            <a:spLocks noGrp="1" noChangeArrowheads="1"/>
          </p:cNvSpPr>
          <p:nvPr>
            <p:ph type="ftr" sz="quarter" idx="14"/>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201683391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a:xfrm>
            <a:off x="4520331" y="6475413"/>
            <a:ext cx="179536" cy="184666"/>
          </a:xfrm>
          <a:prstGeom prst="rect">
            <a:avLst/>
          </a:prstGeom>
        </p:spPr>
        <p:txBody>
          <a:bodyPr/>
          <a:lstStyle>
            <a:lvl1pPr>
              <a:defRPr/>
            </a:lvl1pPr>
          </a:lstStyle>
          <a:p>
            <a:fld id="{4220CE73-4A81-463D-A345-E847D887284F}" type="slidenum">
              <a:rPr lang="en-GB" altLang="en-US" smtClean="0"/>
              <a:pPr/>
              <a:t>‹#›</a:t>
            </a:fld>
            <a:endParaRPr lang="en-GB" altLang="en-US" dirty="0"/>
          </a:p>
        </p:txBody>
      </p:sp>
      <p:sp>
        <p:nvSpPr>
          <p:cNvPr id="4" name="Rectangle 4"/>
          <p:cNvSpPr>
            <a:spLocks noGrp="1" noChangeArrowheads="1"/>
          </p:cNvSpPr>
          <p:nvPr>
            <p:ph type="dt" sz="half" idx="2"/>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6" name="Footer Placeholder 5"/>
          <p:cNvSpPr>
            <a:spLocks noGrp="1" noChangeArrowheads="1"/>
          </p:cNvSpPr>
          <p:nvPr>
            <p:ph type="ftr" sz="quarter" idx="3"/>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298033406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520332" y="6475413"/>
            <a:ext cx="365760" cy="184666"/>
          </a:xfrm>
          <a:prstGeom prst="rect">
            <a:avLst/>
          </a:prstGeom>
        </p:spPr>
        <p:txBody>
          <a:bodyPr/>
          <a:lstStyle/>
          <a:p>
            <a:fld id="{2F03CF15-9775-4923-BCFF-1A75B19C3DAF}" type="slidenum">
              <a:rPr lang="en-GB" altLang="en-US" smtClean="0"/>
              <a:pPr/>
              <a:t>‹#›</a:t>
            </a:fld>
            <a:endParaRPr lang="en-GB" altLang="en-US" dirty="0"/>
          </a:p>
        </p:txBody>
      </p:sp>
      <p:sp>
        <p:nvSpPr>
          <p:cNvPr id="3" name="Rectangle 4"/>
          <p:cNvSpPr>
            <a:spLocks noGrp="1" noChangeArrowheads="1"/>
          </p:cNvSpPr>
          <p:nvPr>
            <p:ph type="dt" sz="half" idx="2"/>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4" name="Rectangle 5"/>
          <p:cNvSpPr>
            <a:spLocks noGrp="1" noChangeArrowheads="1"/>
          </p:cNvSpPr>
          <p:nvPr>
            <p:ph type="ftr" sz="quarter" idx="3"/>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103000699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429000" y="2209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520331" y="6475413"/>
            <a:ext cx="179536" cy="184666"/>
          </a:xfrm>
          <a:prstGeom prst="rect">
            <a:avLst/>
          </a:prstGeom>
        </p:spPr>
        <p:txBody>
          <a:bodyPr/>
          <a:lstStyle>
            <a:lvl1pPr>
              <a:defRPr/>
            </a:lvl1pPr>
          </a:lstStyle>
          <a:p>
            <a:fld id="{55533516-1556-46F1-BB44-5BB0BD2B3B67}" type="slidenum">
              <a:rPr lang="en-GB" altLang="en-US" smtClean="0"/>
              <a:pPr/>
              <a:t>‹#›</a:t>
            </a:fld>
            <a:endParaRPr lang="en-GB" altLang="en-US" dirty="0"/>
          </a:p>
        </p:txBody>
      </p:sp>
      <p:sp>
        <p:nvSpPr>
          <p:cNvPr id="8" name="Rectangle 4"/>
          <p:cNvSpPr>
            <a:spLocks noGrp="1" noChangeArrowheads="1"/>
          </p:cNvSpPr>
          <p:nvPr>
            <p:ph type="dt" sz="half" idx="13"/>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9" name="Rectangle 5"/>
          <p:cNvSpPr>
            <a:spLocks noGrp="1" noChangeArrowheads="1"/>
          </p:cNvSpPr>
          <p:nvPr>
            <p:ph type="ftr" sz="quarter" idx="3"/>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410451427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520331" y="6475413"/>
            <a:ext cx="179536" cy="184666"/>
          </a:xfrm>
          <a:prstGeom prst="rect">
            <a:avLst/>
          </a:prstGeom>
        </p:spPr>
        <p:txBody>
          <a:bodyPr/>
          <a:lstStyle>
            <a:lvl1pPr>
              <a:defRPr/>
            </a:lvl1pPr>
          </a:lstStyle>
          <a:p>
            <a:fld id="{FB56B31F-B871-40A8-A35F-D4838B6CFF35}" type="slidenum">
              <a:rPr lang="en-GB" altLang="en-US" smtClean="0"/>
              <a:pPr/>
              <a:t>‹#›</a:t>
            </a:fld>
            <a:endParaRPr lang="en-GB" altLang="en-US" dirty="0"/>
          </a:p>
        </p:txBody>
      </p:sp>
      <p:sp>
        <p:nvSpPr>
          <p:cNvPr id="8" name="Rectangle 4"/>
          <p:cNvSpPr>
            <a:spLocks noGrp="1" noChangeArrowheads="1"/>
          </p:cNvSpPr>
          <p:nvPr>
            <p:ph type="dt" sz="half" idx="13"/>
          </p:nvPr>
        </p:nvSpPr>
        <p:spPr bwMode="auto">
          <a:xfrm>
            <a:off x="737286" y="378281"/>
            <a:ext cx="914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pPr algn="ctr"/>
            <a:r>
              <a:rPr lang="en-GB" altLang="en-US" dirty="0" smtClean="0"/>
              <a:t>July 2018</a:t>
            </a:r>
            <a:endParaRPr lang="en-GB" altLang="en-US" dirty="0"/>
          </a:p>
        </p:txBody>
      </p:sp>
      <p:sp>
        <p:nvSpPr>
          <p:cNvPr id="9" name="Rectangle 5"/>
          <p:cNvSpPr>
            <a:spLocks noGrp="1" noChangeArrowheads="1"/>
          </p:cNvSpPr>
          <p:nvPr>
            <p:ph type="ftr" sz="quarter" idx="3"/>
          </p:nvPr>
        </p:nvSpPr>
        <p:spPr bwMode="auto">
          <a:xfrm>
            <a:off x="6065520" y="6475413"/>
            <a:ext cx="2468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pPr algn="ctr"/>
            <a:r>
              <a:rPr lang="en-GB" altLang="en-US" dirty="0" smtClean="0"/>
              <a:t>Murat </a:t>
            </a:r>
            <a:r>
              <a:rPr lang="en-GB" altLang="en-US" dirty="0" err="1" smtClean="0"/>
              <a:t>Uysal</a:t>
            </a:r>
            <a:r>
              <a:rPr lang="en-GB" altLang="en-US" dirty="0" smtClean="0"/>
              <a:t>, </a:t>
            </a:r>
            <a:r>
              <a:rPr lang="en-GB" altLang="en-US" dirty="0" err="1" smtClean="0"/>
              <a:t>Farshad</a:t>
            </a:r>
            <a:r>
              <a:rPr lang="en-GB" altLang="en-US" dirty="0" smtClean="0"/>
              <a:t> </a:t>
            </a:r>
            <a:r>
              <a:rPr lang="en-GB" altLang="en-US" dirty="0" err="1" smtClean="0"/>
              <a:t>Miramirkhani</a:t>
            </a:r>
            <a:endParaRPr lang="en-GB" altLang="en-US" dirty="0"/>
          </a:p>
        </p:txBody>
      </p:sp>
    </p:spTree>
    <p:extLst>
      <p:ext uri="{BB962C8B-B14F-4D97-AF65-F5344CB8AC3E}">
        <p14:creationId xmlns:p14="http://schemas.microsoft.com/office/powerpoint/2010/main" val="363779051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32" name="Line 8"/>
          <p:cNvSpPr>
            <a:spLocks noChangeShapeType="1"/>
          </p:cNvSpPr>
          <p:nvPr/>
        </p:nvSpPr>
        <p:spPr bwMode="auto">
          <a:xfrm>
            <a:off x="7239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68F94-5FA0-497F-9EE4-9473C6FD4192}" type="datetimeFigureOut">
              <a:rPr lang="en-US" smtClean="0"/>
              <a:t>7/9/18</a:t>
            </a:fld>
            <a:endParaRPr lang="en-US"/>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54F89-72E5-48A4-BC35-9135BAD8E8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 Id="rId3"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7" Type="http://schemas.openxmlformats.org/officeDocument/2006/relationships/image" Target="../media/image33.emf"/><Relationship Id="rId8" Type="http://schemas.openxmlformats.org/officeDocument/2006/relationships/image" Target="../media/image34.emf"/><Relationship Id="rId9" Type="http://schemas.openxmlformats.org/officeDocument/2006/relationships/image" Target="../media/image35.emf"/><Relationship Id="rId1" Type="http://schemas.openxmlformats.org/officeDocument/2006/relationships/slideLayout" Target="../slideLayouts/slideLayout7.xml"/><Relationship Id="rId2" Type="http://schemas.openxmlformats.org/officeDocument/2006/relationships/image" Target="../media/image28.emf"/></Relationships>
</file>

<file path=ppt/slides/_rels/slide17.xml.rels><?xml version="1.0" encoding="UTF-8" standalone="yes"?>
<Relationships xmlns="http://schemas.openxmlformats.org/package/2006/relationships"><Relationship Id="rId11" Type="http://schemas.openxmlformats.org/officeDocument/2006/relationships/image" Target="../media/image42.emf"/><Relationship Id="rId12" Type="http://schemas.openxmlformats.org/officeDocument/2006/relationships/image" Target="../media/image43.emf"/><Relationship Id="rId13" Type="http://schemas.openxmlformats.org/officeDocument/2006/relationships/image" Target="../media/image44.e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embeddings/oleObject5.bin"/><Relationship Id="rId4" Type="http://schemas.openxmlformats.org/officeDocument/2006/relationships/image" Target="../media/image36.wmf"/><Relationship Id="rId5" Type="http://schemas.openxmlformats.org/officeDocument/2006/relationships/oleObject" Target="../embeddings/oleObject6.bin"/><Relationship Id="rId6" Type="http://schemas.openxmlformats.org/officeDocument/2006/relationships/image" Target="../media/image37.wmf"/><Relationship Id="rId7" Type="http://schemas.openxmlformats.org/officeDocument/2006/relationships/image" Target="../media/image38.emf"/><Relationship Id="rId8" Type="http://schemas.openxmlformats.org/officeDocument/2006/relationships/image" Target="../media/image39.emf"/><Relationship Id="rId9" Type="http://schemas.openxmlformats.org/officeDocument/2006/relationships/image" Target="../media/image40.emf"/><Relationship Id="rId10" Type="http://schemas.openxmlformats.org/officeDocument/2006/relationships/image" Target="../media/image4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emf"/><Relationship Id="rId3" Type="http://schemas.openxmlformats.org/officeDocument/2006/relationships/image" Target="../media/image5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60.wmf"/><Relationship Id="rId5" Type="http://schemas.openxmlformats.org/officeDocument/2006/relationships/oleObject" Target="../embeddings/oleObject8.bin"/><Relationship Id="rId6" Type="http://schemas.openxmlformats.org/officeDocument/2006/relationships/image" Target="../media/image61.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60.wmf"/><Relationship Id="rId5" Type="http://schemas.openxmlformats.org/officeDocument/2006/relationships/oleObject" Target="../embeddings/oleObject10.bin"/><Relationship Id="rId6" Type="http://schemas.openxmlformats.org/officeDocument/2006/relationships/image" Target="../media/image61.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6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emf"/><Relationship Id="rId3" Type="http://schemas.openxmlformats.org/officeDocument/2006/relationships/image" Target="../media/image6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 Id="rId3" Type="http://schemas.openxmlformats.org/officeDocument/2006/relationships/image" Target="../media/image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71.wmf"/><Relationship Id="rId5" Type="http://schemas.openxmlformats.org/officeDocument/2006/relationships/oleObject" Target="../embeddings/oleObject12.bin"/><Relationship Id="rId6" Type="http://schemas.openxmlformats.org/officeDocument/2006/relationships/image" Target="../media/image72.wmf"/><Relationship Id="rId7" Type="http://schemas.openxmlformats.org/officeDocument/2006/relationships/image" Target="../media/image73.emf"/><Relationship Id="rId8" Type="http://schemas.openxmlformats.org/officeDocument/2006/relationships/image" Target="../media/image74.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png"/><Relationship Id="rId3"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emf"/><Relationship Id="rId3" Type="http://schemas.openxmlformats.org/officeDocument/2006/relationships/image" Target="../media/image7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82.wmf"/><Relationship Id="rId5" Type="http://schemas.openxmlformats.org/officeDocument/2006/relationships/oleObject" Target="../embeddings/oleObject14.bin"/><Relationship Id="rId6" Type="http://schemas.openxmlformats.org/officeDocument/2006/relationships/image" Target="../media/image83.w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png"/><Relationship Id="rId3" Type="http://schemas.openxmlformats.org/officeDocument/2006/relationships/image" Target="../media/image8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7.xml"/><Relationship Id="rId2" Type="http://schemas.openxmlformats.org/officeDocument/2006/relationships/image" Target="../media/image8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9.png"/><Relationship Id="rId3" Type="http://schemas.openxmlformats.org/officeDocument/2006/relationships/image" Target="../media/image9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1.png"/></Relationships>
</file>

<file path=ppt/slides/_rels/slide55.xml.rels><?xml version="1.0" encoding="UTF-8" standalone="yes"?>
<Relationships xmlns="http://schemas.openxmlformats.org/package/2006/relationships"><Relationship Id="rId3" Type="http://schemas.openxmlformats.org/officeDocument/2006/relationships/image" Target="../media/image93.emf"/><Relationship Id="rId4" Type="http://schemas.openxmlformats.org/officeDocument/2006/relationships/image" Target="../media/image94.emf"/><Relationship Id="rId5" Type="http://schemas.openxmlformats.org/officeDocument/2006/relationships/image" Target="../media/image95.emf"/><Relationship Id="rId6" Type="http://schemas.openxmlformats.org/officeDocument/2006/relationships/image" Target="../media/image96.emf"/><Relationship Id="rId7" Type="http://schemas.openxmlformats.org/officeDocument/2006/relationships/image" Target="../media/image97.emf"/><Relationship Id="rId8" Type="http://schemas.openxmlformats.org/officeDocument/2006/relationships/image" Target="../media/image98.emf"/><Relationship Id="rId1" Type="http://schemas.openxmlformats.org/officeDocument/2006/relationships/slideLayout" Target="../slideLayouts/slideLayout7.xml"/><Relationship Id="rId2" Type="http://schemas.openxmlformats.org/officeDocument/2006/relationships/image" Target="../media/image92.emf"/></Relationships>
</file>

<file path=ppt/slides/_rels/slide56.xml.rels><?xml version="1.0" encoding="UTF-8" standalone="yes"?>
<Relationships xmlns="http://schemas.openxmlformats.org/package/2006/relationships"><Relationship Id="rId3" Type="http://schemas.openxmlformats.org/officeDocument/2006/relationships/image" Target="../media/image100.emf"/><Relationship Id="rId4" Type="http://schemas.openxmlformats.org/officeDocument/2006/relationships/image" Target="../media/image101.emf"/><Relationship Id="rId5" Type="http://schemas.openxmlformats.org/officeDocument/2006/relationships/image" Target="../media/image102.emf"/><Relationship Id="rId6" Type="http://schemas.openxmlformats.org/officeDocument/2006/relationships/image" Target="../media/image103.emf"/><Relationship Id="rId7" Type="http://schemas.openxmlformats.org/officeDocument/2006/relationships/image" Target="../media/image104.emf"/><Relationship Id="rId8" Type="http://schemas.openxmlformats.org/officeDocument/2006/relationships/image" Target="../media/image105.emf"/><Relationship Id="rId1" Type="http://schemas.openxmlformats.org/officeDocument/2006/relationships/slideLayout" Target="../slideLayouts/slideLayout7.xml"/><Relationship Id="rId2" Type="http://schemas.openxmlformats.org/officeDocument/2006/relationships/image" Target="../media/image99.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06.wmf"/><Relationship Id="rId5" Type="http://schemas.openxmlformats.org/officeDocument/2006/relationships/oleObject" Target="../embeddings/oleObject16.bin"/><Relationship Id="rId6" Type="http://schemas.openxmlformats.org/officeDocument/2006/relationships/image" Target="../media/image107.wmf"/><Relationship Id="rId7" Type="http://schemas.openxmlformats.org/officeDocument/2006/relationships/oleObject" Target="../embeddings/oleObject17.bin"/><Relationship Id="rId8" Type="http://schemas.openxmlformats.org/officeDocument/2006/relationships/oleObject" Target="../embeddings/oleObject18.bin"/><Relationship Id="rId9" Type="http://schemas.openxmlformats.org/officeDocument/2006/relationships/oleObject" Target="../embeddings/oleObject19.bin"/><Relationship Id="rId10" Type="http://schemas.openxmlformats.org/officeDocument/2006/relationships/oleObject" Target="../embeddings/oleObject20.bin"/><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wmf"/><Relationship Id="rId5" Type="http://schemas.openxmlformats.org/officeDocument/2006/relationships/oleObject" Target="../embeddings/oleObject3.bin"/><Relationship Id="rId6" Type="http://schemas.openxmlformats.org/officeDocument/2006/relationships/image" Target="../media/image4.wmf"/><Relationship Id="rId7" Type="http://schemas.openxmlformats.org/officeDocument/2006/relationships/oleObject" Target="../embeddings/oleObject4.bin"/><Relationship Id="rId8" Type="http://schemas.openxmlformats.org/officeDocument/2006/relationships/image" Target="../media/image5.wmf"/><Relationship Id="rId9"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85800" y="662255"/>
            <a:ext cx="7848600"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800" b="1" u="sng" dirty="0">
                <a:solidFill>
                  <a:schemeClr val="tx2"/>
                </a:solidFill>
                <a:effectLst>
                  <a:outerShdw blurRad="38100" dist="38100" dir="2700000" algn="tl">
                    <a:srgbClr val="C0C0C0"/>
                  </a:outerShdw>
                </a:effectLst>
              </a:rPr>
              <a:t>Project: IEEE </a:t>
            </a:r>
            <a:r>
              <a:rPr lang="en-GB" altLang="en-US" sz="1800" b="1" u="sng" dirty="0" smtClean="0">
                <a:solidFill>
                  <a:schemeClr val="tx2"/>
                </a:solidFill>
                <a:effectLst>
                  <a:outerShdw blurRad="38100" dist="38100" dir="2700000" algn="tl">
                    <a:srgbClr val="C0C0C0"/>
                  </a:outerShdw>
                </a:effectLst>
              </a:rPr>
              <a:t>802.11bb Task Group</a:t>
            </a:r>
            <a:endParaRPr lang="en-GB" altLang="en-US" sz="1600" b="1" dirty="0">
              <a:solidFill>
                <a:schemeClr val="tx2"/>
              </a:solidFill>
            </a:endParaRPr>
          </a:p>
          <a:p>
            <a:endParaRPr lang="en-GB" altLang="en-US" sz="1600" dirty="0">
              <a:solidFill>
                <a:schemeClr val="tx2"/>
              </a:solidFill>
            </a:endParaRPr>
          </a:p>
          <a:p>
            <a:pPr algn="just">
              <a:spcAft>
                <a:spcPts val="600"/>
              </a:spcAft>
            </a:pPr>
            <a:r>
              <a:rPr lang="en-GB" altLang="en-US" sz="1600" b="1" dirty="0">
                <a:solidFill>
                  <a:schemeClr val="tx2"/>
                </a:solidFill>
              </a:rPr>
              <a:t>Submission </a:t>
            </a:r>
            <a:r>
              <a:rPr lang="en-GB" altLang="en-US" sz="1600" b="1" dirty="0" smtClean="0">
                <a:solidFill>
                  <a:schemeClr val="tx2"/>
                </a:solidFill>
              </a:rPr>
              <a:t>Title: </a:t>
            </a:r>
            <a:r>
              <a:rPr lang="en-GB" altLang="en-US" sz="1600" dirty="0" smtClean="0">
                <a:solidFill>
                  <a:schemeClr val="tx2"/>
                </a:solidFill>
              </a:rPr>
              <a:t>IEEE 802.11bb Reference Channel Models for Indoor Environments</a:t>
            </a:r>
            <a:endParaRPr lang="de-DE" sz="1600" dirty="0" smtClean="0"/>
          </a:p>
          <a:p>
            <a:pPr algn="just">
              <a:spcAft>
                <a:spcPts val="600"/>
              </a:spcAft>
            </a:pPr>
            <a:r>
              <a:rPr lang="en-GB" altLang="en-US" sz="1600" b="1" dirty="0" smtClean="0">
                <a:solidFill>
                  <a:schemeClr val="tx2"/>
                </a:solidFill>
              </a:rPr>
              <a:t>Date Submitted: </a:t>
            </a:r>
            <a:r>
              <a:rPr lang="en-GB" altLang="en-US" sz="1600" dirty="0" smtClean="0">
                <a:solidFill>
                  <a:schemeClr val="tx2"/>
                </a:solidFill>
              </a:rPr>
              <a:t>July </a:t>
            </a:r>
            <a:r>
              <a:rPr lang="en-US" altLang="en-US" sz="1600" dirty="0" smtClean="0">
                <a:solidFill>
                  <a:schemeClr val="tx2"/>
                </a:solidFill>
              </a:rPr>
              <a:t>06</a:t>
            </a:r>
            <a:r>
              <a:rPr lang="tr-TR" altLang="en-US" sz="1600" dirty="0" smtClean="0">
                <a:solidFill>
                  <a:schemeClr val="tx2"/>
                </a:solidFill>
              </a:rPr>
              <a:t>, </a:t>
            </a:r>
            <a:r>
              <a:rPr lang="en-GB" altLang="en-US" sz="1600" dirty="0" smtClean="0">
                <a:solidFill>
                  <a:schemeClr val="tx2"/>
                </a:solidFill>
              </a:rPr>
              <a:t>2018 	</a:t>
            </a:r>
          </a:p>
          <a:p>
            <a:pPr algn="just">
              <a:spcAft>
                <a:spcPts val="600"/>
              </a:spcAft>
            </a:pPr>
            <a:r>
              <a:rPr lang="en-GB" altLang="en-US" sz="1600" b="1" dirty="0" smtClean="0">
                <a:solidFill>
                  <a:schemeClr val="tx2"/>
                </a:solidFill>
              </a:rPr>
              <a:t>Source</a:t>
            </a:r>
            <a:r>
              <a:rPr lang="en-GB" altLang="en-US" sz="1600" b="1" dirty="0">
                <a:solidFill>
                  <a:schemeClr val="tx2"/>
                </a:solidFill>
              </a:rPr>
              <a:t>:</a:t>
            </a:r>
            <a:r>
              <a:rPr lang="en-GB" altLang="en-US" sz="1600" dirty="0">
                <a:solidFill>
                  <a:schemeClr val="tx2"/>
                </a:solidFill>
              </a:rPr>
              <a:t> Murat </a:t>
            </a:r>
            <a:r>
              <a:rPr lang="en-GB" altLang="en-US" sz="1600" dirty="0" err="1">
                <a:solidFill>
                  <a:schemeClr val="tx2"/>
                </a:solidFill>
              </a:rPr>
              <a:t>Uysal</a:t>
            </a:r>
            <a:r>
              <a:rPr lang="en-GB" altLang="en-US" sz="1600" dirty="0">
                <a:solidFill>
                  <a:schemeClr val="tx2"/>
                </a:solidFill>
              </a:rPr>
              <a:t> (</a:t>
            </a:r>
            <a:r>
              <a:rPr lang="en-GB" altLang="en-US" sz="1600" dirty="0" err="1">
                <a:solidFill>
                  <a:schemeClr val="tx2"/>
                </a:solidFill>
              </a:rPr>
              <a:t>Ozyegin</a:t>
            </a:r>
            <a:r>
              <a:rPr lang="en-GB" altLang="en-US" sz="1600" dirty="0">
                <a:solidFill>
                  <a:schemeClr val="tx2"/>
                </a:solidFill>
              </a:rPr>
              <a:t> University)</a:t>
            </a:r>
            <a:r>
              <a:rPr lang="en-US" altLang="en-US" sz="1600" dirty="0">
                <a:solidFill>
                  <a:schemeClr val="tx2"/>
                </a:solidFill>
              </a:rPr>
              <a:t>, </a:t>
            </a:r>
            <a:r>
              <a:rPr lang="en-GB" altLang="en-US" sz="1600" dirty="0" err="1">
                <a:solidFill>
                  <a:schemeClr val="tx2"/>
                </a:solidFill>
              </a:rPr>
              <a:t>Farshad</a:t>
            </a:r>
            <a:r>
              <a:rPr lang="en-GB" altLang="en-US" sz="1600" dirty="0">
                <a:solidFill>
                  <a:schemeClr val="tx2"/>
                </a:solidFill>
              </a:rPr>
              <a:t> </a:t>
            </a:r>
            <a:r>
              <a:rPr lang="en-GB" altLang="en-US" sz="1600" dirty="0" err="1">
                <a:solidFill>
                  <a:schemeClr val="tx2"/>
                </a:solidFill>
              </a:rPr>
              <a:t>Miramirkhani</a:t>
            </a:r>
            <a:r>
              <a:rPr lang="en-GB" altLang="en-US" sz="1600" dirty="0">
                <a:solidFill>
                  <a:schemeClr val="tx2"/>
                </a:solidFill>
              </a:rPr>
              <a:t> (</a:t>
            </a:r>
            <a:r>
              <a:rPr lang="en-GB" altLang="en-US" sz="1600" dirty="0" err="1">
                <a:solidFill>
                  <a:schemeClr val="tx2"/>
                </a:solidFill>
              </a:rPr>
              <a:t>Ozyegin</a:t>
            </a:r>
            <a:r>
              <a:rPr lang="en-GB" altLang="en-US" sz="1600" dirty="0">
                <a:solidFill>
                  <a:schemeClr val="tx2"/>
                </a:solidFill>
              </a:rPr>
              <a:t> University), </a:t>
            </a:r>
            <a:r>
              <a:rPr lang="en-GB" altLang="en-US" sz="1600" dirty="0" err="1">
                <a:solidFill>
                  <a:schemeClr val="tx2"/>
                </a:solidFill>
              </a:rPr>
              <a:t>Tuncer</a:t>
            </a:r>
            <a:r>
              <a:rPr lang="en-GB" altLang="en-US" sz="1600" dirty="0">
                <a:solidFill>
                  <a:schemeClr val="tx2"/>
                </a:solidFill>
              </a:rPr>
              <a:t> </a:t>
            </a:r>
            <a:r>
              <a:rPr lang="en-GB" altLang="en-US" sz="1600" dirty="0" err="1">
                <a:solidFill>
                  <a:schemeClr val="tx2"/>
                </a:solidFill>
              </a:rPr>
              <a:t>Baykas</a:t>
            </a:r>
            <a:r>
              <a:rPr lang="en-GB" altLang="en-US" sz="1600" dirty="0">
                <a:solidFill>
                  <a:schemeClr val="tx2"/>
                </a:solidFill>
              </a:rPr>
              <a:t> (Istanbul </a:t>
            </a:r>
            <a:r>
              <a:rPr lang="en-GB" altLang="en-US" sz="1600" dirty="0" err="1">
                <a:solidFill>
                  <a:schemeClr val="tx2"/>
                </a:solidFill>
              </a:rPr>
              <a:t>Medipol</a:t>
            </a:r>
            <a:r>
              <a:rPr lang="en-GB" altLang="en-US" sz="1600" dirty="0">
                <a:solidFill>
                  <a:schemeClr val="tx2"/>
                </a:solidFill>
              </a:rPr>
              <a:t> University), Nikola </a:t>
            </a:r>
            <a:r>
              <a:rPr lang="en-GB" altLang="en-US" sz="1600" dirty="0" err="1">
                <a:solidFill>
                  <a:schemeClr val="tx2"/>
                </a:solidFill>
              </a:rPr>
              <a:t>Serafimovski</a:t>
            </a:r>
            <a:r>
              <a:rPr lang="en-GB" altLang="en-US" sz="1600" dirty="0">
                <a:solidFill>
                  <a:schemeClr val="tx2"/>
                </a:solidFill>
              </a:rPr>
              <a:t> (</a:t>
            </a:r>
            <a:r>
              <a:rPr lang="en-GB" altLang="en-US" sz="1600" dirty="0" err="1">
                <a:solidFill>
                  <a:schemeClr val="tx2"/>
                </a:solidFill>
              </a:rPr>
              <a:t>pureLiFi</a:t>
            </a:r>
            <a:r>
              <a:rPr lang="en-GB" altLang="en-US" sz="1600" dirty="0">
                <a:solidFill>
                  <a:schemeClr val="tx2"/>
                </a:solidFill>
              </a:rPr>
              <a:t> </a:t>
            </a:r>
            <a:r>
              <a:rPr lang="en-GB" altLang="en-US" sz="1600" dirty="0" smtClean="0">
                <a:solidFill>
                  <a:schemeClr val="tx2"/>
                </a:solidFill>
              </a:rPr>
              <a:t>Ltd.), </a:t>
            </a:r>
            <a:r>
              <a:rPr lang="en-GB" altLang="en-US" sz="1600" dirty="0">
                <a:solidFill>
                  <a:schemeClr val="tx2"/>
                </a:solidFill>
              </a:rPr>
              <a:t>and Volker </a:t>
            </a:r>
            <a:r>
              <a:rPr lang="en-GB" altLang="en-US" sz="1600" dirty="0" err="1">
                <a:solidFill>
                  <a:schemeClr val="tx2"/>
                </a:solidFill>
              </a:rPr>
              <a:t>Jungnickel</a:t>
            </a:r>
            <a:r>
              <a:rPr lang="en-GB" altLang="en-US" sz="1600" dirty="0">
                <a:solidFill>
                  <a:schemeClr val="tx2"/>
                </a:solidFill>
              </a:rPr>
              <a:t> (</a:t>
            </a:r>
            <a:r>
              <a:rPr lang="en-GB" altLang="en-US" sz="1600" dirty="0" err="1">
                <a:solidFill>
                  <a:schemeClr val="tx2"/>
                </a:solidFill>
              </a:rPr>
              <a:t>Fraunhofer</a:t>
            </a:r>
            <a:r>
              <a:rPr lang="en-GB" altLang="en-US" sz="1600" dirty="0">
                <a:solidFill>
                  <a:schemeClr val="tx2"/>
                </a:solidFill>
              </a:rPr>
              <a:t> HHI).</a:t>
            </a:r>
          </a:p>
          <a:p>
            <a:pPr algn="just"/>
            <a:r>
              <a:rPr lang="en-GB" altLang="en-US" sz="1600" b="1" dirty="0" smtClean="0">
                <a:solidFill>
                  <a:schemeClr val="tx2"/>
                </a:solidFill>
              </a:rPr>
              <a:t>Address</a:t>
            </a:r>
            <a:r>
              <a:rPr lang="en-GB" altLang="en-US" sz="1600" dirty="0" smtClean="0">
                <a:solidFill>
                  <a:schemeClr val="tx2"/>
                </a:solidFill>
              </a:rPr>
              <a:t>: </a:t>
            </a:r>
            <a:r>
              <a:rPr lang="en-GB" altLang="en-US" sz="1600" dirty="0" err="1" smtClean="0">
                <a:solidFill>
                  <a:schemeClr val="tx2"/>
                </a:solidFill>
              </a:rPr>
              <a:t>Ozyegin</a:t>
            </a:r>
            <a:r>
              <a:rPr lang="en-GB" altLang="en-US" sz="1600" dirty="0" smtClean="0">
                <a:solidFill>
                  <a:schemeClr val="tx2"/>
                </a:solidFill>
              </a:rPr>
              <a:t> University</a:t>
            </a:r>
            <a:r>
              <a:rPr lang="en-US" altLang="en-US" sz="1600" dirty="0" smtClean="0">
                <a:solidFill>
                  <a:schemeClr val="tx2"/>
                </a:solidFill>
              </a:rPr>
              <a:t>, </a:t>
            </a:r>
            <a:r>
              <a:rPr lang="en-GB" altLang="en-US" sz="1600" dirty="0" err="1" smtClean="0">
                <a:solidFill>
                  <a:schemeClr val="tx2"/>
                </a:solidFill>
              </a:rPr>
              <a:t>Nisantepe</a:t>
            </a:r>
            <a:r>
              <a:rPr lang="en-GB" altLang="en-US" sz="1600" dirty="0" smtClean="0">
                <a:solidFill>
                  <a:schemeClr val="tx2"/>
                </a:solidFill>
              </a:rPr>
              <a:t> </a:t>
            </a:r>
            <a:r>
              <a:rPr lang="en-GB" altLang="en-US" sz="1600" dirty="0" err="1" smtClean="0">
                <a:solidFill>
                  <a:schemeClr val="tx2"/>
                </a:solidFill>
              </a:rPr>
              <a:t>Mh</a:t>
            </a:r>
            <a:r>
              <a:rPr lang="en-GB" altLang="en-US" sz="1600" dirty="0" smtClean="0">
                <a:solidFill>
                  <a:schemeClr val="tx2"/>
                </a:solidFill>
              </a:rPr>
              <a:t>. </a:t>
            </a:r>
            <a:r>
              <a:rPr lang="en-GB" altLang="en-US" sz="1600" dirty="0" err="1" smtClean="0">
                <a:solidFill>
                  <a:schemeClr val="tx2"/>
                </a:solidFill>
              </a:rPr>
              <a:t>Orman</a:t>
            </a:r>
            <a:r>
              <a:rPr lang="en-GB" altLang="en-US" sz="1600" dirty="0" smtClean="0">
                <a:solidFill>
                  <a:schemeClr val="tx2"/>
                </a:solidFill>
              </a:rPr>
              <a:t> Sk. No:34-36 </a:t>
            </a:r>
            <a:r>
              <a:rPr lang="en-GB" altLang="en-US" sz="1600" dirty="0" err="1" smtClean="0">
                <a:solidFill>
                  <a:schemeClr val="tx2"/>
                </a:solidFill>
              </a:rPr>
              <a:t>Çekmekoy</a:t>
            </a:r>
            <a:r>
              <a:rPr lang="en-GB" altLang="en-US" sz="1600" dirty="0" smtClean="0">
                <a:solidFill>
                  <a:schemeClr val="tx2"/>
                </a:solidFill>
              </a:rPr>
              <a:t> 34794 Istanbul, Turkey </a:t>
            </a:r>
          </a:p>
          <a:p>
            <a:pPr algn="just">
              <a:spcAft>
                <a:spcPts val="600"/>
              </a:spcAft>
            </a:pPr>
            <a:r>
              <a:rPr lang="en-GB" altLang="en-US" sz="1600" dirty="0" smtClean="0">
                <a:solidFill>
                  <a:schemeClr val="tx2"/>
                </a:solidFill>
              </a:rPr>
              <a:t>Voice: +90 (216) 5649329, Fax: </a:t>
            </a:r>
            <a:r>
              <a:rPr lang="en-GB" sz="1600" dirty="0"/>
              <a:t>+90 (216) </a:t>
            </a:r>
            <a:r>
              <a:rPr lang="en-GB" sz="1600" dirty="0" smtClean="0"/>
              <a:t>5649450</a:t>
            </a:r>
            <a:r>
              <a:rPr lang="en-GB" altLang="en-US" sz="1600" dirty="0" smtClean="0">
                <a:solidFill>
                  <a:schemeClr val="tx2"/>
                </a:solidFill>
              </a:rPr>
              <a:t>, E-Mail: </a:t>
            </a:r>
            <a:r>
              <a:rPr lang="tr-TR" altLang="en-US" sz="1600" dirty="0" smtClean="0">
                <a:solidFill>
                  <a:schemeClr val="tx2"/>
                </a:solidFill>
              </a:rPr>
              <a:t>murat.uysal@ozyegin.edu.tr</a:t>
            </a:r>
            <a:endParaRPr lang="tr-TR" altLang="en-US" sz="1600" b="1" dirty="0">
              <a:solidFill>
                <a:schemeClr val="tx2"/>
              </a:solidFill>
            </a:endParaRPr>
          </a:p>
          <a:p>
            <a:pPr algn="just">
              <a:spcAft>
                <a:spcPts val="600"/>
              </a:spcAft>
            </a:pPr>
            <a:r>
              <a:rPr lang="en-GB" altLang="en-US" sz="1600" b="1" dirty="0" smtClean="0">
                <a:solidFill>
                  <a:schemeClr val="tx2"/>
                </a:solidFill>
              </a:rPr>
              <a:t>Abstract</a:t>
            </a:r>
            <a:r>
              <a:rPr lang="en-GB" altLang="en-US" sz="1600" b="1" dirty="0">
                <a:solidFill>
                  <a:schemeClr val="tx2"/>
                </a:solidFill>
              </a:rPr>
              <a:t>:</a:t>
            </a:r>
            <a:r>
              <a:rPr lang="en-GB" altLang="en-US" sz="1600" dirty="0">
                <a:solidFill>
                  <a:schemeClr val="tx2"/>
                </a:solidFill>
              </a:rPr>
              <a:t>	</a:t>
            </a:r>
            <a:r>
              <a:rPr lang="en-GB" altLang="en-US" sz="1600" dirty="0" smtClean="0">
                <a:solidFill>
                  <a:schemeClr val="tx2"/>
                </a:solidFill>
              </a:rPr>
              <a:t>T</a:t>
            </a:r>
            <a:r>
              <a:rPr lang="tr-TR" altLang="en-US" sz="1600" dirty="0" smtClean="0">
                <a:solidFill>
                  <a:schemeClr val="tx2"/>
                </a:solidFill>
              </a:rPr>
              <a:t>his contribution proposes </a:t>
            </a:r>
            <a:r>
              <a:rPr lang="en-GB" altLang="en-US" sz="1600" dirty="0" err="1" smtClean="0">
                <a:solidFill>
                  <a:schemeClr val="tx2"/>
                </a:solidFill>
              </a:rPr>
              <a:t>LiFi</a:t>
            </a:r>
            <a:r>
              <a:rPr lang="en-GB" altLang="en-US" sz="1600" dirty="0" smtClean="0">
                <a:solidFill>
                  <a:schemeClr val="tx2"/>
                </a:solidFill>
              </a:rPr>
              <a:t> </a:t>
            </a:r>
            <a:r>
              <a:rPr lang="en-US" altLang="en-US" sz="1600" dirty="0" smtClean="0">
                <a:solidFill>
                  <a:schemeClr val="tx2"/>
                </a:solidFill>
              </a:rPr>
              <a:t>reference channel models </a:t>
            </a:r>
            <a:r>
              <a:rPr lang="tr-TR" altLang="en-US" sz="1600" dirty="0" err="1" smtClean="0">
                <a:solidFill>
                  <a:schemeClr val="tx2"/>
                </a:solidFill>
              </a:rPr>
              <a:t>for</a:t>
            </a:r>
            <a:r>
              <a:rPr lang="tr-TR" altLang="en-US" sz="1600" dirty="0" smtClean="0">
                <a:solidFill>
                  <a:schemeClr val="tx2"/>
                </a:solidFill>
              </a:rPr>
              <a:t> </a:t>
            </a:r>
            <a:r>
              <a:rPr lang="tr-TR" altLang="en-US" sz="1600" dirty="0" err="1" smtClean="0">
                <a:solidFill>
                  <a:schemeClr val="tx2"/>
                </a:solidFill>
              </a:rPr>
              <a:t>indoor</a:t>
            </a:r>
            <a:r>
              <a:rPr lang="tr-TR" altLang="en-US" sz="1600" dirty="0" smtClean="0">
                <a:solidFill>
                  <a:schemeClr val="tx2"/>
                </a:solidFill>
              </a:rPr>
              <a:t> </a:t>
            </a:r>
            <a:r>
              <a:rPr lang="tr-TR" altLang="en-US" sz="1600" dirty="0" err="1" smtClean="0">
                <a:solidFill>
                  <a:schemeClr val="tx2"/>
                </a:solidFill>
              </a:rPr>
              <a:t>environments</a:t>
            </a:r>
            <a:r>
              <a:rPr lang="en-US" altLang="en-US" sz="1600" dirty="0" smtClean="0">
                <a:solidFill>
                  <a:schemeClr val="tx2"/>
                </a:solidFill>
              </a:rPr>
              <a:t> such as office, home and manufacturing cell.</a:t>
            </a:r>
          </a:p>
          <a:p>
            <a:pPr algn="just">
              <a:spcAft>
                <a:spcPts val="600"/>
              </a:spcAft>
            </a:pPr>
            <a:r>
              <a:rPr lang="en-GB" altLang="en-US" sz="1600" b="1" dirty="0" smtClean="0">
                <a:solidFill>
                  <a:schemeClr val="tx2"/>
                </a:solidFill>
              </a:rPr>
              <a:t>Purpose:</a:t>
            </a:r>
            <a:r>
              <a:rPr lang="en-GB" altLang="en-US" sz="1600" dirty="0">
                <a:solidFill>
                  <a:schemeClr val="tx2"/>
                </a:solidFill>
              </a:rPr>
              <a:t> </a:t>
            </a:r>
            <a:r>
              <a:rPr lang="en-GB" altLang="en-US" sz="1600" dirty="0" smtClean="0">
                <a:solidFill>
                  <a:schemeClr val="tx2"/>
                </a:solidFill>
              </a:rPr>
              <a:t>To introduce </a:t>
            </a:r>
            <a:r>
              <a:rPr lang="tr-TR" altLang="en-US" sz="1600" dirty="0" smtClean="0">
                <a:solidFill>
                  <a:schemeClr val="tx2"/>
                </a:solidFill>
              </a:rPr>
              <a:t>reference channel model</a:t>
            </a:r>
            <a:r>
              <a:rPr lang="en-US" altLang="en-US" sz="1600" dirty="0" smtClean="0">
                <a:solidFill>
                  <a:schemeClr val="tx2"/>
                </a:solidFill>
              </a:rPr>
              <a:t>s</a:t>
            </a:r>
            <a:r>
              <a:rPr lang="tr-TR" altLang="en-US" sz="1600" dirty="0" smtClean="0">
                <a:solidFill>
                  <a:schemeClr val="tx2"/>
                </a:solidFill>
              </a:rPr>
              <a:t> </a:t>
            </a:r>
            <a:r>
              <a:rPr lang="en-GB" altLang="en-US" sz="1600" dirty="0" smtClean="0">
                <a:solidFill>
                  <a:schemeClr val="tx2"/>
                </a:solidFill>
              </a:rPr>
              <a:t>for the evaluation of different PHY proposals.</a:t>
            </a:r>
          </a:p>
          <a:p>
            <a:pPr algn="just">
              <a:spcAft>
                <a:spcPts val="600"/>
              </a:spcAft>
            </a:pPr>
            <a:r>
              <a:rPr lang="en-GB" altLang="en-US" sz="1600" b="1" dirty="0" smtClean="0">
                <a:solidFill>
                  <a:schemeClr val="tx2"/>
                </a:solidFill>
              </a:rPr>
              <a:t>Notice:</a:t>
            </a:r>
            <a:r>
              <a:rPr lang="en-GB" altLang="en-US" sz="1600" dirty="0">
                <a:solidFill>
                  <a:schemeClr val="tx2"/>
                </a:solidFill>
              </a:rPr>
              <a:t> </a:t>
            </a:r>
            <a:r>
              <a:rPr lang="en-GB" altLang="en-US" sz="1600" dirty="0" smtClean="0">
                <a:solidFill>
                  <a:schemeClr val="tx2"/>
                </a:solidFill>
              </a:rPr>
              <a:t>This </a:t>
            </a:r>
            <a:r>
              <a:rPr lang="en-GB" altLang="en-US" sz="1600" dirty="0">
                <a:solidFill>
                  <a:schemeClr val="tx2"/>
                </a:solidFill>
              </a:rPr>
              <a:t>document has been prepared to assist the IEEE </a:t>
            </a:r>
            <a:r>
              <a:rPr lang="en-GB" altLang="en-US" sz="1600" dirty="0" smtClean="0">
                <a:solidFill>
                  <a:schemeClr val="tx2"/>
                </a:solidFill>
              </a:rPr>
              <a:t>802.11. It </a:t>
            </a:r>
            <a:r>
              <a:rPr lang="en-GB" altLang="en-US" sz="1600" dirty="0">
                <a:solidFill>
                  <a:schemeClr val="tx2"/>
                </a:solidFill>
              </a:rPr>
              <a:t>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r>
              <a:rPr lang="en-GB" altLang="en-US" sz="1600" b="1" dirty="0" smtClean="0">
                <a:solidFill>
                  <a:schemeClr val="tx2"/>
                </a:solidFill>
              </a:rPr>
              <a:t>Release:</a:t>
            </a:r>
            <a:r>
              <a:rPr lang="en-GB" altLang="en-US" sz="1600" dirty="0">
                <a:solidFill>
                  <a:schemeClr val="tx2"/>
                </a:solidFill>
              </a:rPr>
              <a:t> </a:t>
            </a:r>
            <a:r>
              <a:rPr lang="en-GB" altLang="en-US" sz="1600" dirty="0" smtClean="0">
                <a:solidFill>
                  <a:schemeClr val="tx2"/>
                </a:solidFill>
              </a:rPr>
              <a:t>The </a:t>
            </a:r>
            <a:r>
              <a:rPr lang="en-GB" altLang="en-US" sz="1600" dirty="0">
                <a:solidFill>
                  <a:schemeClr val="tx2"/>
                </a:solidFill>
              </a:rPr>
              <a:t>contributor acknowledges and accepts that this contribution becomes the property of IEEE and may be made publicly available by </a:t>
            </a:r>
            <a:r>
              <a:rPr lang="en-GB" altLang="en-US" sz="1600" dirty="0" smtClean="0">
                <a:solidFill>
                  <a:schemeClr val="tx2"/>
                </a:solidFill>
              </a:rPr>
              <a:t>802.11.</a:t>
            </a:r>
            <a:r>
              <a:rPr lang="tr-TR" sz="1600" b="1" dirty="0" smtClean="0"/>
              <a:t> </a:t>
            </a:r>
            <a:r>
              <a:rPr lang="en-GB" altLang="en-US" sz="1600" dirty="0">
                <a:solidFill>
                  <a:schemeClr val="tx2"/>
                </a:solidFill>
              </a:rPr>
              <a:t>	</a:t>
            </a:r>
          </a:p>
        </p:txBody>
      </p:sp>
      <p:sp>
        <p:nvSpPr>
          <p:cNvPr id="9" name="Slide Number Placeholder 8"/>
          <p:cNvSpPr>
            <a:spLocks noGrp="1"/>
          </p:cNvSpPr>
          <p:nvPr>
            <p:ph type="sldNum" sz="quarter" idx="12"/>
          </p:nvPr>
        </p:nvSpPr>
        <p:spPr>
          <a:xfrm>
            <a:off x="4493956" y="6475413"/>
            <a:ext cx="365760" cy="184666"/>
          </a:xfrm>
        </p:spPr>
        <p:txBody>
          <a:bodyPr/>
          <a:lstStyle/>
          <a:p>
            <a:pPr algn="ctr"/>
            <a:fld id="{2F03CF15-9775-4923-BCFF-1A75B19C3DAF}" type="slidenum">
              <a:rPr lang="en-GB" altLang="en-US" smtClean="0"/>
              <a:pPr algn="ctr"/>
              <a:t>1</a:t>
            </a:fld>
            <a:endParaRPr lang="en-GB" altLang="en-US" dirty="0"/>
          </a:p>
        </p:txBody>
      </p:sp>
      <p:sp>
        <p:nvSpPr>
          <p:cNvPr id="2" name="TextBox 1"/>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5" name="TextBox 4"/>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dirty="0"/>
              <a:t>11-18-1236-00-00bb</a:t>
            </a:r>
            <a:endParaRPr lang="en-US" sz="1400" b="1" dirty="0"/>
          </a:p>
        </p:txBody>
      </p:sp>
      <p:sp>
        <p:nvSpPr>
          <p:cNvPr id="7" name="TextBox 6"/>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8" name="TextBox 7"/>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40112926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p:cNvSpPr txBox="1"/>
          <p:nvPr/>
        </p:nvSpPr>
        <p:spPr>
          <a:xfrm>
            <a:off x="685800" y="1411069"/>
            <a:ext cx="77723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Based on the properties of </a:t>
            </a:r>
            <a:r>
              <a:rPr lang="en-US" sz="1800" dirty="0" smtClean="0">
                <a:solidFill>
                  <a:schemeClr val="tx2"/>
                </a:solidFill>
              </a:rPr>
              <a:t>luminary</a:t>
            </a:r>
            <a:r>
              <a:rPr lang="en-US" sz="1800" dirty="0">
                <a:solidFill>
                  <a:schemeClr val="tx2"/>
                </a:solidFill>
              </a:rPr>
              <a:t>, required illumination </a:t>
            </a:r>
            <a:r>
              <a:rPr lang="en-US" sz="1800" dirty="0" smtClean="0">
                <a:solidFill>
                  <a:schemeClr val="tx2"/>
                </a:solidFill>
              </a:rPr>
              <a:t>level (150 lx) </a:t>
            </a:r>
            <a:r>
              <a:rPr lang="en-US" sz="1800" dirty="0">
                <a:solidFill>
                  <a:schemeClr val="tx2"/>
                </a:solidFill>
              </a:rPr>
              <a:t>and </a:t>
            </a:r>
            <a:r>
              <a:rPr lang="en-US" sz="1800" dirty="0" smtClean="0">
                <a:solidFill>
                  <a:schemeClr val="tx2"/>
                </a:solidFill>
              </a:rPr>
              <a:t>the </a:t>
            </a:r>
            <a:r>
              <a:rPr lang="en-US" sz="1800" dirty="0">
                <a:solidFill>
                  <a:schemeClr val="tx2"/>
                </a:solidFill>
              </a:rPr>
              <a:t>size </a:t>
            </a:r>
            <a:r>
              <a:rPr lang="en-US" sz="1800" dirty="0" smtClean="0">
                <a:solidFill>
                  <a:schemeClr val="tx2"/>
                </a:solidFill>
              </a:rPr>
              <a:t>of room, we arrange the luminaries as follows:</a:t>
            </a:r>
          </a:p>
        </p:txBody>
      </p:sp>
      <p:sp>
        <p:nvSpPr>
          <p:cNvPr id="13" name="Rectangle 2"/>
          <p:cNvSpPr txBox="1">
            <a:spLocks noChangeArrowheads="1"/>
          </p:cNvSpPr>
          <p:nvPr/>
        </p:nvSpPr>
        <p:spPr>
          <a:xfrm>
            <a:off x="11366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Illumination Levels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14" name="TextBox 7"/>
          <p:cNvSpPr txBox="1"/>
          <p:nvPr/>
        </p:nvSpPr>
        <p:spPr>
          <a:xfrm>
            <a:off x="964224" y="5930369"/>
            <a:ext cx="3505200" cy="276999"/>
          </a:xfrm>
          <a:prstGeom prst="rect">
            <a:avLst/>
          </a:prstGeom>
          <a:noFill/>
        </p:spPr>
        <p:txBody>
          <a:bodyPr wrap="square">
            <a:spAutoFit/>
          </a:bodyPr>
          <a:lstStyle/>
          <a:p>
            <a:pPr algn="ctr">
              <a:buClr>
                <a:srgbClr val="3366CC"/>
              </a:buClr>
              <a:buSzPct val="150000"/>
              <a:defRPr/>
            </a:pPr>
            <a:r>
              <a:rPr lang="en-US" dirty="0" smtClean="0"/>
              <a:t>Arrangement of luminaries</a:t>
            </a:r>
          </a:p>
        </p:txBody>
      </p:sp>
      <p:graphicFrame>
        <p:nvGraphicFramePr>
          <p:cNvPr id="16" name="Table 15"/>
          <p:cNvGraphicFramePr>
            <a:graphicFrameLocks noGrp="1"/>
          </p:cNvGraphicFramePr>
          <p:nvPr>
            <p:extLst>
              <p:ext uri="{D42A27DB-BD31-4B8C-83A1-F6EECF244321}">
                <p14:modId xmlns:p14="http://schemas.microsoft.com/office/powerpoint/2010/main" val="1023894301"/>
              </p:ext>
            </p:extLst>
          </p:nvPr>
        </p:nvGraphicFramePr>
        <p:xfrm>
          <a:off x="4953000" y="2407920"/>
          <a:ext cx="3429000" cy="853439"/>
        </p:xfrm>
        <a:graphic>
          <a:graphicData uri="http://schemas.openxmlformats.org/drawingml/2006/table">
            <a:tbl>
              <a:tblPr firstRow="1" firstCol="1" bandRow="1">
                <a:tableStyleId>{5940675A-B579-460E-94D1-54222C63F5DA}</a:tableStyleId>
              </a:tblPr>
              <a:tblGrid>
                <a:gridCol w="23622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0">
                <a:tc>
                  <a:txBody>
                    <a:bodyPr/>
                    <a:lstStyle/>
                    <a:p>
                      <a:pPr marL="0" marR="0" algn="just">
                        <a:lnSpc>
                          <a:spcPct val="100000"/>
                        </a:lnSpc>
                        <a:spcBef>
                          <a:spcPts val="0"/>
                        </a:spcBef>
                        <a:spcAft>
                          <a:spcPts val="0"/>
                        </a:spcAft>
                      </a:pPr>
                      <a:r>
                        <a:rPr lang="en-US" sz="1400" b="1" dirty="0" smtClean="0">
                          <a:effectLst/>
                          <a:latin typeface="+mj-lt"/>
                        </a:rPr>
                        <a:t>Delivered light output from each luminary</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1400" kern="1200" dirty="0" smtClean="0">
                          <a:solidFill>
                            <a:schemeClr val="tx1"/>
                          </a:solidFill>
                          <a:effectLst/>
                          <a:latin typeface="+mj-lt"/>
                          <a:ea typeface="Calibri"/>
                          <a:cs typeface="Times New Roman"/>
                        </a:rPr>
                        <a:t>737 lumens</a:t>
                      </a:r>
                      <a:endParaRPr lang="en-US" sz="1400" kern="12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00000"/>
                        </a:lnSpc>
                        <a:spcBef>
                          <a:spcPts val="0"/>
                        </a:spcBef>
                        <a:spcAft>
                          <a:spcPts val="0"/>
                        </a:spcAft>
                      </a:pPr>
                      <a:r>
                        <a:rPr lang="en-US" sz="1400" b="1" dirty="0" smtClean="0">
                          <a:effectLst/>
                          <a:latin typeface="+mj-lt"/>
                          <a:ea typeface="Calibri"/>
                          <a:cs typeface="Times New Roman"/>
                        </a:rPr>
                        <a:t>Average of illumination level</a:t>
                      </a:r>
                      <a:endParaRPr lang="en-US" sz="1400" b="1"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dirty="0" smtClean="0">
                          <a:effectLst/>
                          <a:latin typeface="+mj-lt"/>
                        </a:rPr>
                        <a:t>153 lx</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marL="0" marR="0">
                        <a:lnSpc>
                          <a:spcPct val="100000"/>
                        </a:lnSpc>
                        <a:spcBef>
                          <a:spcPts val="0"/>
                        </a:spcBef>
                        <a:spcAft>
                          <a:spcPts val="0"/>
                        </a:spcAft>
                      </a:pPr>
                      <a:r>
                        <a:rPr lang="en-US" sz="1400" b="1" dirty="0" smtClean="0">
                          <a:effectLst/>
                          <a:latin typeface="+mj-lt"/>
                          <a:ea typeface="Calibri"/>
                          <a:cs typeface="Times New Roman"/>
                        </a:rPr>
                        <a:t>Uniformity of illumination</a:t>
                      </a:r>
                      <a:endParaRPr lang="en-US" sz="1400" b="1"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dirty="0" smtClean="0">
                          <a:effectLst/>
                          <a:latin typeface="+mj-lt"/>
                          <a:ea typeface="Calibri"/>
                          <a:cs typeface="Times New Roman"/>
                        </a:rPr>
                        <a:t>0.6422</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17" name="TextBox 7"/>
          <p:cNvSpPr txBox="1"/>
          <p:nvPr/>
        </p:nvSpPr>
        <p:spPr>
          <a:xfrm>
            <a:off x="4953000" y="5943600"/>
            <a:ext cx="3505200" cy="276999"/>
          </a:xfrm>
          <a:prstGeom prst="rect">
            <a:avLst/>
          </a:prstGeom>
          <a:noFill/>
        </p:spPr>
        <p:txBody>
          <a:bodyPr wrap="square">
            <a:spAutoFit/>
          </a:bodyPr>
          <a:lstStyle/>
          <a:p>
            <a:pPr algn="ctr">
              <a:buClr>
                <a:srgbClr val="3366CC"/>
              </a:buClr>
              <a:buSzPct val="150000"/>
              <a:defRPr/>
            </a:pPr>
            <a:r>
              <a:rPr lang="en-US" dirty="0" smtClean="0"/>
              <a:t>Evaluation of illumination level in </a:t>
            </a:r>
            <a:r>
              <a:rPr lang="en-US" dirty="0" err="1" smtClean="0"/>
              <a:t>Zemax</a:t>
            </a:r>
            <a:r>
              <a:rPr lang="en-US" baseline="30000" dirty="0" smtClean="0"/>
              <a:t>®</a:t>
            </a:r>
            <a:endParaRPr lang="en-US" dirty="0" smtClean="0"/>
          </a:p>
        </p:txBody>
      </p:sp>
      <p:pic>
        <p:nvPicPr>
          <p:cNvPr id="37891" name="Picture 3" descr="C:\Users\CTTLab\Desktop\Illumination-Zemax-Hom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9" y="3474720"/>
            <a:ext cx="3429000" cy="24688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4520332" y="6475413"/>
            <a:ext cx="365760" cy="184666"/>
          </a:xfrm>
        </p:spPr>
        <p:txBody>
          <a:bodyPr/>
          <a:lstStyle/>
          <a:p>
            <a:pPr algn="ctr"/>
            <a:fld id="{2F03CF15-9775-4923-BCFF-1A75B19C3DAF}" type="slidenum">
              <a:rPr lang="en-GB" altLang="en-US" smtClean="0"/>
              <a:pPr algn="ctr"/>
              <a:t>10</a:t>
            </a:fld>
            <a:endParaRPr lang="en-GB" altLang="en-US" dirty="0"/>
          </a:p>
        </p:txBody>
      </p:sp>
      <p:sp>
        <p:nvSpPr>
          <p:cNvPr id="15" name="TextBox 1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8" name="TextBox 1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9" name="TextBox 18"/>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914400" y="2253760"/>
            <a:ext cx="3749040" cy="3749040"/>
          </a:xfrm>
          <a:prstGeom prst="rect">
            <a:avLst/>
          </a:prstGeom>
        </p:spPr>
      </p:pic>
      <p:sp>
        <p:nvSpPr>
          <p:cNvPr id="21" name="TextBox 20"/>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7226957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430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Illumination Patterns</a:t>
            </a:r>
            <a:endParaRPr lang="en-CA" b="1" dirty="0" smtClean="0">
              <a:solidFill>
                <a:srgbClr val="80B4CE"/>
              </a:solidFill>
              <a:effectLst>
                <a:outerShdw blurRad="38100" dist="38100" dir="2700000" algn="tl">
                  <a:srgbClr val="000000">
                    <a:alpha val="43137"/>
                  </a:srgbClr>
                </a:outerShdw>
              </a:effectLst>
            </a:endParaRPr>
          </a:p>
        </p:txBody>
      </p:sp>
      <p:sp>
        <p:nvSpPr>
          <p:cNvPr id="6" name="TextBox 5"/>
          <p:cNvSpPr txBox="1"/>
          <p:nvPr/>
        </p:nvSpPr>
        <p:spPr>
          <a:xfrm>
            <a:off x="762000" y="4913393"/>
            <a:ext cx="3505200" cy="276999"/>
          </a:xfrm>
          <a:prstGeom prst="rect">
            <a:avLst/>
          </a:prstGeom>
          <a:noFill/>
        </p:spPr>
        <p:txBody>
          <a:bodyPr wrap="square">
            <a:spAutoFit/>
          </a:bodyPr>
          <a:lstStyle/>
          <a:p>
            <a:pPr algn="ctr">
              <a:buClr>
                <a:srgbClr val="3366CC"/>
              </a:buClr>
              <a:buSzPct val="150000"/>
              <a:defRPr/>
            </a:pPr>
            <a:r>
              <a:rPr lang="en-US" dirty="0" smtClean="0"/>
              <a:t>Simulated illumination levels in </a:t>
            </a:r>
            <a:r>
              <a:rPr lang="en-US" dirty="0" err="1" smtClean="0"/>
              <a:t>Zemax</a:t>
            </a:r>
            <a:r>
              <a:rPr lang="en-US" baseline="30000" dirty="0" smtClean="0"/>
              <a:t>®</a:t>
            </a:r>
            <a:endParaRPr lang="en-US" dirty="0" smtClean="0"/>
          </a:p>
        </p:txBody>
      </p:sp>
      <p:sp>
        <p:nvSpPr>
          <p:cNvPr id="7" name="TextBox 6"/>
          <p:cNvSpPr txBox="1"/>
          <p:nvPr/>
        </p:nvSpPr>
        <p:spPr>
          <a:xfrm>
            <a:off x="5386752" y="4904601"/>
            <a:ext cx="2743200" cy="276999"/>
          </a:xfrm>
          <a:prstGeom prst="rect">
            <a:avLst/>
          </a:prstGeom>
          <a:noFill/>
        </p:spPr>
        <p:txBody>
          <a:bodyPr wrap="square">
            <a:spAutoFit/>
          </a:bodyPr>
          <a:lstStyle/>
          <a:p>
            <a:pPr algn="ctr">
              <a:buClr>
                <a:srgbClr val="3366CC"/>
              </a:buClr>
              <a:buSzPct val="150000"/>
              <a:defRPr/>
            </a:pPr>
            <a:r>
              <a:rPr lang="en-US" dirty="0" smtClean="0"/>
              <a:t>Illumination level contours in </a:t>
            </a:r>
            <a:r>
              <a:rPr lang="en-US" dirty="0" err="1" smtClean="0"/>
              <a:t>Matlab</a:t>
            </a:r>
            <a:r>
              <a:rPr lang="en-US" baseline="30000" dirty="0" smtClean="0"/>
              <a:t>®</a:t>
            </a:r>
            <a:endParaRPr lang="en-US" dirty="0" smtClean="0"/>
          </a:p>
        </p:txBody>
      </p:sp>
      <p:sp>
        <p:nvSpPr>
          <p:cNvPr id="8" name="TextBox 7"/>
          <p:cNvSpPr txBox="1"/>
          <p:nvPr/>
        </p:nvSpPr>
        <p:spPr>
          <a:xfrm>
            <a:off x="685800" y="5498068"/>
            <a:ext cx="7848600"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The </a:t>
            </a:r>
            <a:r>
              <a:rPr lang="en-US" sz="1800" dirty="0"/>
              <a:t>minimum </a:t>
            </a:r>
            <a:r>
              <a:rPr lang="en-US" sz="1800" dirty="0" smtClean="0"/>
              <a:t>and maximum values of illumination </a:t>
            </a:r>
            <a:r>
              <a:rPr lang="en-US" sz="1800" dirty="0"/>
              <a:t>are </a:t>
            </a:r>
            <a:r>
              <a:rPr lang="en-US" sz="1800" dirty="0" smtClean="0"/>
              <a:t>98.69 </a:t>
            </a:r>
            <a:r>
              <a:rPr lang="en-US" sz="1800" dirty="0"/>
              <a:t>lx and </a:t>
            </a:r>
            <a:r>
              <a:rPr lang="en-US" sz="1800" dirty="0" smtClean="0"/>
              <a:t>176.40 </a:t>
            </a:r>
            <a:r>
              <a:rPr lang="en-US" sz="1800" dirty="0"/>
              <a:t>lx.</a:t>
            </a: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11</a:t>
            </a:fld>
            <a:endParaRPr lang="en-GB" altLang="en-US" dirty="0"/>
          </a:p>
        </p:txBody>
      </p:sp>
      <p:sp>
        <p:nvSpPr>
          <p:cNvPr id="14" name="TextBox 13"/>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5" name="TextBox 14"/>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6" name="TextBox 15"/>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12" name="Picture 11"/>
          <p:cNvPicPr>
            <a:picLocks noChangeAspect="1"/>
          </p:cNvPicPr>
          <p:nvPr/>
        </p:nvPicPr>
        <p:blipFill>
          <a:blip r:embed="rId2"/>
          <a:stretch>
            <a:fillRect/>
          </a:stretch>
        </p:blipFill>
        <p:spPr>
          <a:xfrm>
            <a:off x="4789277" y="1203960"/>
            <a:ext cx="3745123" cy="3749040"/>
          </a:xfrm>
          <a:prstGeom prst="rect">
            <a:avLst/>
          </a:prstGeom>
        </p:spPr>
      </p:pic>
      <p:pic>
        <p:nvPicPr>
          <p:cNvPr id="4" name="Picture 3"/>
          <p:cNvPicPr>
            <a:picLocks/>
          </p:cNvPicPr>
          <p:nvPr/>
        </p:nvPicPr>
        <p:blipFill>
          <a:blip r:embed="rId3"/>
          <a:stretch>
            <a:fillRect/>
          </a:stretch>
        </p:blipFill>
        <p:spPr>
          <a:xfrm>
            <a:off x="609600" y="1213969"/>
            <a:ext cx="4206240" cy="3794760"/>
          </a:xfrm>
          <a:prstGeom prst="rect">
            <a:avLst/>
          </a:prstGeom>
        </p:spPr>
      </p:pic>
      <p:sp>
        <p:nvSpPr>
          <p:cNvPr id="13" name="TextBox 12"/>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4116361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366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Location of Test Points (Receivers)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4" name="TextBox 3"/>
          <p:cNvSpPr txBox="1"/>
          <p:nvPr/>
        </p:nvSpPr>
        <p:spPr>
          <a:xfrm>
            <a:off x="685801" y="1295400"/>
            <a:ext cx="7848599" cy="1631216"/>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We </a:t>
            </a:r>
            <a:r>
              <a:rPr lang="en-US" sz="1800" dirty="0">
                <a:solidFill>
                  <a:schemeClr val="tx2"/>
                </a:solidFill>
              </a:rPr>
              <a:t>consider 100 cells with equidistant spacing of 0.6 m in </a:t>
            </a:r>
            <a:r>
              <a:rPr lang="en-US" sz="1800" i="1" dirty="0">
                <a:solidFill>
                  <a:schemeClr val="tx2"/>
                </a:solidFill>
              </a:rPr>
              <a:t>x</a:t>
            </a:r>
            <a:r>
              <a:rPr lang="en-US" sz="1800" dirty="0">
                <a:solidFill>
                  <a:schemeClr val="tx2"/>
                </a:solidFill>
              </a:rPr>
              <a:t> and </a:t>
            </a:r>
            <a:r>
              <a:rPr lang="en-US" sz="1800" i="1" dirty="0">
                <a:solidFill>
                  <a:schemeClr val="tx2"/>
                </a:solidFill>
              </a:rPr>
              <a:t>y</a:t>
            </a:r>
            <a:r>
              <a:rPr lang="en-US" sz="1800" dirty="0">
                <a:solidFill>
                  <a:schemeClr val="tx2"/>
                </a:solidFill>
              </a:rPr>
              <a:t> directions.</a:t>
            </a:r>
          </a:p>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We consider a user with a height of 1.8 m </a:t>
            </a:r>
            <a:r>
              <a:rPr lang="en-US" sz="1800" dirty="0" smtClean="0">
                <a:solidFill>
                  <a:schemeClr val="tx2"/>
                </a:solidFill>
              </a:rPr>
              <a:t>who holds </a:t>
            </a:r>
            <a:r>
              <a:rPr lang="en-US" sz="1800" dirty="0">
                <a:solidFill>
                  <a:schemeClr val="tx2"/>
                </a:solidFill>
              </a:rPr>
              <a:t>the phone in his hand next to his ear with 45° rotation upward the ceiling and at a height of 1.65 m. </a:t>
            </a:r>
            <a:r>
              <a:rPr lang="en-US" sz="1800" dirty="0" smtClean="0">
                <a:solidFill>
                  <a:schemeClr val="tx2"/>
                </a:solidFill>
              </a:rPr>
              <a:t>The </a:t>
            </a:r>
            <a:r>
              <a:rPr lang="en-US" sz="1800" dirty="0">
                <a:solidFill>
                  <a:schemeClr val="tx2"/>
                </a:solidFill>
              </a:rPr>
              <a:t>cell phone </a:t>
            </a:r>
            <a:r>
              <a:rPr lang="en-US" sz="1800" dirty="0" smtClean="0">
                <a:solidFill>
                  <a:schemeClr val="tx2"/>
                </a:solidFill>
              </a:rPr>
              <a:t>is </a:t>
            </a:r>
            <a:r>
              <a:rPr lang="en-US" sz="1800" dirty="0">
                <a:solidFill>
                  <a:schemeClr val="tx2"/>
                </a:solidFill>
              </a:rPr>
              <a:t>equipped with a single photodetector. </a:t>
            </a:r>
            <a:r>
              <a:rPr lang="en-US" sz="1800" dirty="0" smtClean="0">
                <a:solidFill>
                  <a:schemeClr val="tx2"/>
                </a:solidFill>
              </a:rPr>
              <a:t>We </a:t>
            </a:r>
            <a:r>
              <a:rPr lang="en-US" sz="1800" dirty="0">
                <a:solidFill>
                  <a:schemeClr val="tx2"/>
                </a:solidFill>
              </a:rPr>
              <a:t>consider seven possible locations for the </a:t>
            </a:r>
            <a:r>
              <a:rPr lang="en-US" sz="1800" dirty="0" smtClean="0">
                <a:solidFill>
                  <a:schemeClr val="tx2"/>
                </a:solidFill>
              </a:rPr>
              <a:t>photodetectors.</a:t>
            </a:r>
            <a:endParaRPr lang="en-US" sz="1800" dirty="0">
              <a:solidFill>
                <a:schemeClr val="tx2"/>
              </a:solidFill>
            </a:endParaRPr>
          </a:p>
        </p:txBody>
      </p:sp>
      <p:sp>
        <p:nvSpPr>
          <p:cNvPr id="13" name="TextBox 7"/>
          <p:cNvSpPr txBox="1"/>
          <p:nvPr/>
        </p:nvSpPr>
        <p:spPr>
          <a:xfrm>
            <a:off x="5029200" y="6038809"/>
            <a:ext cx="3124200" cy="276999"/>
          </a:xfrm>
          <a:prstGeom prst="rect">
            <a:avLst/>
          </a:prstGeom>
          <a:noFill/>
        </p:spPr>
        <p:txBody>
          <a:bodyPr wrap="square">
            <a:spAutoFit/>
          </a:bodyPr>
          <a:lstStyle/>
          <a:p>
            <a:pPr algn="ctr">
              <a:buClr>
                <a:srgbClr val="3366CC"/>
              </a:buClr>
              <a:buSzPct val="150000"/>
              <a:defRPr/>
            </a:pPr>
            <a:r>
              <a:rPr lang="en-US" dirty="0" smtClean="0"/>
              <a:t>Location and rotation of test points</a:t>
            </a:r>
          </a:p>
        </p:txBody>
      </p:sp>
      <p:sp>
        <p:nvSpPr>
          <p:cNvPr id="8" name="Slide Number Placeholder 7"/>
          <p:cNvSpPr>
            <a:spLocks noGrp="1"/>
          </p:cNvSpPr>
          <p:nvPr>
            <p:ph type="sldNum" sz="quarter" idx="12"/>
          </p:nvPr>
        </p:nvSpPr>
        <p:spPr/>
        <p:txBody>
          <a:bodyPr/>
          <a:lstStyle/>
          <a:p>
            <a:fld id="{2F03CF15-9775-4923-BCFF-1A75B19C3DAF}" type="slidenum">
              <a:rPr lang="en-GB" altLang="en-US" smtClean="0"/>
              <a:pPr/>
              <a:t>12</a:t>
            </a:fld>
            <a:endParaRPr lang="en-GB" altLang="en-US" dirty="0"/>
          </a:p>
        </p:txBody>
      </p:sp>
      <p:pic>
        <p:nvPicPr>
          <p:cNvPr id="20" name="Picture 19" descr="D:\OZYEGIN UNIVERSITY\S005827\Ph.D. Works\Meeting Prof. Murat\Meeting 16-10-2016\CIRs\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079" y="3124200"/>
            <a:ext cx="1280160" cy="2834640"/>
          </a:xfrm>
          <a:prstGeom prst="rect">
            <a:avLst/>
          </a:prstGeom>
          <a:noFill/>
          <a:ln>
            <a:noFill/>
          </a:ln>
        </p:spPr>
      </p:pic>
      <p:sp>
        <p:nvSpPr>
          <p:cNvPr id="33" name="TextBox 7"/>
          <p:cNvSpPr txBox="1"/>
          <p:nvPr/>
        </p:nvSpPr>
        <p:spPr>
          <a:xfrm>
            <a:off x="1169376" y="5978768"/>
            <a:ext cx="2651760" cy="461665"/>
          </a:xfrm>
          <a:prstGeom prst="rect">
            <a:avLst/>
          </a:prstGeom>
          <a:noFill/>
        </p:spPr>
        <p:txBody>
          <a:bodyPr wrap="square">
            <a:spAutoFit/>
          </a:bodyPr>
          <a:lstStyle/>
          <a:p>
            <a:pPr algn="ctr">
              <a:buClr>
                <a:srgbClr val="3366CC"/>
              </a:buClr>
              <a:buSzPct val="150000"/>
              <a:defRPr/>
            </a:pPr>
            <a:r>
              <a:rPr lang="en-US" dirty="0"/>
              <a:t>Room under </a:t>
            </a:r>
            <a:r>
              <a:rPr lang="en-US"/>
              <a:t>consideration </a:t>
            </a:r>
            <a:endParaRPr lang="en-US" smtClean="0"/>
          </a:p>
          <a:p>
            <a:pPr algn="ctr">
              <a:buClr>
                <a:srgbClr val="3366CC"/>
              </a:buClr>
              <a:buSzPct val="150000"/>
              <a:defRPr/>
            </a:pPr>
            <a:r>
              <a:rPr lang="en-US" dirty="0" smtClean="0"/>
              <a:t>with </a:t>
            </a:r>
            <a:r>
              <a:rPr lang="en-US" dirty="0"/>
              <a:t>green circles denoting luminaires</a:t>
            </a:r>
            <a:endParaRPr lang="en-US" dirty="0" smtClean="0"/>
          </a:p>
        </p:txBody>
      </p:sp>
      <p:sp>
        <p:nvSpPr>
          <p:cNvPr id="35" name="TextBox 3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36" name="TextBox 35"/>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37" name="TextBox 36"/>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5897880" y="3115408"/>
            <a:ext cx="2560320" cy="2834640"/>
          </a:xfrm>
          <a:prstGeom prst="rect">
            <a:avLst/>
          </a:prstGeom>
        </p:spPr>
      </p:pic>
      <p:cxnSp>
        <p:nvCxnSpPr>
          <p:cNvPr id="16" name="Straight Arrow Connector 15"/>
          <p:cNvCxnSpPr/>
          <p:nvPr/>
        </p:nvCxnSpPr>
        <p:spPr bwMode="auto">
          <a:xfrm>
            <a:off x="4859216" y="3493480"/>
            <a:ext cx="1600200" cy="105156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78156" y="3002280"/>
            <a:ext cx="3017520" cy="3017520"/>
          </a:xfrm>
          <a:prstGeom prst="rect">
            <a:avLst/>
          </a:prstGeom>
        </p:spPr>
      </p:pic>
      <p:sp>
        <p:nvSpPr>
          <p:cNvPr id="15" name="TextBox 14"/>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5265855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Sample CIR Results for D5 (1/2)</a:t>
            </a:r>
            <a:endParaRPr lang="en-CA" b="1" dirty="0" smtClean="0">
              <a:solidFill>
                <a:srgbClr val="80B4CE"/>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13</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3" name="TextBox 12"/>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pic>
        <p:nvPicPr>
          <p:cNvPr id="15" name="Picture 14"/>
          <p:cNvPicPr>
            <a:picLocks noChangeAspect="1"/>
          </p:cNvPicPr>
          <p:nvPr/>
        </p:nvPicPr>
        <p:blipFill>
          <a:blip r:embed="rId2"/>
          <a:stretch>
            <a:fillRect/>
          </a:stretch>
        </p:blipFill>
        <p:spPr>
          <a:xfrm>
            <a:off x="914403" y="1345810"/>
            <a:ext cx="2466302" cy="2468880"/>
          </a:xfrm>
          <a:prstGeom prst="rect">
            <a:avLst/>
          </a:prstGeom>
        </p:spPr>
      </p:pic>
      <p:pic>
        <p:nvPicPr>
          <p:cNvPr id="17" name="Picture 16"/>
          <p:cNvPicPr>
            <a:picLocks noChangeAspect="1"/>
          </p:cNvPicPr>
          <p:nvPr/>
        </p:nvPicPr>
        <p:blipFill>
          <a:blip r:embed="rId3"/>
          <a:stretch>
            <a:fillRect/>
          </a:stretch>
        </p:blipFill>
        <p:spPr>
          <a:xfrm>
            <a:off x="3351281" y="1333500"/>
            <a:ext cx="2466300" cy="2468880"/>
          </a:xfrm>
          <a:prstGeom prst="rect">
            <a:avLst/>
          </a:prstGeom>
        </p:spPr>
      </p:pic>
      <p:pic>
        <p:nvPicPr>
          <p:cNvPr id="19" name="Picture 18"/>
          <p:cNvPicPr>
            <a:picLocks noChangeAspect="1"/>
          </p:cNvPicPr>
          <p:nvPr/>
        </p:nvPicPr>
        <p:blipFill>
          <a:blip r:embed="rId4"/>
          <a:stretch>
            <a:fillRect/>
          </a:stretch>
        </p:blipFill>
        <p:spPr>
          <a:xfrm>
            <a:off x="5791205" y="1321190"/>
            <a:ext cx="2466300" cy="2468880"/>
          </a:xfrm>
          <a:prstGeom prst="rect">
            <a:avLst/>
          </a:prstGeom>
        </p:spPr>
      </p:pic>
      <p:pic>
        <p:nvPicPr>
          <p:cNvPr id="21" name="Picture 20"/>
          <p:cNvPicPr>
            <a:picLocks noChangeAspect="1"/>
          </p:cNvPicPr>
          <p:nvPr/>
        </p:nvPicPr>
        <p:blipFill>
          <a:blip r:embed="rId5"/>
          <a:stretch>
            <a:fillRect/>
          </a:stretch>
        </p:blipFill>
        <p:spPr>
          <a:xfrm>
            <a:off x="2059893" y="3887373"/>
            <a:ext cx="2466300" cy="2468880"/>
          </a:xfrm>
          <a:prstGeom prst="rect">
            <a:avLst/>
          </a:prstGeom>
        </p:spPr>
      </p:pic>
      <p:pic>
        <p:nvPicPr>
          <p:cNvPr id="23" name="Picture 22"/>
          <p:cNvPicPr>
            <a:picLocks noChangeAspect="1"/>
          </p:cNvPicPr>
          <p:nvPr/>
        </p:nvPicPr>
        <p:blipFill>
          <a:blip r:embed="rId6"/>
          <a:stretch>
            <a:fillRect/>
          </a:stretch>
        </p:blipFill>
        <p:spPr>
          <a:xfrm>
            <a:off x="4650460" y="3889303"/>
            <a:ext cx="2466300" cy="2468880"/>
          </a:xfrm>
          <a:prstGeom prst="rect">
            <a:avLst/>
          </a:prstGeom>
        </p:spPr>
      </p:pic>
    </p:spTree>
    <p:extLst>
      <p:ext uri="{BB962C8B-B14F-4D97-AF65-F5344CB8AC3E}">
        <p14:creationId xmlns:p14="http://schemas.microsoft.com/office/powerpoint/2010/main" val="1807727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a:solidFill>
                  <a:srgbClr val="0070C0"/>
                </a:solidFill>
              </a:rPr>
              <a:t>Sample CIR Results for D5 </a:t>
            </a:r>
            <a:r>
              <a:rPr lang="en-US" sz="3200" b="1" dirty="0" smtClean="0">
                <a:solidFill>
                  <a:srgbClr val="0070C0"/>
                </a:solidFill>
              </a:rPr>
              <a:t>(2/2</a:t>
            </a:r>
            <a:r>
              <a:rPr lang="en-US" sz="3200" b="1" dirty="0">
                <a:solidFill>
                  <a:srgbClr val="0070C0"/>
                </a:solidFill>
              </a:rPr>
              <a:t>)</a:t>
            </a:r>
            <a:endParaRPr lang="en-CA" sz="3200" b="1" dirty="0">
              <a:solidFill>
                <a:srgbClr val="80B4CE"/>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14</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8" name="TextBox 17"/>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pic>
        <p:nvPicPr>
          <p:cNvPr id="19" name="Picture 18"/>
          <p:cNvPicPr>
            <a:picLocks noChangeAspect="1"/>
          </p:cNvPicPr>
          <p:nvPr/>
        </p:nvPicPr>
        <p:blipFill>
          <a:blip r:embed="rId2"/>
          <a:stretch>
            <a:fillRect/>
          </a:stretch>
        </p:blipFill>
        <p:spPr>
          <a:xfrm>
            <a:off x="914986" y="1344810"/>
            <a:ext cx="2466300" cy="2468880"/>
          </a:xfrm>
          <a:prstGeom prst="rect">
            <a:avLst/>
          </a:prstGeom>
        </p:spPr>
      </p:pic>
      <p:pic>
        <p:nvPicPr>
          <p:cNvPr id="20" name="Picture 19"/>
          <p:cNvPicPr>
            <a:picLocks noChangeAspect="1"/>
          </p:cNvPicPr>
          <p:nvPr/>
        </p:nvPicPr>
        <p:blipFill>
          <a:blip r:embed="rId3"/>
          <a:stretch>
            <a:fillRect/>
          </a:stretch>
        </p:blipFill>
        <p:spPr>
          <a:xfrm>
            <a:off x="3353093" y="1336018"/>
            <a:ext cx="2466300" cy="2468880"/>
          </a:xfrm>
          <a:prstGeom prst="rect">
            <a:avLst/>
          </a:prstGeom>
        </p:spPr>
      </p:pic>
      <p:pic>
        <p:nvPicPr>
          <p:cNvPr id="21" name="Picture 20"/>
          <p:cNvPicPr>
            <a:picLocks noChangeAspect="1"/>
          </p:cNvPicPr>
          <p:nvPr/>
        </p:nvPicPr>
        <p:blipFill>
          <a:blip r:embed="rId4"/>
          <a:stretch>
            <a:fillRect/>
          </a:stretch>
        </p:blipFill>
        <p:spPr>
          <a:xfrm>
            <a:off x="5787859" y="1319605"/>
            <a:ext cx="2466300" cy="2468880"/>
          </a:xfrm>
          <a:prstGeom prst="rect">
            <a:avLst/>
          </a:prstGeom>
        </p:spPr>
      </p:pic>
      <p:pic>
        <p:nvPicPr>
          <p:cNvPr id="22" name="Picture 21"/>
          <p:cNvPicPr>
            <a:picLocks noChangeAspect="1"/>
          </p:cNvPicPr>
          <p:nvPr/>
        </p:nvPicPr>
        <p:blipFill>
          <a:blip r:embed="rId5"/>
          <a:stretch>
            <a:fillRect/>
          </a:stretch>
        </p:blipFill>
        <p:spPr>
          <a:xfrm>
            <a:off x="2062824" y="3881855"/>
            <a:ext cx="2466300" cy="2468880"/>
          </a:xfrm>
          <a:prstGeom prst="rect">
            <a:avLst/>
          </a:prstGeom>
        </p:spPr>
      </p:pic>
      <p:pic>
        <p:nvPicPr>
          <p:cNvPr id="23" name="Picture 22"/>
          <p:cNvPicPr>
            <a:picLocks noChangeAspect="1"/>
          </p:cNvPicPr>
          <p:nvPr/>
        </p:nvPicPr>
        <p:blipFill>
          <a:blip r:embed="rId6"/>
          <a:stretch>
            <a:fillRect/>
          </a:stretch>
        </p:blipFill>
        <p:spPr>
          <a:xfrm>
            <a:off x="4646676" y="3881855"/>
            <a:ext cx="2466300" cy="2468880"/>
          </a:xfrm>
          <a:prstGeom prst="rect">
            <a:avLst/>
          </a:prstGeom>
        </p:spPr>
      </p:pic>
    </p:spTree>
    <p:extLst>
      <p:ext uri="{BB962C8B-B14F-4D97-AF65-F5344CB8AC3E}">
        <p14:creationId xmlns:p14="http://schemas.microsoft.com/office/powerpoint/2010/main" val="40652438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Sample Optical Channel Responses for D5</a:t>
            </a:r>
            <a:endParaRPr lang="en-CA" b="1" dirty="0" smtClean="0">
              <a:solidFill>
                <a:srgbClr val="80B4CE"/>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15</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2" name="TextBox 11"/>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pic>
        <p:nvPicPr>
          <p:cNvPr id="13" name="Picture 12"/>
          <p:cNvPicPr>
            <a:picLocks/>
          </p:cNvPicPr>
          <p:nvPr/>
        </p:nvPicPr>
        <p:blipFill>
          <a:blip r:embed="rId2"/>
          <a:stretch>
            <a:fillRect/>
          </a:stretch>
        </p:blipFill>
        <p:spPr>
          <a:xfrm>
            <a:off x="1548032" y="1372776"/>
            <a:ext cx="6309360" cy="4846320"/>
          </a:xfrm>
          <a:prstGeom prst="rect">
            <a:avLst/>
          </a:prstGeom>
        </p:spPr>
      </p:pic>
    </p:spTree>
    <p:extLst>
      <p:ext uri="{BB962C8B-B14F-4D97-AF65-F5344CB8AC3E}">
        <p14:creationId xmlns:p14="http://schemas.microsoft.com/office/powerpoint/2010/main" val="15012098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85800"/>
            <a:ext cx="786384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Sample Effective Channel Responses for D5</a:t>
            </a:r>
            <a:endParaRPr lang="en-CA" b="1" dirty="0" smtClean="0">
              <a:solidFill>
                <a:srgbClr val="80B4CE"/>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16</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2" name="TextBox 11"/>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
        <p:nvSpPr>
          <p:cNvPr id="22" name="TextBox 21"/>
          <p:cNvSpPr txBox="1"/>
          <p:nvPr/>
        </p:nvSpPr>
        <p:spPr>
          <a:xfrm>
            <a:off x="579120" y="4645729"/>
            <a:ext cx="7955280" cy="1831271"/>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solidFill>
                  <a:schemeClr val="tx2"/>
                </a:solidFill>
              </a:rPr>
              <a:t>In the </a:t>
            </a:r>
            <a:r>
              <a:rPr lang="en-US" sz="1800" dirty="0">
                <a:solidFill>
                  <a:schemeClr val="tx2"/>
                </a:solidFill>
              </a:rPr>
              <a:t>effective channel </a:t>
            </a:r>
            <a:r>
              <a:rPr lang="en-US" sz="1800" dirty="0" smtClean="0">
                <a:solidFill>
                  <a:schemeClr val="tx2"/>
                </a:solidFill>
              </a:rPr>
              <a:t>responses of </a:t>
            </a:r>
            <a:r>
              <a:rPr lang="en-US" sz="1800" dirty="0">
                <a:solidFill>
                  <a:schemeClr val="tx2"/>
                </a:solidFill>
              </a:rPr>
              <a:t>P</a:t>
            </a:r>
            <a:r>
              <a:rPr lang="en-US" sz="1800" baseline="-25000" dirty="0">
                <a:solidFill>
                  <a:schemeClr val="tx2"/>
                </a:solidFill>
              </a:rPr>
              <a:t>1,3</a:t>
            </a:r>
            <a:r>
              <a:rPr lang="en-US" sz="1800" dirty="0">
                <a:solidFill>
                  <a:schemeClr val="tx2"/>
                </a:solidFill>
              </a:rPr>
              <a:t>, P</a:t>
            </a:r>
            <a:r>
              <a:rPr lang="en-US" sz="1800" baseline="-25000" dirty="0">
                <a:solidFill>
                  <a:schemeClr val="tx2"/>
                </a:solidFill>
              </a:rPr>
              <a:t>10,6</a:t>
            </a:r>
            <a:r>
              <a:rPr lang="en-US" sz="1800" dirty="0">
                <a:solidFill>
                  <a:schemeClr val="tx2"/>
                </a:solidFill>
              </a:rPr>
              <a:t> and </a:t>
            </a:r>
            <a:r>
              <a:rPr lang="en-US" sz="1800" dirty="0" smtClean="0">
                <a:solidFill>
                  <a:schemeClr val="tx2"/>
                </a:solidFill>
              </a:rPr>
              <a:t>P</a:t>
            </a:r>
            <a:r>
              <a:rPr lang="en-US" sz="1800" baseline="-25000" dirty="0" smtClean="0">
                <a:solidFill>
                  <a:schemeClr val="tx2"/>
                </a:solidFill>
              </a:rPr>
              <a:t>9,10</a:t>
            </a:r>
            <a:r>
              <a:rPr lang="en-US" sz="1800" dirty="0" smtClean="0">
                <a:solidFill>
                  <a:schemeClr val="tx2"/>
                </a:solidFill>
              </a:rPr>
              <a:t>, frequency </a:t>
            </a:r>
            <a:r>
              <a:rPr lang="en-US" sz="1800" dirty="0">
                <a:solidFill>
                  <a:schemeClr val="tx2"/>
                </a:solidFill>
              </a:rPr>
              <a:t>selectivity are </a:t>
            </a:r>
            <a:r>
              <a:rPr lang="en-US" sz="1800" dirty="0" smtClean="0">
                <a:solidFill>
                  <a:schemeClr val="tx2"/>
                </a:solidFill>
              </a:rPr>
              <a:t>more pronounced</a:t>
            </a:r>
            <a:r>
              <a:rPr lang="en-US" sz="1800" dirty="0">
                <a:solidFill>
                  <a:schemeClr val="tx2"/>
                </a:solidFill>
              </a:rPr>
              <a:t>. </a:t>
            </a:r>
            <a:r>
              <a:rPr lang="en-US" sz="1800" dirty="0" smtClean="0">
                <a:solidFill>
                  <a:schemeClr val="tx2"/>
                </a:solidFill>
              </a:rPr>
              <a:t>It is a result of the fact that these locations are </a:t>
            </a:r>
            <a:r>
              <a:rPr lang="en-US" sz="1800" dirty="0">
                <a:solidFill>
                  <a:schemeClr val="tx2"/>
                </a:solidFill>
              </a:rPr>
              <a:t>close to the walls (see p. 12</a:t>
            </a:r>
            <a:r>
              <a:rPr lang="en-US" sz="1800" dirty="0" smtClean="0">
                <a:solidFill>
                  <a:schemeClr val="tx2"/>
                </a:solidFill>
              </a:rPr>
              <a:t>) and therefore </a:t>
            </a:r>
            <a:r>
              <a:rPr lang="en-US" sz="1800" dirty="0">
                <a:solidFill>
                  <a:schemeClr val="tx2"/>
                </a:solidFill>
              </a:rPr>
              <a:t>more reflected rays are received (see corresponding CIRs in p. </a:t>
            </a:r>
            <a:r>
              <a:rPr lang="en-US" sz="1800" dirty="0" smtClean="0">
                <a:solidFill>
                  <a:schemeClr val="tx2"/>
                </a:solidFill>
              </a:rPr>
              <a:t>13 and p. 14</a:t>
            </a:r>
            <a:r>
              <a:rPr lang="en-US" sz="1800" dirty="0">
                <a:solidFill>
                  <a:schemeClr val="tx2"/>
                </a:solidFill>
              </a:rPr>
              <a:t>). </a:t>
            </a:r>
          </a:p>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In the rest of this presentation, the “LED </a:t>
            </a:r>
            <a:r>
              <a:rPr lang="en-US" sz="1800" dirty="0">
                <a:solidFill>
                  <a:schemeClr val="tx2"/>
                </a:solidFill>
              </a:rPr>
              <a:t>M</a:t>
            </a:r>
            <a:r>
              <a:rPr lang="en-US" sz="1800" dirty="0" smtClean="0">
                <a:solidFill>
                  <a:schemeClr val="tx2"/>
                </a:solidFill>
              </a:rPr>
              <a:t>odel 1” with cut-off frequency of 20 MHz is considered.</a:t>
            </a:r>
            <a:endParaRPr lang="en-US" sz="1800" dirty="0">
              <a:solidFill>
                <a:schemeClr val="tx2"/>
              </a:solidFill>
            </a:endParaRPr>
          </a:p>
        </p:txBody>
      </p:sp>
      <p:pic>
        <p:nvPicPr>
          <p:cNvPr id="31" name="Picture 30"/>
          <p:cNvPicPr>
            <a:picLocks/>
          </p:cNvPicPr>
          <p:nvPr/>
        </p:nvPicPr>
        <p:blipFill>
          <a:blip r:embed="rId2"/>
          <a:stretch>
            <a:fillRect/>
          </a:stretch>
        </p:blipFill>
        <p:spPr>
          <a:xfrm>
            <a:off x="4688" y="1232096"/>
            <a:ext cx="2468880" cy="1645920"/>
          </a:xfrm>
          <a:prstGeom prst="rect">
            <a:avLst/>
          </a:prstGeom>
        </p:spPr>
      </p:pic>
      <p:pic>
        <p:nvPicPr>
          <p:cNvPr id="33" name="Picture 32"/>
          <p:cNvPicPr>
            <a:picLocks/>
          </p:cNvPicPr>
          <p:nvPr/>
        </p:nvPicPr>
        <p:blipFill>
          <a:blip r:embed="rId3"/>
          <a:stretch>
            <a:fillRect/>
          </a:stretch>
        </p:blipFill>
        <p:spPr>
          <a:xfrm>
            <a:off x="2276912" y="1227245"/>
            <a:ext cx="2468880" cy="1645920"/>
          </a:xfrm>
          <a:prstGeom prst="rect">
            <a:avLst/>
          </a:prstGeom>
        </p:spPr>
      </p:pic>
      <p:pic>
        <p:nvPicPr>
          <p:cNvPr id="35" name="Picture 34"/>
          <p:cNvPicPr>
            <a:picLocks/>
          </p:cNvPicPr>
          <p:nvPr/>
        </p:nvPicPr>
        <p:blipFill>
          <a:blip r:embed="rId4"/>
          <a:stretch>
            <a:fillRect/>
          </a:stretch>
        </p:blipFill>
        <p:spPr>
          <a:xfrm>
            <a:off x="4547384" y="1226570"/>
            <a:ext cx="2468880" cy="1645920"/>
          </a:xfrm>
          <a:prstGeom prst="rect">
            <a:avLst/>
          </a:prstGeom>
        </p:spPr>
      </p:pic>
      <p:pic>
        <p:nvPicPr>
          <p:cNvPr id="37" name="Picture 36"/>
          <p:cNvPicPr>
            <a:picLocks/>
          </p:cNvPicPr>
          <p:nvPr/>
        </p:nvPicPr>
        <p:blipFill>
          <a:blip r:embed="rId5"/>
          <a:stretch>
            <a:fillRect/>
          </a:stretch>
        </p:blipFill>
        <p:spPr>
          <a:xfrm>
            <a:off x="6823416" y="1218525"/>
            <a:ext cx="2468880" cy="1645920"/>
          </a:xfrm>
          <a:prstGeom prst="rect">
            <a:avLst/>
          </a:prstGeom>
        </p:spPr>
      </p:pic>
      <p:pic>
        <p:nvPicPr>
          <p:cNvPr id="39" name="Picture 38"/>
          <p:cNvPicPr>
            <a:picLocks/>
          </p:cNvPicPr>
          <p:nvPr/>
        </p:nvPicPr>
        <p:blipFill>
          <a:blip r:embed="rId6"/>
          <a:stretch>
            <a:fillRect/>
          </a:stretch>
        </p:blipFill>
        <p:spPr>
          <a:xfrm>
            <a:off x="1167" y="2967311"/>
            <a:ext cx="2468880" cy="1645920"/>
          </a:xfrm>
          <a:prstGeom prst="rect">
            <a:avLst/>
          </a:prstGeom>
        </p:spPr>
      </p:pic>
      <p:pic>
        <p:nvPicPr>
          <p:cNvPr id="41" name="Picture 40"/>
          <p:cNvPicPr>
            <a:picLocks/>
          </p:cNvPicPr>
          <p:nvPr/>
        </p:nvPicPr>
        <p:blipFill>
          <a:blip r:embed="rId7"/>
          <a:stretch>
            <a:fillRect/>
          </a:stretch>
        </p:blipFill>
        <p:spPr>
          <a:xfrm>
            <a:off x="2281013" y="2963848"/>
            <a:ext cx="2468880" cy="1645920"/>
          </a:xfrm>
          <a:prstGeom prst="rect">
            <a:avLst/>
          </a:prstGeom>
        </p:spPr>
      </p:pic>
      <p:pic>
        <p:nvPicPr>
          <p:cNvPr id="43" name="Picture 42"/>
          <p:cNvPicPr>
            <a:picLocks/>
          </p:cNvPicPr>
          <p:nvPr/>
        </p:nvPicPr>
        <p:blipFill>
          <a:blip r:embed="rId8"/>
          <a:stretch>
            <a:fillRect/>
          </a:stretch>
        </p:blipFill>
        <p:spPr>
          <a:xfrm>
            <a:off x="4559688" y="2950304"/>
            <a:ext cx="2468880" cy="1645920"/>
          </a:xfrm>
          <a:prstGeom prst="rect">
            <a:avLst/>
          </a:prstGeom>
        </p:spPr>
      </p:pic>
      <p:pic>
        <p:nvPicPr>
          <p:cNvPr id="45" name="Picture 44"/>
          <p:cNvPicPr>
            <a:picLocks/>
          </p:cNvPicPr>
          <p:nvPr/>
        </p:nvPicPr>
        <p:blipFill>
          <a:blip r:embed="rId9"/>
          <a:stretch>
            <a:fillRect/>
          </a:stretch>
        </p:blipFill>
        <p:spPr>
          <a:xfrm>
            <a:off x="6821664" y="2930768"/>
            <a:ext cx="2468880" cy="1645920"/>
          </a:xfrm>
          <a:prstGeom prst="rect">
            <a:avLst/>
          </a:prstGeom>
        </p:spPr>
      </p:pic>
    </p:spTree>
    <p:extLst>
      <p:ext uri="{BB962C8B-B14F-4D97-AF65-F5344CB8AC3E}">
        <p14:creationId xmlns:p14="http://schemas.microsoft.com/office/powerpoint/2010/main" val="18960313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1000" y="685800"/>
            <a:ext cx="9906000" cy="9144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2800" b="1" dirty="0">
                <a:solidFill>
                  <a:srgbClr val="0070C0"/>
                </a:solidFill>
              </a:rPr>
              <a:t>Spatial Distribution of </a:t>
            </a:r>
            <a:r>
              <a:rPr lang="en-US" sz="2800" b="1" dirty="0" smtClean="0">
                <a:solidFill>
                  <a:srgbClr val="0070C0"/>
                </a:solidFill>
              </a:rPr>
              <a:t>DC Gains &amp; </a:t>
            </a:r>
          </a:p>
          <a:p>
            <a:pPr algn="ctr" eaLnBrk="1" hangingPunct="1">
              <a:defRPr/>
            </a:pPr>
            <a:r>
              <a:rPr lang="en-US" sz="2800" b="1" dirty="0" smtClean="0">
                <a:solidFill>
                  <a:srgbClr val="0070C0"/>
                </a:solidFill>
              </a:rPr>
              <a:t>Channel Characteristics (1/2)</a:t>
            </a:r>
            <a:endParaRPr lang="en-CA" sz="2800" b="1" dirty="0" smtClean="0">
              <a:solidFill>
                <a:srgbClr val="80B4CE"/>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26274180"/>
              </p:ext>
            </p:extLst>
          </p:nvPr>
        </p:nvGraphicFramePr>
        <p:xfrm>
          <a:off x="5978768" y="3917375"/>
          <a:ext cx="2651760" cy="2211324"/>
        </p:xfrm>
        <a:graphic>
          <a:graphicData uri="http://schemas.openxmlformats.org/drawingml/2006/table">
            <a:tbl>
              <a:tblPr firstRow="1" firstCol="1" bandRow="1">
                <a:tableStyleId>{5940675A-B579-460E-94D1-54222C63F5DA}</a:tableStyleId>
              </a:tblPr>
              <a:tblGrid>
                <a:gridCol w="82296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tblGrid>
              <a:tr h="246888">
                <a:tc rowSpan="2">
                  <a:txBody>
                    <a:bodyPr/>
                    <a:lstStyle/>
                    <a:p>
                      <a:pPr marL="0" marR="0" algn="ctr">
                        <a:lnSpc>
                          <a:spcPct val="115000"/>
                        </a:lnSpc>
                        <a:spcBef>
                          <a:spcPts val="0"/>
                        </a:spcBef>
                        <a:spcAft>
                          <a:spcPts val="0"/>
                        </a:spcAft>
                      </a:pPr>
                      <a:endParaRPr lang="en-US" sz="1400" b="1" baseline="-25000" dirty="0">
                        <a:effectLst/>
                        <a:latin typeface="+mj-lt"/>
                        <a:ea typeface="Calibri"/>
                        <a:cs typeface="Times New Roman"/>
                      </a:endParaRPr>
                    </a:p>
                  </a:txBody>
                  <a:tcPr marL="58551" marR="58551" marT="0" marB="0"/>
                </a:tc>
                <a:tc gridSpan="2">
                  <a:txBody>
                    <a:bodyPr/>
                    <a:lstStyle/>
                    <a:p>
                      <a:pPr marL="0" marR="0" algn="ctr">
                        <a:lnSpc>
                          <a:spcPct val="115000"/>
                        </a:lnSpc>
                        <a:spcBef>
                          <a:spcPts val="0"/>
                        </a:spcBef>
                        <a:spcAft>
                          <a:spcPts val="0"/>
                        </a:spcAft>
                      </a:pPr>
                      <a:r>
                        <a:rPr lang="en-US" sz="1400" dirty="0" smtClean="0">
                          <a:effectLst/>
                          <a:latin typeface="+mj-lt"/>
                          <a:ea typeface="Calibri"/>
                          <a:cs typeface="Times New Roman"/>
                        </a:rPr>
                        <a:t>Average over 100 Cells</a:t>
                      </a:r>
                      <a:endParaRPr lang="en-US" sz="1400" dirty="0">
                        <a:effectLst/>
                        <a:latin typeface="+mj-lt"/>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400" baseline="30000" dirty="0">
                        <a:effectLst/>
                        <a:latin typeface="+mj-lt"/>
                        <a:ea typeface="Calibri"/>
                        <a:cs typeface="Times New Roman"/>
                      </a:endParaRPr>
                    </a:p>
                  </a:txBody>
                  <a:tcPr marL="68580" marR="68580" marT="0" marB="0"/>
                </a:tc>
                <a:extLst>
                  <a:ext uri="{0D108BD9-81ED-4DB2-BD59-A6C34878D82A}">
                    <a16:rowId xmlns:a16="http://schemas.microsoft.com/office/drawing/2014/main" xmlns="" val="2639042304"/>
                  </a:ext>
                </a:extLst>
              </a:tr>
              <a:tr h="246888">
                <a:tc vMerge="1">
                  <a:txBody>
                    <a:bodyPr/>
                    <a:lstStyle/>
                    <a:p>
                      <a:pPr marL="0" marR="0" algn="ctr">
                        <a:lnSpc>
                          <a:spcPct val="115000"/>
                        </a:lnSpc>
                        <a:spcBef>
                          <a:spcPts val="0"/>
                        </a:spcBef>
                        <a:spcAft>
                          <a:spcPts val="0"/>
                        </a:spcAft>
                      </a:pPr>
                      <a:endParaRPr lang="en-US" sz="1400" b="1" baseline="-25000" dirty="0">
                        <a:effectLst/>
                        <a:latin typeface="+mj-lt"/>
                        <a:ea typeface="Calibri"/>
                        <a:cs typeface="Times New Roman"/>
                      </a:endParaRPr>
                    </a:p>
                  </a:txBody>
                  <a:tcPr marL="58551" marR="58551" marT="0" marB="0"/>
                </a:tc>
                <a:tc>
                  <a:txBody>
                    <a:bodyPr/>
                    <a:lstStyle/>
                    <a:p>
                      <a:pPr marL="0" marR="0" algn="l">
                        <a:lnSpc>
                          <a:spcPct val="115000"/>
                        </a:lnSpc>
                        <a:spcBef>
                          <a:spcPts val="0"/>
                        </a:spcBef>
                        <a:spcAft>
                          <a:spcPts val="0"/>
                        </a:spcAft>
                      </a:pPr>
                      <a:r>
                        <a:rPr lang="en-US" sz="1400" dirty="0" smtClean="0">
                          <a:effectLst/>
                          <a:latin typeface="+mj-lt"/>
                          <a:ea typeface="Calibri"/>
                          <a:cs typeface="Times New Roman"/>
                        </a:rPr>
                        <a:t>         (ns)</a:t>
                      </a:r>
                      <a:endParaRPr lang="en-US" sz="14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baseline="30000" dirty="0">
                        <a:effectLst/>
                        <a:latin typeface="+mj-lt"/>
                        <a:ea typeface="Calibri"/>
                        <a:cs typeface="Times New Roman"/>
                      </a:endParaRPr>
                    </a:p>
                  </a:txBody>
                  <a:tcPr marL="68580" marR="68580" marT="0" marB="0"/>
                </a:tc>
                <a:extLst>
                  <a:ext uri="{0D108BD9-81ED-4DB2-BD59-A6C34878D82A}">
                    <a16:rowId xmlns:a16="http://schemas.microsoft.com/office/drawing/2014/main" xmlns="" val="305171273"/>
                  </a:ext>
                </a:extLst>
              </a:tr>
              <a:tr h="91440">
                <a:tc>
                  <a:txBody>
                    <a:bodyPr/>
                    <a:lstStyle/>
                    <a:p>
                      <a:pPr marL="0" marR="0" algn="ctr">
                        <a:lnSpc>
                          <a:spcPct val="115000"/>
                        </a:lnSpc>
                        <a:spcBef>
                          <a:spcPts val="0"/>
                        </a:spcBef>
                        <a:spcAft>
                          <a:spcPts val="0"/>
                        </a:spcAft>
                      </a:pPr>
                      <a:r>
                        <a:rPr lang="en-US" sz="1400" b="1" baseline="0" dirty="0" smtClean="0">
                          <a:effectLst/>
                          <a:latin typeface="+mj-lt"/>
                          <a:ea typeface="+mn-ea"/>
                          <a:cs typeface="+mn-cs"/>
                        </a:rPr>
                        <a:t>D1</a:t>
                      </a:r>
                      <a:endParaRPr lang="en-US" sz="1400" b="1" baseline="-250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400" dirty="0" smtClean="0">
                          <a:effectLst/>
                          <a:latin typeface="+mj-lt"/>
                          <a:ea typeface="Calibri"/>
                          <a:cs typeface="Times New Roman"/>
                        </a:rPr>
                        <a:t>13.92</a:t>
                      </a:r>
                      <a:endParaRPr lang="en-US" sz="14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aseline="0" dirty="0" smtClean="0">
                          <a:effectLst/>
                          <a:latin typeface="+mj-lt"/>
                          <a:ea typeface="Calibri"/>
                          <a:cs typeface="Times New Roman"/>
                        </a:rPr>
                        <a:t>6.00×10</a:t>
                      </a:r>
                      <a:r>
                        <a:rPr lang="en-US" sz="1400" baseline="30000" dirty="0" smtClean="0">
                          <a:effectLst/>
                          <a:latin typeface="+mj-lt"/>
                          <a:ea typeface="Calibri"/>
                          <a:cs typeface="Times New Roman"/>
                        </a:rPr>
                        <a:t>-6</a:t>
                      </a:r>
                      <a:endParaRPr lang="en-US" sz="1400" baseline="30000" dirty="0">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91440">
                <a:tc>
                  <a:txBody>
                    <a:bodyPr/>
                    <a:lstStyle/>
                    <a:p>
                      <a:pPr marL="0" marR="0" algn="ctr">
                        <a:lnSpc>
                          <a:spcPct val="115000"/>
                        </a:lnSpc>
                        <a:spcBef>
                          <a:spcPts val="0"/>
                        </a:spcBef>
                        <a:spcAft>
                          <a:spcPts val="0"/>
                        </a:spcAft>
                      </a:pPr>
                      <a:r>
                        <a:rPr lang="en-US" sz="1400" b="1" baseline="0" dirty="0" smtClean="0">
                          <a:effectLst/>
                          <a:latin typeface="+mj-lt"/>
                          <a:ea typeface="+mn-ea"/>
                          <a:cs typeface="+mn-cs"/>
                        </a:rPr>
                        <a:t>D2</a:t>
                      </a:r>
                      <a:endParaRPr lang="en-US" sz="1400" b="1" baseline="-250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400" dirty="0" smtClean="0">
                          <a:effectLst/>
                          <a:latin typeface="+mj-lt"/>
                          <a:ea typeface="Calibri"/>
                          <a:cs typeface="Times New Roman"/>
                        </a:rPr>
                        <a:t>14.10</a:t>
                      </a:r>
                      <a:endParaRPr lang="en-US" sz="1400" dirty="0">
                        <a:effectLst/>
                        <a:latin typeface="+mj-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effectLst/>
                          <a:latin typeface="+mj-lt"/>
                          <a:ea typeface="Calibri"/>
                          <a:cs typeface="Times New Roman"/>
                        </a:rPr>
                        <a:t>6.08</a:t>
                      </a:r>
                      <a:r>
                        <a:rPr lang="en-US" sz="1400" kern="1200" baseline="0" dirty="0" smtClean="0">
                          <a:solidFill>
                            <a:schemeClr val="tx1"/>
                          </a:solidFill>
                          <a:effectLst/>
                          <a:latin typeface="+mj-lt"/>
                          <a:ea typeface="Calibri"/>
                          <a:cs typeface="Times New Roman"/>
                        </a:rPr>
                        <a:t>×10</a:t>
                      </a:r>
                      <a:r>
                        <a:rPr lang="en-US" sz="1400" kern="1200" baseline="30000" dirty="0" smtClean="0">
                          <a:solidFill>
                            <a:schemeClr val="tx1"/>
                          </a:solidFill>
                          <a:effectLst/>
                          <a:latin typeface="+mj-lt"/>
                          <a:ea typeface="Calibri"/>
                          <a:cs typeface="Times New Roman"/>
                        </a:rPr>
                        <a:t>-6</a:t>
                      </a:r>
                      <a:endParaRPr lang="en-US" sz="1400" baseline="0" dirty="0" smtClean="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r h="91440">
                <a:tc>
                  <a:txBody>
                    <a:bodyPr/>
                    <a:lstStyle/>
                    <a:p>
                      <a:pPr marL="0" marR="0" algn="ctr">
                        <a:lnSpc>
                          <a:spcPct val="115000"/>
                        </a:lnSpc>
                        <a:spcBef>
                          <a:spcPts val="0"/>
                        </a:spcBef>
                        <a:spcAft>
                          <a:spcPts val="0"/>
                        </a:spcAft>
                      </a:pPr>
                      <a:r>
                        <a:rPr lang="en-US" sz="1400" b="1" baseline="0" dirty="0" smtClean="0">
                          <a:effectLst/>
                          <a:latin typeface="+mj-lt"/>
                          <a:ea typeface="+mn-ea"/>
                          <a:cs typeface="+mn-cs"/>
                        </a:rPr>
                        <a:t>D3</a:t>
                      </a:r>
                      <a:endParaRPr lang="en-US" sz="1400" b="1" baseline="-250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400" dirty="0" smtClean="0">
                          <a:effectLst/>
                          <a:latin typeface="+mj-lt"/>
                          <a:ea typeface="Calibri"/>
                          <a:cs typeface="Times New Roman"/>
                        </a:rPr>
                        <a:t>14.07</a:t>
                      </a:r>
                      <a:endParaRPr lang="en-US" sz="1400" dirty="0">
                        <a:effectLst/>
                        <a:latin typeface="+mj-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effectLst/>
                          <a:latin typeface="+mj-lt"/>
                          <a:ea typeface="Calibri"/>
                          <a:cs typeface="Times New Roman"/>
                        </a:rPr>
                        <a:t>6.33</a:t>
                      </a:r>
                      <a:r>
                        <a:rPr lang="en-US" sz="1400" kern="1200" baseline="0" dirty="0" smtClean="0">
                          <a:solidFill>
                            <a:schemeClr val="tx1"/>
                          </a:solidFill>
                          <a:effectLst/>
                          <a:latin typeface="+mj-lt"/>
                          <a:ea typeface="Calibri"/>
                          <a:cs typeface="Times New Roman"/>
                        </a:rPr>
                        <a:t>×10</a:t>
                      </a:r>
                      <a:r>
                        <a:rPr lang="en-US" sz="1400" kern="1200" baseline="30000" dirty="0" smtClean="0">
                          <a:solidFill>
                            <a:schemeClr val="tx1"/>
                          </a:solidFill>
                          <a:effectLst/>
                          <a:latin typeface="+mj-lt"/>
                          <a:ea typeface="Calibri"/>
                          <a:cs typeface="Times New Roman"/>
                        </a:rPr>
                        <a:t>-6</a:t>
                      </a:r>
                      <a:endParaRPr lang="en-US" sz="1400" baseline="0" dirty="0" smtClean="0">
                        <a:effectLst/>
                        <a:latin typeface="+mj-lt"/>
                        <a:ea typeface="Calibri"/>
                        <a:cs typeface="Times New Roman"/>
                      </a:endParaRPr>
                    </a:p>
                  </a:txBody>
                  <a:tcPr marL="68580" marR="68580" marT="0" marB="0"/>
                </a:tc>
                <a:extLst>
                  <a:ext uri="{0D108BD9-81ED-4DB2-BD59-A6C34878D82A}">
                    <a16:rowId xmlns:a16="http://schemas.microsoft.com/office/drawing/2014/main" xmlns="" val="10003"/>
                  </a:ext>
                </a:extLst>
              </a:tr>
              <a:tr h="91440">
                <a:tc>
                  <a:txBody>
                    <a:bodyPr/>
                    <a:lstStyle/>
                    <a:p>
                      <a:pPr marL="0" marR="0" algn="ctr">
                        <a:lnSpc>
                          <a:spcPct val="115000"/>
                        </a:lnSpc>
                        <a:spcBef>
                          <a:spcPts val="0"/>
                        </a:spcBef>
                        <a:spcAft>
                          <a:spcPts val="0"/>
                        </a:spcAft>
                      </a:pPr>
                      <a:r>
                        <a:rPr lang="en-US" sz="1400" b="1" baseline="0" dirty="0" smtClean="0">
                          <a:effectLst/>
                          <a:latin typeface="+mj-lt"/>
                          <a:ea typeface="+mn-ea"/>
                          <a:cs typeface="+mn-cs"/>
                        </a:rPr>
                        <a:t>D4</a:t>
                      </a:r>
                      <a:endParaRPr lang="en-US" sz="1400" b="1" baseline="-250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400" dirty="0" smtClean="0">
                          <a:effectLst/>
                          <a:latin typeface="+mj-lt"/>
                          <a:ea typeface="Calibri"/>
                          <a:cs typeface="Times New Roman"/>
                        </a:rPr>
                        <a:t>14.09</a:t>
                      </a:r>
                      <a:endParaRPr lang="en-US" sz="1400" dirty="0">
                        <a:effectLst/>
                        <a:latin typeface="+mj-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effectLst/>
                          <a:latin typeface="+mj-lt"/>
                          <a:ea typeface="Calibri"/>
                          <a:cs typeface="Times New Roman"/>
                        </a:rPr>
                        <a:t>6.89</a:t>
                      </a:r>
                      <a:r>
                        <a:rPr lang="en-US" sz="1400" kern="1200" baseline="0" dirty="0" smtClean="0">
                          <a:solidFill>
                            <a:schemeClr val="tx1"/>
                          </a:solidFill>
                          <a:effectLst/>
                          <a:latin typeface="+mj-lt"/>
                          <a:ea typeface="Calibri"/>
                          <a:cs typeface="Times New Roman"/>
                        </a:rPr>
                        <a:t>×10</a:t>
                      </a:r>
                      <a:r>
                        <a:rPr lang="en-US" sz="1400" kern="1200" baseline="30000" dirty="0" smtClean="0">
                          <a:solidFill>
                            <a:schemeClr val="tx1"/>
                          </a:solidFill>
                          <a:effectLst/>
                          <a:latin typeface="+mj-lt"/>
                          <a:ea typeface="Calibri"/>
                          <a:cs typeface="Times New Roman"/>
                        </a:rPr>
                        <a:t>-6</a:t>
                      </a:r>
                      <a:endParaRPr lang="en-US" sz="1400" baseline="0" dirty="0" smtClean="0">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91440">
                <a:tc>
                  <a:txBody>
                    <a:bodyPr/>
                    <a:lstStyle/>
                    <a:p>
                      <a:pPr marL="0" marR="0" algn="ctr">
                        <a:lnSpc>
                          <a:spcPct val="115000"/>
                        </a:lnSpc>
                        <a:spcBef>
                          <a:spcPts val="0"/>
                        </a:spcBef>
                        <a:spcAft>
                          <a:spcPts val="0"/>
                        </a:spcAft>
                      </a:pPr>
                      <a:r>
                        <a:rPr lang="en-US" sz="1400" b="1" baseline="0" dirty="0" smtClean="0">
                          <a:effectLst/>
                          <a:latin typeface="+mj-lt"/>
                          <a:ea typeface="+mn-ea"/>
                          <a:cs typeface="+mn-cs"/>
                        </a:rPr>
                        <a:t>D5</a:t>
                      </a:r>
                      <a:endParaRPr lang="en-US" sz="1400" b="1" baseline="-250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400" dirty="0" smtClean="0">
                          <a:effectLst/>
                          <a:latin typeface="+mj-lt"/>
                          <a:ea typeface="Calibri"/>
                          <a:cs typeface="Times New Roman"/>
                        </a:rPr>
                        <a:t>14.10</a:t>
                      </a:r>
                      <a:endParaRPr lang="en-US" sz="1400" dirty="0">
                        <a:effectLst/>
                        <a:latin typeface="+mj-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effectLst/>
                          <a:latin typeface="+mj-lt"/>
                          <a:ea typeface="Calibri"/>
                          <a:cs typeface="Times New Roman"/>
                        </a:rPr>
                        <a:t>7.19</a:t>
                      </a:r>
                      <a:r>
                        <a:rPr lang="en-US" sz="1400" kern="1200" baseline="0" dirty="0" smtClean="0">
                          <a:solidFill>
                            <a:schemeClr val="tx1"/>
                          </a:solidFill>
                          <a:effectLst/>
                          <a:latin typeface="+mj-lt"/>
                          <a:ea typeface="Calibri"/>
                          <a:cs typeface="Times New Roman"/>
                        </a:rPr>
                        <a:t>×10</a:t>
                      </a:r>
                      <a:r>
                        <a:rPr lang="en-US" sz="1400" kern="1200" baseline="30000" dirty="0" smtClean="0">
                          <a:solidFill>
                            <a:schemeClr val="tx1"/>
                          </a:solidFill>
                          <a:effectLst/>
                          <a:latin typeface="+mj-lt"/>
                          <a:ea typeface="Calibri"/>
                          <a:cs typeface="Times New Roman"/>
                        </a:rPr>
                        <a:t>-6</a:t>
                      </a:r>
                      <a:endParaRPr lang="en-US" sz="1400" baseline="0" dirty="0" smtClean="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91440">
                <a:tc>
                  <a:txBody>
                    <a:bodyPr/>
                    <a:lstStyle/>
                    <a:p>
                      <a:pPr marL="0" marR="0" algn="ctr">
                        <a:lnSpc>
                          <a:spcPct val="115000"/>
                        </a:lnSpc>
                        <a:spcBef>
                          <a:spcPts val="0"/>
                        </a:spcBef>
                        <a:spcAft>
                          <a:spcPts val="0"/>
                        </a:spcAft>
                      </a:pPr>
                      <a:r>
                        <a:rPr lang="en-US" sz="1400" b="1" baseline="0" dirty="0" smtClean="0">
                          <a:effectLst/>
                          <a:latin typeface="+mj-lt"/>
                          <a:ea typeface="+mn-ea"/>
                          <a:cs typeface="+mn-cs"/>
                        </a:rPr>
                        <a:t>D6</a:t>
                      </a:r>
                      <a:endParaRPr lang="en-US" sz="1400" b="1" baseline="-250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400" dirty="0" smtClean="0">
                          <a:effectLst/>
                          <a:latin typeface="+mj-lt"/>
                          <a:ea typeface="Calibri"/>
                          <a:cs typeface="Times New Roman"/>
                        </a:rPr>
                        <a:t>14.06</a:t>
                      </a:r>
                      <a:endParaRPr lang="en-US" sz="1400" dirty="0">
                        <a:effectLst/>
                        <a:latin typeface="+mj-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effectLst/>
                          <a:latin typeface="+mj-lt"/>
                          <a:ea typeface="Calibri"/>
                          <a:cs typeface="Times New Roman"/>
                        </a:rPr>
                        <a:t>6.25</a:t>
                      </a:r>
                      <a:r>
                        <a:rPr lang="en-US" sz="1400" kern="1200" baseline="0" dirty="0" smtClean="0">
                          <a:solidFill>
                            <a:schemeClr val="tx1"/>
                          </a:solidFill>
                          <a:effectLst/>
                          <a:latin typeface="+mj-lt"/>
                          <a:ea typeface="Calibri"/>
                          <a:cs typeface="Times New Roman"/>
                        </a:rPr>
                        <a:t>×10</a:t>
                      </a:r>
                      <a:r>
                        <a:rPr lang="en-US" sz="1400" kern="1200" baseline="30000" dirty="0" smtClean="0">
                          <a:solidFill>
                            <a:schemeClr val="tx1"/>
                          </a:solidFill>
                          <a:effectLst/>
                          <a:latin typeface="+mj-lt"/>
                          <a:ea typeface="Calibri"/>
                          <a:cs typeface="Times New Roman"/>
                        </a:rPr>
                        <a:t>-6</a:t>
                      </a:r>
                      <a:endParaRPr lang="en-US" sz="1400" baseline="0" dirty="0" smtClean="0">
                        <a:effectLst/>
                        <a:latin typeface="+mj-lt"/>
                        <a:ea typeface="Calibri"/>
                        <a:cs typeface="Times New Roman"/>
                      </a:endParaRPr>
                    </a:p>
                  </a:txBody>
                  <a:tcPr marL="68580" marR="68580" marT="0" marB="0"/>
                </a:tc>
                <a:extLst>
                  <a:ext uri="{0D108BD9-81ED-4DB2-BD59-A6C34878D82A}">
                    <a16:rowId xmlns:a16="http://schemas.microsoft.com/office/drawing/2014/main" xmlns="" val="10006"/>
                  </a:ext>
                </a:extLst>
              </a:tr>
              <a:tr h="91440">
                <a:tc>
                  <a:txBody>
                    <a:bodyPr/>
                    <a:lstStyle/>
                    <a:p>
                      <a:pPr marL="0" marR="0" algn="ctr">
                        <a:lnSpc>
                          <a:spcPct val="115000"/>
                        </a:lnSpc>
                        <a:spcBef>
                          <a:spcPts val="0"/>
                        </a:spcBef>
                        <a:spcAft>
                          <a:spcPts val="0"/>
                        </a:spcAft>
                      </a:pPr>
                      <a:r>
                        <a:rPr lang="en-US" sz="1400" b="1" baseline="0" dirty="0" smtClean="0">
                          <a:effectLst/>
                          <a:latin typeface="+mj-lt"/>
                          <a:ea typeface="+mn-ea"/>
                          <a:cs typeface="+mn-cs"/>
                        </a:rPr>
                        <a:t>D7</a:t>
                      </a:r>
                      <a:endParaRPr lang="en-US" sz="1400" b="1" baseline="-250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400" dirty="0" smtClean="0">
                          <a:effectLst/>
                          <a:latin typeface="+mj-lt"/>
                          <a:ea typeface="Calibri"/>
                          <a:cs typeface="Times New Roman"/>
                        </a:rPr>
                        <a:t>13.22</a:t>
                      </a:r>
                      <a:endParaRPr lang="en-US" sz="1400" dirty="0">
                        <a:effectLst/>
                        <a:latin typeface="+mj-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aseline="0" dirty="0" smtClean="0">
                          <a:effectLst/>
                          <a:latin typeface="+mj-lt"/>
                          <a:ea typeface="Calibri"/>
                          <a:cs typeface="Times New Roman"/>
                        </a:rPr>
                        <a:t>3.05</a:t>
                      </a:r>
                      <a:r>
                        <a:rPr lang="en-US" sz="1400" kern="1200" baseline="0" dirty="0" smtClean="0">
                          <a:solidFill>
                            <a:schemeClr val="tx1"/>
                          </a:solidFill>
                          <a:effectLst/>
                          <a:latin typeface="+mj-lt"/>
                          <a:ea typeface="Calibri"/>
                          <a:cs typeface="Times New Roman"/>
                        </a:rPr>
                        <a:t>×10</a:t>
                      </a:r>
                      <a:r>
                        <a:rPr lang="en-US" sz="1400" kern="1200" baseline="30000" dirty="0" smtClean="0">
                          <a:solidFill>
                            <a:schemeClr val="tx1"/>
                          </a:solidFill>
                          <a:effectLst/>
                          <a:latin typeface="+mj-lt"/>
                          <a:ea typeface="Calibri"/>
                          <a:cs typeface="Times New Roman"/>
                        </a:rPr>
                        <a:t>-6</a:t>
                      </a:r>
                      <a:endParaRPr lang="en-US" sz="1400" baseline="0" dirty="0" smtClean="0">
                        <a:effectLst/>
                        <a:latin typeface="+mj-lt"/>
                        <a:ea typeface="Calibri"/>
                        <a:cs typeface="Times New Roman"/>
                      </a:endParaRPr>
                    </a:p>
                  </a:txBody>
                  <a:tcPr marL="68580" marR="68580" marT="0" marB="0"/>
                </a:tc>
                <a:extLst>
                  <a:ext uri="{0D108BD9-81ED-4DB2-BD59-A6C34878D82A}">
                    <a16:rowId xmlns:a16="http://schemas.microsoft.com/office/drawing/2014/main" xmlns="" val="10007"/>
                  </a:ext>
                </a:extLst>
              </a:tr>
            </a:tbl>
          </a:graphicData>
        </a:graphic>
      </p:graphicFrame>
      <p:sp>
        <p:nvSpPr>
          <p:cNvPr id="15" name="Slide Number Placeholder 14"/>
          <p:cNvSpPr>
            <a:spLocks noGrp="1"/>
          </p:cNvSpPr>
          <p:nvPr>
            <p:ph type="sldNum" sz="quarter" idx="12"/>
          </p:nvPr>
        </p:nvSpPr>
        <p:spPr/>
        <p:txBody>
          <a:bodyPr/>
          <a:lstStyle/>
          <a:p>
            <a:fld id="{2F03CF15-9775-4923-BCFF-1A75B19C3DAF}" type="slidenum">
              <a:rPr lang="en-GB" altLang="en-US" smtClean="0"/>
              <a:pPr/>
              <a:t>17</a:t>
            </a:fld>
            <a:endParaRPr lang="en-GB" altLang="en-US" dirty="0"/>
          </a:p>
        </p:txBody>
      </p:sp>
      <p:sp>
        <p:nvSpPr>
          <p:cNvPr id="14" name="TextBox 13"/>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6" name="TextBox 15"/>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7" name="TextBox 16"/>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graphicFrame>
        <p:nvGraphicFramePr>
          <p:cNvPr id="19" name="Object 18"/>
          <p:cNvGraphicFramePr>
            <a:graphicFrameLocks noChangeAspect="1"/>
          </p:cNvGraphicFramePr>
          <p:nvPr>
            <p:extLst>
              <p:ext uri="{D42A27DB-BD31-4B8C-83A1-F6EECF244321}">
                <p14:modId xmlns:p14="http://schemas.microsoft.com/office/powerpoint/2010/main" val="2571154840"/>
              </p:ext>
            </p:extLst>
          </p:nvPr>
        </p:nvGraphicFramePr>
        <p:xfrm>
          <a:off x="8059616" y="4165281"/>
          <a:ext cx="244475" cy="241300"/>
        </p:xfrm>
        <a:graphic>
          <a:graphicData uri="http://schemas.openxmlformats.org/presentationml/2006/ole">
            <mc:AlternateContent xmlns:mc="http://schemas.openxmlformats.org/markup-compatibility/2006">
              <mc:Choice xmlns:v="urn:schemas-microsoft-com:vml" Requires="v">
                <p:oleObj spid="_x0000_s44301" name="Equation" r:id="rId3" imgW="241200" imgH="241200" progId="Equation.DSMT4">
                  <p:embed/>
                </p:oleObj>
              </mc:Choice>
              <mc:Fallback>
                <p:oleObj name="Equation" r:id="rId3" imgW="241200" imgH="241200" progId="Equation.DSMT4">
                  <p:embed/>
                  <p:pic>
                    <p:nvPicPr>
                      <p:cNvPr id="38" name="Object 37"/>
                      <p:cNvPicPr>
                        <a:picLocks noChangeAspect="1" noChangeArrowheads="1"/>
                      </p:cNvPicPr>
                      <p:nvPr/>
                    </p:nvPicPr>
                    <p:blipFill>
                      <a:blip r:embed="rId4"/>
                      <a:srcRect/>
                      <a:stretch>
                        <a:fillRect/>
                      </a:stretch>
                    </p:blipFill>
                    <p:spPr bwMode="auto">
                      <a:xfrm>
                        <a:off x="8059616" y="4165281"/>
                        <a:ext cx="244475"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234968552"/>
              </p:ext>
            </p:extLst>
          </p:nvPr>
        </p:nvGraphicFramePr>
        <p:xfrm>
          <a:off x="6925599" y="4137174"/>
          <a:ext cx="355600" cy="241300"/>
        </p:xfrm>
        <a:graphic>
          <a:graphicData uri="http://schemas.openxmlformats.org/presentationml/2006/ole">
            <mc:AlternateContent xmlns:mc="http://schemas.openxmlformats.org/markup-compatibility/2006">
              <mc:Choice xmlns:v="urn:schemas-microsoft-com:vml" Requires="v">
                <p:oleObj spid="_x0000_s44302" name="Equation" r:id="rId5" imgW="355320" imgH="241200" progId="Equation.DSMT4">
                  <p:embed/>
                </p:oleObj>
              </mc:Choice>
              <mc:Fallback>
                <p:oleObj name="Equation" r:id="rId5" imgW="355320" imgH="241200" progId="Equation.DSMT4">
                  <p:embed/>
                  <p:pic>
                    <p:nvPicPr>
                      <p:cNvPr id="39" name="Object 38"/>
                      <p:cNvPicPr>
                        <a:picLocks noChangeAspect="1" noChangeArrowheads="1"/>
                      </p:cNvPicPr>
                      <p:nvPr/>
                    </p:nvPicPr>
                    <p:blipFill>
                      <a:blip r:embed="rId6"/>
                      <a:srcRect/>
                      <a:stretch>
                        <a:fillRect/>
                      </a:stretch>
                    </p:blipFill>
                    <p:spPr bwMode="auto">
                      <a:xfrm>
                        <a:off x="6925599" y="4137174"/>
                        <a:ext cx="355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pic>
        <p:nvPicPr>
          <p:cNvPr id="26" name="Picture 25"/>
          <p:cNvPicPr>
            <a:picLocks/>
          </p:cNvPicPr>
          <p:nvPr/>
        </p:nvPicPr>
        <p:blipFill>
          <a:blip r:embed="rId7"/>
          <a:stretch>
            <a:fillRect/>
          </a:stretch>
        </p:blipFill>
        <p:spPr>
          <a:xfrm>
            <a:off x="609600" y="1554480"/>
            <a:ext cx="2651760" cy="1645920"/>
          </a:xfrm>
          <a:prstGeom prst="rect">
            <a:avLst/>
          </a:prstGeom>
        </p:spPr>
      </p:pic>
      <p:pic>
        <p:nvPicPr>
          <p:cNvPr id="5" name="Picture 4"/>
          <p:cNvPicPr>
            <a:picLocks/>
          </p:cNvPicPr>
          <p:nvPr/>
        </p:nvPicPr>
        <p:blipFill>
          <a:blip r:embed="rId8"/>
          <a:stretch>
            <a:fillRect/>
          </a:stretch>
        </p:blipFill>
        <p:spPr>
          <a:xfrm>
            <a:off x="600808" y="3204504"/>
            <a:ext cx="2651760" cy="1645920"/>
          </a:xfrm>
          <a:prstGeom prst="rect">
            <a:avLst/>
          </a:prstGeom>
        </p:spPr>
      </p:pic>
      <p:pic>
        <p:nvPicPr>
          <p:cNvPr id="6" name="Picture 5"/>
          <p:cNvPicPr>
            <a:picLocks/>
          </p:cNvPicPr>
          <p:nvPr/>
        </p:nvPicPr>
        <p:blipFill>
          <a:blip r:embed="rId9"/>
          <a:stretch>
            <a:fillRect/>
          </a:stretch>
        </p:blipFill>
        <p:spPr>
          <a:xfrm>
            <a:off x="594944" y="4831080"/>
            <a:ext cx="2651760" cy="1645920"/>
          </a:xfrm>
          <a:prstGeom prst="rect">
            <a:avLst/>
          </a:prstGeom>
        </p:spPr>
      </p:pic>
      <p:pic>
        <p:nvPicPr>
          <p:cNvPr id="7" name="Picture 6"/>
          <p:cNvPicPr>
            <a:picLocks/>
          </p:cNvPicPr>
          <p:nvPr/>
        </p:nvPicPr>
        <p:blipFill>
          <a:blip r:embed="rId10"/>
          <a:stretch>
            <a:fillRect/>
          </a:stretch>
        </p:blipFill>
        <p:spPr>
          <a:xfrm>
            <a:off x="3276600" y="1586720"/>
            <a:ext cx="2651760" cy="1645920"/>
          </a:xfrm>
          <a:prstGeom prst="rect">
            <a:avLst/>
          </a:prstGeom>
        </p:spPr>
      </p:pic>
      <p:pic>
        <p:nvPicPr>
          <p:cNvPr id="8" name="Picture 7"/>
          <p:cNvPicPr>
            <a:picLocks/>
          </p:cNvPicPr>
          <p:nvPr/>
        </p:nvPicPr>
        <p:blipFill>
          <a:blip r:embed="rId11"/>
          <a:stretch>
            <a:fillRect/>
          </a:stretch>
        </p:blipFill>
        <p:spPr>
          <a:xfrm>
            <a:off x="3271749" y="3239672"/>
            <a:ext cx="2651760" cy="1645920"/>
          </a:xfrm>
          <a:prstGeom prst="rect">
            <a:avLst/>
          </a:prstGeom>
        </p:spPr>
      </p:pic>
      <p:pic>
        <p:nvPicPr>
          <p:cNvPr id="9" name="Picture 8"/>
          <p:cNvPicPr>
            <a:picLocks/>
          </p:cNvPicPr>
          <p:nvPr/>
        </p:nvPicPr>
        <p:blipFill>
          <a:blip r:embed="rId12"/>
          <a:stretch>
            <a:fillRect/>
          </a:stretch>
        </p:blipFill>
        <p:spPr>
          <a:xfrm>
            <a:off x="3256920" y="4876800"/>
            <a:ext cx="2651760" cy="1645920"/>
          </a:xfrm>
          <a:prstGeom prst="rect">
            <a:avLst/>
          </a:prstGeom>
        </p:spPr>
      </p:pic>
      <p:pic>
        <p:nvPicPr>
          <p:cNvPr id="10" name="Picture 9"/>
          <p:cNvPicPr>
            <a:picLocks/>
          </p:cNvPicPr>
          <p:nvPr/>
        </p:nvPicPr>
        <p:blipFill>
          <a:blip r:embed="rId13"/>
          <a:stretch>
            <a:fillRect/>
          </a:stretch>
        </p:blipFill>
        <p:spPr>
          <a:xfrm>
            <a:off x="5917224" y="1613096"/>
            <a:ext cx="2651760" cy="1645920"/>
          </a:xfrm>
          <a:prstGeom prst="rect">
            <a:avLst/>
          </a:prstGeom>
        </p:spPr>
      </p:pic>
    </p:spTree>
    <p:extLst>
      <p:ext uri="{BB962C8B-B14F-4D97-AF65-F5344CB8AC3E}">
        <p14:creationId xmlns:p14="http://schemas.microsoft.com/office/powerpoint/2010/main" val="22457827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2F03CF15-9775-4923-BCFF-1A75B19C3DAF}" type="slidenum">
              <a:rPr lang="en-GB" altLang="en-US" smtClean="0"/>
              <a:pPr/>
              <a:t>18</a:t>
            </a:fld>
            <a:endParaRPr lang="en-GB" altLang="en-US" dirty="0"/>
          </a:p>
        </p:txBody>
      </p:sp>
      <p:sp>
        <p:nvSpPr>
          <p:cNvPr id="14" name="TextBox 13"/>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6" name="TextBox 15"/>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7" name="TextBox 16"/>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24" name="TextBox 2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
        <p:nvSpPr>
          <p:cNvPr id="30" name="Rectangle 2"/>
          <p:cNvSpPr txBox="1">
            <a:spLocks noChangeArrowheads="1"/>
          </p:cNvSpPr>
          <p:nvPr/>
        </p:nvSpPr>
        <p:spPr>
          <a:xfrm>
            <a:off x="-381000" y="685800"/>
            <a:ext cx="9906000" cy="9144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2800" b="1" dirty="0">
                <a:solidFill>
                  <a:srgbClr val="0070C0"/>
                </a:solidFill>
              </a:rPr>
              <a:t>Spatial Distribution of </a:t>
            </a:r>
            <a:r>
              <a:rPr lang="en-US" sz="2800" b="1" dirty="0" smtClean="0">
                <a:solidFill>
                  <a:srgbClr val="0070C0"/>
                </a:solidFill>
              </a:rPr>
              <a:t>DC Gains &amp; </a:t>
            </a:r>
          </a:p>
          <a:p>
            <a:pPr algn="ctr" eaLnBrk="1" hangingPunct="1">
              <a:defRPr/>
            </a:pPr>
            <a:r>
              <a:rPr lang="en-US" sz="2800" b="1" dirty="0" smtClean="0">
                <a:solidFill>
                  <a:srgbClr val="0070C0"/>
                </a:solidFill>
              </a:rPr>
              <a:t>Channel Characteristics (2/2)</a:t>
            </a:r>
            <a:endParaRPr lang="en-CA" sz="2800" b="1" dirty="0" smtClean="0">
              <a:solidFill>
                <a:srgbClr val="80B4CE"/>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550376" y="1554480"/>
            <a:ext cx="6169284" cy="4846320"/>
          </a:xfrm>
          <a:prstGeom prst="rect">
            <a:avLst/>
          </a:prstGeom>
        </p:spPr>
      </p:pic>
    </p:spTree>
    <p:extLst>
      <p:ext uri="{BB962C8B-B14F-4D97-AF65-F5344CB8AC3E}">
        <p14:creationId xmlns:p14="http://schemas.microsoft.com/office/powerpoint/2010/main" val="28059112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609600" y="693738"/>
            <a:ext cx="7924800" cy="1058862"/>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Cumulative Distribution Function (CDF) </a:t>
            </a:r>
          </a:p>
          <a:p>
            <a:pPr algn="ctr" eaLnBrk="1" hangingPunct="1">
              <a:defRPr/>
            </a:pPr>
            <a:r>
              <a:rPr lang="en-US" sz="3200" b="1" dirty="0" smtClean="0">
                <a:solidFill>
                  <a:srgbClr val="0070C0"/>
                </a:solidFill>
              </a:rPr>
              <a:t>of Path Loss</a:t>
            </a:r>
            <a:endParaRPr lang="en-US" sz="2000" b="1" baseline="30000" dirty="0">
              <a:solidFill>
                <a:srgbClr val="0070C0"/>
              </a:solidFill>
            </a:endParaRPr>
          </a:p>
          <a:p>
            <a:pPr algn="ctr" eaLnBrk="1" hangingPunct="1">
              <a:defRPr/>
            </a:pPr>
            <a:r>
              <a:rPr lang="en-CA" sz="3200" dirty="0" smtClean="0"/>
              <a:t/>
            </a:r>
            <a:br>
              <a:rPr lang="en-CA" sz="3200" dirty="0" smtClean="0"/>
            </a:br>
            <a:endParaRPr lang="en-CA" sz="3200" dirty="0" smtClean="0"/>
          </a:p>
          <a:p>
            <a:pPr algn="ctr" eaLnBrk="1" hangingPunct="1">
              <a:defRPr/>
            </a:pPr>
            <a:endParaRPr lang="en-CA" sz="3200" dirty="0" smtClean="0"/>
          </a:p>
          <a:p>
            <a:pPr algn="ctr">
              <a:buClr>
                <a:srgbClr val="0070C0"/>
              </a:buClr>
              <a:buSzPct val="150000"/>
              <a:defRPr/>
            </a:pPr>
            <a:endParaRPr lang="en-CA" sz="1000" dirty="0">
              <a:cs typeface="Arial" charset="0"/>
            </a:endParaRPr>
          </a:p>
        </p:txBody>
      </p:sp>
      <p:sp>
        <p:nvSpPr>
          <p:cNvPr id="19" name="TextBox 7"/>
          <p:cNvSpPr txBox="1"/>
          <p:nvPr/>
        </p:nvSpPr>
        <p:spPr>
          <a:xfrm>
            <a:off x="641840" y="5562600"/>
            <a:ext cx="7924800" cy="830997"/>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600" dirty="0" smtClean="0">
                <a:solidFill>
                  <a:schemeClr val="tx2"/>
                </a:solidFill>
              </a:rPr>
              <a:t>It </a:t>
            </a:r>
            <a:r>
              <a:rPr lang="en-US" sz="1600" dirty="0">
                <a:solidFill>
                  <a:schemeClr val="tx2"/>
                </a:solidFill>
              </a:rPr>
              <a:t>can </a:t>
            </a:r>
            <a:r>
              <a:rPr lang="en-US" sz="1600" dirty="0" smtClean="0">
                <a:solidFill>
                  <a:schemeClr val="tx2"/>
                </a:solidFill>
              </a:rPr>
              <a:t>be noted </a:t>
            </a:r>
            <a:r>
              <a:rPr lang="en-US" sz="1600" dirty="0">
                <a:solidFill>
                  <a:schemeClr val="tx2"/>
                </a:solidFill>
              </a:rPr>
              <a:t>that </a:t>
            </a:r>
            <a:r>
              <a:rPr lang="en-US" sz="1600" dirty="0" smtClean="0">
                <a:solidFill>
                  <a:schemeClr val="tx2"/>
                </a:solidFill>
              </a:rPr>
              <a:t>D</a:t>
            </a:r>
            <a:r>
              <a:rPr lang="en-US" sz="1600" dirty="0">
                <a:solidFill>
                  <a:schemeClr val="tx2"/>
                </a:solidFill>
              </a:rPr>
              <a:t>1</a:t>
            </a:r>
            <a:r>
              <a:rPr lang="en-US" sz="1600" dirty="0" smtClean="0">
                <a:solidFill>
                  <a:schemeClr val="tx2"/>
                </a:solidFill>
              </a:rPr>
              <a:t>, D2, D3, D4, D5 and D6 have </a:t>
            </a:r>
            <a:r>
              <a:rPr lang="en-US" sz="1600" dirty="0">
                <a:solidFill>
                  <a:schemeClr val="tx2"/>
                </a:solidFill>
              </a:rPr>
              <a:t>similar path loss values in the range of </a:t>
            </a:r>
            <a:r>
              <a:rPr lang="en-US" sz="1600" dirty="0" smtClean="0">
                <a:solidFill>
                  <a:schemeClr val="tx2"/>
                </a:solidFill>
              </a:rPr>
              <a:t>51.95 dB-52.94 </a:t>
            </a:r>
            <a:r>
              <a:rPr lang="en-US" sz="1600" dirty="0" err="1">
                <a:solidFill>
                  <a:schemeClr val="tx2"/>
                </a:solidFill>
              </a:rPr>
              <a:t>dB.</a:t>
            </a:r>
            <a:r>
              <a:rPr lang="en-US" sz="1600" dirty="0">
                <a:solidFill>
                  <a:schemeClr val="tx2"/>
                </a:solidFill>
              </a:rPr>
              <a:t> In comparison to them</a:t>
            </a:r>
            <a:r>
              <a:rPr lang="en-US" sz="1600" dirty="0" smtClean="0">
                <a:solidFill>
                  <a:schemeClr val="tx2"/>
                </a:solidFill>
              </a:rPr>
              <a:t>, D7 </a:t>
            </a:r>
            <a:r>
              <a:rPr lang="en-US" sz="1600" dirty="0">
                <a:solidFill>
                  <a:schemeClr val="tx2"/>
                </a:solidFill>
              </a:rPr>
              <a:t>has about 2.2 dB-3.2 dB more path loss on average since there is no LOS component.</a:t>
            </a:r>
          </a:p>
        </p:txBody>
      </p:sp>
      <p:sp>
        <p:nvSpPr>
          <p:cNvPr id="4" name="Slide Number Placeholder 3"/>
          <p:cNvSpPr>
            <a:spLocks noGrp="1"/>
          </p:cNvSpPr>
          <p:nvPr>
            <p:ph type="sldNum" sz="quarter" idx="12"/>
          </p:nvPr>
        </p:nvSpPr>
        <p:spPr>
          <a:xfrm>
            <a:off x="4520331" y="6475413"/>
            <a:ext cx="365760" cy="184666"/>
          </a:xfrm>
        </p:spPr>
        <p:txBody>
          <a:bodyPr/>
          <a:lstStyle/>
          <a:p>
            <a:fld id="{6C911B8A-1E84-42DB-B751-42B7EDCBCFAE}" type="slidenum">
              <a:rPr lang="en-GB" altLang="en-US" smtClean="0"/>
              <a:pPr/>
              <a:t>19</a:t>
            </a:fld>
            <a:endParaRPr lang="en-GB" altLang="en-US" dirty="0"/>
          </a:p>
        </p:txBody>
      </p:sp>
      <p:sp>
        <p:nvSpPr>
          <p:cNvPr id="6" name="TextBox 5"/>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
        <p:nvSpPr>
          <p:cNvPr id="7" name="TextBox 6"/>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10" name="Picture 9"/>
          <p:cNvPicPr>
            <a:picLocks noChangeAspect="1"/>
          </p:cNvPicPr>
          <p:nvPr/>
        </p:nvPicPr>
        <p:blipFill>
          <a:blip r:embed="rId3"/>
          <a:stretch>
            <a:fillRect/>
          </a:stretch>
        </p:blipFill>
        <p:spPr>
          <a:xfrm>
            <a:off x="2575771" y="1648264"/>
            <a:ext cx="3927811" cy="3931920"/>
          </a:xfrm>
          <a:prstGeom prst="rect">
            <a:avLst/>
          </a:prstGeom>
        </p:spPr>
      </p:pic>
    </p:spTree>
    <p:extLst>
      <p:ext uri="{BB962C8B-B14F-4D97-AF65-F5344CB8AC3E}">
        <p14:creationId xmlns:p14="http://schemas.microsoft.com/office/powerpoint/2010/main" val="33671987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90600" y="2286000"/>
            <a:ext cx="7162800" cy="1752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600" b="1" dirty="0">
                <a:solidFill>
                  <a:srgbClr val="006EC0"/>
                </a:solidFill>
                <a:latin typeface="Times New Roman" pitchFamily="18" charset="0"/>
                <a:cs typeface="Times New Roman" pitchFamily="18" charset="0"/>
              </a:rPr>
              <a:t>IEEE 802.11bb </a:t>
            </a:r>
            <a:endParaRPr lang="en-US" sz="3600" b="1" dirty="0" smtClean="0">
              <a:solidFill>
                <a:srgbClr val="006EC0"/>
              </a:solidFill>
              <a:latin typeface="Times New Roman" pitchFamily="18" charset="0"/>
              <a:cs typeface="Times New Roman" pitchFamily="18" charset="0"/>
            </a:endParaRPr>
          </a:p>
          <a:p>
            <a:pPr algn="ctr" eaLnBrk="1" hangingPunct="1">
              <a:defRPr/>
            </a:pPr>
            <a:r>
              <a:rPr lang="en-US" sz="3600" b="1" dirty="0" smtClean="0">
                <a:solidFill>
                  <a:srgbClr val="006EC0"/>
                </a:solidFill>
                <a:latin typeface="Times New Roman" pitchFamily="18" charset="0"/>
                <a:cs typeface="Times New Roman" pitchFamily="18" charset="0"/>
              </a:rPr>
              <a:t>Reference </a:t>
            </a:r>
            <a:r>
              <a:rPr lang="en-US" sz="3600" b="1" dirty="0">
                <a:solidFill>
                  <a:srgbClr val="006EC0"/>
                </a:solidFill>
                <a:latin typeface="Times New Roman" pitchFamily="18" charset="0"/>
                <a:cs typeface="Times New Roman" pitchFamily="18" charset="0"/>
              </a:rPr>
              <a:t>Channel Models for Indoor Environments</a:t>
            </a:r>
            <a:endParaRPr lang="en-GB" sz="3600" b="1" dirty="0">
              <a:solidFill>
                <a:srgbClr val="006EC0"/>
              </a:solidFill>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a:xfrm>
            <a:off x="4485164" y="6475413"/>
            <a:ext cx="365760" cy="184666"/>
          </a:xfrm>
        </p:spPr>
        <p:txBody>
          <a:bodyPr/>
          <a:lstStyle/>
          <a:p>
            <a:pPr algn="ctr"/>
            <a:fld id="{2F03CF15-9775-4923-BCFF-1A75B19C3DAF}" type="slidenum">
              <a:rPr lang="en-GB" altLang="en-US" smtClean="0"/>
              <a:pPr algn="ctr"/>
              <a:t>2</a:t>
            </a:fld>
            <a:endParaRPr lang="en-GB" altLang="en-US" dirty="0"/>
          </a:p>
        </p:txBody>
      </p:sp>
      <p:sp>
        <p:nvSpPr>
          <p:cNvPr id="4" name="TextBox 3"/>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5" name="TextBox 4"/>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7" name="TextBox 6"/>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9" name="TextBox 8"/>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9631505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762001" y="1312783"/>
            <a:ext cx="7848599" cy="646331"/>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solidFill>
                  <a:schemeClr val="tx2"/>
                </a:solidFill>
              </a:rPr>
              <a:t>Typical office </a:t>
            </a:r>
            <a:r>
              <a:rPr lang="tr-TR" sz="1800" dirty="0" err="1" smtClean="0">
                <a:solidFill>
                  <a:schemeClr val="tx2"/>
                </a:solidFill>
              </a:rPr>
              <a:t>places</a:t>
            </a:r>
            <a:r>
              <a:rPr lang="en-US" sz="1800" dirty="0" smtClean="0">
                <a:solidFill>
                  <a:schemeClr val="tx2"/>
                </a:solidFill>
              </a:rPr>
              <a:t> include </a:t>
            </a:r>
            <a:r>
              <a:rPr lang="tr-TR" sz="1800" dirty="0" err="1" smtClean="0">
                <a:solidFill>
                  <a:schemeClr val="tx2"/>
                </a:solidFill>
              </a:rPr>
              <a:t>furniture</a:t>
            </a:r>
            <a:r>
              <a:rPr lang="tr-TR" sz="1800" dirty="0">
                <a:solidFill>
                  <a:schemeClr val="tx2"/>
                </a:solidFill>
              </a:rPr>
              <a:t> </a:t>
            </a:r>
            <a:r>
              <a:rPr lang="tr-TR" sz="1800" dirty="0" smtClean="0">
                <a:solidFill>
                  <a:schemeClr val="tx2"/>
                </a:solidFill>
              </a:rPr>
              <a:t>(</a:t>
            </a:r>
            <a:r>
              <a:rPr lang="tr-TR" sz="1800" dirty="0" err="1" smtClean="0">
                <a:solidFill>
                  <a:schemeClr val="tx2"/>
                </a:solidFill>
              </a:rPr>
              <a:t>e.g</a:t>
            </a:r>
            <a:r>
              <a:rPr lang="tr-TR" sz="1800" dirty="0" smtClean="0">
                <a:solidFill>
                  <a:schemeClr val="tx2"/>
                </a:solidFill>
              </a:rPr>
              <a:t>., </a:t>
            </a:r>
            <a:r>
              <a:rPr lang="en-US" sz="1800" dirty="0" smtClean="0">
                <a:solidFill>
                  <a:schemeClr val="tx2"/>
                </a:solidFill>
              </a:rPr>
              <a:t>desk, chairs, cubicles</a:t>
            </a:r>
            <a:r>
              <a:rPr lang="tr-TR" sz="1800" dirty="0" smtClean="0">
                <a:solidFill>
                  <a:schemeClr val="tx2"/>
                </a:solidFill>
              </a:rPr>
              <a:t> etc)</a:t>
            </a:r>
            <a:r>
              <a:rPr lang="en-US" sz="1800" dirty="0" smtClean="0">
                <a:solidFill>
                  <a:schemeClr val="tx2"/>
                </a:solidFill>
              </a:rPr>
              <a:t>, </a:t>
            </a:r>
            <a:r>
              <a:rPr lang="tr-TR" sz="1800" dirty="0" smtClean="0">
                <a:solidFill>
                  <a:schemeClr val="tx2"/>
                </a:solidFill>
              </a:rPr>
              <a:t>various equipments (e.g., computers, printers etc)</a:t>
            </a:r>
            <a:r>
              <a:rPr lang="en-US" sz="1800" dirty="0" smtClean="0">
                <a:solidFill>
                  <a:schemeClr val="tx2"/>
                </a:solidFill>
              </a:rPr>
              <a:t> and personnel. </a:t>
            </a:r>
            <a:endParaRPr lang="en-US" sz="500" dirty="0" smtClean="0">
              <a:solidFill>
                <a:srgbClr val="0070C0"/>
              </a:solidFill>
            </a:endParaRPr>
          </a:p>
        </p:txBody>
      </p:sp>
      <p:sp>
        <p:nvSpPr>
          <p:cNvPr id="4" name="Rectangle 2"/>
          <p:cNvSpPr txBox="1">
            <a:spLocks noChangeArrowheads="1"/>
          </p:cNvSpPr>
          <p:nvPr/>
        </p:nvSpPr>
        <p:spPr>
          <a:xfrm>
            <a:off x="9080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Simulation Scenario 1: Office</a:t>
            </a:r>
            <a:endParaRPr lang="en-CA" b="1" dirty="0" smtClean="0">
              <a:solidFill>
                <a:srgbClr val="80B4CE"/>
              </a:solidFill>
              <a:effectLst>
                <a:outerShdw blurRad="38100" dist="38100" dir="2700000" algn="tl">
                  <a:srgbClr val="000000">
                    <a:alpha val="43137"/>
                  </a:srgbClr>
                </a:outerShdw>
              </a:effectLst>
            </a:endParaRPr>
          </a:p>
        </p:txBody>
      </p:sp>
      <p:sp>
        <p:nvSpPr>
          <p:cNvPr id="6" name="TextBox 5"/>
          <p:cNvSpPr txBox="1"/>
          <p:nvPr/>
        </p:nvSpPr>
        <p:spPr>
          <a:xfrm>
            <a:off x="1905000" y="2133600"/>
            <a:ext cx="1365249" cy="338554"/>
          </a:xfrm>
          <a:prstGeom prst="rect">
            <a:avLst/>
          </a:prstGeom>
          <a:noFill/>
        </p:spPr>
        <p:txBody>
          <a:bodyPr wrap="square">
            <a:spAutoFit/>
          </a:bodyPr>
          <a:lstStyle/>
          <a:p>
            <a:pPr algn="ctr">
              <a:buClr>
                <a:srgbClr val="3366CC"/>
              </a:buClr>
              <a:buSzPct val="150000"/>
              <a:defRPr/>
            </a:pPr>
            <a:r>
              <a:rPr lang="en-US" sz="1600" b="1" dirty="0" smtClean="0"/>
              <a:t>Open Office</a:t>
            </a:r>
          </a:p>
        </p:txBody>
      </p:sp>
      <p:sp>
        <p:nvSpPr>
          <p:cNvPr id="8" name="TextBox 7"/>
          <p:cNvSpPr txBox="1"/>
          <p:nvPr/>
        </p:nvSpPr>
        <p:spPr>
          <a:xfrm>
            <a:off x="5486400" y="2133600"/>
            <a:ext cx="2209800" cy="338554"/>
          </a:xfrm>
          <a:prstGeom prst="rect">
            <a:avLst/>
          </a:prstGeom>
          <a:noFill/>
        </p:spPr>
        <p:txBody>
          <a:bodyPr wrap="square">
            <a:spAutoFit/>
          </a:bodyPr>
          <a:lstStyle/>
          <a:p>
            <a:pPr algn="ctr">
              <a:buClr>
                <a:srgbClr val="3366CC"/>
              </a:buClr>
              <a:buSzPct val="150000"/>
              <a:defRPr/>
            </a:pPr>
            <a:r>
              <a:rPr lang="en-US" sz="1600" b="1" dirty="0" smtClean="0"/>
              <a:t>Office With Cubicles</a:t>
            </a:r>
          </a:p>
        </p:txBody>
      </p:sp>
      <p:pic>
        <p:nvPicPr>
          <p:cNvPr id="41986" name="Picture 2" descr="D:\OZYEGIN UNIVERSITY\S005827\Ph.D. Works\ISTKA Project\OKATEM Poster\Open Offic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514600"/>
            <a:ext cx="374904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D:\OZYEGIN UNIVERSITY\S005827\Ph.D. Works\ISTKA Project\OKATEM Poster\Office with Cubicles.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14600"/>
            <a:ext cx="3840480" cy="310896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2F03CF15-9775-4923-BCFF-1A75B19C3DAF}" type="slidenum">
              <a:rPr lang="en-GB" altLang="en-US" smtClean="0"/>
              <a:pPr/>
              <a:t>20</a:t>
            </a:fld>
            <a:endParaRPr lang="en-GB" altLang="en-US" dirty="0"/>
          </a:p>
        </p:txBody>
      </p:sp>
      <p:sp>
        <p:nvSpPr>
          <p:cNvPr id="9" name="TextBox 8"/>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0" name="TextBox 9"/>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2" name="TextBox 11"/>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4" name="TextBox 1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33186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128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Simulation Parameters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93881450"/>
              </p:ext>
            </p:extLst>
          </p:nvPr>
        </p:nvGraphicFramePr>
        <p:xfrm>
          <a:off x="1260232" y="1341120"/>
          <a:ext cx="6705600" cy="4416552"/>
        </p:xfrm>
        <a:graphic>
          <a:graphicData uri="http://schemas.openxmlformats.org/drawingml/2006/table">
            <a:tbl>
              <a:tblPr firstRow="1" firstCol="1" bandRow="1">
                <a:tableStyleId>{5940675A-B579-460E-94D1-54222C63F5DA}</a:tableStyleId>
              </a:tblPr>
              <a:tblGrid>
                <a:gridCol w="2714171">
                  <a:extLst>
                    <a:ext uri="{9D8B030D-6E8A-4147-A177-3AD203B41FA5}">
                      <a16:colId xmlns:a16="http://schemas.microsoft.com/office/drawing/2014/main" xmlns="" val="20000"/>
                    </a:ext>
                  </a:extLst>
                </a:gridCol>
                <a:gridCol w="3991429">
                  <a:extLst>
                    <a:ext uri="{9D8B030D-6E8A-4147-A177-3AD203B41FA5}">
                      <a16:colId xmlns:a16="http://schemas.microsoft.com/office/drawing/2014/main" xmlns="" val="20001"/>
                    </a:ext>
                  </a:extLst>
                </a:gridCol>
              </a:tblGrid>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14 m × 14 m × 3 m</a:t>
                      </a:r>
                      <a:endParaRPr lang="en-US" sz="1400" dirty="0">
                        <a:effectLst/>
                        <a:latin typeface="+mj-lt"/>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Walls: </a:t>
                      </a:r>
                      <a:r>
                        <a:rPr lang="en-US" sz="1400" dirty="0" smtClean="0">
                          <a:effectLst/>
                          <a:latin typeface="+mj-lt"/>
                        </a:rPr>
                        <a:t>Plaster,</a:t>
                      </a:r>
                      <a:r>
                        <a:rPr lang="en-US" sz="1400" baseline="0" dirty="0" smtClean="0">
                          <a:effectLst/>
                          <a:latin typeface="+mj-lt"/>
                        </a:rPr>
                        <a:t> </a:t>
                      </a:r>
                      <a:r>
                        <a:rPr lang="en-US" sz="1400" dirty="0" smtClean="0">
                          <a:effectLst/>
                          <a:latin typeface="+mj-lt"/>
                        </a:rPr>
                        <a:t>Ceiling:</a:t>
                      </a:r>
                      <a:r>
                        <a:rPr lang="en-US" sz="1400" baseline="0" dirty="0" smtClean="0">
                          <a:effectLst/>
                          <a:latin typeface="+mj-lt"/>
                        </a:rPr>
                        <a:t> </a:t>
                      </a:r>
                      <a:r>
                        <a:rPr lang="en-US" sz="1400" dirty="0" smtClean="0">
                          <a:effectLst/>
                          <a:latin typeface="+mj-lt"/>
                        </a:rPr>
                        <a:t>Plaster,</a:t>
                      </a:r>
                      <a:r>
                        <a:rPr lang="en-US" sz="1400" baseline="0" dirty="0" smtClean="0">
                          <a:effectLst/>
                          <a:latin typeface="+mj-lt"/>
                        </a:rPr>
                        <a:t> </a:t>
                      </a:r>
                      <a:r>
                        <a:rPr lang="en-US" sz="1400" dirty="0" smtClean="0">
                          <a:effectLst/>
                          <a:latin typeface="+mj-lt"/>
                        </a:rPr>
                        <a:t>Floor</a:t>
                      </a:r>
                      <a:r>
                        <a:rPr lang="en-US" sz="1400" dirty="0">
                          <a:effectLst/>
                          <a:latin typeface="+mj-lt"/>
                        </a:rPr>
                        <a:t>: </a:t>
                      </a:r>
                      <a:r>
                        <a:rPr lang="en-US" sz="1400" dirty="0" smtClean="0">
                          <a:effectLst/>
                          <a:latin typeface="+mj-lt"/>
                        </a:rPr>
                        <a:t>Pinewood</a:t>
                      </a:r>
                    </a:p>
                  </a:txBody>
                  <a:tcPr marL="68580" marR="68580" marT="0" marB="0"/>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0"/>
                        </a:spcAft>
                      </a:pPr>
                      <a:r>
                        <a:rPr lang="en-US" sz="1400" b="1" dirty="0">
                          <a:effectLst/>
                          <a:latin typeface="+mj-lt"/>
                        </a:rPr>
                        <a:t>Objects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6</a:t>
                      </a:r>
                      <a:r>
                        <a:rPr lang="tr-TR" sz="1400" baseline="0" dirty="0" smtClean="0">
                          <a:effectLst/>
                          <a:latin typeface="+mj-lt"/>
                        </a:rPr>
                        <a:t> </a:t>
                      </a:r>
                      <a:r>
                        <a:rPr lang="en-US" sz="1400" dirty="0" smtClean="0">
                          <a:effectLst/>
                          <a:latin typeface="+mj-lt"/>
                        </a:rPr>
                        <a:t>desks</a:t>
                      </a:r>
                      <a:r>
                        <a:rPr lang="en-US" sz="1400" baseline="0" dirty="0" smtClean="0">
                          <a:effectLst/>
                          <a:latin typeface="+mj-lt"/>
                        </a:rPr>
                        <a:t> </a:t>
                      </a:r>
                      <a:r>
                        <a:rPr lang="en-US" sz="1400" dirty="0" smtClean="0">
                          <a:effectLst/>
                          <a:latin typeface="+mj-lt"/>
                        </a:rPr>
                        <a:t>and </a:t>
                      </a:r>
                      <a:r>
                        <a:rPr lang="en-US" sz="1400" dirty="0">
                          <a:effectLst/>
                          <a:latin typeface="+mj-lt"/>
                        </a:rPr>
                        <a:t>a chair paired with each desk </a:t>
                      </a:r>
                      <a:endParaRPr lang="en-US" sz="1400" dirty="0" smtClean="0">
                        <a:effectLst/>
                        <a:latin typeface="+mj-lt"/>
                      </a:endParaRPr>
                    </a:p>
                    <a:p>
                      <a:pPr marL="0" marR="0">
                        <a:lnSpc>
                          <a:spcPct val="115000"/>
                        </a:lnSpc>
                        <a:spcBef>
                          <a:spcPts val="0"/>
                        </a:spcBef>
                        <a:spcAft>
                          <a:spcPts val="0"/>
                        </a:spcAft>
                      </a:pPr>
                      <a:r>
                        <a:rPr lang="en-US" sz="1400" dirty="0" smtClean="0">
                          <a:effectLst/>
                          <a:latin typeface="+mj-lt"/>
                        </a:rPr>
                        <a:t>6 laptops on each desk</a:t>
                      </a:r>
                      <a:endParaRPr lang="en-US" sz="1400" dirty="0">
                        <a:effectLst/>
                        <a:latin typeface="+mj-lt"/>
                      </a:endParaRPr>
                    </a:p>
                    <a:p>
                      <a:pPr marL="0" marR="0">
                        <a:lnSpc>
                          <a:spcPct val="115000"/>
                        </a:lnSpc>
                        <a:spcBef>
                          <a:spcPts val="0"/>
                        </a:spcBef>
                        <a:spcAft>
                          <a:spcPts val="0"/>
                        </a:spcAft>
                      </a:pPr>
                      <a:r>
                        <a:rPr lang="en-US" sz="1400" dirty="0" smtClean="0">
                          <a:effectLst/>
                          <a:latin typeface="+mj-lt"/>
                        </a:rPr>
                        <a:t>6 cubicles (optional)</a:t>
                      </a:r>
                    </a:p>
                    <a:p>
                      <a:pPr marL="0" marR="0">
                        <a:lnSpc>
                          <a:spcPct val="115000"/>
                        </a:lnSpc>
                        <a:spcBef>
                          <a:spcPts val="0"/>
                        </a:spcBef>
                        <a:spcAft>
                          <a:spcPts val="0"/>
                        </a:spcAft>
                      </a:pPr>
                      <a:r>
                        <a:rPr lang="en-US" sz="1400" dirty="0" smtClean="0">
                          <a:effectLst/>
                          <a:latin typeface="+mj-lt"/>
                        </a:rPr>
                        <a:t>9 human bodies</a:t>
                      </a:r>
                    </a:p>
                  </a:txBody>
                  <a:tcPr marL="68580" marR="68580" marT="0" marB="0"/>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Objects specifications</a:t>
                      </a:r>
                      <a:endParaRPr lang="en-US" sz="1400" b="1" dirty="0">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Cubicles: Plaster</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Desk: Pinewood</a:t>
                      </a:r>
                      <a:r>
                        <a:rPr lang="tr-TR" sz="1400" kern="1200" dirty="0" smtClean="0">
                          <a:solidFill>
                            <a:schemeClr val="tx1"/>
                          </a:solidFill>
                          <a:effectLst/>
                          <a:latin typeface="+mj-lt"/>
                          <a:ea typeface="Calibri"/>
                          <a:cs typeface="Times New Roman"/>
                        </a:rPr>
                        <a:t> (</a:t>
                      </a:r>
                      <a:r>
                        <a:rPr lang="tr-TR" sz="1400" kern="1200" dirty="0" smtClean="0">
                          <a:solidFill>
                            <a:schemeClr val="tx1"/>
                          </a:solidFill>
                          <a:effectLst/>
                          <a:latin typeface="+mj-lt"/>
                          <a:ea typeface="+mn-ea"/>
                          <a:cs typeface="+mn-cs"/>
                        </a:rPr>
                        <a:t>T</a:t>
                      </a:r>
                      <a:r>
                        <a:rPr lang="en-US" sz="1400" kern="1200" dirty="0" err="1" smtClean="0">
                          <a:solidFill>
                            <a:schemeClr val="tx1"/>
                          </a:solidFill>
                          <a:effectLst/>
                          <a:latin typeface="+mj-lt"/>
                          <a:ea typeface="+mn-ea"/>
                          <a:cs typeface="+mn-cs"/>
                        </a:rPr>
                        <a:t>ypical</a:t>
                      </a:r>
                      <a:r>
                        <a:rPr lang="en-US" sz="1400" kern="1200" dirty="0" smtClean="0">
                          <a:solidFill>
                            <a:schemeClr val="tx1"/>
                          </a:solidFill>
                          <a:effectLst/>
                          <a:latin typeface="+mj-lt"/>
                          <a:ea typeface="+mn-ea"/>
                          <a:cs typeface="+mn-cs"/>
                        </a:rPr>
                        <a:t> height of 0.85 m</a:t>
                      </a:r>
                      <a:r>
                        <a:rPr lang="tr-TR" sz="1400" kern="1200" dirty="0" smtClean="0">
                          <a:solidFill>
                            <a:schemeClr val="tx1"/>
                          </a:solidFill>
                          <a:effectLst/>
                          <a:latin typeface="+mj-lt"/>
                          <a:ea typeface="+mn-ea"/>
                          <a:cs typeface="+mn-cs"/>
                        </a:rPr>
                        <a:t>)</a:t>
                      </a:r>
                      <a:endParaRPr lang="en-US" sz="1400" kern="1200" dirty="0" smtClean="0">
                        <a:solidFill>
                          <a:schemeClr val="tx1"/>
                        </a:solidFill>
                        <a:effectLst/>
                        <a:latin typeface="+mj-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Chair: Pinewood</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Laptop: Black gloss paint</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Human</a:t>
                      </a:r>
                      <a:r>
                        <a:rPr lang="en-US" sz="1400" kern="1200" baseline="0" dirty="0" smtClean="0">
                          <a:solidFill>
                            <a:schemeClr val="tx1"/>
                          </a:solidFill>
                          <a:effectLst/>
                          <a:latin typeface="+mj-lt"/>
                          <a:ea typeface="Calibri"/>
                          <a:cs typeface="Times New Roman"/>
                        </a:rPr>
                        <a:t> body: </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baseline="0" dirty="0" smtClean="0">
                          <a:solidFill>
                            <a:schemeClr val="tx1"/>
                          </a:solidFill>
                          <a:effectLst/>
                          <a:latin typeface="+mj-lt"/>
                          <a:ea typeface="Calibri"/>
                          <a:cs typeface="Times New Roman"/>
                        </a:rPr>
                        <a:t>Shoes: Black gloss paint</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baseline="0" dirty="0" smtClean="0">
                          <a:solidFill>
                            <a:schemeClr val="tx1"/>
                          </a:solidFill>
                          <a:effectLst/>
                          <a:latin typeface="+mj-lt"/>
                          <a:ea typeface="Calibri"/>
                          <a:cs typeface="Times New Roman"/>
                        </a:rPr>
                        <a:t>Head &amp; Hands: Absorbing</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baseline="0" dirty="0" smtClean="0">
                          <a:solidFill>
                            <a:schemeClr val="tx1"/>
                          </a:solidFill>
                          <a:effectLst/>
                          <a:latin typeface="+mj-lt"/>
                          <a:ea typeface="Calibri"/>
                          <a:cs typeface="Times New Roman"/>
                        </a:rPr>
                        <a:t>Clothes: Cotton</a:t>
                      </a:r>
                    </a:p>
                  </a:txBody>
                  <a:tcPr marL="68580" marR="68580" marT="0" marB="0"/>
                </a:tc>
                <a:extLst>
                  <a:ext uri="{0D108BD9-81ED-4DB2-BD59-A6C34878D82A}">
                    <a16:rowId xmlns:a16="http://schemas.microsoft.com/office/drawing/2014/main" xmlns="" val="10003"/>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Luminary Specifications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kern="1200" dirty="0" smtClean="0">
                          <a:solidFill>
                            <a:schemeClr val="tx1"/>
                          </a:solidFill>
                          <a:effectLst/>
                          <a:latin typeface="+mj-lt"/>
                          <a:ea typeface="Calibri"/>
                          <a:cs typeface="Times New Roman"/>
                        </a:rPr>
                        <a:t>Brand: LR24-38SKA35</a:t>
                      </a:r>
                      <a:r>
                        <a:rPr lang="en-US" sz="1400" kern="1200" baseline="0" dirty="0" smtClean="0">
                          <a:solidFill>
                            <a:schemeClr val="tx1"/>
                          </a:solidFill>
                          <a:effectLst/>
                          <a:latin typeface="+mj-lt"/>
                          <a:ea typeface="Calibri"/>
                          <a:cs typeface="Times New Roman"/>
                        </a:rPr>
                        <a:t> </a:t>
                      </a:r>
                      <a:r>
                        <a:rPr lang="en-US" sz="1400" kern="1200" dirty="0" smtClean="0">
                          <a:solidFill>
                            <a:schemeClr val="tx1"/>
                          </a:solidFill>
                          <a:effectLst/>
                          <a:latin typeface="+mj-lt"/>
                          <a:ea typeface="Calibri"/>
                          <a:cs typeface="Times New Roman"/>
                        </a:rPr>
                        <a:t>Cree Inc.</a:t>
                      </a:r>
                    </a:p>
                    <a:p>
                      <a:pPr marL="0" marR="0">
                        <a:lnSpc>
                          <a:spcPct val="115000"/>
                        </a:lnSpc>
                        <a:spcBef>
                          <a:spcPts val="0"/>
                        </a:spcBef>
                        <a:spcAft>
                          <a:spcPts val="0"/>
                        </a:spcAft>
                      </a:pPr>
                      <a:r>
                        <a:rPr lang="en-US" sz="1400" kern="1200" dirty="0" smtClean="0">
                          <a:solidFill>
                            <a:schemeClr val="tx1"/>
                          </a:solidFill>
                          <a:effectLst/>
                          <a:latin typeface="+mj-lt"/>
                          <a:ea typeface="Calibri"/>
                          <a:cs typeface="Times New Roman"/>
                        </a:rPr>
                        <a:t>Half viewing</a:t>
                      </a:r>
                      <a:r>
                        <a:rPr lang="en-US" sz="1400" kern="1200" baseline="0" dirty="0" smtClean="0">
                          <a:solidFill>
                            <a:schemeClr val="tx1"/>
                          </a:solidFill>
                          <a:effectLst/>
                          <a:latin typeface="+mj-lt"/>
                          <a:ea typeface="Calibri"/>
                          <a:cs typeface="Times New Roman"/>
                        </a:rPr>
                        <a:t> angle: 40º</a:t>
                      </a:r>
                      <a:endParaRPr lang="en-US" sz="1400" kern="12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luminaries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32</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Receiver area</a:t>
                      </a:r>
                      <a:endParaRPr lang="en-US" sz="1400" b="1" kern="1200" dirty="0">
                        <a:solidFill>
                          <a:schemeClr val="tx1"/>
                        </a:solidFill>
                        <a:effectLst/>
                        <a:latin typeface="+mj-lt"/>
                        <a:ea typeface="+mn-ea"/>
                        <a:cs typeface="+mn-cs"/>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j-lt"/>
                          <a:ea typeface="+mn-ea"/>
                          <a:cs typeface="+mn-cs"/>
                        </a:rPr>
                        <a:t>1 </a:t>
                      </a:r>
                      <a:r>
                        <a:rPr lang="en-US" sz="1400" kern="1200" dirty="0" smtClean="0">
                          <a:solidFill>
                            <a:schemeClr val="tx1"/>
                          </a:solidFill>
                          <a:effectLst/>
                          <a:latin typeface="Times New Roman" pitchFamily="18" charset="0"/>
                          <a:ea typeface="+mn-ea"/>
                          <a:cs typeface="Times New Roman" pitchFamily="18" charset="0"/>
                        </a:rPr>
                        <a:t>cm</a:t>
                      </a:r>
                      <a:r>
                        <a:rPr lang="en-US" sz="1400" kern="1200" baseline="30000" dirty="0" smtClean="0">
                          <a:solidFill>
                            <a:schemeClr val="tx1"/>
                          </a:solidFill>
                          <a:effectLst/>
                          <a:latin typeface="Times New Roman" pitchFamily="18" charset="0"/>
                          <a:ea typeface="+mn-ea"/>
                          <a:cs typeface="Times New Roman" pitchFamily="18" charset="0"/>
                        </a:rPr>
                        <a:t>2</a:t>
                      </a:r>
                      <a:endParaRPr lang="en-US" sz="1400" kern="1200" dirty="0" smtClean="0">
                        <a:solidFill>
                          <a:schemeClr val="tx1"/>
                        </a:solidFill>
                        <a:effectLst/>
                        <a:latin typeface="Times New Roman" pitchFamily="18" charset="0"/>
                        <a:ea typeface="+mn-ea"/>
                        <a:cs typeface="Times New Roman"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7" name="Slide Number Placeholder 6"/>
          <p:cNvSpPr>
            <a:spLocks noGrp="1"/>
          </p:cNvSpPr>
          <p:nvPr>
            <p:ph type="sldNum" sz="quarter" idx="12"/>
          </p:nvPr>
        </p:nvSpPr>
        <p:spPr/>
        <p:txBody>
          <a:bodyPr/>
          <a:lstStyle/>
          <a:p>
            <a:fld id="{2F03CF15-9775-4923-BCFF-1A75B19C3DAF}" type="slidenum">
              <a:rPr lang="en-GB" altLang="en-US" smtClean="0"/>
              <a:pPr/>
              <a:t>21</a:t>
            </a:fld>
            <a:endParaRPr lang="en-GB" altLang="en-US" dirty="0"/>
          </a:p>
        </p:txBody>
      </p:sp>
      <p:sp>
        <p:nvSpPr>
          <p:cNvPr id="5" name="TextBox 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6" name="TextBox 5"/>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8" name="TextBox 7"/>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0" name="TextBox 9"/>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1333540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366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Light Source (Transmitter)</a:t>
            </a:r>
            <a:endParaRPr lang="en-CA" b="1" dirty="0" smtClean="0">
              <a:solidFill>
                <a:srgbClr val="80B4CE"/>
              </a:solidFill>
              <a:effectLst>
                <a:outerShdw blurRad="38100" dist="38100" dir="2700000" algn="tl">
                  <a:srgbClr val="000000">
                    <a:alpha val="43137"/>
                  </a:srgbClr>
                </a:outerShdw>
              </a:effectLst>
            </a:endParaRPr>
          </a:p>
        </p:txBody>
      </p:sp>
      <p:sp>
        <p:nvSpPr>
          <p:cNvPr id="4" name="TextBox 7"/>
          <p:cNvSpPr txBox="1"/>
          <p:nvPr/>
        </p:nvSpPr>
        <p:spPr>
          <a:xfrm>
            <a:off x="723900" y="1295400"/>
            <a:ext cx="7734300" cy="369332"/>
          </a:xfrm>
          <a:prstGeom prst="rect">
            <a:avLst/>
          </a:prstGeom>
          <a:noFill/>
        </p:spPr>
        <p:txBody>
          <a:bodyPr wrap="square">
            <a:spAutoFit/>
          </a:bodyPr>
          <a:lstStyle/>
          <a:p>
            <a:pPr marL="342900" indent="-342900">
              <a:spcAft>
                <a:spcPts val="1200"/>
              </a:spcAft>
              <a:buClr>
                <a:srgbClr val="3366CC"/>
              </a:buClr>
              <a:buSzPct val="150000"/>
              <a:buFont typeface="Courier New" pitchFamily="49" charset="0"/>
              <a:buChar char="o"/>
              <a:defRPr/>
            </a:pPr>
            <a:r>
              <a:rPr lang="en-US" sz="1800" dirty="0" smtClean="0">
                <a:solidFill>
                  <a:schemeClr val="tx2"/>
                </a:solidFill>
              </a:rPr>
              <a:t>In simulation study, </a:t>
            </a:r>
            <a:r>
              <a:rPr lang="en-US" sz="1800" dirty="0">
                <a:solidFill>
                  <a:schemeClr val="tx2"/>
                </a:solidFill>
              </a:rPr>
              <a:t>we </a:t>
            </a:r>
            <a:r>
              <a:rPr lang="en-US" sz="1800" dirty="0" smtClean="0">
                <a:solidFill>
                  <a:schemeClr val="tx2"/>
                </a:solidFill>
              </a:rPr>
              <a:t>use the LED luminary “LR24-38SKA35” from Cree. </a:t>
            </a:r>
            <a:endParaRPr lang="en-US" sz="500" dirty="0" smtClean="0">
              <a:solidFill>
                <a:srgbClr val="0070C0"/>
              </a:solidFill>
            </a:endParaRPr>
          </a:p>
        </p:txBody>
      </p:sp>
      <p:sp>
        <p:nvSpPr>
          <p:cNvPr id="6" name="TextBox 7"/>
          <p:cNvSpPr txBox="1"/>
          <p:nvPr/>
        </p:nvSpPr>
        <p:spPr>
          <a:xfrm>
            <a:off x="5105400" y="4645560"/>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r>
              <a:rPr lang="en-US" baseline="30000" dirty="0" smtClean="0"/>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916719"/>
            <a:ext cx="3933825" cy="405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0" name="Picture 2" descr="C:\Users\CTTLab\Desktop\Capture4.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996440"/>
            <a:ext cx="2834640" cy="265176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2F03CF15-9775-4923-BCFF-1A75B19C3DAF}" type="slidenum">
              <a:rPr lang="en-GB" altLang="en-US" smtClean="0"/>
              <a:pPr/>
              <a:t>22</a:t>
            </a:fld>
            <a:endParaRPr lang="en-GB" altLang="en-US" dirty="0"/>
          </a:p>
        </p:txBody>
      </p:sp>
      <p:sp>
        <p:nvSpPr>
          <p:cNvPr id="8" name="TextBox 7"/>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0" name="TextBox 9"/>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1" name="TextBox 10"/>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3" name="TextBox 12"/>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4666353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p:cNvSpPr txBox="1"/>
          <p:nvPr/>
        </p:nvSpPr>
        <p:spPr>
          <a:xfrm>
            <a:off x="685800" y="1392237"/>
            <a:ext cx="7772400"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Based on the properties of </a:t>
            </a:r>
            <a:r>
              <a:rPr lang="tr-TR" sz="1800" dirty="0" smtClean="0">
                <a:solidFill>
                  <a:schemeClr val="tx2"/>
                </a:solidFill>
              </a:rPr>
              <a:t>employe</a:t>
            </a:r>
            <a:r>
              <a:rPr lang="en-US" sz="1800" dirty="0" smtClean="0">
                <a:solidFill>
                  <a:schemeClr val="tx2"/>
                </a:solidFill>
              </a:rPr>
              <a:t>d</a:t>
            </a:r>
            <a:r>
              <a:rPr lang="tr-TR" sz="1800" dirty="0" smtClean="0">
                <a:solidFill>
                  <a:schemeClr val="tx2"/>
                </a:solidFill>
              </a:rPr>
              <a:t> </a:t>
            </a:r>
            <a:r>
              <a:rPr lang="en-US" sz="1800" dirty="0" smtClean="0">
                <a:solidFill>
                  <a:schemeClr val="tx2"/>
                </a:solidFill>
              </a:rPr>
              <a:t>luminary</a:t>
            </a:r>
            <a:r>
              <a:rPr lang="en-US" sz="1800" dirty="0">
                <a:solidFill>
                  <a:schemeClr val="tx2"/>
                </a:solidFill>
              </a:rPr>
              <a:t>, required illumination </a:t>
            </a:r>
            <a:r>
              <a:rPr lang="en-US" sz="1800" dirty="0" smtClean="0">
                <a:solidFill>
                  <a:schemeClr val="tx2"/>
                </a:solidFill>
              </a:rPr>
              <a:t>level (500 lx) </a:t>
            </a:r>
            <a:r>
              <a:rPr lang="en-US" sz="1800" dirty="0">
                <a:solidFill>
                  <a:schemeClr val="tx2"/>
                </a:solidFill>
              </a:rPr>
              <a:t>and </a:t>
            </a:r>
            <a:r>
              <a:rPr lang="en-US" sz="1800" dirty="0" smtClean="0">
                <a:solidFill>
                  <a:schemeClr val="tx2"/>
                </a:solidFill>
              </a:rPr>
              <a:t>the </a:t>
            </a:r>
            <a:r>
              <a:rPr lang="en-US" sz="1800" dirty="0">
                <a:solidFill>
                  <a:schemeClr val="tx2"/>
                </a:solidFill>
              </a:rPr>
              <a:t>size of </a:t>
            </a:r>
            <a:r>
              <a:rPr lang="en-US" sz="1800" dirty="0" smtClean="0">
                <a:solidFill>
                  <a:schemeClr val="tx2"/>
                </a:solidFill>
              </a:rPr>
              <a:t>office place, we arrange the luminaries as follows:</a:t>
            </a:r>
          </a:p>
        </p:txBody>
      </p:sp>
      <p:sp>
        <p:nvSpPr>
          <p:cNvPr id="12" name="Rectangle 2"/>
          <p:cNvSpPr txBox="1">
            <a:spLocks noChangeArrowheads="1"/>
          </p:cNvSpPr>
          <p:nvPr/>
        </p:nvSpPr>
        <p:spPr>
          <a:xfrm>
            <a:off x="1066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Illumination Levels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13" name="Table 12"/>
          <p:cNvGraphicFramePr>
            <a:graphicFrameLocks noGrp="1"/>
          </p:cNvGraphicFramePr>
          <p:nvPr>
            <p:extLst>
              <p:ext uri="{D42A27DB-BD31-4B8C-83A1-F6EECF244321}">
                <p14:modId xmlns:p14="http://schemas.microsoft.com/office/powerpoint/2010/main" val="240632728"/>
              </p:ext>
            </p:extLst>
          </p:nvPr>
        </p:nvGraphicFramePr>
        <p:xfrm>
          <a:off x="5015832" y="2325092"/>
          <a:ext cx="3429000" cy="853439"/>
        </p:xfrm>
        <a:graphic>
          <a:graphicData uri="http://schemas.openxmlformats.org/drawingml/2006/table">
            <a:tbl>
              <a:tblPr firstRow="1" firstCol="1" bandRow="1">
                <a:tableStyleId>{5940675A-B579-460E-94D1-54222C63F5DA}</a:tableStyleId>
              </a:tblPr>
              <a:tblGrid>
                <a:gridCol w="23622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0">
                <a:tc>
                  <a:txBody>
                    <a:bodyPr/>
                    <a:lstStyle/>
                    <a:p>
                      <a:pPr marL="0" marR="0" algn="just">
                        <a:lnSpc>
                          <a:spcPct val="100000"/>
                        </a:lnSpc>
                        <a:spcBef>
                          <a:spcPts val="0"/>
                        </a:spcBef>
                        <a:spcAft>
                          <a:spcPts val="0"/>
                        </a:spcAft>
                      </a:pPr>
                      <a:r>
                        <a:rPr lang="en-US" sz="1400" b="1" dirty="0" smtClean="0">
                          <a:effectLst/>
                          <a:latin typeface="+mj-lt"/>
                        </a:rPr>
                        <a:t>Delivered light output from each luminary</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1400" kern="1200" dirty="0" smtClean="0">
                          <a:solidFill>
                            <a:schemeClr val="tx1"/>
                          </a:solidFill>
                          <a:effectLst/>
                          <a:latin typeface="+mj-lt"/>
                          <a:ea typeface="Calibri"/>
                          <a:cs typeface="Times New Roman"/>
                        </a:rPr>
                        <a:t>3504 lumens</a:t>
                      </a:r>
                      <a:endParaRPr lang="en-US" sz="1400" kern="12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00000"/>
                        </a:lnSpc>
                        <a:spcBef>
                          <a:spcPts val="0"/>
                        </a:spcBef>
                        <a:spcAft>
                          <a:spcPts val="0"/>
                        </a:spcAft>
                      </a:pPr>
                      <a:r>
                        <a:rPr lang="en-US" sz="1400" b="1" dirty="0" smtClean="0">
                          <a:effectLst/>
                          <a:latin typeface="+mj-lt"/>
                          <a:ea typeface="Calibri"/>
                          <a:cs typeface="Times New Roman"/>
                        </a:rPr>
                        <a:t>Average of illumination</a:t>
                      </a:r>
                      <a:r>
                        <a:rPr lang="en-US" sz="1400" b="1" baseline="0" dirty="0" smtClean="0">
                          <a:effectLst/>
                          <a:latin typeface="+mj-lt"/>
                          <a:ea typeface="Calibri"/>
                          <a:cs typeface="Times New Roman"/>
                        </a:rPr>
                        <a:t> </a:t>
                      </a:r>
                      <a:r>
                        <a:rPr lang="en-US" sz="1400" b="1" dirty="0" smtClean="0">
                          <a:effectLst/>
                          <a:latin typeface="+mj-lt"/>
                          <a:ea typeface="Calibri"/>
                          <a:cs typeface="Times New Roman"/>
                        </a:rPr>
                        <a:t>level</a:t>
                      </a:r>
                      <a:endParaRPr lang="en-US" sz="1400" b="1"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dirty="0" smtClean="0">
                          <a:effectLst/>
                          <a:latin typeface="+mj-lt"/>
                        </a:rPr>
                        <a:t>533 lx</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marL="0" marR="0">
                        <a:lnSpc>
                          <a:spcPct val="100000"/>
                        </a:lnSpc>
                        <a:spcBef>
                          <a:spcPts val="0"/>
                        </a:spcBef>
                        <a:spcAft>
                          <a:spcPts val="0"/>
                        </a:spcAft>
                      </a:pPr>
                      <a:r>
                        <a:rPr lang="en-US" sz="1400" b="1" dirty="0" smtClean="0">
                          <a:effectLst/>
                          <a:latin typeface="+mj-lt"/>
                          <a:ea typeface="Calibri"/>
                          <a:cs typeface="Times New Roman"/>
                        </a:rPr>
                        <a:t>Uniformity of illumination</a:t>
                      </a:r>
                      <a:endParaRPr lang="en-US" sz="1400" b="1"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dirty="0" smtClean="0">
                          <a:effectLst/>
                          <a:latin typeface="+mj-lt"/>
                          <a:ea typeface="Calibri"/>
                          <a:cs typeface="Times New Roman"/>
                        </a:rPr>
                        <a:t>0.5211</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15" name="TextBox 7"/>
          <p:cNvSpPr txBox="1"/>
          <p:nvPr/>
        </p:nvSpPr>
        <p:spPr>
          <a:xfrm>
            <a:off x="1066800" y="5877617"/>
            <a:ext cx="3505200" cy="276999"/>
          </a:xfrm>
          <a:prstGeom prst="rect">
            <a:avLst/>
          </a:prstGeom>
          <a:noFill/>
        </p:spPr>
        <p:txBody>
          <a:bodyPr wrap="square">
            <a:spAutoFit/>
          </a:bodyPr>
          <a:lstStyle/>
          <a:p>
            <a:pPr algn="ctr">
              <a:buClr>
                <a:srgbClr val="3366CC"/>
              </a:buClr>
              <a:buSzPct val="150000"/>
              <a:defRPr/>
            </a:pPr>
            <a:r>
              <a:rPr lang="en-US" dirty="0" smtClean="0"/>
              <a:t>Arrangement of luminaries</a:t>
            </a:r>
          </a:p>
        </p:txBody>
      </p:sp>
      <p:sp>
        <p:nvSpPr>
          <p:cNvPr id="16" name="TextBox 7"/>
          <p:cNvSpPr txBox="1"/>
          <p:nvPr/>
        </p:nvSpPr>
        <p:spPr>
          <a:xfrm>
            <a:off x="5029200" y="5867400"/>
            <a:ext cx="3505200" cy="276999"/>
          </a:xfrm>
          <a:prstGeom prst="rect">
            <a:avLst/>
          </a:prstGeom>
          <a:noFill/>
        </p:spPr>
        <p:txBody>
          <a:bodyPr wrap="square">
            <a:spAutoFit/>
          </a:bodyPr>
          <a:lstStyle/>
          <a:p>
            <a:pPr algn="ctr">
              <a:buClr>
                <a:srgbClr val="3366CC"/>
              </a:buClr>
              <a:buSzPct val="150000"/>
              <a:defRPr/>
            </a:pPr>
            <a:r>
              <a:rPr lang="en-US" dirty="0" smtClean="0"/>
              <a:t>Evaluation of illumination level</a:t>
            </a:r>
            <a:r>
              <a:rPr lang="tr-TR" dirty="0" smtClean="0"/>
              <a:t>s</a:t>
            </a:r>
            <a:r>
              <a:rPr lang="en-US" dirty="0" smtClean="0"/>
              <a:t> in </a:t>
            </a:r>
            <a:r>
              <a:rPr lang="en-US" dirty="0" err="1" smtClean="0"/>
              <a:t>Zemax</a:t>
            </a:r>
            <a:r>
              <a:rPr lang="en-US" baseline="30000" dirty="0" smtClean="0"/>
              <a:t>®</a:t>
            </a:r>
            <a:endParaRPr lang="en-US" dirty="0" smtClean="0"/>
          </a:p>
        </p:txBody>
      </p:sp>
      <p:pic>
        <p:nvPicPr>
          <p:cNvPr id="38914" name="Picture 2" descr="C:\Users\CTTLab\Desktop\Capture2.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157048"/>
            <a:ext cx="374904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descr="C:\Users\CTTLab\Desktop\Illumination-Zemax-Office Environment.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398520"/>
            <a:ext cx="3429000" cy="24688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F03CF15-9775-4923-BCFF-1A75B19C3DAF}" type="slidenum">
              <a:rPr lang="en-GB" altLang="en-US" smtClean="0"/>
              <a:pPr/>
              <a:t>23</a:t>
            </a:fld>
            <a:endParaRPr lang="en-GB" altLang="en-US" dirty="0"/>
          </a:p>
        </p:txBody>
      </p:sp>
      <p:sp>
        <p:nvSpPr>
          <p:cNvPr id="11" name="TextBox 10"/>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4" name="TextBox 13"/>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7" name="TextBox 16"/>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9" name="TextBox 18"/>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9661979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366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Illumination Patterns</a:t>
            </a:r>
            <a:endParaRPr lang="en-CA" b="1" dirty="0" smtClean="0">
              <a:solidFill>
                <a:srgbClr val="80B4CE"/>
              </a:solidFill>
              <a:effectLst>
                <a:outerShdw blurRad="38100" dist="38100" dir="2700000" algn="tl">
                  <a:srgbClr val="000000">
                    <a:alpha val="43137"/>
                  </a:srgbClr>
                </a:outerShdw>
              </a:effectLst>
            </a:endParaRPr>
          </a:p>
        </p:txBody>
      </p:sp>
      <p:sp>
        <p:nvSpPr>
          <p:cNvPr id="6" name="TextBox 5"/>
          <p:cNvSpPr txBox="1"/>
          <p:nvPr/>
        </p:nvSpPr>
        <p:spPr>
          <a:xfrm>
            <a:off x="762000" y="4752201"/>
            <a:ext cx="3505200" cy="276999"/>
          </a:xfrm>
          <a:prstGeom prst="rect">
            <a:avLst/>
          </a:prstGeom>
          <a:noFill/>
        </p:spPr>
        <p:txBody>
          <a:bodyPr wrap="square">
            <a:spAutoFit/>
          </a:bodyPr>
          <a:lstStyle/>
          <a:p>
            <a:pPr algn="ctr">
              <a:buClr>
                <a:srgbClr val="3366CC"/>
              </a:buClr>
              <a:buSzPct val="150000"/>
              <a:defRPr/>
            </a:pPr>
            <a:r>
              <a:rPr lang="en-US" dirty="0" smtClean="0"/>
              <a:t>Simulated illumination levels in </a:t>
            </a:r>
            <a:r>
              <a:rPr lang="en-US" dirty="0" err="1" smtClean="0"/>
              <a:t>Zemax</a:t>
            </a:r>
            <a:r>
              <a:rPr lang="en-US" baseline="30000" dirty="0" smtClean="0"/>
              <a:t>®</a:t>
            </a:r>
            <a:endParaRPr lang="en-US" dirty="0" smtClean="0"/>
          </a:p>
        </p:txBody>
      </p:sp>
      <p:sp>
        <p:nvSpPr>
          <p:cNvPr id="7" name="TextBox 6"/>
          <p:cNvSpPr txBox="1"/>
          <p:nvPr/>
        </p:nvSpPr>
        <p:spPr>
          <a:xfrm>
            <a:off x="5638800" y="4752201"/>
            <a:ext cx="2667000" cy="276999"/>
          </a:xfrm>
          <a:prstGeom prst="rect">
            <a:avLst/>
          </a:prstGeom>
          <a:noFill/>
        </p:spPr>
        <p:txBody>
          <a:bodyPr wrap="square">
            <a:spAutoFit/>
          </a:bodyPr>
          <a:lstStyle/>
          <a:p>
            <a:pPr algn="ctr">
              <a:buClr>
                <a:srgbClr val="3366CC"/>
              </a:buClr>
              <a:buSzPct val="150000"/>
              <a:defRPr/>
            </a:pPr>
            <a:r>
              <a:rPr lang="en-US" dirty="0" smtClean="0"/>
              <a:t>Illumination level contours in </a:t>
            </a:r>
            <a:r>
              <a:rPr lang="en-US" dirty="0" err="1" smtClean="0"/>
              <a:t>Matlab</a:t>
            </a:r>
            <a:r>
              <a:rPr lang="en-US" baseline="30000" dirty="0" smtClean="0"/>
              <a:t>®</a:t>
            </a:r>
            <a:endParaRPr lang="en-US" dirty="0" smtClean="0"/>
          </a:p>
        </p:txBody>
      </p:sp>
      <p:sp>
        <p:nvSpPr>
          <p:cNvPr id="8" name="TextBox 7"/>
          <p:cNvSpPr txBox="1"/>
          <p:nvPr/>
        </p:nvSpPr>
        <p:spPr>
          <a:xfrm>
            <a:off x="685800" y="5122783"/>
            <a:ext cx="7696200" cy="1354217"/>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Different colors show different values of illumination (lx) at the height of desk in office </a:t>
            </a:r>
            <a:r>
              <a:rPr lang="tr-TR" sz="1800" dirty="0" err="1" smtClean="0"/>
              <a:t>place</a:t>
            </a:r>
            <a:r>
              <a:rPr lang="en-US" sz="1800" dirty="0" smtClean="0"/>
              <a:t>. Red indicates the highest illumination level.</a:t>
            </a:r>
          </a:p>
          <a:p>
            <a:pPr marL="342900" indent="-342900" algn="just">
              <a:spcAft>
                <a:spcPts val="1200"/>
              </a:spcAft>
              <a:buClr>
                <a:srgbClr val="3366CC"/>
              </a:buClr>
              <a:buSzPct val="150000"/>
              <a:buFont typeface="Courier New" pitchFamily="49" charset="0"/>
              <a:buChar char="o"/>
              <a:defRPr/>
            </a:pPr>
            <a:r>
              <a:rPr lang="en-US" sz="1800" dirty="0"/>
              <a:t>The minimum </a:t>
            </a:r>
            <a:r>
              <a:rPr lang="en-US" sz="1800" dirty="0" smtClean="0"/>
              <a:t>and maximum values of illumination </a:t>
            </a:r>
            <a:r>
              <a:rPr lang="en-US" sz="1800" dirty="0"/>
              <a:t>are 278 lx and 712 lx </a:t>
            </a:r>
            <a:r>
              <a:rPr lang="en-US" sz="1800" dirty="0" smtClean="0"/>
              <a:t>respectively. </a:t>
            </a:r>
            <a:endParaRPr lang="en-US" sz="1800" dirty="0">
              <a:solidFill>
                <a:srgbClr val="FF0000"/>
              </a:solidFill>
            </a:endParaRP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24</a:t>
            </a:fld>
            <a:endParaRPr lang="en-GB" altLang="en-US" dirty="0"/>
          </a:p>
        </p:txBody>
      </p:sp>
      <p:sp>
        <p:nvSpPr>
          <p:cNvPr id="10" name="TextBox 9"/>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1" name="TextBox 10"/>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2" name="TextBox 11"/>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14" name="Picture 13"/>
          <p:cNvPicPr>
            <a:picLocks noChangeAspect="1"/>
          </p:cNvPicPr>
          <p:nvPr/>
        </p:nvPicPr>
        <p:blipFill>
          <a:blip r:embed="rId2"/>
          <a:stretch>
            <a:fillRect/>
          </a:stretch>
        </p:blipFill>
        <p:spPr>
          <a:xfrm>
            <a:off x="5017877" y="1151792"/>
            <a:ext cx="3745123" cy="3749040"/>
          </a:xfrm>
          <a:prstGeom prst="rect">
            <a:avLst/>
          </a:prstGeom>
        </p:spPr>
      </p:pic>
      <p:pic>
        <p:nvPicPr>
          <p:cNvPr id="4" name="Picture 3"/>
          <p:cNvPicPr>
            <a:picLocks/>
          </p:cNvPicPr>
          <p:nvPr/>
        </p:nvPicPr>
        <p:blipFill>
          <a:blip r:embed="rId3"/>
          <a:stretch>
            <a:fillRect/>
          </a:stretch>
        </p:blipFill>
        <p:spPr>
          <a:xfrm>
            <a:off x="685800" y="1158240"/>
            <a:ext cx="4206240" cy="3794760"/>
          </a:xfrm>
          <a:prstGeom prst="rect">
            <a:avLst/>
          </a:prstGeom>
        </p:spPr>
      </p:pic>
      <p:sp>
        <p:nvSpPr>
          <p:cNvPr id="15" name="TextBox 14"/>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6431219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366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Location of Test Points (Receivers)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4" name="TextBox 3"/>
          <p:cNvSpPr txBox="1"/>
          <p:nvPr/>
        </p:nvSpPr>
        <p:spPr>
          <a:xfrm>
            <a:off x="762001" y="1295400"/>
            <a:ext cx="75437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24 test points are chosen which are categorized into three groups:</a:t>
            </a:r>
          </a:p>
        </p:txBody>
      </p:sp>
      <p:graphicFrame>
        <p:nvGraphicFramePr>
          <p:cNvPr id="5" name="Table 4"/>
          <p:cNvGraphicFramePr>
            <a:graphicFrameLocks noGrp="1"/>
          </p:cNvGraphicFramePr>
          <p:nvPr>
            <p:extLst>
              <p:ext uri="{D42A27DB-BD31-4B8C-83A1-F6EECF244321}">
                <p14:modId xmlns:p14="http://schemas.microsoft.com/office/powerpoint/2010/main" val="1926027044"/>
              </p:ext>
            </p:extLst>
          </p:nvPr>
        </p:nvGraphicFramePr>
        <p:xfrm>
          <a:off x="1510374" y="1905000"/>
          <a:ext cx="6047051" cy="1463040"/>
        </p:xfrm>
        <a:graphic>
          <a:graphicData uri="http://schemas.openxmlformats.org/drawingml/2006/table">
            <a:tbl>
              <a:tblPr firstRow="1" firstCol="1" bandRow="1">
                <a:tableStyleId>{5940675A-B579-460E-94D1-54222C63F5DA}</a:tableStyleId>
              </a:tblPr>
              <a:tblGrid>
                <a:gridCol w="5105400">
                  <a:extLst>
                    <a:ext uri="{9D8B030D-6E8A-4147-A177-3AD203B41FA5}">
                      <a16:colId xmlns:a16="http://schemas.microsoft.com/office/drawing/2014/main" xmlns="" val="20000"/>
                    </a:ext>
                  </a:extLst>
                </a:gridCol>
                <a:gridCol w="941651">
                  <a:extLst>
                    <a:ext uri="{9D8B030D-6E8A-4147-A177-3AD203B41FA5}">
                      <a16:colId xmlns:a16="http://schemas.microsoft.com/office/drawing/2014/main" xmlns="" val="20001"/>
                    </a:ext>
                  </a:extLst>
                </a:gridCol>
              </a:tblGrid>
              <a:tr h="0">
                <a:tc>
                  <a:txBody>
                    <a:bodyPr/>
                    <a:lstStyle/>
                    <a:p>
                      <a:pPr marL="0" marR="0" lvl="1" indent="0" algn="just" defTabSz="914400" rtl="0" eaLnBrk="1" fontAlgn="auto" latinLnBrk="0" hangingPunct="1">
                        <a:lnSpc>
                          <a:spcPct val="100000"/>
                        </a:lnSpc>
                        <a:spcBef>
                          <a:spcPts val="0"/>
                        </a:spcBef>
                        <a:spcAft>
                          <a:spcPts val="0"/>
                        </a:spcAft>
                        <a:buClr>
                          <a:srgbClr val="3366CC"/>
                        </a:buClr>
                        <a:buSzPct val="100000"/>
                        <a:buFontTx/>
                        <a:buNone/>
                        <a:tabLst/>
                        <a:defRPr/>
                      </a:pPr>
                      <a:r>
                        <a:rPr lang="en-US" sz="1600" kern="1200" dirty="0" smtClean="0">
                          <a:solidFill>
                            <a:schemeClr val="tx1"/>
                          </a:solidFill>
                          <a:latin typeface="+mj-lt"/>
                          <a:ea typeface="+mn-ea"/>
                          <a:cs typeface="+mn-cs"/>
                        </a:rPr>
                        <a:t>In the corridors at a height of 1.7 m with 45º rotation</a:t>
                      </a:r>
                      <a:r>
                        <a:rPr lang="en-US" sz="1600" kern="1200" baseline="0" dirty="0" smtClean="0">
                          <a:solidFill>
                            <a:schemeClr val="tx1"/>
                          </a:solidFill>
                          <a:latin typeface="+mj-lt"/>
                          <a:ea typeface="+mn-ea"/>
                          <a:cs typeface="+mn-cs"/>
                        </a:rPr>
                        <a:t> </a:t>
                      </a:r>
                      <a:r>
                        <a:rPr lang="en-US" sz="1600" kern="1200" dirty="0" smtClean="0">
                          <a:solidFill>
                            <a:schemeClr val="tx1"/>
                          </a:solidFill>
                          <a:latin typeface="+mj-lt"/>
                          <a:ea typeface="+mn-ea"/>
                          <a:cs typeface="+mn-cs"/>
                        </a:rPr>
                        <a:t>(e.g., people who stand with a</a:t>
                      </a:r>
                      <a:r>
                        <a:rPr lang="en-US" sz="1600" kern="1200" baseline="0" dirty="0" smtClean="0">
                          <a:solidFill>
                            <a:schemeClr val="tx1"/>
                          </a:solidFill>
                          <a:latin typeface="+mj-lt"/>
                          <a:ea typeface="+mn-ea"/>
                          <a:cs typeface="+mn-cs"/>
                        </a:rPr>
                        <a:t> cell phone in hand</a:t>
                      </a:r>
                      <a:r>
                        <a:rPr lang="en-US" sz="1600" kern="1200" dirty="0" smtClean="0">
                          <a:solidFill>
                            <a:schemeClr val="tx1"/>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600" dirty="0" smtClean="0">
                          <a:solidFill>
                            <a:srgbClr val="00B0F0"/>
                          </a:solidFill>
                          <a:effectLst/>
                          <a:latin typeface="+mj-lt"/>
                          <a:ea typeface="Calibri"/>
                          <a:cs typeface="Times New Roman"/>
                        </a:rPr>
                        <a:t>D1-D12</a:t>
                      </a:r>
                      <a:endParaRPr lang="en-US" sz="1600" dirty="0">
                        <a:solidFill>
                          <a:srgbClr val="00B0F0"/>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L="0" marR="0" lvl="1" indent="0" algn="just" defTabSz="914400" rtl="0" eaLnBrk="1" fontAlgn="auto" latinLnBrk="0" hangingPunct="1">
                        <a:lnSpc>
                          <a:spcPct val="100000"/>
                        </a:lnSpc>
                        <a:spcBef>
                          <a:spcPts val="0"/>
                        </a:spcBef>
                        <a:spcAft>
                          <a:spcPts val="0"/>
                        </a:spcAft>
                        <a:buClr>
                          <a:srgbClr val="3366CC"/>
                        </a:buClr>
                        <a:buSzPct val="100000"/>
                        <a:buFontTx/>
                        <a:buNone/>
                        <a:tabLst/>
                        <a:defRPr/>
                      </a:pPr>
                      <a:r>
                        <a:rPr lang="en-US" sz="1600" kern="1200" dirty="0" smtClean="0">
                          <a:solidFill>
                            <a:schemeClr val="tx1"/>
                          </a:solidFill>
                          <a:latin typeface="+mj-lt"/>
                          <a:ea typeface="+mn-ea"/>
                          <a:cs typeface="+mn-cs"/>
                        </a:rPr>
                        <a:t>On the top of chairs at a height of 0.95 m with 45º rotation</a:t>
                      </a:r>
                      <a:r>
                        <a:rPr lang="en-US" sz="1600" kern="1200" baseline="0" dirty="0" smtClean="0">
                          <a:solidFill>
                            <a:schemeClr val="tx1"/>
                          </a:solidFill>
                          <a:latin typeface="+mj-lt"/>
                          <a:ea typeface="+mn-ea"/>
                          <a:cs typeface="+mn-cs"/>
                        </a:rPr>
                        <a:t> </a:t>
                      </a:r>
                      <a:r>
                        <a:rPr lang="en-US" sz="1600" kern="1200" dirty="0" smtClean="0">
                          <a:solidFill>
                            <a:schemeClr val="tx1"/>
                          </a:solidFill>
                          <a:latin typeface="+mj-lt"/>
                          <a:ea typeface="+mn-ea"/>
                          <a:cs typeface="+mn-cs"/>
                        </a:rPr>
                        <a:t>(i.e., people with a cell</a:t>
                      </a:r>
                      <a:r>
                        <a:rPr lang="en-US" sz="1600" kern="1200" baseline="0" dirty="0" smtClean="0">
                          <a:solidFill>
                            <a:schemeClr val="tx1"/>
                          </a:solidFill>
                          <a:latin typeface="+mj-lt"/>
                          <a:ea typeface="+mn-ea"/>
                          <a:cs typeface="+mn-cs"/>
                        </a:rPr>
                        <a:t> phone in hand</a:t>
                      </a:r>
                      <a:r>
                        <a:rPr lang="en-US" sz="1600" kern="1200" dirty="0" smtClean="0">
                          <a:solidFill>
                            <a:schemeClr val="tx1"/>
                          </a:solidFill>
                          <a:latin typeface="+mj-lt"/>
                          <a:ea typeface="+mn-ea"/>
                          <a:cs typeface="+mn-cs"/>
                        </a:rPr>
                        <a:t>)</a:t>
                      </a:r>
                      <a:endParaRPr lang="en-US" sz="1600" kern="1200" dirty="0">
                        <a:solidFill>
                          <a:srgbClr val="FF0000"/>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rgbClr val="FF0000"/>
                          </a:solidFill>
                          <a:effectLst/>
                          <a:latin typeface="+mj-lt"/>
                          <a:ea typeface="Calibri"/>
                          <a:cs typeface="Times New Roman"/>
                        </a:rPr>
                        <a:t>D13-D18</a:t>
                      </a:r>
                      <a:endParaRPr lang="en-US" sz="1600" dirty="0">
                        <a:solidFill>
                          <a:srgbClr val="FF0000"/>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marL="0" marR="0" lvl="1" indent="0" algn="just" defTabSz="914400" rtl="0" eaLnBrk="1" fontAlgn="auto" latinLnBrk="0" hangingPunct="1">
                        <a:lnSpc>
                          <a:spcPct val="100000"/>
                        </a:lnSpc>
                        <a:spcBef>
                          <a:spcPts val="0"/>
                        </a:spcBef>
                        <a:spcAft>
                          <a:spcPts val="0"/>
                        </a:spcAft>
                        <a:buClr>
                          <a:srgbClr val="3366CC"/>
                        </a:buClr>
                        <a:buSzPct val="100000"/>
                        <a:buFontTx/>
                        <a:buNone/>
                        <a:tabLst/>
                        <a:defRPr/>
                      </a:pPr>
                      <a:r>
                        <a:rPr lang="en-US" sz="1600" kern="1200" dirty="0" smtClean="0">
                          <a:solidFill>
                            <a:schemeClr val="tx1"/>
                          </a:solidFill>
                          <a:latin typeface="+mj-lt"/>
                          <a:ea typeface="+mn-ea"/>
                          <a:cs typeface="+mn-cs"/>
                        </a:rPr>
                        <a:t>On the top of chairs at a height of 1.1 m with 45º rotation</a:t>
                      </a:r>
                      <a:r>
                        <a:rPr lang="en-US" sz="1600" kern="1200" baseline="0" dirty="0" smtClean="0">
                          <a:solidFill>
                            <a:schemeClr val="tx1"/>
                          </a:solidFill>
                          <a:latin typeface="+mj-lt"/>
                          <a:ea typeface="+mn-ea"/>
                          <a:cs typeface="+mn-cs"/>
                        </a:rPr>
                        <a:t> </a:t>
                      </a:r>
                      <a:r>
                        <a:rPr lang="en-US" sz="1600" kern="1200" dirty="0" smtClean="0">
                          <a:solidFill>
                            <a:schemeClr val="tx1"/>
                          </a:solidFill>
                          <a:latin typeface="+mj-lt"/>
                          <a:ea typeface="+mn-ea"/>
                          <a:cs typeface="+mn-cs"/>
                        </a:rPr>
                        <a:t>(e.g., people who sit with a</a:t>
                      </a:r>
                      <a:r>
                        <a:rPr lang="en-US" sz="1600" kern="1200" baseline="0" dirty="0" smtClean="0">
                          <a:solidFill>
                            <a:schemeClr val="tx1"/>
                          </a:solidFill>
                          <a:latin typeface="+mj-lt"/>
                          <a:ea typeface="+mn-ea"/>
                          <a:cs typeface="+mn-cs"/>
                        </a:rPr>
                        <a:t> cell phone in hand to his/her ear</a:t>
                      </a:r>
                      <a:r>
                        <a:rPr lang="en-US" sz="1600" kern="1200" dirty="0" smtClean="0">
                          <a:solidFill>
                            <a:schemeClr val="tx1"/>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600" dirty="0" smtClean="0">
                          <a:solidFill>
                            <a:schemeClr val="accent1"/>
                          </a:solidFill>
                          <a:effectLst/>
                          <a:latin typeface="+mj-lt"/>
                        </a:rPr>
                        <a:t>D19-D24</a:t>
                      </a:r>
                      <a:endParaRPr lang="en-US" sz="1600" dirty="0">
                        <a:solidFill>
                          <a:schemeClr val="accent1"/>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13" name="TextBox 7"/>
          <p:cNvSpPr txBox="1"/>
          <p:nvPr/>
        </p:nvSpPr>
        <p:spPr>
          <a:xfrm>
            <a:off x="2743200" y="6096000"/>
            <a:ext cx="3505200" cy="276999"/>
          </a:xfrm>
          <a:prstGeom prst="rect">
            <a:avLst/>
          </a:prstGeom>
          <a:noFill/>
        </p:spPr>
        <p:txBody>
          <a:bodyPr wrap="square">
            <a:spAutoFit/>
          </a:bodyPr>
          <a:lstStyle/>
          <a:p>
            <a:pPr algn="ctr">
              <a:buClr>
                <a:srgbClr val="3366CC"/>
              </a:buClr>
              <a:buSzPct val="150000"/>
              <a:defRPr/>
            </a:pPr>
            <a:r>
              <a:rPr lang="en-US" dirty="0" smtClean="0"/>
              <a:t>Location and rotation of test points</a:t>
            </a:r>
          </a:p>
        </p:txBody>
      </p:sp>
      <p:grpSp>
        <p:nvGrpSpPr>
          <p:cNvPr id="22" name="Group 21"/>
          <p:cNvGrpSpPr/>
          <p:nvPr/>
        </p:nvGrpSpPr>
        <p:grpSpPr>
          <a:xfrm>
            <a:off x="2907665" y="3810000"/>
            <a:ext cx="3108960" cy="2286000"/>
            <a:chOff x="-2006259" y="205073"/>
            <a:chExt cx="5536519" cy="4114800"/>
          </a:xfrm>
        </p:grpSpPr>
        <p:pic>
          <p:nvPicPr>
            <p:cNvPr id="46083" name="Picture 3" descr="C:\Users\CTTLab\Desktop\Capture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6259" y="205073"/>
              <a:ext cx="5536519" cy="41148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62198" y="780358"/>
              <a:ext cx="1102851" cy="1258684"/>
              <a:chOff x="-262198" y="780358"/>
              <a:chExt cx="1102851" cy="1258684"/>
            </a:xfrm>
          </p:grpSpPr>
          <p:sp>
            <p:nvSpPr>
              <p:cNvPr id="14" name="Parallelogram 13"/>
              <p:cNvSpPr/>
              <p:nvPr/>
            </p:nvSpPr>
            <p:spPr bwMode="auto">
              <a:xfrm rot="2239050">
                <a:off x="749213" y="1701966"/>
                <a:ext cx="91440" cy="91440"/>
              </a:xfrm>
              <a:prstGeom prst="parallelogram">
                <a:avLst/>
              </a:prstGeom>
              <a:ln>
                <a:headEnd type="none" w="sm" len="sm"/>
                <a:tailEnd type="none" w="sm" len="sm"/>
              </a:ln>
              <a:scene3d>
                <a:camera prst="perspectiveContrastingRightFacing"/>
                <a:lightRig rig="threePt" dir="t"/>
              </a:scene3d>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3" name="Parallelogram 22"/>
              <p:cNvSpPr/>
              <p:nvPr/>
            </p:nvSpPr>
            <p:spPr bwMode="auto">
              <a:xfrm rot="2239050">
                <a:off x="-262198" y="780358"/>
                <a:ext cx="91440" cy="91440"/>
              </a:xfrm>
              <a:prstGeom prst="parallelogram">
                <a:avLst/>
              </a:prstGeom>
              <a:ln>
                <a:headEnd type="none" w="sm" len="sm"/>
                <a:tailEnd type="none" w="sm" len="sm"/>
              </a:ln>
              <a:scene3d>
                <a:camera prst="perspectiveContrastingRightFacing"/>
                <a:lightRig rig="threePt" dir="t"/>
              </a:scene3d>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Parallelogram 23"/>
              <p:cNvSpPr/>
              <p:nvPr/>
            </p:nvSpPr>
            <p:spPr bwMode="auto">
              <a:xfrm rot="2239050">
                <a:off x="-146166" y="1947602"/>
                <a:ext cx="91440" cy="91440"/>
              </a:xfrm>
              <a:prstGeom prst="parallelogram">
                <a:avLst/>
              </a:prstGeom>
              <a:ln>
                <a:headEnd type="none" w="sm" len="sm"/>
                <a:tailEnd type="none" w="sm" len="sm"/>
              </a:ln>
              <a:scene3d>
                <a:camera prst="perspectiveContrastingRightFacing"/>
                <a:lightRig rig="threePt" dir="t"/>
              </a:scene3d>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cxnSp>
        <p:nvCxnSpPr>
          <p:cNvPr id="27" name="Straight Arrow Connector 26"/>
          <p:cNvCxnSpPr/>
          <p:nvPr/>
        </p:nvCxnSpPr>
        <p:spPr bwMode="auto">
          <a:xfrm flipH="1">
            <a:off x="1981200" y="4800600"/>
            <a:ext cx="1981200" cy="533400"/>
          </a:xfrm>
          <a:prstGeom prst="straightConnector1">
            <a:avLst/>
          </a:prstGeom>
          <a:ln>
            <a:solidFill>
              <a:srgbClr val="00B0F0"/>
            </a:solidFill>
            <a:headEnd type="none" w="sm" len="sm"/>
            <a:tailEnd type="arrow"/>
          </a:ln>
          <a:extLst/>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bwMode="auto">
          <a:xfrm flipH="1">
            <a:off x="2133600" y="4191000"/>
            <a:ext cx="1752600" cy="381000"/>
          </a:xfrm>
          <a:prstGeom prst="straightConnector1">
            <a:avLst/>
          </a:prstGeom>
          <a:ln>
            <a:headEnd type="none" w="sm" len="sm"/>
            <a:tailEnd type="arrow"/>
          </a:ln>
          <a:ex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bwMode="auto">
          <a:xfrm>
            <a:off x="4495800" y="4686300"/>
            <a:ext cx="2895600" cy="266700"/>
          </a:xfrm>
          <a:prstGeom prst="straightConnector1">
            <a:avLst/>
          </a:prstGeom>
          <a:ln>
            <a:solidFill>
              <a:srgbClr val="FF0000"/>
            </a:solidFill>
            <a:headEnd type="none" w="sm" len="sm"/>
            <a:tailEnd type="arrow"/>
          </a:ln>
          <a:extLst/>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1524000" y="5300246"/>
            <a:ext cx="762000" cy="338554"/>
          </a:xfrm>
          <a:prstGeom prst="rect">
            <a:avLst/>
          </a:prstGeom>
          <a:noFill/>
        </p:spPr>
        <p:txBody>
          <a:bodyPr wrap="square" rtlCol="0">
            <a:spAutoFit/>
          </a:bodyPr>
          <a:lstStyle/>
          <a:p>
            <a:pPr algn="ctr"/>
            <a:r>
              <a:rPr lang="en-US" sz="1600" dirty="0">
                <a:solidFill>
                  <a:srgbClr val="00B0F0"/>
                </a:solidFill>
                <a:latin typeface="+mj-lt"/>
                <a:ea typeface="Calibri"/>
                <a:cs typeface="Times New Roman"/>
              </a:rPr>
              <a:t>D1</a:t>
            </a:r>
          </a:p>
        </p:txBody>
      </p:sp>
      <p:sp>
        <p:nvSpPr>
          <p:cNvPr id="31" name="TextBox 30"/>
          <p:cNvSpPr txBox="1"/>
          <p:nvPr/>
        </p:nvSpPr>
        <p:spPr>
          <a:xfrm>
            <a:off x="1600200" y="4572000"/>
            <a:ext cx="762000" cy="338554"/>
          </a:xfrm>
          <a:prstGeom prst="rect">
            <a:avLst/>
          </a:prstGeom>
          <a:noFill/>
        </p:spPr>
        <p:txBody>
          <a:bodyPr wrap="square" rtlCol="0">
            <a:spAutoFit/>
          </a:bodyPr>
          <a:lstStyle/>
          <a:p>
            <a:pPr algn="ctr"/>
            <a:r>
              <a:rPr lang="en-US" sz="1600" dirty="0">
                <a:solidFill>
                  <a:schemeClr val="accent1"/>
                </a:solidFill>
                <a:latin typeface="+mj-lt"/>
              </a:rPr>
              <a:t>D19</a:t>
            </a:r>
          </a:p>
        </p:txBody>
      </p:sp>
      <p:sp>
        <p:nvSpPr>
          <p:cNvPr id="32" name="TextBox 31"/>
          <p:cNvSpPr txBox="1"/>
          <p:nvPr/>
        </p:nvSpPr>
        <p:spPr>
          <a:xfrm>
            <a:off x="7162800" y="4919246"/>
            <a:ext cx="762000" cy="338554"/>
          </a:xfrm>
          <a:prstGeom prst="rect">
            <a:avLst/>
          </a:prstGeom>
          <a:noFill/>
        </p:spPr>
        <p:txBody>
          <a:bodyPr wrap="square" rtlCol="0">
            <a:spAutoFit/>
          </a:bodyPr>
          <a:lstStyle/>
          <a:p>
            <a:pPr algn="ctr"/>
            <a:r>
              <a:rPr lang="en-US" sz="1600" dirty="0">
                <a:solidFill>
                  <a:srgbClr val="FF0000"/>
                </a:solidFill>
                <a:latin typeface="+mj-lt"/>
                <a:ea typeface="Calibri"/>
                <a:cs typeface="Times New Roman"/>
              </a:rPr>
              <a:t>D13</a:t>
            </a:r>
          </a:p>
        </p:txBody>
      </p:sp>
      <p:sp>
        <p:nvSpPr>
          <p:cNvPr id="8" name="Slide Number Placeholder 7"/>
          <p:cNvSpPr>
            <a:spLocks noGrp="1"/>
          </p:cNvSpPr>
          <p:nvPr>
            <p:ph type="sldNum" sz="quarter" idx="12"/>
          </p:nvPr>
        </p:nvSpPr>
        <p:spPr/>
        <p:txBody>
          <a:bodyPr/>
          <a:lstStyle/>
          <a:p>
            <a:fld id="{2F03CF15-9775-4923-BCFF-1A75B19C3DAF}" type="slidenum">
              <a:rPr lang="en-GB" altLang="en-US" smtClean="0"/>
              <a:pPr/>
              <a:t>25</a:t>
            </a:fld>
            <a:endParaRPr lang="en-GB" altLang="en-US" dirty="0"/>
          </a:p>
        </p:txBody>
      </p:sp>
      <p:sp>
        <p:nvSpPr>
          <p:cNvPr id="19" name="TextBox 18"/>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20" name="TextBox 19"/>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25" name="TextBox 24"/>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33" name="TextBox 32"/>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888891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604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Test Points (Open Office)</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pic>
        <p:nvPicPr>
          <p:cNvPr id="56322" name="Picture 2" descr="C:\Users\CTTLab\Desktop\Capture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436853"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F03CF15-9775-4923-BCFF-1A75B19C3DAF}" type="slidenum">
              <a:rPr lang="en-GB" altLang="en-US" smtClean="0"/>
              <a:pPr/>
              <a:t>26</a:t>
            </a:fld>
            <a:endParaRPr lang="en-GB" altLang="en-US" dirty="0"/>
          </a:p>
        </p:txBody>
      </p:sp>
      <p:sp>
        <p:nvSpPr>
          <p:cNvPr id="5" name="TextBox 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7" name="TextBox 6"/>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8" name="TextBox 7"/>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0" name="TextBox 9"/>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875370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66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Test Points (Office with Cubicles)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pic>
        <p:nvPicPr>
          <p:cNvPr id="57346" name="Picture 2" descr="C:\Users\CTTLab\Desktop\Capture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037" y="1295400"/>
            <a:ext cx="7442963"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F03CF15-9775-4923-BCFF-1A75B19C3DAF}" type="slidenum">
              <a:rPr lang="en-GB" altLang="en-US" smtClean="0"/>
              <a:pPr/>
              <a:t>27</a:t>
            </a:fld>
            <a:endParaRPr lang="en-GB" altLang="en-US" dirty="0"/>
          </a:p>
        </p:txBody>
      </p:sp>
      <p:sp>
        <p:nvSpPr>
          <p:cNvPr id="5" name="TextBox 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7" name="TextBox 6"/>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8" name="TextBox 7"/>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0" name="TextBox 9"/>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41747119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Optical Channel Responses (Open Office)</a:t>
            </a:r>
            <a:endParaRPr lang="en-CA" b="1" dirty="0" smtClean="0">
              <a:solidFill>
                <a:srgbClr val="80B4CE"/>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28</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2" name="Picture 1"/>
          <p:cNvPicPr>
            <a:picLocks noChangeAspect="1"/>
          </p:cNvPicPr>
          <p:nvPr/>
        </p:nvPicPr>
        <p:blipFill>
          <a:blip r:embed="rId2"/>
          <a:stretch>
            <a:fillRect/>
          </a:stretch>
        </p:blipFill>
        <p:spPr>
          <a:xfrm>
            <a:off x="1524000" y="1203960"/>
            <a:ext cx="5884063" cy="4663440"/>
          </a:xfrm>
          <a:prstGeom prst="rect">
            <a:avLst/>
          </a:prstGeom>
        </p:spPr>
      </p:pic>
      <p:sp>
        <p:nvSpPr>
          <p:cNvPr id="12" name="TextBox 11"/>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4430601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Effective Channel Responses (Open Office)</a:t>
            </a:r>
            <a:endParaRPr lang="en-CA" b="1" dirty="0" smtClean="0">
              <a:solidFill>
                <a:srgbClr val="80B4CE"/>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29</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2" name="Picture 1"/>
          <p:cNvPicPr>
            <a:picLocks/>
          </p:cNvPicPr>
          <p:nvPr/>
        </p:nvPicPr>
        <p:blipFill>
          <a:blip r:embed="rId2"/>
          <a:stretch>
            <a:fillRect/>
          </a:stretch>
        </p:blipFill>
        <p:spPr>
          <a:xfrm>
            <a:off x="1524000" y="1203960"/>
            <a:ext cx="5852160" cy="4663440"/>
          </a:xfrm>
          <a:prstGeom prst="rect">
            <a:avLst/>
          </a:prstGeom>
        </p:spPr>
      </p:pic>
      <p:sp>
        <p:nvSpPr>
          <p:cNvPr id="12" name="TextBox 11"/>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275747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604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Outline</a:t>
            </a:r>
            <a:endParaRPr lang="en-CA" b="1" dirty="0" smtClean="0">
              <a:solidFill>
                <a:srgbClr val="80B4CE"/>
              </a:solidFill>
              <a:effectLst>
                <a:outerShdw blurRad="38100" dist="38100" dir="2700000" algn="tl">
                  <a:srgbClr val="000000">
                    <a:alpha val="43137"/>
                  </a:srgbClr>
                </a:outerShdw>
              </a:effectLst>
            </a:endParaRPr>
          </a:p>
        </p:txBody>
      </p:sp>
      <p:sp>
        <p:nvSpPr>
          <p:cNvPr id="6" name="Rectangle 1"/>
          <p:cNvSpPr/>
          <p:nvPr/>
        </p:nvSpPr>
        <p:spPr>
          <a:xfrm>
            <a:off x="838200" y="1398925"/>
            <a:ext cx="7620000" cy="3631763"/>
          </a:xfrm>
          <a:prstGeom prst="rect">
            <a:avLst/>
          </a:prstGeom>
        </p:spPr>
        <p:txBody>
          <a:bodyPr wrap="square">
            <a:spAutoFit/>
          </a:bodyPr>
          <a:lstStyle/>
          <a:p>
            <a:pPr marL="342900" lvl="1" indent="-342900">
              <a:spcAft>
                <a:spcPts val="600"/>
              </a:spcAft>
              <a:buClr>
                <a:srgbClr val="0070C0"/>
              </a:buClr>
              <a:buSzPct val="150000"/>
              <a:buFont typeface="Courier New" pitchFamily="49" charset="0"/>
              <a:buChar char="o"/>
              <a:defRPr/>
            </a:pPr>
            <a:r>
              <a:rPr lang="en-US" sz="1800" dirty="0" smtClean="0">
                <a:solidFill>
                  <a:schemeClr val="tx2"/>
                </a:solidFill>
                <a:latin typeface="+mj-lt"/>
              </a:rPr>
              <a:t>Introduction</a:t>
            </a:r>
            <a:endParaRPr lang="en-US" sz="1800" dirty="0" smtClean="0">
              <a:solidFill>
                <a:srgbClr val="0070C0"/>
              </a:solidFill>
            </a:endParaRPr>
          </a:p>
          <a:p>
            <a:pPr marL="548640" lvl="1" indent="-182880">
              <a:buClr>
                <a:srgbClr val="3366CC"/>
              </a:buClr>
              <a:buSzPct val="100000"/>
              <a:buFont typeface="Arial" pitchFamily="34" charset="0"/>
              <a:buChar char="•"/>
              <a:defRPr/>
            </a:pPr>
            <a:r>
              <a:rPr lang="en-US" sz="1600" dirty="0" smtClean="0">
                <a:solidFill>
                  <a:schemeClr val="tx2"/>
                </a:solidFill>
              </a:rPr>
              <a:t>Overview of Channel Modeling</a:t>
            </a:r>
            <a:r>
              <a:rPr lang="tr-TR" sz="1600" dirty="0" smtClean="0">
                <a:solidFill>
                  <a:schemeClr val="tx2"/>
                </a:solidFill>
              </a:rPr>
              <a:t> Methodology</a:t>
            </a:r>
            <a:endParaRPr lang="en-US" sz="1600" dirty="0" smtClean="0">
              <a:solidFill>
                <a:schemeClr val="tx2"/>
              </a:solidFill>
            </a:endParaRPr>
          </a:p>
          <a:p>
            <a:pPr marL="0" lvl="1">
              <a:spcAft>
                <a:spcPts val="0"/>
              </a:spcAft>
              <a:buClr>
                <a:srgbClr val="0070C0"/>
              </a:buClr>
              <a:buSzPct val="150000"/>
              <a:defRPr/>
            </a:pPr>
            <a:endParaRPr lang="en-US" sz="1800" dirty="0" smtClean="0">
              <a:solidFill>
                <a:schemeClr val="tx2"/>
              </a:solidFill>
            </a:endParaRPr>
          </a:p>
          <a:p>
            <a:pPr marL="342900" lvl="1" indent="-342900" algn="just">
              <a:spcAft>
                <a:spcPts val="600"/>
              </a:spcAft>
              <a:buClr>
                <a:srgbClr val="0070C0"/>
              </a:buClr>
              <a:buSzPct val="150000"/>
              <a:buFont typeface="Courier New" pitchFamily="49" charset="0"/>
              <a:buChar char="o"/>
              <a:defRPr/>
            </a:pPr>
            <a:r>
              <a:rPr lang="en-US" sz="1800" dirty="0" smtClean="0">
                <a:solidFill>
                  <a:schemeClr val="tx2"/>
                </a:solidFill>
              </a:rPr>
              <a:t>Indoor Scenarios under Consideration</a:t>
            </a:r>
            <a:r>
              <a:rPr lang="en-US" sz="1800" dirty="0" smtClean="0">
                <a:solidFill>
                  <a:schemeClr val="tx2"/>
                </a:solidFill>
                <a:latin typeface="+mj-lt"/>
                <a:cs typeface="Arial" charset="0"/>
              </a:rPr>
              <a:t>: Empty Room, </a:t>
            </a:r>
            <a:r>
              <a:rPr lang="en-US" sz="1800" dirty="0" smtClean="0">
                <a:solidFill>
                  <a:schemeClr val="tx2"/>
                </a:solidFill>
              </a:rPr>
              <a:t>Office, Home, Manufacturing Cell                          </a:t>
            </a:r>
            <a:endParaRPr lang="en-US" sz="1800" dirty="0">
              <a:solidFill>
                <a:schemeClr val="tx2"/>
              </a:solidFill>
            </a:endParaRPr>
          </a:p>
          <a:p>
            <a:pPr marL="548640" lvl="1" indent="-182880">
              <a:buClr>
                <a:srgbClr val="3366CC"/>
              </a:buClr>
              <a:buSzPct val="100000"/>
              <a:buFont typeface="Arial" pitchFamily="34" charset="0"/>
              <a:buChar char="•"/>
              <a:defRPr/>
            </a:pPr>
            <a:r>
              <a:rPr lang="en-US" sz="1600" dirty="0" smtClean="0">
                <a:solidFill>
                  <a:schemeClr val="tx2"/>
                </a:solidFill>
              </a:rPr>
              <a:t>Modeling of the Indoor Environment</a:t>
            </a:r>
            <a:endParaRPr lang="en-US" sz="1600" dirty="0">
              <a:solidFill>
                <a:schemeClr val="tx2"/>
              </a:solidFill>
            </a:endParaRPr>
          </a:p>
          <a:p>
            <a:pPr marL="548640" lvl="1" indent="-182880">
              <a:buClr>
                <a:srgbClr val="3366CC"/>
              </a:buClr>
              <a:buSzPct val="100000"/>
              <a:buFont typeface="Arial" pitchFamily="34" charset="0"/>
              <a:buChar char="•"/>
              <a:defRPr/>
            </a:pPr>
            <a:r>
              <a:rPr lang="en-US" sz="1600" dirty="0">
                <a:solidFill>
                  <a:schemeClr val="tx2"/>
                </a:solidFill>
              </a:rPr>
              <a:t>Source Modeling</a:t>
            </a:r>
          </a:p>
          <a:p>
            <a:pPr marL="548640" lvl="1" indent="-182880">
              <a:buClr>
                <a:srgbClr val="3366CC"/>
              </a:buClr>
              <a:buSzPct val="100000"/>
              <a:buFont typeface="Arial" pitchFamily="34" charset="0"/>
              <a:buChar char="•"/>
              <a:defRPr/>
            </a:pPr>
            <a:r>
              <a:rPr lang="en-US" sz="1600" dirty="0">
                <a:solidFill>
                  <a:schemeClr val="tx2"/>
                </a:solidFill>
              </a:rPr>
              <a:t>Illumination Level Requirements</a:t>
            </a:r>
          </a:p>
          <a:p>
            <a:pPr marL="548640" lvl="1" indent="-182880">
              <a:buClr>
                <a:srgbClr val="3366CC"/>
              </a:buClr>
              <a:buSzPct val="100000"/>
              <a:buFont typeface="Arial" pitchFamily="34" charset="0"/>
              <a:buChar char="•"/>
              <a:defRPr/>
            </a:pPr>
            <a:r>
              <a:rPr lang="en-US" sz="1600" dirty="0">
                <a:solidFill>
                  <a:schemeClr val="tx2"/>
                </a:solidFill>
              </a:rPr>
              <a:t>Channel Impulse Responses (</a:t>
            </a:r>
            <a:r>
              <a:rPr lang="en-US" sz="1600" dirty="0" smtClean="0">
                <a:solidFill>
                  <a:schemeClr val="tx2"/>
                </a:solidFill>
              </a:rPr>
              <a:t>CIRs)</a:t>
            </a:r>
          </a:p>
          <a:p>
            <a:pPr marL="548640" lvl="1" indent="-182880">
              <a:spcAft>
                <a:spcPts val="0"/>
              </a:spcAft>
              <a:buClr>
                <a:srgbClr val="3366CC"/>
              </a:buClr>
              <a:buSzPct val="100000"/>
              <a:buFont typeface="Arial" pitchFamily="34" charset="0"/>
              <a:buChar char="•"/>
              <a:defRPr/>
            </a:pPr>
            <a:r>
              <a:rPr lang="en-US" sz="1600" dirty="0">
                <a:solidFill>
                  <a:schemeClr val="tx2"/>
                </a:solidFill>
                <a:cs typeface="Arial" charset="0"/>
              </a:rPr>
              <a:t>Effective Channel Responses</a:t>
            </a:r>
          </a:p>
          <a:p>
            <a:pPr marL="548640" lvl="1" indent="-182880">
              <a:spcAft>
                <a:spcPts val="0"/>
              </a:spcAft>
              <a:buClr>
                <a:srgbClr val="3366CC"/>
              </a:buClr>
              <a:buSzPct val="100000"/>
              <a:buFont typeface="Arial" pitchFamily="34" charset="0"/>
              <a:buChar char="•"/>
              <a:defRPr/>
            </a:pPr>
            <a:r>
              <a:rPr lang="en-US" sz="1600" dirty="0">
                <a:solidFill>
                  <a:schemeClr val="tx2"/>
                </a:solidFill>
                <a:cs typeface="Arial" charset="0"/>
              </a:rPr>
              <a:t>Channel </a:t>
            </a:r>
            <a:r>
              <a:rPr lang="en-US" sz="1600" dirty="0" smtClean="0">
                <a:solidFill>
                  <a:schemeClr val="tx2"/>
                </a:solidFill>
                <a:cs typeface="Arial" charset="0"/>
              </a:rPr>
              <a:t>Characteristics</a:t>
            </a:r>
            <a:endParaRPr lang="en-US" sz="1600" dirty="0">
              <a:solidFill>
                <a:schemeClr val="tx2"/>
              </a:solidFill>
            </a:endParaRPr>
          </a:p>
          <a:p>
            <a:pPr marL="1257300" lvl="1" indent="-342900">
              <a:buClr>
                <a:srgbClr val="3366CC"/>
              </a:buClr>
              <a:buSzPct val="100000"/>
              <a:buFont typeface="Arial" pitchFamily="34" charset="0"/>
              <a:buChar char="•"/>
              <a:defRPr/>
            </a:pPr>
            <a:endParaRPr lang="en-US" sz="1800" dirty="0" smtClean="0">
              <a:solidFill>
                <a:schemeClr val="tx2"/>
              </a:solidFill>
              <a:latin typeface="+mj-lt"/>
              <a:cs typeface="Arial" charset="0"/>
            </a:endParaRPr>
          </a:p>
          <a:p>
            <a:pPr marL="342900" indent="-342900">
              <a:buClr>
                <a:srgbClr val="0070C0"/>
              </a:buClr>
              <a:buSzPct val="150000"/>
              <a:buFont typeface="Courier New" pitchFamily="49" charset="0"/>
              <a:buChar char="o"/>
              <a:defRPr/>
            </a:pPr>
            <a:r>
              <a:rPr lang="en-US" sz="1800" dirty="0" smtClean="0">
                <a:solidFill>
                  <a:schemeClr val="tx2"/>
                </a:solidFill>
                <a:latin typeface="+mj-lt"/>
                <a:cs typeface="Arial" charset="0"/>
              </a:rPr>
              <a:t>Conclusion</a:t>
            </a:r>
            <a:r>
              <a:rPr lang="tr-TR" sz="1800" dirty="0" smtClean="0">
                <a:solidFill>
                  <a:schemeClr val="tx2"/>
                </a:solidFill>
                <a:latin typeface="+mj-lt"/>
                <a:cs typeface="Arial" charset="0"/>
              </a:rPr>
              <a:t>s</a:t>
            </a:r>
            <a:endParaRPr lang="en-US" sz="1800" dirty="0">
              <a:solidFill>
                <a:schemeClr val="tx2"/>
              </a:solidFill>
              <a:latin typeface="+mj-lt"/>
              <a:cs typeface="Arial" charset="0"/>
            </a:endParaRPr>
          </a:p>
        </p:txBody>
      </p:sp>
      <p:sp>
        <p:nvSpPr>
          <p:cNvPr id="9" name="Slide Number Placeholder 8"/>
          <p:cNvSpPr>
            <a:spLocks noGrp="1"/>
          </p:cNvSpPr>
          <p:nvPr>
            <p:ph type="sldNum" sz="quarter" idx="12"/>
          </p:nvPr>
        </p:nvSpPr>
        <p:spPr>
          <a:xfrm>
            <a:off x="4493956" y="6475413"/>
            <a:ext cx="365760" cy="184666"/>
          </a:xfrm>
        </p:spPr>
        <p:txBody>
          <a:bodyPr/>
          <a:lstStyle/>
          <a:p>
            <a:pPr algn="ctr"/>
            <a:fld id="{2F03CF15-9775-4923-BCFF-1A75B19C3DAF}" type="slidenum">
              <a:rPr lang="en-GB" altLang="en-US" smtClean="0"/>
              <a:pPr algn="ctr"/>
              <a:t>3</a:t>
            </a:fld>
            <a:endParaRPr lang="en-GB" altLang="en-US" dirty="0"/>
          </a:p>
        </p:txBody>
      </p:sp>
      <p:sp>
        <p:nvSpPr>
          <p:cNvPr id="5" name="TextBox 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7" name="TextBox 6"/>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8" name="TextBox 7"/>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1" name="TextBox 10"/>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9642156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66800" y="5334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931509242"/>
              </p:ext>
            </p:extLst>
          </p:nvPr>
        </p:nvGraphicFramePr>
        <p:xfrm>
          <a:off x="3496823" y="1157656"/>
          <a:ext cx="2194560" cy="5257800"/>
        </p:xfrm>
        <a:graphic>
          <a:graphicData uri="http://schemas.openxmlformats.org/drawingml/2006/table">
            <a:tbl>
              <a:tblPr firstRow="1" firstCol="1" bandRow="1">
                <a:tableStyleId>{5940675A-B579-460E-94D1-54222C63F5DA}</a:tableStyleId>
              </a:tblPr>
              <a:tblGrid>
                <a:gridCol w="548640">
                  <a:extLst>
                    <a:ext uri="{9D8B030D-6E8A-4147-A177-3AD203B41FA5}">
                      <a16:colId xmlns:a16="http://schemas.microsoft.com/office/drawing/2014/main" xmlns="" val="20000"/>
                    </a:ext>
                  </a:extLst>
                </a:gridCol>
                <a:gridCol w="822960">
                  <a:extLst>
                    <a:ext uri="{9D8B030D-6E8A-4147-A177-3AD203B41FA5}">
                      <a16:colId xmlns:a16="http://schemas.microsoft.com/office/drawing/2014/main" xmlns="" val="20002"/>
                    </a:ext>
                  </a:extLst>
                </a:gridCol>
                <a:gridCol w="822960">
                  <a:extLst>
                    <a:ext uri="{9D8B030D-6E8A-4147-A177-3AD203B41FA5}">
                      <a16:colId xmlns:a16="http://schemas.microsoft.com/office/drawing/2014/main" xmlns="" val="20003"/>
                    </a:ext>
                  </a:extLst>
                </a:gridCol>
              </a:tblGrid>
              <a:tr h="201168">
                <a:tc>
                  <a:txBody>
                    <a:bodyPr/>
                    <a:lstStyle/>
                    <a:p>
                      <a:pPr marL="0" marR="0" algn="ctr">
                        <a:lnSpc>
                          <a:spcPct val="115000"/>
                        </a:lnSpc>
                        <a:spcBef>
                          <a:spcPts val="0"/>
                        </a:spcBef>
                        <a:spcAft>
                          <a:spcPts val="0"/>
                        </a:spcAft>
                      </a:pPr>
                      <a:endParaRPr lang="en-US" sz="1200" b="1" dirty="0">
                        <a:effectLst/>
                        <a:latin typeface="+mj-lt"/>
                        <a:ea typeface="Calibri"/>
                        <a:cs typeface="Times New Roman"/>
                      </a:endParaRPr>
                    </a:p>
                  </a:txBody>
                  <a:tcPr marL="58551" marR="58551" marT="0" marB="0"/>
                </a:tc>
                <a:tc>
                  <a:txBody>
                    <a:bodyPr/>
                    <a:lstStyle/>
                    <a:p>
                      <a:pPr marL="0" marR="0" algn="l">
                        <a:lnSpc>
                          <a:spcPct val="115000"/>
                        </a:lnSpc>
                        <a:spcBef>
                          <a:spcPts val="0"/>
                        </a:spcBef>
                        <a:spcAft>
                          <a:spcPts val="0"/>
                        </a:spcAft>
                      </a:pPr>
                      <a:r>
                        <a:rPr lang="en-US" sz="1200" dirty="0" smtClean="0">
                          <a:effectLst/>
                          <a:latin typeface="+mj-lt"/>
                          <a:ea typeface="Calibri"/>
                          <a:cs typeface="Times New Roman"/>
                        </a:rPr>
                        <a:t>         </a:t>
                      </a:r>
                      <a:r>
                        <a:rPr lang="en-US" sz="1200" baseline="0" dirty="0" smtClean="0">
                          <a:effectLst/>
                          <a:latin typeface="+mj-lt"/>
                          <a:ea typeface="Calibri"/>
                          <a:cs typeface="Times New Roman"/>
                        </a:rPr>
                        <a:t> </a:t>
                      </a:r>
                      <a:r>
                        <a:rPr lang="en-US" sz="1200" dirty="0" smtClean="0">
                          <a:effectLst/>
                          <a:latin typeface="+mj-lt"/>
                          <a:ea typeface="Calibri"/>
                          <a:cs typeface="Times New Roman"/>
                        </a:rPr>
                        <a:t>(ns)</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982370952"/>
                  </a:ext>
                </a:extLst>
              </a:tr>
              <a:tr h="149629">
                <a:tc>
                  <a:txBody>
                    <a:bodyPr/>
                    <a:lstStyle/>
                    <a:p>
                      <a:pPr marL="0" marR="0" algn="ctr">
                        <a:lnSpc>
                          <a:spcPct val="115000"/>
                        </a:lnSpc>
                        <a:spcBef>
                          <a:spcPts val="0"/>
                        </a:spcBef>
                        <a:spcAft>
                          <a:spcPts val="0"/>
                        </a:spcAft>
                      </a:pPr>
                      <a:r>
                        <a:rPr lang="en-US" sz="1200" b="1" dirty="0">
                          <a:effectLst/>
                          <a:latin typeface="+mj-lt"/>
                        </a:rPr>
                        <a:t>D1</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15.51</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2.60×10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149629">
                <a:tc>
                  <a:txBody>
                    <a:bodyPr/>
                    <a:lstStyle/>
                    <a:p>
                      <a:pPr marL="0" marR="0" algn="ctr">
                        <a:lnSpc>
                          <a:spcPct val="115000"/>
                        </a:lnSpc>
                        <a:spcBef>
                          <a:spcPts val="0"/>
                        </a:spcBef>
                        <a:spcAft>
                          <a:spcPts val="0"/>
                        </a:spcAft>
                      </a:pPr>
                      <a:r>
                        <a:rPr lang="en-US" sz="1200" b="1" dirty="0">
                          <a:effectLst/>
                          <a:latin typeface="+mj-lt"/>
                        </a:rPr>
                        <a:t>D2</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18.84</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1.36×10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r h="149629">
                <a:tc>
                  <a:txBody>
                    <a:bodyPr/>
                    <a:lstStyle/>
                    <a:p>
                      <a:pPr marL="0" marR="0" algn="ctr">
                        <a:lnSpc>
                          <a:spcPct val="115000"/>
                        </a:lnSpc>
                        <a:spcBef>
                          <a:spcPts val="0"/>
                        </a:spcBef>
                        <a:spcAft>
                          <a:spcPts val="0"/>
                        </a:spcAft>
                      </a:pPr>
                      <a:r>
                        <a:rPr lang="en-US" sz="1200" b="1" dirty="0">
                          <a:effectLst/>
                          <a:latin typeface="+mj-lt"/>
                        </a:rPr>
                        <a:t>D3</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18.92</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2.40×10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3"/>
                  </a:ext>
                </a:extLst>
              </a:tr>
              <a:tr h="149629">
                <a:tc>
                  <a:txBody>
                    <a:bodyPr/>
                    <a:lstStyle/>
                    <a:p>
                      <a:pPr marL="0" marR="0" algn="ctr">
                        <a:lnSpc>
                          <a:spcPct val="115000"/>
                        </a:lnSpc>
                        <a:spcBef>
                          <a:spcPts val="0"/>
                        </a:spcBef>
                        <a:spcAft>
                          <a:spcPts val="0"/>
                        </a:spcAft>
                      </a:pPr>
                      <a:r>
                        <a:rPr lang="en-US" sz="1200" b="1" dirty="0">
                          <a:effectLst/>
                          <a:latin typeface="+mj-lt"/>
                        </a:rPr>
                        <a:t>D4</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16.97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3.32×10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149629">
                <a:tc>
                  <a:txBody>
                    <a:bodyPr/>
                    <a:lstStyle/>
                    <a:p>
                      <a:pPr marL="0" marR="0" algn="ctr">
                        <a:lnSpc>
                          <a:spcPct val="115000"/>
                        </a:lnSpc>
                        <a:spcBef>
                          <a:spcPts val="0"/>
                        </a:spcBef>
                        <a:spcAft>
                          <a:spcPts val="0"/>
                        </a:spcAft>
                      </a:pPr>
                      <a:r>
                        <a:rPr lang="en-US" sz="1200" b="1" dirty="0">
                          <a:effectLst/>
                          <a:latin typeface="+mj-lt"/>
                        </a:rPr>
                        <a:t>D5</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16.75</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2.34×10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149629">
                <a:tc>
                  <a:txBody>
                    <a:bodyPr/>
                    <a:lstStyle/>
                    <a:p>
                      <a:pPr marL="0" marR="0" algn="ctr">
                        <a:lnSpc>
                          <a:spcPct val="115000"/>
                        </a:lnSpc>
                        <a:spcBef>
                          <a:spcPts val="0"/>
                        </a:spcBef>
                        <a:spcAft>
                          <a:spcPts val="0"/>
                        </a:spcAft>
                      </a:pPr>
                      <a:r>
                        <a:rPr lang="en-US" sz="1200" b="1" dirty="0">
                          <a:effectLst/>
                          <a:latin typeface="+mj-lt"/>
                        </a:rPr>
                        <a:t>D6</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17.33</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2.60×10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6"/>
                  </a:ext>
                </a:extLst>
              </a:tr>
              <a:tr h="149629">
                <a:tc>
                  <a:txBody>
                    <a:bodyPr/>
                    <a:lstStyle/>
                    <a:p>
                      <a:pPr marL="0" marR="0" algn="ctr">
                        <a:lnSpc>
                          <a:spcPct val="115000"/>
                        </a:lnSpc>
                        <a:spcBef>
                          <a:spcPts val="0"/>
                        </a:spcBef>
                        <a:spcAft>
                          <a:spcPts val="0"/>
                        </a:spcAft>
                      </a:pPr>
                      <a:r>
                        <a:rPr lang="en-US" sz="1200" b="1" dirty="0">
                          <a:effectLst/>
                          <a:latin typeface="+mj-lt"/>
                        </a:rPr>
                        <a:t>D7</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20.44</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1.36×10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7"/>
                  </a:ext>
                </a:extLst>
              </a:tr>
              <a:tr h="149629">
                <a:tc>
                  <a:txBody>
                    <a:bodyPr/>
                    <a:lstStyle/>
                    <a:p>
                      <a:pPr marL="0" marR="0" algn="ctr">
                        <a:lnSpc>
                          <a:spcPct val="115000"/>
                        </a:lnSpc>
                        <a:spcBef>
                          <a:spcPts val="0"/>
                        </a:spcBef>
                        <a:spcAft>
                          <a:spcPts val="0"/>
                        </a:spcAft>
                      </a:pPr>
                      <a:r>
                        <a:rPr lang="en-US" sz="1200" b="1">
                          <a:effectLst/>
                          <a:latin typeface="+mj-lt"/>
                        </a:rPr>
                        <a:t>D8</a:t>
                      </a:r>
                      <a:endParaRPr lang="en-US" sz="12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17.83</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2.79×10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8"/>
                  </a:ext>
                </a:extLst>
              </a:tr>
              <a:tr h="149629">
                <a:tc>
                  <a:txBody>
                    <a:bodyPr/>
                    <a:lstStyle/>
                    <a:p>
                      <a:pPr marL="0" marR="0" algn="ctr">
                        <a:lnSpc>
                          <a:spcPct val="115000"/>
                        </a:lnSpc>
                        <a:spcBef>
                          <a:spcPts val="0"/>
                        </a:spcBef>
                        <a:spcAft>
                          <a:spcPts val="0"/>
                        </a:spcAft>
                      </a:pPr>
                      <a:r>
                        <a:rPr lang="en-US" sz="1200" b="1" dirty="0">
                          <a:effectLst/>
                          <a:latin typeface="+mj-lt"/>
                        </a:rPr>
                        <a:t>D9</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16.11</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2.40×10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9"/>
                  </a:ext>
                </a:extLst>
              </a:tr>
              <a:tr h="149629">
                <a:tc>
                  <a:txBody>
                    <a:bodyPr/>
                    <a:lstStyle/>
                    <a:p>
                      <a:pPr marL="0" marR="0" algn="ctr">
                        <a:lnSpc>
                          <a:spcPct val="115000"/>
                        </a:lnSpc>
                        <a:spcBef>
                          <a:spcPts val="0"/>
                        </a:spcBef>
                        <a:spcAft>
                          <a:spcPts val="0"/>
                        </a:spcAft>
                      </a:pPr>
                      <a:r>
                        <a:rPr lang="en-US" sz="1200" b="1" dirty="0">
                          <a:effectLst/>
                          <a:latin typeface="+mj-lt"/>
                        </a:rPr>
                        <a:t>D10</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15.97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3.12×10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0"/>
                  </a:ext>
                </a:extLst>
              </a:tr>
              <a:tr h="149629">
                <a:tc>
                  <a:txBody>
                    <a:bodyPr/>
                    <a:lstStyle/>
                    <a:p>
                      <a:pPr marL="0" marR="0" algn="ctr">
                        <a:lnSpc>
                          <a:spcPct val="115000"/>
                        </a:lnSpc>
                        <a:spcBef>
                          <a:spcPts val="0"/>
                        </a:spcBef>
                        <a:spcAft>
                          <a:spcPts val="0"/>
                        </a:spcAft>
                      </a:pPr>
                      <a:r>
                        <a:rPr lang="en-US" sz="1200" b="1" dirty="0">
                          <a:effectLst/>
                          <a:latin typeface="+mj-lt"/>
                        </a:rPr>
                        <a:t>D11</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18.99</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2.40×10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1"/>
                  </a:ext>
                </a:extLst>
              </a:tr>
              <a:tr h="149629">
                <a:tc>
                  <a:txBody>
                    <a:bodyPr/>
                    <a:lstStyle/>
                    <a:p>
                      <a:pPr marL="0" marR="0" algn="ctr">
                        <a:lnSpc>
                          <a:spcPct val="115000"/>
                        </a:lnSpc>
                        <a:spcBef>
                          <a:spcPts val="0"/>
                        </a:spcBef>
                        <a:spcAft>
                          <a:spcPts val="0"/>
                        </a:spcAft>
                      </a:pPr>
                      <a:r>
                        <a:rPr lang="en-US" sz="1200" b="1">
                          <a:effectLst/>
                          <a:latin typeface="+mj-lt"/>
                        </a:rPr>
                        <a:t>D12</a:t>
                      </a:r>
                      <a:endParaRPr lang="en-US" sz="12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19.57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1.82×10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2"/>
                  </a:ext>
                </a:extLst>
              </a:tr>
              <a:tr h="149629">
                <a:tc>
                  <a:txBody>
                    <a:bodyPr/>
                    <a:lstStyle/>
                    <a:p>
                      <a:pPr marL="0" marR="0" algn="ctr">
                        <a:lnSpc>
                          <a:spcPct val="115000"/>
                        </a:lnSpc>
                        <a:spcBef>
                          <a:spcPts val="0"/>
                        </a:spcBef>
                        <a:spcAft>
                          <a:spcPts val="0"/>
                        </a:spcAft>
                      </a:pPr>
                      <a:r>
                        <a:rPr lang="en-US" sz="1200" b="1" dirty="0">
                          <a:effectLst/>
                          <a:latin typeface="+mj-lt"/>
                        </a:rPr>
                        <a:t>D13</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15.37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2.27×10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3"/>
                  </a:ext>
                </a:extLst>
              </a:tr>
              <a:tr h="149629">
                <a:tc>
                  <a:txBody>
                    <a:bodyPr/>
                    <a:lstStyle/>
                    <a:p>
                      <a:pPr marL="0" marR="0" algn="ctr">
                        <a:lnSpc>
                          <a:spcPct val="115000"/>
                        </a:lnSpc>
                        <a:spcBef>
                          <a:spcPts val="0"/>
                        </a:spcBef>
                        <a:spcAft>
                          <a:spcPts val="0"/>
                        </a:spcAft>
                      </a:pPr>
                      <a:r>
                        <a:rPr lang="en-US" sz="1200" b="1">
                          <a:effectLst/>
                          <a:latin typeface="+mj-lt"/>
                        </a:rPr>
                        <a:t>D14</a:t>
                      </a:r>
                      <a:endParaRPr lang="en-US" sz="12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16.09</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2.21×10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4"/>
                  </a:ext>
                </a:extLst>
              </a:tr>
              <a:tr h="149629">
                <a:tc>
                  <a:txBody>
                    <a:bodyPr/>
                    <a:lstStyle/>
                    <a:p>
                      <a:pPr marL="0" marR="0" algn="ctr">
                        <a:lnSpc>
                          <a:spcPct val="115000"/>
                        </a:lnSpc>
                        <a:spcBef>
                          <a:spcPts val="0"/>
                        </a:spcBef>
                        <a:spcAft>
                          <a:spcPts val="0"/>
                        </a:spcAft>
                      </a:pPr>
                      <a:r>
                        <a:rPr lang="en-US" sz="1200" b="1" dirty="0">
                          <a:effectLst/>
                          <a:latin typeface="+mj-lt"/>
                        </a:rPr>
                        <a:t>D15</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17.70</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1.36×10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5"/>
                  </a:ext>
                </a:extLst>
              </a:tr>
              <a:tr h="149629">
                <a:tc>
                  <a:txBody>
                    <a:bodyPr/>
                    <a:lstStyle/>
                    <a:p>
                      <a:pPr marL="0" marR="0" algn="ctr">
                        <a:lnSpc>
                          <a:spcPct val="115000"/>
                        </a:lnSpc>
                        <a:spcBef>
                          <a:spcPts val="0"/>
                        </a:spcBef>
                        <a:spcAft>
                          <a:spcPts val="0"/>
                        </a:spcAft>
                      </a:pPr>
                      <a:r>
                        <a:rPr lang="en-US" sz="1200" b="1" dirty="0">
                          <a:effectLst/>
                          <a:latin typeface="+mj-lt"/>
                        </a:rPr>
                        <a:t>D16</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14.74</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2.34×10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6"/>
                  </a:ext>
                </a:extLst>
              </a:tr>
              <a:tr h="149629">
                <a:tc>
                  <a:txBody>
                    <a:bodyPr/>
                    <a:lstStyle/>
                    <a:p>
                      <a:pPr marL="0" marR="0" algn="ctr">
                        <a:lnSpc>
                          <a:spcPct val="115000"/>
                        </a:lnSpc>
                        <a:spcBef>
                          <a:spcPts val="0"/>
                        </a:spcBef>
                        <a:spcAft>
                          <a:spcPts val="0"/>
                        </a:spcAft>
                      </a:pPr>
                      <a:r>
                        <a:rPr lang="en-US" sz="1200" b="1">
                          <a:effectLst/>
                          <a:latin typeface="+mj-lt"/>
                        </a:rPr>
                        <a:t>D17</a:t>
                      </a:r>
                      <a:endParaRPr lang="en-US" sz="12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18.10</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1.30×10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7"/>
                  </a:ext>
                </a:extLst>
              </a:tr>
              <a:tr h="149629">
                <a:tc>
                  <a:txBody>
                    <a:bodyPr/>
                    <a:lstStyle/>
                    <a:p>
                      <a:pPr marL="0" marR="0" algn="ctr">
                        <a:lnSpc>
                          <a:spcPct val="115000"/>
                        </a:lnSpc>
                        <a:spcBef>
                          <a:spcPts val="0"/>
                        </a:spcBef>
                        <a:spcAft>
                          <a:spcPts val="0"/>
                        </a:spcAft>
                      </a:pPr>
                      <a:r>
                        <a:rPr lang="en-US" sz="1200" b="1" dirty="0">
                          <a:effectLst/>
                          <a:latin typeface="+mj-lt"/>
                        </a:rPr>
                        <a:t>D18</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16.67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1.95×10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8"/>
                  </a:ext>
                </a:extLst>
              </a:tr>
              <a:tr h="149629">
                <a:tc>
                  <a:txBody>
                    <a:bodyPr/>
                    <a:lstStyle/>
                    <a:p>
                      <a:pPr marL="0" marR="0" algn="ctr">
                        <a:lnSpc>
                          <a:spcPct val="115000"/>
                        </a:lnSpc>
                        <a:spcBef>
                          <a:spcPts val="0"/>
                        </a:spcBef>
                        <a:spcAft>
                          <a:spcPts val="0"/>
                        </a:spcAft>
                      </a:pPr>
                      <a:r>
                        <a:rPr lang="en-US" sz="1200" b="1" dirty="0">
                          <a:effectLst/>
                          <a:latin typeface="+mj-lt"/>
                        </a:rPr>
                        <a:t>D19</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15.25</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2.73×10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9"/>
                  </a:ext>
                </a:extLst>
              </a:tr>
              <a:tr h="149629">
                <a:tc>
                  <a:txBody>
                    <a:bodyPr/>
                    <a:lstStyle/>
                    <a:p>
                      <a:pPr marL="0" marR="0" algn="ctr">
                        <a:lnSpc>
                          <a:spcPct val="115000"/>
                        </a:lnSpc>
                        <a:spcBef>
                          <a:spcPts val="0"/>
                        </a:spcBef>
                        <a:spcAft>
                          <a:spcPts val="0"/>
                        </a:spcAft>
                      </a:pPr>
                      <a:r>
                        <a:rPr lang="en-US" sz="1200" b="1" dirty="0">
                          <a:effectLst/>
                          <a:latin typeface="+mj-lt"/>
                        </a:rPr>
                        <a:t>D20</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15.81</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1.82×10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20"/>
                  </a:ext>
                </a:extLst>
              </a:tr>
              <a:tr h="149629">
                <a:tc>
                  <a:txBody>
                    <a:bodyPr/>
                    <a:lstStyle/>
                    <a:p>
                      <a:pPr marL="0" marR="0" algn="ctr">
                        <a:lnSpc>
                          <a:spcPct val="115000"/>
                        </a:lnSpc>
                        <a:spcBef>
                          <a:spcPts val="0"/>
                        </a:spcBef>
                        <a:spcAft>
                          <a:spcPts val="0"/>
                        </a:spcAft>
                      </a:pPr>
                      <a:r>
                        <a:rPr lang="en-US" sz="1200" b="1" dirty="0">
                          <a:effectLst/>
                          <a:latin typeface="+mj-lt"/>
                        </a:rPr>
                        <a:t>D21</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17.36</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1.69×10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21"/>
                  </a:ext>
                </a:extLst>
              </a:tr>
              <a:tr h="149629">
                <a:tc>
                  <a:txBody>
                    <a:bodyPr/>
                    <a:lstStyle/>
                    <a:p>
                      <a:pPr marL="0" marR="0" algn="ctr">
                        <a:lnSpc>
                          <a:spcPct val="115000"/>
                        </a:lnSpc>
                        <a:spcBef>
                          <a:spcPts val="0"/>
                        </a:spcBef>
                        <a:spcAft>
                          <a:spcPts val="0"/>
                        </a:spcAft>
                      </a:pPr>
                      <a:r>
                        <a:rPr lang="en-US" sz="1200" b="1" dirty="0">
                          <a:effectLst/>
                          <a:latin typeface="+mj-lt"/>
                        </a:rPr>
                        <a:t>D22</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18.02</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1.36×10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22"/>
                  </a:ext>
                </a:extLst>
              </a:tr>
              <a:tr h="149629">
                <a:tc>
                  <a:txBody>
                    <a:bodyPr/>
                    <a:lstStyle/>
                    <a:p>
                      <a:pPr marL="0" marR="0" algn="ctr">
                        <a:lnSpc>
                          <a:spcPct val="115000"/>
                        </a:lnSpc>
                        <a:spcBef>
                          <a:spcPts val="0"/>
                        </a:spcBef>
                        <a:spcAft>
                          <a:spcPts val="0"/>
                        </a:spcAft>
                      </a:pPr>
                      <a:r>
                        <a:rPr lang="en-US" sz="1200" b="1" dirty="0">
                          <a:effectLst/>
                          <a:latin typeface="+mj-lt"/>
                        </a:rPr>
                        <a:t>D23</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17.99</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1.49×10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23"/>
                  </a:ext>
                </a:extLst>
              </a:tr>
              <a:tr h="157734">
                <a:tc>
                  <a:txBody>
                    <a:bodyPr/>
                    <a:lstStyle/>
                    <a:p>
                      <a:pPr marL="0" marR="0" algn="ctr">
                        <a:lnSpc>
                          <a:spcPct val="115000"/>
                        </a:lnSpc>
                        <a:spcBef>
                          <a:spcPts val="0"/>
                        </a:spcBef>
                        <a:spcAft>
                          <a:spcPts val="0"/>
                        </a:spcAft>
                      </a:pPr>
                      <a:r>
                        <a:rPr lang="en-US" sz="1200" b="1" dirty="0">
                          <a:effectLst/>
                          <a:latin typeface="+mj-lt"/>
                        </a:rPr>
                        <a:t>D24</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17.85</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1.75×10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24"/>
                  </a:ext>
                </a:extLst>
              </a:tr>
            </a:tbl>
          </a:graphicData>
        </a:graphic>
      </p:graphicFrame>
      <p:sp>
        <p:nvSpPr>
          <p:cNvPr id="15" name="Slide Number Placeholder 14"/>
          <p:cNvSpPr>
            <a:spLocks noGrp="1"/>
          </p:cNvSpPr>
          <p:nvPr>
            <p:ph type="sldNum" sz="quarter" idx="12"/>
          </p:nvPr>
        </p:nvSpPr>
        <p:spPr/>
        <p:txBody>
          <a:bodyPr/>
          <a:lstStyle/>
          <a:p>
            <a:fld id="{2F03CF15-9775-4923-BCFF-1A75B19C3DAF}" type="slidenum">
              <a:rPr lang="en-GB" altLang="en-US" smtClean="0"/>
              <a:pPr/>
              <a:t>30</a:t>
            </a:fld>
            <a:endParaRPr lang="en-GB" altLang="en-US" dirty="0"/>
          </a:p>
        </p:txBody>
      </p:sp>
      <p:sp>
        <p:nvSpPr>
          <p:cNvPr id="14" name="TextBox 13"/>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6" name="TextBox 15"/>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7" name="TextBox 16"/>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graphicFrame>
        <p:nvGraphicFramePr>
          <p:cNvPr id="19" name="Object 18"/>
          <p:cNvGraphicFramePr>
            <a:graphicFrameLocks noChangeAspect="1"/>
          </p:cNvGraphicFramePr>
          <p:nvPr>
            <p:extLst>
              <p:ext uri="{D42A27DB-BD31-4B8C-83A1-F6EECF244321}">
                <p14:modId xmlns:p14="http://schemas.microsoft.com/office/powerpoint/2010/main" val="1233403485"/>
              </p:ext>
            </p:extLst>
          </p:nvPr>
        </p:nvGraphicFramePr>
        <p:xfrm>
          <a:off x="5188944" y="1139989"/>
          <a:ext cx="219075" cy="228600"/>
        </p:xfrm>
        <a:graphic>
          <a:graphicData uri="http://schemas.openxmlformats.org/presentationml/2006/ole">
            <mc:AlternateContent xmlns:mc="http://schemas.openxmlformats.org/markup-compatibility/2006">
              <mc:Choice xmlns:v="urn:schemas-microsoft-com:vml" Requires="v">
                <p:oleObj spid="_x0000_s46242" name="Equation" r:id="rId3" imgW="215640" imgH="228600" progId="Equation.DSMT4">
                  <p:embed/>
                </p:oleObj>
              </mc:Choice>
              <mc:Fallback>
                <p:oleObj name="Equation" r:id="rId3" imgW="215640" imgH="228600" progId="Equation.DSMT4">
                  <p:embed/>
                  <p:pic>
                    <p:nvPicPr>
                      <p:cNvPr id="6" name="Object 5"/>
                      <p:cNvPicPr>
                        <a:picLocks noChangeAspect="1" noChangeArrowheads="1"/>
                      </p:cNvPicPr>
                      <p:nvPr/>
                    </p:nvPicPr>
                    <p:blipFill>
                      <a:blip r:embed="rId4"/>
                      <a:srcRect/>
                      <a:stretch>
                        <a:fillRect/>
                      </a:stretch>
                    </p:blipFill>
                    <p:spPr bwMode="auto">
                      <a:xfrm>
                        <a:off x="5188944" y="1139989"/>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745388269"/>
              </p:ext>
            </p:extLst>
          </p:nvPr>
        </p:nvGraphicFramePr>
        <p:xfrm>
          <a:off x="4188819" y="1115322"/>
          <a:ext cx="304800" cy="228600"/>
        </p:xfrm>
        <a:graphic>
          <a:graphicData uri="http://schemas.openxmlformats.org/presentationml/2006/ole">
            <mc:AlternateContent xmlns:mc="http://schemas.openxmlformats.org/markup-compatibility/2006">
              <mc:Choice xmlns:v="urn:schemas-microsoft-com:vml" Requires="v">
                <p:oleObj spid="_x0000_s46243" name="Equation" r:id="rId5" imgW="304560" imgH="228600" progId="Equation.DSMT4">
                  <p:embed/>
                </p:oleObj>
              </mc:Choice>
              <mc:Fallback>
                <p:oleObj name="Equation" r:id="rId5" imgW="304560" imgH="228600" progId="Equation.DSMT4">
                  <p:embed/>
                  <p:pic>
                    <p:nvPicPr>
                      <p:cNvPr id="13" name="Object 12"/>
                      <p:cNvPicPr>
                        <a:picLocks noChangeAspect="1" noChangeArrowheads="1"/>
                      </p:cNvPicPr>
                      <p:nvPr/>
                    </p:nvPicPr>
                    <p:blipFill>
                      <a:blip r:embed="rId6"/>
                      <a:srcRect/>
                      <a:stretch>
                        <a:fillRect/>
                      </a:stretch>
                    </p:blipFill>
                    <p:spPr bwMode="auto">
                      <a:xfrm>
                        <a:off x="4188819" y="1115322"/>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5896400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85800"/>
            <a:ext cx="7772400" cy="1066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Optical Channel Responses </a:t>
            </a:r>
          </a:p>
          <a:p>
            <a:pPr algn="ctr" eaLnBrk="1" hangingPunct="1">
              <a:defRPr/>
            </a:pPr>
            <a:r>
              <a:rPr lang="en-US" sz="3200" b="1" dirty="0" smtClean="0">
                <a:solidFill>
                  <a:srgbClr val="0070C0"/>
                </a:solidFill>
              </a:rPr>
              <a:t>(Office with Cubicles)</a:t>
            </a:r>
            <a:endParaRPr lang="en-CA" b="1" dirty="0" smtClean="0">
              <a:solidFill>
                <a:srgbClr val="80B4CE"/>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31</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12" name="Picture 11"/>
          <p:cNvPicPr>
            <a:picLocks/>
          </p:cNvPicPr>
          <p:nvPr/>
        </p:nvPicPr>
        <p:blipFill>
          <a:blip r:embed="rId2"/>
          <a:stretch>
            <a:fillRect/>
          </a:stretch>
        </p:blipFill>
        <p:spPr>
          <a:xfrm>
            <a:off x="1577341" y="1600200"/>
            <a:ext cx="5852160" cy="4663440"/>
          </a:xfrm>
          <a:prstGeom prst="rect">
            <a:avLst/>
          </a:prstGeom>
        </p:spPr>
      </p:pic>
      <p:sp>
        <p:nvSpPr>
          <p:cNvPr id="13" name="TextBox 12"/>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7778318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F03CF15-9775-4923-BCFF-1A75B19C3DAF}" type="slidenum">
              <a:rPr lang="en-GB" altLang="en-US" smtClean="0"/>
              <a:pPr/>
              <a:t>32</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2" name="Rectangle 2"/>
          <p:cNvSpPr txBox="1">
            <a:spLocks noChangeArrowheads="1"/>
          </p:cNvSpPr>
          <p:nvPr/>
        </p:nvSpPr>
        <p:spPr>
          <a:xfrm>
            <a:off x="685800" y="685800"/>
            <a:ext cx="7772400" cy="1066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Effective Channel Responses </a:t>
            </a:r>
          </a:p>
          <a:p>
            <a:pPr algn="ctr" eaLnBrk="1" hangingPunct="1">
              <a:defRPr/>
            </a:pPr>
            <a:r>
              <a:rPr lang="en-US" sz="3200" b="1" dirty="0" smtClean="0">
                <a:solidFill>
                  <a:srgbClr val="0070C0"/>
                </a:solidFill>
              </a:rPr>
              <a:t>(Office with Cubicles)</a:t>
            </a:r>
            <a:endParaRPr lang="en-CA" b="1" dirty="0" smtClean="0">
              <a:solidFill>
                <a:srgbClr val="80B4CE"/>
              </a:solidFill>
              <a:effectLst>
                <a:outerShdw blurRad="38100" dist="38100" dir="2700000" algn="tl">
                  <a:srgbClr val="000000">
                    <a:alpha val="43137"/>
                  </a:srgbClr>
                </a:outerShdw>
              </a:effectLst>
            </a:endParaRPr>
          </a:p>
        </p:txBody>
      </p:sp>
      <p:pic>
        <p:nvPicPr>
          <p:cNvPr id="13" name="Picture 12"/>
          <p:cNvPicPr>
            <a:picLocks/>
          </p:cNvPicPr>
          <p:nvPr/>
        </p:nvPicPr>
        <p:blipFill>
          <a:blip r:embed="rId2"/>
          <a:stretch>
            <a:fillRect/>
          </a:stretch>
        </p:blipFill>
        <p:spPr>
          <a:xfrm>
            <a:off x="1567876" y="1617200"/>
            <a:ext cx="5852160" cy="4663440"/>
          </a:xfrm>
          <a:prstGeom prst="rect">
            <a:avLst/>
          </a:prstGeom>
        </p:spPr>
      </p:pic>
      <p:sp>
        <p:nvSpPr>
          <p:cNvPr id="14" name="TextBox 1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6090487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96831065"/>
              </p:ext>
            </p:extLst>
          </p:nvPr>
        </p:nvGraphicFramePr>
        <p:xfrm>
          <a:off x="3472545" y="1157656"/>
          <a:ext cx="2194560" cy="5257800"/>
        </p:xfrm>
        <a:graphic>
          <a:graphicData uri="http://schemas.openxmlformats.org/drawingml/2006/table">
            <a:tbl>
              <a:tblPr firstRow="1" firstCol="1" bandRow="1">
                <a:tableStyleId>{5940675A-B579-460E-94D1-54222C63F5DA}</a:tableStyleId>
              </a:tblPr>
              <a:tblGrid>
                <a:gridCol w="548640">
                  <a:extLst>
                    <a:ext uri="{9D8B030D-6E8A-4147-A177-3AD203B41FA5}">
                      <a16:colId xmlns:a16="http://schemas.microsoft.com/office/drawing/2014/main" xmlns="" val="20000"/>
                    </a:ext>
                  </a:extLst>
                </a:gridCol>
                <a:gridCol w="822960">
                  <a:extLst>
                    <a:ext uri="{9D8B030D-6E8A-4147-A177-3AD203B41FA5}">
                      <a16:colId xmlns:a16="http://schemas.microsoft.com/office/drawing/2014/main" xmlns="" val="20002"/>
                    </a:ext>
                  </a:extLst>
                </a:gridCol>
                <a:gridCol w="822960">
                  <a:extLst>
                    <a:ext uri="{9D8B030D-6E8A-4147-A177-3AD203B41FA5}">
                      <a16:colId xmlns:a16="http://schemas.microsoft.com/office/drawing/2014/main" xmlns="" val="20003"/>
                    </a:ext>
                  </a:extLst>
                </a:gridCol>
              </a:tblGrid>
              <a:tr h="201168">
                <a:tc>
                  <a:txBody>
                    <a:bodyPr/>
                    <a:lstStyle/>
                    <a:p>
                      <a:pPr marL="0" marR="0" algn="ctr">
                        <a:lnSpc>
                          <a:spcPct val="115000"/>
                        </a:lnSpc>
                        <a:spcBef>
                          <a:spcPts val="0"/>
                        </a:spcBef>
                        <a:spcAft>
                          <a:spcPts val="0"/>
                        </a:spcAft>
                      </a:pPr>
                      <a:endParaRPr lang="en-US" sz="1200" b="1" dirty="0">
                        <a:effectLst/>
                        <a:latin typeface="+mj-lt"/>
                        <a:ea typeface="Calibri"/>
                        <a:cs typeface="Times New Roman"/>
                      </a:endParaRPr>
                    </a:p>
                  </a:txBody>
                  <a:tcPr marL="58551" marR="58551" marT="0" marB="0"/>
                </a:tc>
                <a:tc>
                  <a:txBody>
                    <a:bodyPr/>
                    <a:lstStyle/>
                    <a:p>
                      <a:pPr marL="0" marR="0" algn="l">
                        <a:lnSpc>
                          <a:spcPct val="115000"/>
                        </a:lnSpc>
                        <a:spcBef>
                          <a:spcPts val="0"/>
                        </a:spcBef>
                        <a:spcAft>
                          <a:spcPts val="0"/>
                        </a:spcAft>
                      </a:pPr>
                      <a:r>
                        <a:rPr lang="en-US" sz="1200" dirty="0" smtClean="0">
                          <a:effectLst/>
                          <a:latin typeface="+mj-lt"/>
                          <a:ea typeface="Calibri"/>
                          <a:cs typeface="Times New Roman"/>
                        </a:rPr>
                        <a:t>          (ns)</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3676549163"/>
                  </a:ext>
                </a:extLst>
              </a:tr>
              <a:tr h="149629">
                <a:tc>
                  <a:txBody>
                    <a:bodyPr/>
                    <a:lstStyle/>
                    <a:p>
                      <a:pPr marL="0" marR="0" algn="ctr">
                        <a:lnSpc>
                          <a:spcPct val="115000"/>
                        </a:lnSpc>
                        <a:spcBef>
                          <a:spcPts val="0"/>
                        </a:spcBef>
                        <a:spcAft>
                          <a:spcPts val="0"/>
                        </a:spcAft>
                      </a:pPr>
                      <a:r>
                        <a:rPr lang="en-US" sz="1200" b="1" dirty="0">
                          <a:effectLst/>
                          <a:latin typeface="+mj-lt"/>
                        </a:rPr>
                        <a:t>D1</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13.80</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2.48×10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149629">
                <a:tc>
                  <a:txBody>
                    <a:bodyPr/>
                    <a:lstStyle/>
                    <a:p>
                      <a:pPr marL="0" marR="0" algn="ctr">
                        <a:lnSpc>
                          <a:spcPct val="115000"/>
                        </a:lnSpc>
                        <a:spcBef>
                          <a:spcPts val="0"/>
                        </a:spcBef>
                        <a:spcAft>
                          <a:spcPts val="0"/>
                        </a:spcAft>
                      </a:pPr>
                      <a:r>
                        <a:rPr lang="en-US" sz="1200" b="1" dirty="0">
                          <a:effectLst/>
                          <a:latin typeface="+mj-lt"/>
                        </a:rPr>
                        <a:t>D2</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17.33</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1.30×10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r h="149629">
                <a:tc>
                  <a:txBody>
                    <a:bodyPr/>
                    <a:lstStyle/>
                    <a:p>
                      <a:pPr marL="0" marR="0" algn="ctr">
                        <a:lnSpc>
                          <a:spcPct val="115000"/>
                        </a:lnSpc>
                        <a:spcBef>
                          <a:spcPts val="0"/>
                        </a:spcBef>
                        <a:spcAft>
                          <a:spcPts val="0"/>
                        </a:spcAft>
                      </a:pPr>
                      <a:r>
                        <a:rPr lang="en-US" sz="1200" b="1">
                          <a:effectLst/>
                          <a:latin typeface="+mj-lt"/>
                        </a:rPr>
                        <a:t>D3</a:t>
                      </a:r>
                      <a:endParaRPr lang="en-US" sz="12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16.47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2.30×10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3"/>
                  </a:ext>
                </a:extLst>
              </a:tr>
              <a:tr h="149629">
                <a:tc>
                  <a:txBody>
                    <a:bodyPr/>
                    <a:lstStyle/>
                    <a:p>
                      <a:pPr marL="0" marR="0" algn="ctr">
                        <a:lnSpc>
                          <a:spcPct val="115000"/>
                        </a:lnSpc>
                        <a:spcBef>
                          <a:spcPts val="0"/>
                        </a:spcBef>
                        <a:spcAft>
                          <a:spcPts val="0"/>
                        </a:spcAft>
                      </a:pPr>
                      <a:r>
                        <a:rPr lang="en-US" sz="1200" b="1" dirty="0">
                          <a:effectLst/>
                          <a:latin typeface="+mj-lt"/>
                        </a:rPr>
                        <a:t>D4</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14.39</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3.18×10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149629">
                <a:tc>
                  <a:txBody>
                    <a:bodyPr/>
                    <a:lstStyle/>
                    <a:p>
                      <a:pPr marL="0" marR="0" algn="ctr">
                        <a:lnSpc>
                          <a:spcPct val="115000"/>
                        </a:lnSpc>
                        <a:spcBef>
                          <a:spcPts val="0"/>
                        </a:spcBef>
                        <a:spcAft>
                          <a:spcPts val="0"/>
                        </a:spcAft>
                      </a:pPr>
                      <a:r>
                        <a:rPr lang="en-US" sz="1200" b="1" dirty="0">
                          <a:effectLst/>
                          <a:latin typeface="+mj-lt"/>
                        </a:rPr>
                        <a:t>D5</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15.17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2.16×10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149629">
                <a:tc>
                  <a:txBody>
                    <a:bodyPr/>
                    <a:lstStyle/>
                    <a:p>
                      <a:pPr marL="0" marR="0" algn="ctr">
                        <a:lnSpc>
                          <a:spcPct val="115000"/>
                        </a:lnSpc>
                        <a:spcBef>
                          <a:spcPts val="0"/>
                        </a:spcBef>
                        <a:spcAft>
                          <a:spcPts val="0"/>
                        </a:spcAft>
                      </a:pPr>
                      <a:r>
                        <a:rPr lang="en-US" sz="1200" b="1">
                          <a:effectLst/>
                          <a:latin typeface="+mj-lt"/>
                        </a:rPr>
                        <a:t>D6</a:t>
                      </a:r>
                      <a:endParaRPr lang="en-US" sz="12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16.14</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2.48×10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6"/>
                  </a:ext>
                </a:extLst>
              </a:tr>
              <a:tr h="149629">
                <a:tc>
                  <a:txBody>
                    <a:bodyPr/>
                    <a:lstStyle/>
                    <a:p>
                      <a:pPr marL="0" marR="0" algn="ctr">
                        <a:lnSpc>
                          <a:spcPct val="115000"/>
                        </a:lnSpc>
                        <a:spcBef>
                          <a:spcPts val="0"/>
                        </a:spcBef>
                        <a:spcAft>
                          <a:spcPts val="0"/>
                        </a:spcAft>
                      </a:pPr>
                      <a:r>
                        <a:rPr lang="en-US" sz="1200" b="1" dirty="0">
                          <a:effectLst/>
                          <a:latin typeface="+mj-lt"/>
                        </a:rPr>
                        <a:t>D7</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18.87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1.24×10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7"/>
                  </a:ext>
                </a:extLst>
              </a:tr>
              <a:tr h="149629">
                <a:tc>
                  <a:txBody>
                    <a:bodyPr/>
                    <a:lstStyle/>
                    <a:p>
                      <a:pPr marL="0" marR="0" algn="ctr">
                        <a:lnSpc>
                          <a:spcPct val="115000"/>
                        </a:lnSpc>
                        <a:spcBef>
                          <a:spcPts val="0"/>
                        </a:spcBef>
                        <a:spcAft>
                          <a:spcPts val="0"/>
                        </a:spcAft>
                      </a:pPr>
                      <a:r>
                        <a:rPr lang="en-US" sz="1200" b="1" dirty="0">
                          <a:effectLst/>
                          <a:latin typeface="+mj-lt"/>
                        </a:rPr>
                        <a:t>D8</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16.77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2.76×10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8"/>
                  </a:ext>
                </a:extLst>
              </a:tr>
              <a:tr h="149629">
                <a:tc>
                  <a:txBody>
                    <a:bodyPr/>
                    <a:lstStyle/>
                    <a:p>
                      <a:pPr marL="0" marR="0" algn="ctr">
                        <a:lnSpc>
                          <a:spcPct val="115000"/>
                        </a:lnSpc>
                        <a:spcBef>
                          <a:spcPts val="0"/>
                        </a:spcBef>
                        <a:spcAft>
                          <a:spcPts val="0"/>
                        </a:spcAft>
                      </a:pPr>
                      <a:r>
                        <a:rPr lang="en-US" sz="1200" b="1" dirty="0">
                          <a:effectLst/>
                          <a:latin typeface="+mj-lt"/>
                        </a:rPr>
                        <a:t>D9</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13.91</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2.30×10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9"/>
                  </a:ext>
                </a:extLst>
              </a:tr>
              <a:tr h="149629">
                <a:tc>
                  <a:txBody>
                    <a:bodyPr/>
                    <a:lstStyle/>
                    <a:p>
                      <a:pPr marL="0" marR="0" algn="ctr">
                        <a:lnSpc>
                          <a:spcPct val="115000"/>
                        </a:lnSpc>
                        <a:spcBef>
                          <a:spcPts val="0"/>
                        </a:spcBef>
                        <a:spcAft>
                          <a:spcPts val="0"/>
                        </a:spcAft>
                      </a:pPr>
                      <a:r>
                        <a:rPr lang="en-US" sz="1200" b="1" dirty="0">
                          <a:effectLst/>
                          <a:latin typeface="+mj-lt"/>
                        </a:rPr>
                        <a:t>D10</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14.80</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2.97×10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0"/>
                  </a:ext>
                </a:extLst>
              </a:tr>
              <a:tr h="149629">
                <a:tc>
                  <a:txBody>
                    <a:bodyPr/>
                    <a:lstStyle/>
                    <a:p>
                      <a:pPr marL="0" marR="0" algn="ctr">
                        <a:lnSpc>
                          <a:spcPct val="115000"/>
                        </a:lnSpc>
                        <a:spcBef>
                          <a:spcPts val="0"/>
                        </a:spcBef>
                        <a:spcAft>
                          <a:spcPts val="0"/>
                        </a:spcAft>
                      </a:pPr>
                      <a:r>
                        <a:rPr lang="en-US" sz="1200" b="1" dirty="0">
                          <a:effectLst/>
                          <a:latin typeface="+mj-lt"/>
                        </a:rPr>
                        <a:t>D11</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16.64</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2.39×10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1"/>
                  </a:ext>
                </a:extLst>
              </a:tr>
              <a:tr h="149629">
                <a:tc>
                  <a:txBody>
                    <a:bodyPr/>
                    <a:lstStyle/>
                    <a:p>
                      <a:pPr marL="0" marR="0" algn="ctr">
                        <a:lnSpc>
                          <a:spcPct val="115000"/>
                        </a:lnSpc>
                        <a:spcBef>
                          <a:spcPts val="0"/>
                        </a:spcBef>
                        <a:spcAft>
                          <a:spcPts val="0"/>
                        </a:spcAft>
                      </a:pPr>
                      <a:r>
                        <a:rPr lang="en-US" sz="1200" b="1" dirty="0">
                          <a:effectLst/>
                          <a:latin typeface="+mj-lt"/>
                        </a:rPr>
                        <a:t>D12</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17.80</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1.79×10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2"/>
                  </a:ext>
                </a:extLst>
              </a:tr>
              <a:tr h="149629">
                <a:tc>
                  <a:txBody>
                    <a:bodyPr/>
                    <a:lstStyle/>
                    <a:p>
                      <a:pPr marL="0" marR="0" algn="ctr">
                        <a:lnSpc>
                          <a:spcPct val="115000"/>
                        </a:lnSpc>
                        <a:spcBef>
                          <a:spcPts val="0"/>
                        </a:spcBef>
                        <a:spcAft>
                          <a:spcPts val="0"/>
                        </a:spcAft>
                      </a:pPr>
                      <a:r>
                        <a:rPr lang="en-US" sz="1200" b="1" dirty="0">
                          <a:effectLst/>
                          <a:latin typeface="+mj-lt"/>
                        </a:rPr>
                        <a:t>D13</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12.80</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2.08×10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3"/>
                  </a:ext>
                </a:extLst>
              </a:tr>
              <a:tr h="149629">
                <a:tc>
                  <a:txBody>
                    <a:bodyPr/>
                    <a:lstStyle/>
                    <a:p>
                      <a:pPr marL="0" marR="0" algn="ctr">
                        <a:lnSpc>
                          <a:spcPct val="115000"/>
                        </a:lnSpc>
                        <a:spcBef>
                          <a:spcPts val="0"/>
                        </a:spcBef>
                        <a:spcAft>
                          <a:spcPts val="0"/>
                        </a:spcAft>
                      </a:pPr>
                      <a:r>
                        <a:rPr lang="en-US" sz="1200" b="1" dirty="0">
                          <a:effectLst/>
                          <a:latin typeface="+mj-lt"/>
                        </a:rPr>
                        <a:t>D14</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14.31</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1.38×10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4"/>
                  </a:ext>
                </a:extLst>
              </a:tr>
              <a:tr h="149629">
                <a:tc>
                  <a:txBody>
                    <a:bodyPr/>
                    <a:lstStyle/>
                    <a:p>
                      <a:pPr marL="0" marR="0" algn="ctr">
                        <a:lnSpc>
                          <a:spcPct val="115000"/>
                        </a:lnSpc>
                        <a:spcBef>
                          <a:spcPts val="0"/>
                        </a:spcBef>
                        <a:spcAft>
                          <a:spcPts val="0"/>
                        </a:spcAft>
                      </a:pPr>
                      <a:r>
                        <a:rPr lang="en-US" sz="1200" b="1" dirty="0">
                          <a:effectLst/>
                          <a:latin typeface="+mj-lt"/>
                        </a:rPr>
                        <a:t>D15</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14.74</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1.27×10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5"/>
                  </a:ext>
                </a:extLst>
              </a:tr>
              <a:tr h="149629">
                <a:tc>
                  <a:txBody>
                    <a:bodyPr/>
                    <a:lstStyle/>
                    <a:p>
                      <a:pPr marL="0" marR="0" algn="ctr">
                        <a:lnSpc>
                          <a:spcPct val="115000"/>
                        </a:lnSpc>
                        <a:spcBef>
                          <a:spcPts val="0"/>
                        </a:spcBef>
                        <a:spcAft>
                          <a:spcPts val="0"/>
                        </a:spcAft>
                      </a:pPr>
                      <a:r>
                        <a:rPr lang="en-US" sz="1200" b="1" dirty="0">
                          <a:effectLst/>
                          <a:latin typeface="+mj-lt"/>
                        </a:rPr>
                        <a:t>D16</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12.36</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2.31×10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6"/>
                  </a:ext>
                </a:extLst>
              </a:tr>
              <a:tr h="149629">
                <a:tc>
                  <a:txBody>
                    <a:bodyPr/>
                    <a:lstStyle/>
                    <a:p>
                      <a:pPr marL="0" marR="0" algn="ctr">
                        <a:lnSpc>
                          <a:spcPct val="115000"/>
                        </a:lnSpc>
                        <a:spcBef>
                          <a:spcPts val="0"/>
                        </a:spcBef>
                        <a:spcAft>
                          <a:spcPts val="0"/>
                        </a:spcAft>
                      </a:pPr>
                      <a:r>
                        <a:rPr lang="en-US" sz="1200" b="1" dirty="0">
                          <a:effectLst/>
                          <a:latin typeface="+mj-lt"/>
                        </a:rPr>
                        <a:t>D17</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14.92</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1.07×10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7"/>
                  </a:ext>
                </a:extLst>
              </a:tr>
              <a:tr h="149629">
                <a:tc>
                  <a:txBody>
                    <a:bodyPr/>
                    <a:lstStyle/>
                    <a:p>
                      <a:pPr marL="0" marR="0" algn="ctr">
                        <a:lnSpc>
                          <a:spcPct val="115000"/>
                        </a:lnSpc>
                        <a:spcBef>
                          <a:spcPts val="0"/>
                        </a:spcBef>
                        <a:spcAft>
                          <a:spcPts val="0"/>
                        </a:spcAft>
                      </a:pPr>
                      <a:r>
                        <a:rPr lang="en-US" sz="1200" b="1">
                          <a:effectLst/>
                          <a:latin typeface="+mj-lt"/>
                        </a:rPr>
                        <a:t>D18</a:t>
                      </a:r>
                      <a:endParaRPr lang="en-US" sz="12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13.35</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1.76×10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8"/>
                  </a:ext>
                </a:extLst>
              </a:tr>
              <a:tr h="149629">
                <a:tc>
                  <a:txBody>
                    <a:bodyPr/>
                    <a:lstStyle/>
                    <a:p>
                      <a:pPr marL="0" marR="0" algn="ctr">
                        <a:lnSpc>
                          <a:spcPct val="115000"/>
                        </a:lnSpc>
                        <a:spcBef>
                          <a:spcPts val="0"/>
                        </a:spcBef>
                        <a:spcAft>
                          <a:spcPts val="0"/>
                        </a:spcAft>
                      </a:pPr>
                      <a:r>
                        <a:rPr lang="en-US" sz="1200" b="1" dirty="0">
                          <a:effectLst/>
                          <a:latin typeface="+mj-lt"/>
                        </a:rPr>
                        <a:t>D19</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13.49</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1.95×10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19"/>
                  </a:ext>
                </a:extLst>
              </a:tr>
              <a:tr h="149629">
                <a:tc>
                  <a:txBody>
                    <a:bodyPr/>
                    <a:lstStyle/>
                    <a:p>
                      <a:pPr marL="0" marR="0" algn="ctr">
                        <a:lnSpc>
                          <a:spcPct val="115000"/>
                        </a:lnSpc>
                        <a:spcBef>
                          <a:spcPts val="0"/>
                        </a:spcBef>
                        <a:spcAft>
                          <a:spcPts val="0"/>
                        </a:spcAft>
                      </a:pPr>
                      <a:r>
                        <a:rPr lang="en-US" sz="1200" b="1" dirty="0">
                          <a:effectLst/>
                          <a:latin typeface="+mj-lt"/>
                        </a:rPr>
                        <a:t>D20</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13.36</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1.73×10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20"/>
                  </a:ext>
                </a:extLst>
              </a:tr>
              <a:tr h="149629">
                <a:tc>
                  <a:txBody>
                    <a:bodyPr/>
                    <a:lstStyle/>
                    <a:p>
                      <a:pPr marL="0" marR="0" algn="ctr">
                        <a:lnSpc>
                          <a:spcPct val="115000"/>
                        </a:lnSpc>
                        <a:spcBef>
                          <a:spcPts val="0"/>
                        </a:spcBef>
                        <a:spcAft>
                          <a:spcPts val="0"/>
                        </a:spcAft>
                      </a:pPr>
                      <a:r>
                        <a:rPr lang="en-US" sz="1200" b="1" dirty="0">
                          <a:effectLst/>
                          <a:latin typeface="+mj-lt"/>
                        </a:rPr>
                        <a:t>D21</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13.38</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1.67×10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21"/>
                  </a:ext>
                </a:extLst>
              </a:tr>
              <a:tr h="149629">
                <a:tc>
                  <a:txBody>
                    <a:bodyPr/>
                    <a:lstStyle/>
                    <a:p>
                      <a:pPr marL="0" marR="0" algn="ctr">
                        <a:lnSpc>
                          <a:spcPct val="115000"/>
                        </a:lnSpc>
                        <a:spcBef>
                          <a:spcPts val="0"/>
                        </a:spcBef>
                        <a:spcAft>
                          <a:spcPts val="0"/>
                        </a:spcAft>
                      </a:pPr>
                      <a:r>
                        <a:rPr lang="en-US" sz="1200" b="1" dirty="0">
                          <a:effectLst/>
                          <a:latin typeface="+mj-lt"/>
                        </a:rPr>
                        <a:t>D22</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15.79</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1.23×10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22"/>
                  </a:ext>
                </a:extLst>
              </a:tr>
              <a:tr h="149629">
                <a:tc>
                  <a:txBody>
                    <a:bodyPr/>
                    <a:lstStyle/>
                    <a:p>
                      <a:pPr marL="0" marR="0" algn="ctr">
                        <a:lnSpc>
                          <a:spcPct val="115000"/>
                        </a:lnSpc>
                        <a:spcBef>
                          <a:spcPts val="0"/>
                        </a:spcBef>
                        <a:spcAft>
                          <a:spcPts val="0"/>
                        </a:spcAft>
                      </a:pPr>
                      <a:r>
                        <a:rPr lang="en-US" sz="1200" b="1" dirty="0">
                          <a:effectLst/>
                          <a:latin typeface="+mj-lt"/>
                        </a:rPr>
                        <a:t>D23</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15.45</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1.44×10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23"/>
                  </a:ext>
                </a:extLst>
              </a:tr>
              <a:tr h="157734">
                <a:tc>
                  <a:txBody>
                    <a:bodyPr/>
                    <a:lstStyle/>
                    <a:p>
                      <a:pPr marL="0" marR="0" algn="ctr">
                        <a:lnSpc>
                          <a:spcPct val="115000"/>
                        </a:lnSpc>
                        <a:spcBef>
                          <a:spcPts val="0"/>
                        </a:spcBef>
                        <a:spcAft>
                          <a:spcPts val="0"/>
                        </a:spcAft>
                      </a:pPr>
                      <a:r>
                        <a:rPr lang="en-US" sz="1200" b="1" dirty="0">
                          <a:effectLst/>
                          <a:latin typeface="+mj-lt"/>
                        </a:rPr>
                        <a:t>D24</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14.54</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1.62×10</a:t>
                      </a:r>
                      <a:r>
                        <a:rPr lang="en-US" sz="1200" baseline="30000" dirty="0" smtClean="0">
                          <a:effectLst/>
                          <a:latin typeface="+mj-lt"/>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24"/>
                  </a:ext>
                </a:extLst>
              </a:tr>
            </a:tbl>
          </a:graphicData>
        </a:graphic>
      </p:graphicFrame>
      <p:sp>
        <p:nvSpPr>
          <p:cNvPr id="10" name="Slide Number Placeholder 9"/>
          <p:cNvSpPr>
            <a:spLocks noGrp="1"/>
          </p:cNvSpPr>
          <p:nvPr>
            <p:ph type="sldNum" sz="quarter" idx="12"/>
          </p:nvPr>
        </p:nvSpPr>
        <p:spPr/>
        <p:txBody>
          <a:bodyPr/>
          <a:lstStyle/>
          <a:p>
            <a:fld id="{2F03CF15-9775-4923-BCFF-1A75B19C3DAF}" type="slidenum">
              <a:rPr lang="en-GB" altLang="en-US" smtClean="0"/>
              <a:pPr/>
              <a:t>33</a:t>
            </a:fld>
            <a:endParaRPr lang="en-GB" altLang="en-US" dirty="0"/>
          </a:p>
        </p:txBody>
      </p:sp>
      <p:sp>
        <p:nvSpPr>
          <p:cNvPr id="15" name="TextBox 1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6" name="TextBox 15"/>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7" name="TextBox 16"/>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graphicFrame>
        <p:nvGraphicFramePr>
          <p:cNvPr id="19" name="Object 18"/>
          <p:cNvGraphicFramePr>
            <a:graphicFrameLocks noChangeAspect="1"/>
          </p:cNvGraphicFramePr>
          <p:nvPr>
            <p:extLst>
              <p:ext uri="{D42A27DB-BD31-4B8C-83A1-F6EECF244321}">
                <p14:modId xmlns:p14="http://schemas.microsoft.com/office/powerpoint/2010/main" val="3939638247"/>
              </p:ext>
            </p:extLst>
          </p:nvPr>
        </p:nvGraphicFramePr>
        <p:xfrm>
          <a:off x="5143230" y="1144057"/>
          <a:ext cx="219075" cy="228600"/>
        </p:xfrm>
        <a:graphic>
          <a:graphicData uri="http://schemas.openxmlformats.org/presentationml/2006/ole">
            <mc:AlternateContent xmlns:mc="http://schemas.openxmlformats.org/markup-compatibility/2006">
              <mc:Choice xmlns:v="urn:schemas-microsoft-com:vml" Requires="v">
                <p:oleObj spid="_x0000_s47252" name="Equation" r:id="rId3" imgW="215640" imgH="228600" progId="Equation.DSMT4">
                  <p:embed/>
                </p:oleObj>
              </mc:Choice>
              <mc:Fallback>
                <p:oleObj name="Equation" r:id="rId3" imgW="215640" imgH="228600" progId="Equation.DSMT4">
                  <p:embed/>
                  <p:pic>
                    <p:nvPicPr>
                      <p:cNvPr id="19" name="Object 18"/>
                      <p:cNvPicPr>
                        <a:picLocks noChangeAspect="1" noChangeArrowheads="1"/>
                      </p:cNvPicPr>
                      <p:nvPr/>
                    </p:nvPicPr>
                    <p:blipFill>
                      <a:blip r:embed="rId4"/>
                      <a:srcRect/>
                      <a:stretch>
                        <a:fillRect/>
                      </a:stretch>
                    </p:blipFill>
                    <p:spPr bwMode="auto">
                      <a:xfrm>
                        <a:off x="5143230" y="1144057"/>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621782151"/>
              </p:ext>
            </p:extLst>
          </p:nvPr>
        </p:nvGraphicFramePr>
        <p:xfrm>
          <a:off x="4160523" y="1128099"/>
          <a:ext cx="304800" cy="228600"/>
        </p:xfrm>
        <a:graphic>
          <a:graphicData uri="http://schemas.openxmlformats.org/presentationml/2006/ole">
            <mc:AlternateContent xmlns:mc="http://schemas.openxmlformats.org/markup-compatibility/2006">
              <mc:Choice xmlns:v="urn:schemas-microsoft-com:vml" Requires="v">
                <p:oleObj spid="_x0000_s47253" name="Equation" r:id="rId5" imgW="304560" imgH="228600" progId="Equation.DSMT4">
                  <p:embed/>
                </p:oleObj>
              </mc:Choice>
              <mc:Fallback>
                <p:oleObj name="Equation" r:id="rId5" imgW="304560" imgH="228600" progId="Equation.DSMT4">
                  <p:embed/>
                  <p:pic>
                    <p:nvPicPr>
                      <p:cNvPr id="20" name="Object 19"/>
                      <p:cNvPicPr>
                        <a:picLocks noChangeAspect="1" noChangeArrowheads="1"/>
                      </p:cNvPicPr>
                      <p:nvPr/>
                    </p:nvPicPr>
                    <p:blipFill>
                      <a:blip r:embed="rId6"/>
                      <a:srcRect/>
                      <a:stretch>
                        <a:fillRect/>
                      </a:stretch>
                    </p:blipFill>
                    <p:spPr bwMode="auto">
                      <a:xfrm>
                        <a:off x="4160523" y="1128099"/>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
        <p:nvSpPr>
          <p:cNvPr id="11" name="Rectangle 2"/>
          <p:cNvSpPr txBox="1">
            <a:spLocks noChangeArrowheads="1"/>
          </p:cNvSpPr>
          <p:nvPr/>
        </p:nvSpPr>
        <p:spPr>
          <a:xfrm>
            <a:off x="1066800" y="5334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64581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685800" y="1667470"/>
            <a:ext cx="7848600" cy="923330"/>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t>In this office </a:t>
            </a:r>
            <a:r>
              <a:rPr lang="en-US" sz="1800" dirty="0"/>
              <a:t>environment, there are two light sources; one of them is the main light source at the ceiling and the other one is mounted on the desk to provide task lighting. </a:t>
            </a:r>
            <a:endParaRPr lang="en-US" sz="500" dirty="0" smtClean="0">
              <a:solidFill>
                <a:srgbClr val="0070C0"/>
              </a:solidFill>
            </a:endParaRPr>
          </a:p>
        </p:txBody>
      </p:sp>
      <p:sp>
        <p:nvSpPr>
          <p:cNvPr id="4" name="Rectangle 2"/>
          <p:cNvSpPr txBox="1">
            <a:spLocks noChangeArrowheads="1"/>
          </p:cNvSpPr>
          <p:nvPr/>
        </p:nvSpPr>
        <p:spPr>
          <a:xfrm>
            <a:off x="533400" y="609600"/>
            <a:ext cx="8229600" cy="1016793"/>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Simulation Scenario 2: </a:t>
            </a:r>
          </a:p>
          <a:p>
            <a:pPr algn="ctr" eaLnBrk="1" hangingPunct="1">
              <a:defRPr/>
            </a:pPr>
            <a:r>
              <a:rPr lang="en-US" sz="3200" b="1" dirty="0" smtClean="0">
                <a:solidFill>
                  <a:srgbClr val="0070C0"/>
                </a:solidFill>
              </a:rPr>
              <a:t>Office </a:t>
            </a:r>
            <a:r>
              <a:rPr lang="en-US" sz="3200" b="1" dirty="0">
                <a:solidFill>
                  <a:srgbClr val="0070C0"/>
                </a:solidFill>
              </a:rPr>
              <a:t>w</a:t>
            </a:r>
            <a:r>
              <a:rPr lang="en-US" sz="3200" b="1" dirty="0" smtClean="0">
                <a:solidFill>
                  <a:srgbClr val="0070C0"/>
                </a:solidFill>
              </a:rPr>
              <a:t>ith </a:t>
            </a:r>
            <a:r>
              <a:rPr lang="en-US" sz="3200" b="1" dirty="0">
                <a:solidFill>
                  <a:srgbClr val="0070C0"/>
                </a:solidFill>
              </a:rPr>
              <a:t>Secondary Light</a:t>
            </a:r>
            <a:endParaRPr lang="en-CA" sz="3200" b="1" dirty="0">
              <a:solidFill>
                <a:srgbClr val="0070C0"/>
              </a:solidFill>
            </a:endParaRPr>
          </a:p>
        </p:txBody>
      </p:sp>
      <p:pic>
        <p:nvPicPr>
          <p:cNvPr id="47106" name="Picture 2" descr="D:\OZYEGIN UNIVERSITY\S005827\Ph.D. Works\ISTKA Project\OKATEM Poster\Final Figures-OKATEM Poster\Office Room with Secondary Light.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960" y="2667000"/>
            <a:ext cx="4663440" cy="374904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2F03CF15-9775-4923-BCFF-1A75B19C3DAF}" type="slidenum">
              <a:rPr lang="en-GB" altLang="en-US" smtClean="0"/>
              <a:pPr/>
              <a:t>34</a:t>
            </a:fld>
            <a:endParaRPr lang="en-GB" altLang="en-US" dirty="0"/>
          </a:p>
        </p:txBody>
      </p:sp>
      <p:sp>
        <p:nvSpPr>
          <p:cNvPr id="6" name="TextBox 5"/>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9" name="TextBox 8"/>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1" name="TextBox 10"/>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4513089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366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Simulation Parameters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50149930"/>
              </p:ext>
            </p:extLst>
          </p:nvPr>
        </p:nvGraphicFramePr>
        <p:xfrm>
          <a:off x="1192824" y="1447800"/>
          <a:ext cx="6934200" cy="4416552"/>
        </p:xfrm>
        <a:graphic>
          <a:graphicData uri="http://schemas.openxmlformats.org/drawingml/2006/table">
            <a:tbl>
              <a:tblPr firstRow="1" firstCol="1" bandRow="1">
                <a:tableStyleId>{5940675A-B579-460E-94D1-54222C63F5DA}</a:tableStyleId>
              </a:tblPr>
              <a:tblGrid>
                <a:gridCol w="2066925">
                  <a:extLst>
                    <a:ext uri="{9D8B030D-6E8A-4147-A177-3AD203B41FA5}">
                      <a16:colId xmlns:a16="http://schemas.microsoft.com/office/drawing/2014/main" xmlns="" val="20000"/>
                    </a:ext>
                  </a:extLst>
                </a:gridCol>
                <a:gridCol w="4867275">
                  <a:extLst>
                    <a:ext uri="{9D8B030D-6E8A-4147-A177-3AD203B41FA5}">
                      <a16:colId xmlns:a16="http://schemas.microsoft.com/office/drawing/2014/main" xmlns="" val="20001"/>
                    </a:ext>
                  </a:extLst>
                </a:gridCol>
              </a:tblGrid>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5 m × 5 m × 3 m</a:t>
                      </a:r>
                      <a:endParaRPr lang="en-US" sz="1400" dirty="0">
                        <a:effectLst/>
                        <a:latin typeface="+mj-lt"/>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Walls: </a:t>
                      </a:r>
                      <a:r>
                        <a:rPr lang="en-US" sz="1400" dirty="0" smtClean="0">
                          <a:effectLst/>
                          <a:latin typeface="+mj-lt"/>
                        </a:rPr>
                        <a:t>Plaster,</a:t>
                      </a:r>
                      <a:r>
                        <a:rPr lang="en-US" sz="1400" baseline="0" dirty="0" smtClean="0">
                          <a:effectLst/>
                          <a:latin typeface="+mj-lt"/>
                        </a:rPr>
                        <a:t> </a:t>
                      </a:r>
                      <a:r>
                        <a:rPr lang="en-US" sz="1400" dirty="0" smtClean="0">
                          <a:effectLst/>
                          <a:latin typeface="+mj-lt"/>
                        </a:rPr>
                        <a:t>Ceiling:</a:t>
                      </a:r>
                      <a:r>
                        <a:rPr lang="en-US" sz="1400" baseline="0" dirty="0" smtClean="0">
                          <a:effectLst/>
                          <a:latin typeface="+mj-lt"/>
                        </a:rPr>
                        <a:t> </a:t>
                      </a:r>
                      <a:r>
                        <a:rPr lang="en-US" sz="1400" dirty="0" smtClean="0">
                          <a:effectLst/>
                          <a:latin typeface="+mj-lt"/>
                        </a:rPr>
                        <a:t>Plaster,</a:t>
                      </a:r>
                      <a:r>
                        <a:rPr lang="en-US" sz="1400" baseline="0" dirty="0" smtClean="0">
                          <a:effectLst/>
                          <a:latin typeface="+mj-lt"/>
                        </a:rPr>
                        <a:t> </a:t>
                      </a:r>
                      <a:r>
                        <a:rPr lang="en-US" sz="1400" dirty="0" smtClean="0">
                          <a:effectLst/>
                          <a:latin typeface="+mj-lt"/>
                        </a:rPr>
                        <a:t>Floor</a:t>
                      </a:r>
                      <a:r>
                        <a:rPr lang="en-US" sz="1400" dirty="0">
                          <a:effectLst/>
                          <a:latin typeface="+mj-lt"/>
                        </a:rPr>
                        <a:t>: </a:t>
                      </a:r>
                      <a:r>
                        <a:rPr lang="en-US" sz="1400" dirty="0" smtClean="0">
                          <a:effectLst/>
                          <a:latin typeface="+mj-lt"/>
                        </a:rPr>
                        <a:t>Pinewood</a:t>
                      </a:r>
                    </a:p>
                  </a:txBody>
                  <a:tcPr marL="68580" marR="68580" marT="0" marB="0"/>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0"/>
                        </a:spcAft>
                      </a:pPr>
                      <a:r>
                        <a:rPr lang="en-US" sz="1400" b="1" dirty="0">
                          <a:effectLst/>
                          <a:latin typeface="+mj-lt"/>
                        </a:rPr>
                        <a:t>Objects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aseline="0" dirty="0" smtClean="0">
                          <a:effectLst/>
                          <a:latin typeface="+mj-lt"/>
                        </a:rPr>
                        <a:t>1</a:t>
                      </a:r>
                      <a:r>
                        <a:rPr lang="tr-TR" sz="1400" baseline="0" dirty="0" smtClean="0">
                          <a:effectLst/>
                          <a:latin typeface="+mj-lt"/>
                        </a:rPr>
                        <a:t> </a:t>
                      </a:r>
                      <a:r>
                        <a:rPr lang="en-US" sz="1400" dirty="0" smtClean="0">
                          <a:effectLst/>
                          <a:latin typeface="+mj-lt"/>
                        </a:rPr>
                        <a:t>desk</a:t>
                      </a:r>
                      <a:r>
                        <a:rPr lang="en-US" sz="1400" baseline="0" dirty="0" smtClean="0">
                          <a:effectLst/>
                          <a:latin typeface="+mj-lt"/>
                        </a:rPr>
                        <a:t> </a:t>
                      </a:r>
                      <a:r>
                        <a:rPr lang="en-US" sz="1400" dirty="0" smtClean="0">
                          <a:effectLst/>
                          <a:latin typeface="+mj-lt"/>
                        </a:rPr>
                        <a:t>and </a:t>
                      </a:r>
                      <a:r>
                        <a:rPr lang="en-US" sz="1400" dirty="0">
                          <a:effectLst/>
                          <a:latin typeface="+mj-lt"/>
                        </a:rPr>
                        <a:t>a chair paired </a:t>
                      </a:r>
                      <a:r>
                        <a:rPr lang="en-US" sz="1400" dirty="0" smtClean="0">
                          <a:effectLst/>
                          <a:latin typeface="+mj-lt"/>
                        </a:rPr>
                        <a:t>with</a:t>
                      </a:r>
                      <a:r>
                        <a:rPr lang="en-US" sz="1400" baseline="0" dirty="0" smtClean="0">
                          <a:effectLst/>
                          <a:latin typeface="+mj-lt"/>
                        </a:rPr>
                        <a:t> </a:t>
                      </a:r>
                      <a:r>
                        <a:rPr lang="en-US" sz="1400" dirty="0" smtClean="0">
                          <a:effectLst/>
                          <a:latin typeface="+mj-lt"/>
                        </a:rPr>
                        <a:t>desk </a:t>
                      </a:r>
                    </a:p>
                    <a:p>
                      <a:pPr marL="0" marR="0">
                        <a:lnSpc>
                          <a:spcPct val="115000"/>
                        </a:lnSpc>
                        <a:spcBef>
                          <a:spcPts val="0"/>
                        </a:spcBef>
                        <a:spcAft>
                          <a:spcPts val="0"/>
                        </a:spcAft>
                      </a:pPr>
                      <a:r>
                        <a:rPr lang="en-US" sz="1400" dirty="0" smtClean="0">
                          <a:effectLst/>
                          <a:latin typeface="+mj-lt"/>
                        </a:rPr>
                        <a:t>1 laptop on the desk</a:t>
                      </a:r>
                      <a:r>
                        <a:rPr lang="en-US" sz="1400" baseline="0" dirty="0" smtClean="0">
                          <a:effectLst/>
                          <a:latin typeface="+mj-lt"/>
                        </a:rPr>
                        <a:t>, </a:t>
                      </a:r>
                      <a:r>
                        <a:rPr lang="en-US" sz="1400" dirty="0" smtClean="0">
                          <a:effectLst/>
                          <a:latin typeface="+mj-lt"/>
                        </a:rPr>
                        <a:t>1 desk light on the desk,</a:t>
                      </a:r>
                      <a:r>
                        <a:rPr lang="en-US" sz="1400" baseline="0" dirty="0" smtClean="0">
                          <a:effectLst/>
                          <a:latin typeface="+mj-lt"/>
                        </a:rPr>
                        <a:t> </a:t>
                      </a:r>
                      <a:r>
                        <a:rPr lang="en-US" sz="1400" dirty="0" smtClean="0">
                          <a:effectLst/>
                          <a:latin typeface="+mj-lt"/>
                        </a:rPr>
                        <a:t>1 library</a:t>
                      </a:r>
                      <a:r>
                        <a:rPr lang="en-US" sz="1400" baseline="0" dirty="0" smtClean="0">
                          <a:effectLst/>
                          <a:latin typeface="+mj-lt"/>
                        </a:rPr>
                        <a:t>                             </a:t>
                      </a:r>
                      <a:r>
                        <a:rPr lang="en-US" sz="1400" dirty="0" smtClean="0">
                          <a:effectLst/>
                          <a:latin typeface="+mj-lt"/>
                        </a:rPr>
                        <a:t>1</a:t>
                      </a:r>
                      <a:r>
                        <a:rPr lang="en-US" sz="1400" baseline="0" dirty="0" smtClean="0">
                          <a:effectLst/>
                          <a:latin typeface="+mj-lt"/>
                        </a:rPr>
                        <a:t> couch, 1 coffee table, window, 2 human bodies</a:t>
                      </a:r>
                      <a:endParaRPr lang="en-US" sz="1400" dirty="0" smtClean="0">
                        <a:effectLst/>
                        <a:latin typeface="+mj-lt"/>
                      </a:endParaRPr>
                    </a:p>
                  </a:txBody>
                  <a:tcPr marL="68580" marR="68580" marT="0" marB="0"/>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Objects specifications</a:t>
                      </a:r>
                      <a:endParaRPr lang="en-US" sz="1400" b="1" dirty="0">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Desk: Pinewood </a:t>
                      </a:r>
                      <a:r>
                        <a:rPr lang="tr-TR" sz="1400" kern="1200" dirty="0" smtClean="0">
                          <a:solidFill>
                            <a:schemeClr val="tx1"/>
                          </a:solidFill>
                          <a:effectLst/>
                          <a:latin typeface="+mj-lt"/>
                          <a:ea typeface="Calibri"/>
                          <a:cs typeface="Times New Roman"/>
                        </a:rPr>
                        <a:t>(T</a:t>
                      </a:r>
                      <a:r>
                        <a:rPr lang="en-US" sz="1400" kern="1200" dirty="0" err="1" smtClean="0">
                          <a:solidFill>
                            <a:schemeClr val="tx1"/>
                          </a:solidFill>
                          <a:effectLst/>
                          <a:latin typeface="+mj-lt"/>
                          <a:ea typeface="Calibri"/>
                          <a:cs typeface="Times New Roman"/>
                        </a:rPr>
                        <a:t>ypical</a:t>
                      </a:r>
                      <a:r>
                        <a:rPr lang="en-US" sz="1400" kern="1200" dirty="0" smtClean="0">
                          <a:solidFill>
                            <a:schemeClr val="tx1"/>
                          </a:solidFill>
                          <a:effectLst/>
                          <a:latin typeface="+mj-lt"/>
                          <a:ea typeface="Calibri"/>
                          <a:cs typeface="Times New Roman"/>
                        </a:rPr>
                        <a:t> height of 0.88 m</a:t>
                      </a:r>
                      <a:r>
                        <a:rPr lang="tr-TR" sz="1400" kern="1200" dirty="0" smtClean="0">
                          <a:solidFill>
                            <a:schemeClr val="tx1"/>
                          </a:solidFill>
                          <a:effectLst/>
                          <a:latin typeface="+mj-lt"/>
                          <a:ea typeface="Calibri"/>
                          <a:cs typeface="Times New Roman"/>
                        </a:rPr>
                        <a:t>)</a:t>
                      </a:r>
                      <a:endParaRPr lang="en-US" sz="1400" kern="1200" dirty="0" smtClean="0">
                        <a:solidFill>
                          <a:schemeClr val="tx1"/>
                        </a:solidFill>
                        <a:effectLst/>
                        <a:latin typeface="+mj-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Chair: Black gloss</a:t>
                      </a:r>
                      <a:r>
                        <a:rPr lang="en-US" sz="1400" kern="1200" baseline="0" dirty="0" smtClean="0">
                          <a:solidFill>
                            <a:schemeClr val="tx1"/>
                          </a:solidFill>
                          <a:effectLst/>
                          <a:latin typeface="+mj-lt"/>
                          <a:ea typeface="Calibri"/>
                          <a:cs typeface="Times New Roman"/>
                        </a:rPr>
                        <a:t> paint, </a:t>
                      </a:r>
                      <a:r>
                        <a:rPr lang="en-US" sz="1400" kern="1200" dirty="0" smtClean="0">
                          <a:solidFill>
                            <a:schemeClr val="tx1"/>
                          </a:solidFill>
                          <a:effectLst/>
                          <a:latin typeface="+mj-lt"/>
                          <a:ea typeface="Calibri"/>
                          <a:cs typeface="Times New Roman"/>
                        </a:rPr>
                        <a:t>Laptop: Black gloss</a:t>
                      </a:r>
                      <a:r>
                        <a:rPr lang="en-US" sz="1400" kern="1200" baseline="0" dirty="0" smtClean="0">
                          <a:solidFill>
                            <a:schemeClr val="tx1"/>
                          </a:solidFill>
                          <a:effectLst/>
                          <a:latin typeface="+mj-lt"/>
                          <a:ea typeface="Calibri"/>
                          <a:cs typeface="Times New Roman"/>
                        </a:rPr>
                        <a:t> paint</a:t>
                      </a:r>
                      <a:endParaRPr lang="en-US" sz="1400" kern="1200" dirty="0" smtClean="0">
                        <a:solidFill>
                          <a:schemeClr val="tx1"/>
                        </a:solidFill>
                        <a:effectLst/>
                        <a:latin typeface="+mj-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Desk light: Black gloss paint</a:t>
                      </a:r>
                      <a:r>
                        <a:rPr lang="en-US" sz="1400" kern="1200" baseline="0" dirty="0" smtClean="0">
                          <a:solidFill>
                            <a:schemeClr val="tx1"/>
                          </a:solidFill>
                          <a:effectLst/>
                          <a:latin typeface="+mj-lt"/>
                          <a:ea typeface="Calibri"/>
                          <a:cs typeface="Times New Roman"/>
                        </a:rPr>
                        <a:t>, </a:t>
                      </a:r>
                      <a:r>
                        <a:rPr lang="en-US" sz="1400" kern="1200" dirty="0" smtClean="0">
                          <a:solidFill>
                            <a:schemeClr val="tx1"/>
                          </a:solidFill>
                          <a:effectLst/>
                          <a:latin typeface="+mj-lt"/>
                          <a:ea typeface="Calibri"/>
                          <a:cs typeface="Times New Roman"/>
                        </a:rPr>
                        <a:t>Library: Pinewood, Window: Glass</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Couch: Cotton,</a:t>
                      </a:r>
                      <a:r>
                        <a:rPr lang="en-US" sz="1400" kern="1200" baseline="0" dirty="0" smtClean="0">
                          <a:solidFill>
                            <a:schemeClr val="tx1"/>
                          </a:solidFill>
                          <a:effectLst/>
                          <a:latin typeface="+mj-lt"/>
                          <a:ea typeface="Calibri"/>
                          <a:cs typeface="Times New Roman"/>
                        </a:rPr>
                        <a:t> </a:t>
                      </a:r>
                      <a:r>
                        <a:rPr lang="en-US" sz="1400" kern="1200" dirty="0" smtClean="0">
                          <a:solidFill>
                            <a:schemeClr val="tx1"/>
                          </a:solidFill>
                          <a:effectLst/>
                          <a:latin typeface="+mj-lt"/>
                          <a:ea typeface="Calibri"/>
                          <a:cs typeface="Times New Roman"/>
                        </a:rPr>
                        <a:t>Coffee table: Pinewood</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Human</a:t>
                      </a:r>
                      <a:r>
                        <a:rPr lang="en-US" sz="1400" kern="1200" baseline="0" dirty="0" smtClean="0">
                          <a:solidFill>
                            <a:schemeClr val="tx1"/>
                          </a:solidFill>
                          <a:effectLst/>
                          <a:latin typeface="+mj-lt"/>
                          <a:ea typeface="Calibri"/>
                          <a:cs typeface="Times New Roman"/>
                        </a:rPr>
                        <a:t> body: </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baseline="0" dirty="0" smtClean="0">
                          <a:solidFill>
                            <a:schemeClr val="tx1"/>
                          </a:solidFill>
                          <a:effectLst/>
                          <a:latin typeface="+mj-lt"/>
                          <a:ea typeface="Calibri"/>
                          <a:cs typeface="Times New Roman"/>
                        </a:rPr>
                        <a:t>Shoes: Black gloss paint</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baseline="0" dirty="0" smtClean="0">
                          <a:solidFill>
                            <a:schemeClr val="tx1"/>
                          </a:solidFill>
                          <a:effectLst/>
                          <a:latin typeface="+mj-lt"/>
                          <a:ea typeface="Calibri"/>
                          <a:cs typeface="Times New Roman"/>
                        </a:rPr>
                        <a:t>Head &amp; Hands: Absorbing</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baseline="0" dirty="0" smtClean="0">
                          <a:solidFill>
                            <a:schemeClr val="tx1"/>
                          </a:solidFill>
                          <a:effectLst/>
                          <a:latin typeface="+mj-lt"/>
                          <a:ea typeface="Calibri"/>
                          <a:cs typeface="Times New Roman"/>
                        </a:rPr>
                        <a:t>Clothes: Cotton</a:t>
                      </a:r>
                    </a:p>
                  </a:txBody>
                  <a:tcPr marL="68580" marR="68580" marT="0" marB="0"/>
                </a:tc>
                <a:extLst>
                  <a:ext uri="{0D108BD9-81ED-4DB2-BD59-A6C34878D82A}">
                    <a16:rowId xmlns:a16="http://schemas.microsoft.com/office/drawing/2014/main" xmlns="" val="10003"/>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Luminary Specifications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kern="1200" dirty="0" smtClean="0">
                          <a:solidFill>
                            <a:schemeClr val="tx1"/>
                          </a:solidFill>
                          <a:effectLst/>
                          <a:latin typeface="+mj-lt"/>
                          <a:ea typeface="Calibri"/>
                          <a:cs typeface="Times New Roman"/>
                        </a:rPr>
                        <a:t>Brand: LR24-38SKA35</a:t>
                      </a:r>
                      <a:r>
                        <a:rPr lang="en-US" sz="1400" kern="1200" baseline="0" dirty="0" smtClean="0">
                          <a:solidFill>
                            <a:schemeClr val="tx1"/>
                          </a:solidFill>
                          <a:effectLst/>
                          <a:latin typeface="+mj-lt"/>
                          <a:ea typeface="Calibri"/>
                          <a:cs typeface="Times New Roman"/>
                        </a:rPr>
                        <a:t> </a:t>
                      </a:r>
                      <a:r>
                        <a:rPr lang="en-US" sz="1400" kern="1200" dirty="0" smtClean="0">
                          <a:solidFill>
                            <a:schemeClr val="tx1"/>
                          </a:solidFill>
                          <a:effectLst/>
                          <a:latin typeface="+mj-lt"/>
                          <a:ea typeface="Calibri"/>
                          <a:cs typeface="Times New Roman"/>
                        </a:rPr>
                        <a:t>Cree Inc.</a:t>
                      </a:r>
                    </a:p>
                    <a:p>
                      <a:pPr marL="0" marR="0">
                        <a:lnSpc>
                          <a:spcPct val="115000"/>
                        </a:lnSpc>
                        <a:spcBef>
                          <a:spcPts val="0"/>
                        </a:spcBef>
                        <a:spcAft>
                          <a:spcPts val="0"/>
                        </a:spcAft>
                      </a:pPr>
                      <a:r>
                        <a:rPr lang="en-US" sz="1400" kern="1200" dirty="0" smtClean="0">
                          <a:solidFill>
                            <a:schemeClr val="tx1"/>
                          </a:solidFill>
                          <a:effectLst/>
                          <a:latin typeface="+mj-lt"/>
                          <a:ea typeface="Calibri"/>
                          <a:cs typeface="Times New Roman"/>
                        </a:rPr>
                        <a:t>Half viewing</a:t>
                      </a:r>
                      <a:r>
                        <a:rPr lang="en-US" sz="1400" kern="1200" baseline="0" dirty="0" smtClean="0">
                          <a:solidFill>
                            <a:schemeClr val="tx1"/>
                          </a:solidFill>
                          <a:effectLst/>
                          <a:latin typeface="+mj-lt"/>
                          <a:ea typeface="Calibri"/>
                          <a:cs typeface="Times New Roman"/>
                        </a:rPr>
                        <a:t> angle: 40º</a:t>
                      </a:r>
                      <a:endParaRPr lang="en-US" sz="1400" kern="12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luminaries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1 on the ceiling</a:t>
                      </a:r>
                    </a:p>
                    <a:p>
                      <a:pPr marL="0" marR="0">
                        <a:lnSpc>
                          <a:spcPct val="115000"/>
                        </a:lnSpc>
                        <a:spcBef>
                          <a:spcPts val="0"/>
                        </a:spcBef>
                        <a:spcAft>
                          <a:spcPts val="0"/>
                        </a:spcAft>
                      </a:pPr>
                      <a:r>
                        <a:rPr lang="en-US" sz="1400" dirty="0" smtClean="0">
                          <a:effectLst/>
                          <a:latin typeface="+mj-lt"/>
                          <a:ea typeface="Calibri"/>
                          <a:cs typeface="Times New Roman"/>
                        </a:rPr>
                        <a:t>1 for the desk light</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Receiver area</a:t>
                      </a:r>
                      <a:endParaRPr lang="en-US" sz="1400" b="1" kern="1200" dirty="0">
                        <a:solidFill>
                          <a:schemeClr val="tx1"/>
                        </a:solidFill>
                        <a:effectLst/>
                        <a:latin typeface="+mj-lt"/>
                        <a:ea typeface="+mn-ea"/>
                        <a:cs typeface="+mn-cs"/>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j-lt"/>
                          <a:ea typeface="+mn-ea"/>
                          <a:cs typeface="+mn-cs"/>
                        </a:rPr>
                        <a:t>1 </a:t>
                      </a:r>
                      <a:r>
                        <a:rPr lang="en-US" sz="1400" kern="1200" dirty="0" smtClean="0">
                          <a:solidFill>
                            <a:schemeClr val="tx1"/>
                          </a:solidFill>
                          <a:effectLst/>
                          <a:latin typeface="Times New Roman" pitchFamily="18" charset="0"/>
                          <a:ea typeface="+mn-ea"/>
                          <a:cs typeface="Times New Roman" pitchFamily="18" charset="0"/>
                        </a:rPr>
                        <a:t>cm</a:t>
                      </a:r>
                      <a:r>
                        <a:rPr lang="en-US" sz="1400" kern="1200" baseline="30000" dirty="0" smtClean="0">
                          <a:solidFill>
                            <a:schemeClr val="tx1"/>
                          </a:solidFill>
                          <a:effectLst/>
                          <a:latin typeface="Times New Roman" pitchFamily="18" charset="0"/>
                          <a:ea typeface="+mn-ea"/>
                          <a:cs typeface="Times New Roman" pitchFamily="18" charset="0"/>
                        </a:rPr>
                        <a:t>2</a:t>
                      </a:r>
                      <a:endParaRPr lang="en-US" sz="1400" kern="1200" dirty="0" smtClean="0">
                        <a:solidFill>
                          <a:schemeClr val="tx1"/>
                        </a:solidFill>
                        <a:effectLst/>
                        <a:latin typeface="Times New Roman" pitchFamily="18" charset="0"/>
                        <a:ea typeface="+mn-ea"/>
                        <a:cs typeface="Times New Roman"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7" name="Slide Number Placeholder 6"/>
          <p:cNvSpPr>
            <a:spLocks noGrp="1"/>
          </p:cNvSpPr>
          <p:nvPr>
            <p:ph type="sldNum" sz="quarter" idx="12"/>
          </p:nvPr>
        </p:nvSpPr>
        <p:spPr/>
        <p:txBody>
          <a:bodyPr/>
          <a:lstStyle/>
          <a:p>
            <a:fld id="{2F03CF15-9775-4923-BCFF-1A75B19C3DAF}" type="slidenum">
              <a:rPr lang="en-GB" altLang="en-US" smtClean="0"/>
              <a:pPr/>
              <a:t>35</a:t>
            </a:fld>
            <a:endParaRPr lang="en-GB" altLang="en-US" dirty="0"/>
          </a:p>
        </p:txBody>
      </p:sp>
      <p:sp>
        <p:nvSpPr>
          <p:cNvPr id="5" name="TextBox 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6" name="TextBox 5"/>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8" name="TextBox 7"/>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0" name="TextBox 9"/>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9134335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128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Light Source (Transmitter)</a:t>
            </a:r>
            <a:endParaRPr lang="en-CA" b="1" dirty="0" smtClean="0">
              <a:solidFill>
                <a:srgbClr val="80B4CE"/>
              </a:solidFill>
              <a:effectLst>
                <a:outerShdw blurRad="38100" dist="38100" dir="2700000" algn="tl">
                  <a:srgbClr val="000000">
                    <a:alpha val="43137"/>
                  </a:srgbClr>
                </a:outerShdw>
              </a:effectLst>
            </a:endParaRPr>
          </a:p>
        </p:txBody>
      </p:sp>
      <p:sp>
        <p:nvSpPr>
          <p:cNvPr id="5" name="TextBox 7"/>
          <p:cNvSpPr txBox="1"/>
          <p:nvPr/>
        </p:nvSpPr>
        <p:spPr>
          <a:xfrm>
            <a:off x="723900" y="1295400"/>
            <a:ext cx="7734300" cy="369332"/>
          </a:xfrm>
          <a:prstGeom prst="rect">
            <a:avLst/>
          </a:prstGeom>
          <a:noFill/>
        </p:spPr>
        <p:txBody>
          <a:bodyPr wrap="square">
            <a:spAutoFit/>
          </a:bodyPr>
          <a:lstStyle/>
          <a:p>
            <a:pPr marL="342900" indent="-342900">
              <a:spcAft>
                <a:spcPts val="1200"/>
              </a:spcAft>
              <a:buClr>
                <a:srgbClr val="3366CC"/>
              </a:buClr>
              <a:buSzPct val="150000"/>
              <a:buFont typeface="Courier New" pitchFamily="49" charset="0"/>
              <a:buChar char="o"/>
              <a:defRPr/>
            </a:pPr>
            <a:r>
              <a:rPr lang="en-US" sz="1800" dirty="0" smtClean="0">
                <a:solidFill>
                  <a:schemeClr val="tx2"/>
                </a:solidFill>
              </a:rPr>
              <a:t>In simulation study, </a:t>
            </a:r>
            <a:r>
              <a:rPr lang="en-US" sz="1800" dirty="0">
                <a:solidFill>
                  <a:schemeClr val="tx2"/>
                </a:solidFill>
              </a:rPr>
              <a:t>we </a:t>
            </a:r>
            <a:r>
              <a:rPr lang="en-US" sz="1800" dirty="0" smtClean="0">
                <a:solidFill>
                  <a:schemeClr val="tx2"/>
                </a:solidFill>
              </a:rPr>
              <a:t>use the LED luminary “LR24-38SKA35” from Cree. </a:t>
            </a:r>
            <a:endParaRPr lang="en-US" sz="500" dirty="0" smtClean="0">
              <a:solidFill>
                <a:srgbClr val="0070C0"/>
              </a:solidFill>
            </a:endParaRPr>
          </a:p>
        </p:txBody>
      </p:sp>
      <p:sp>
        <p:nvSpPr>
          <p:cNvPr id="6" name="TextBox 7"/>
          <p:cNvSpPr txBox="1"/>
          <p:nvPr/>
        </p:nvSpPr>
        <p:spPr>
          <a:xfrm>
            <a:off x="5105400" y="4645560"/>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r>
              <a:rPr lang="en-US" baseline="30000" dirty="0" smtClean="0"/>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916719"/>
            <a:ext cx="3933825" cy="405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CTTLab\Desktop\Capture4.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996440"/>
            <a:ext cx="2834640" cy="265176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2F03CF15-9775-4923-BCFF-1A75B19C3DAF}" type="slidenum">
              <a:rPr lang="en-GB" altLang="en-US" smtClean="0"/>
              <a:pPr/>
              <a:t>36</a:t>
            </a:fld>
            <a:endParaRPr lang="en-GB" altLang="en-US" dirty="0"/>
          </a:p>
        </p:txBody>
      </p:sp>
      <p:sp>
        <p:nvSpPr>
          <p:cNvPr id="9" name="TextBox 8"/>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1" name="TextBox 10"/>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2" name="TextBox 11"/>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4" name="TextBox 1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2874300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66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Illumination Levels</a:t>
            </a:r>
            <a:endParaRPr lang="en-CA" sz="3200" b="1" dirty="0">
              <a:solidFill>
                <a:srgbClr val="80B4CE"/>
              </a:solidFill>
              <a:effectLst>
                <a:outerShdw blurRad="38100" dist="38100" dir="2700000" algn="tl">
                  <a:srgbClr val="000000">
                    <a:alpha val="43137"/>
                  </a:srgbClr>
                </a:outerShdw>
              </a:effectLst>
            </a:endParaRPr>
          </a:p>
        </p:txBody>
      </p:sp>
      <p:sp>
        <p:nvSpPr>
          <p:cNvPr id="4" name="TextBox 7"/>
          <p:cNvSpPr txBox="1"/>
          <p:nvPr/>
        </p:nvSpPr>
        <p:spPr>
          <a:xfrm>
            <a:off x="1524000" y="5971401"/>
            <a:ext cx="2667000" cy="276999"/>
          </a:xfrm>
          <a:prstGeom prst="rect">
            <a:avLst/>
          </a:prstGeom>
          <a:noFill/>
        </p:spPr>
        <p:txBody>
          <a:bodyPr wrap="square">
            <a:spAutoFit/>
          </a:bodyPr>
          <a:lstStyle/>
          <a:p>
            <a:pPr algn="ctr">
              <a:buClr>
                <a:srgbClr val="3366CC"/>
              </a:buClr>
              <a:buSzPct val="150000"/>
              <a:defRPr/>
            </a:pPr>
            <a:r>
              <a:rPr lang="en-US" dirty="0" smtClean="0"/>
              <a:t>Arrangement of luminaries</a:t>
            </a:r>
          </a:p>
        </p:txBody>
      </p:sp>
      <p:graphicFrame>
        <p:nvGraphicFramePr>
          <p:cNvPr id="8" name="Table 7"/>
          <p:cNvGraphicFramePr>
            <a:graphicFrameLocks noGrp="1"/>
          </p:cNvGraphicFramePr>
          <p:nvPr>
            <p:extLst>
              <p:ext uri="{D42A27DB-BD31-4B8C-83A1-F6EECF244321}">
                <p14:modId xmlns:p14="http://schemas.microsoft.com/office/powerpoint/2010/main" val="310547142"/>
              </p:ext>
            </p:extLst>
          </p:nvPr>
        </p:nvGraphicFramePr>
        <p:xfrm>
          <a:off x="4876800" y="2472984"/>
          <a:ext cx="3429000" cy="853439"/>
        </p:xfrm>
        <a:graphic>
          <a:graphicData uri="http://schemas.openxmlformats.org/drawingml/2006/table">
            <a:tbl>
              <a:tblPr firstRow="1" firstCol="1" bandRow="1">
                <a:tableStyleId>{5940675A-B579-460E-94D1-54222C63F5DA}</a:tableStyleId>
              </a:tblPr>
              <a:tblGrid>
                <a:gridCol w="23622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0">
                <a:tc>
                  <a:txBody>
                    <a:bodyPr/>
                    <a:lstStyle/>
                    <a:p>
                      <a:pPr marL="0" marR="0" algn="just">
                        <a:lnSpc>
                          <a:spcPct val="100000"/>
                        </a:lnSpc>
                        <a:spcBef>
                          <a:spcPts val="0"/>
                        </a:spcBef>
                        <a:spcAft>
                          <a:spcPts val="0"/>
                        </a:spcAft>
                      </a:pPr>
                      <a:r>
                        <a:rPr lang="en-US" sz="1400" b="1" dirty="0" smtClean="0">
                          <a:effectLst/>
                          <a:latin typeface="+mj-lt"/>
                        </a:rPr>
                        <a:t>Delivered light output from each luminary</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1400" kern="1200" dirty="0" smtClean="0">
                          <a:solidFill>
                            <a:schemeClr val="tx1"/>
                          </a:solidFill>
                          <a:effectLst/>
                          <a:latin typeface="+mj-lt"/>
                          <a:ea typeface="Calibri"/>
                          <a:cs typeface="Times New Roman"/>
                        </a:rPr>
                        <a:t>3796 lumens</a:t>
                      </a:r>
                      <a:endParaRPr lang="en-US" sz="1400" kern="12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00000"/>
                        </a:lnSpc>
                        <a:spcBef>
                          <a:spcPts val="0"/>
                        </a:spcBef>
                        <a:spcAft>
                          <a:spcPts val="0"/>
                        </a:spcAft>
                      </a:pPr>
                      <a:r>
                        <a:rPr lang="en-US" sz="1400" b="1" dirty="0" smtClean="0">
                          <a:effectLst/>
                          <a:latin typeface="+mj-lt"/>
                          <a:ea typeface="Calibri"/>
                          <a:cs typeface="Times New Roman"/>
                        </a:rPr>
                        <a:t>Average of illumination level</a:t>
                      </a:r>
                      <a:endParaRPr lang="en-US" sz="1400" b="1"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smtClean="0">
                          <a:effectLst/>
                          <a:latin typeface="+mj-lt"/>
                        </a:rPr>
                        <a:t>270 </a:t>
                      </a:r>
                      <a:r>
                        <a:rPr lang="en-US" sz="1400" dirty="0" smtClean="0">
                          <a:effectLst/>
                          <a:latin typeface="+mj-lt"/>
                        </a:rPr>
                        <a:t>lx</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marL="0" marR="0">
                        <a:lnSpc>
                          <a:spcPct val="100000"/>
                        </a:lnSpc>
                        <a:spcBef>
                          <a:spcPts val="0"/>
                        </a:spcBef>
                        <a:spcAft>
                          <a:spcPts val="0"/>
                        </a:spcAft>
                      </a:pPr>
                      <a:r>
                        <a:rPr lang="en-US" sz="1400" b="1" dirty="0" smtClean="0">
                          <a:effectLst/>
                          <a:latin typeface="+mj-lt"/>
                          <a:ea typeface="Calibri"/>
                          <a:cs typeface="Times New Roman"/>
                        </a:rPr>
                        <a:t>Uniformity of illumination</a:t>
                      </a:r>
                      <a:endParaRPr lang="en-US" sz="1400" b="1"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dirty="0" smtClean="0">
                          <a:effectLst/>
                          <a:latin typeface="+mj-lt"/>
                          <a:ea typeface="Calibri"/>
                          <a:cs typeface="Times New Roman"/>
                        </a:rPr>
                        <a:t>0.4409</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10" name="TextBox 7"/>
          <p:cNvSpPr txBox="1"/>
          <p:nvPr/>
        </p:nvSpPr>
        <p:spPr>
          <a:xfrm>
            <a:off x="685800" y="1392237"/>
            <a:ext cx="7696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Based on the properties of </a:t>
            </a:r>
            <a:r>
              <a:rPr lang="tr-TR" sz="1800" dirty="0" err="1" smtClean="0">
                <a:solidFill>
                  <a:schemeClr val="tx2"/>
                </a:solidFill>
              </a:rPr>
              <a:t>employed</a:t>
            </a:r>
            <a:r>
              <a:rPr lang="tr-TR" sz="1800" dirty="0" smtClean="0">
                <a:solidFill>
                  <a:schemeClr val="tx2"/>
                </a:solidFill>
              </a:rPr>
              <a:t> </a:t>
            </a:r>
            <a:r>
              <a:rPr lang="en-US" sz="1800" dirty="0" smtClean="0">
                <a:solidFill>
                  <a:schemeClr val="tx2"/>
                </a:solidFill>
              </a:rPr>
              <a:t>luminary</a:t>
            </a:r>
            <a:r>
              <a:rPr lang="en-US" sz="1800" dirty="0">
                <a:solidFill>
                  <a:schemeClr val="tx2"/>
                </a:solidFill>
              </a:rPr>
              <a:t>, required illumination </a:t>
            </a:r>
            <a:r>
              <a:rPr lang="en-US" sz="1800" dirty="0" smtClean="0">
                <a:solidFill>
                  <a:schemeClr val="tx2"/>
                </a:solidFill>
              </a:rPr>
              <a:t>level (500 lx) </a:t>
            </a:r>
            <a:r>
              <a:rPr lang="en-US" sz="1800" dirty="0">
                <a:solidFill>
                  <a:schemeClr val="tx2"/>
                </a:solidFill>
              </a:rPr>
              <a:t>and </a:t>
            </a:r>
            <a:r>
              <a:rPr lang="en-US" sz="1800" dirty="0" smtClean="0">
                <a:solidFill>
                  <a:schemeClr val="tx2"/>
                </a:solidFill>
              </a:rPr>
              <a:t>the </a:t>
            </a:r>
            <a:r>
              <a:rPr lang="en-US" sz="1800" dirty="0">
                <a:solidFill>
                  <a:schemeClr val="tx2"/>
                </a:solidFill>
              </a:rPr>
              <a:t>size of </a:t>
            </a:r>
            <a:r>
              <a:rPr lang="en-US" sz="1800" dirty="0" smtClean="0">
                <a:solidFill>
                  <a:schemeClr val="tx2"/>
                </a:solidFill>
              </a:rPr>
              <a:t>office place, we arrange the luminaries as follows:</a:t>
            </a:r>
          </a:p>
        </p:txBody>
      </p:sp>
      <p:sp>
        <p:nvSpPr>
          <p:cNvPr id="12" name="TextBox 7"/>
          <p:cNvSpPr txBox="1"/>
          <p:nvPr/>
        </p:nvSpPr>
        <p:spPr>
          <a:xfrm>
            <a:off x="4876800" y="5962609"/>
            <a:ext cx="3505200" cy="276999"/>
          </a:xfrm>
          <a:prstGeom prst="rect">
            <a:avLst/>
          </a:prstGeom>
          <a:noFill/>
        </p:spPr>
        <p:txBody>
          <a:bodyPr wrap="square">
            <a:spAutoFit/>
          </a:bodyPr>
          <a:lstStyle/>
          <a:p>
            <a:pPr algn="ctr">
              <a:buClr>
                <a:srgbClr val="3366CC"/>
              </a:buClr>
              <a:buSzPct val="150000"/>
              <a:defRPr/>
            </a:pPr>
            <a:r>
              <a:rPr lang="en-US" dirty="0" smtClean="0"/>
              <a:t>Evaluation of illumination level</a:t>
            </a:r>
            <a:r>
              <a:rPr lang="tr-TR" dirty="0" smtClean="0"/>
              <a:t>s</a:t>
            </a:r>
            <a:r>
              <a:rPr lang="en-US" dirty="0" smtClean="0"/>
              <a:t> in </a:t>
            </a:r>
            <a:r>
              <a:rPr lang="en-US" dirty="0" err="1" smtClean="0"/>
              <a:t>Zemax</a:t>
            </a:r>
            <a:r>
              <a:rPr lang="en-US" baseline="30000" dirty="0" smtClean="0"/>
              <a:t>®</a:t>
            </a:r>
            <a:endParaRPr lang="en-US" dirty="0" smtClean="0"/>
          </a:p>
        </p:txBody>
      </p:sp>
      <p:pic>
        <p:nvPicPr>
          <p:cNvPr id="39939" name="Picture 3" descr="C:\Users\CTTLab\Desktop\Illumination-Zemax-Office with Secondary Light.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509888"/>
            <a:ext cx="3429000" cy="246888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2F03CF15-9775-4923-BCFF-1A75B19C3DAF}" type="slidenum">
              <a:rPr lang="en-GB" altLang="en-US" smtClean="0"/>
              <a:pPr/>
              <a:t>37</a:t>
            </a:fld>
            <a:endParaRPr lang="en-GB" altLang="en-US" dirty="0"/>
          </a:p>
        </p:txBody>
      </p:sp>
      <p:sp>
        <p:nvSpPr>
          <p:cNvPr id="11" name="TextBox 10"/>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3" name="TextBox 12"/>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4" name="TextBox 13"/>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16" name="Picture 2" descr="C:\Users\CTTLab\Desktop\Structure of Lighting-Office with Secondary Light.PNG"/>
          <p:cNvPicPr>
            <a:picLocks noChangeArrowheads="1"/>
          </p:cNvPicPr>
          <p:nvPr/>
        </p:nvPicPr>
        <p:blipFill rotWithShape="1">
          <a:blip r:embed="rId3" cstate="print">
            <a:extLst>
              <a:ext uri="{28A0092B-C50C-407E-A947-70E740481C1C}">
                <a14:useLocalDpi xmlns:a14="http://schemas.microsoft.com/office/drawing/2010/main" val="0"/>
              </a:ext>
            </a:extLst>
          </a:blip>
          <a:srcRect b="1316"/>
          <a:stretch/>
        </p:blipFill>
        <p:spPr bwMode="auto">
          <a:xfrm>
            <a:off x="899160" y="2271344"/>
            <a:ext cx="3749040" cy="37490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7141993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1366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Illumination Patterns</a:t>
            </a:r>
            <a:endParaRPr lang="en-CA" b="1" dirty="0" smtClean="0">
              <a:solidFill>
                <a:srgbClr val="80B4CE"/>
              </a:solidFill>
              <a:effectLst>
                <a:outerShdw blurRad="38100" dist="38100" dir="2700000" algn="tl">
                  <a:srgbClr val="000000">
                    <a:alpha val="43137"/>
                  </a:srgbClr>
                </a:outerShdw>
              </a:effectLst>
            </a:endParaRPr>
          </a:p>
        </p:txBody>
      </p:sp>
      <p:sp>
        <p:nvSpPr>
          <p:cNvPr id="6" name="TextBox 5"/>
          <p:cNvSpPr txBox="1"/>
          <p:nvPr/>
        </p:nvSpPr>
        <p:spPr>
          <a:xfrm>
            <a:off x="838200" y="4980801"/>
            <a:ext cx="3505200" cy="276999"/>
          </a:xfrm>
          <a:prstGeom prst="rect">
            <a:avLst/>
          </a:prstGeom>
          <a:noFill/>
        </p:spPr>
        <p:txBody>
          <a:bodyPr wrap="square">
            <a:spAutoFit/>
          </a:bodyPr>
          <a:lstStyle/>
          <a:p>
            <a:pPr algn="ctr">
              <a:buClr>
                <a:srgbClr val="3366CC"/>
              </a:buClr>
              <a:buSzPct val="150000"/>
              <a:defRPr/>
            </a:pPr>
            <a:r>
              <a:rPr lang="en-US" dirty="0" smtClean="0"/>
              <a:t>Simulated illumination levels in </a:t>
            </a:r>
            <a:r>
              <a:rPr lang="en-US" dirty="0" err="1" smtClean="0"/>
              <a:t>Zemax</a:t>
            </a:r>
            <a:r>
              <a:rPr lang="en-US" baseline="30000" dirty="0" smtClean="0"/>
              <a:t>®</a:t>
            </a:r>
            <a:endParaRPr lang="en-US" dirty="0" smtClean="0"/>
          </a:p>
        </p:txBody>
      </p:sp>
      <p:sp>
        <p:nvSpPr>
          <p:cNvPr id="7" name="TextBox 6"/>
          <p:cNvSpPr txBox="1"/>
          <p:nvPr/>
        </p:nvSpPr>
        <p:spPr>
          <a:xfrm>
            <a:off x="5117120" y="4980801"/>
            <a:ext cx="3505200" cy="276999"/>
          </a:xfrm>
          <a:prstGeom prst="rect">
            <a:avLst/>
          </a:prstGeom>
          <a:noFill/>
        </p:spPr>
        <p:txBody>
          <a:bodyPr wrap="square">
            <a:spAutoFit/>
          </a:bodyPr>
          <a:lstStyle/>
          <a:p>
            <a:pPr algn="ctr">
              <a:buClr>
                <a:srgbClr val="3366CC"/>
              </a:buClr>
              <a:buSzPct val="150000"/>
              <a:defRPr/>
            </a:pPr>
            <a:r>
              <a:rPr lang="en-US" dirty="0" smtClean="0"/>
              <a:t>Illumination level contours in </a:t>
            </a:r>
            <a:r>
              <a:rPr lang="en-US" dirty="0" err="1" smtClean="0"/>
              <a:t>Matlab</a:t>
            </a:r>
            <a:r>
              <a:rPr lang="en-US" baseline="30000" dirty="0" smtClean="0"/>
              <a:t>®</a:t>
            </a:r>
            <a:endParaRPr lang="en-US" dirty="0" smtClean="0"/>
          </a:p>
        </p:txBody>
      </p:sp>
      <p:sp>
        <p:nvSpPr>
          <p:cNvPr id="8" name="TextBox 7"/>
          <p:cNvSpPr txBox="1"/>
          <p:nvPr/>
        </p:nvSpPr>
        <p:spPr>
          <a:xfrm>
            <a:off x="762000" y="5525869"/>
            <a:ext cx="7696200"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The </a:t>
            </a:r>
            <a:r>
              <a:rPr lang="en-US" sz="1800" dirty="0"/>
              <a:t>minimum </a:t>
            </a:r>
            <a:r>
              <a:rPr lang="en-US" sz="1800" dirty="0" smtClean="0"/>
              <a:t>and maximum values of illumination </a:t>
            </a:r>
            <a:r>
              <a:rPr lang="en-US" sz="1800" dirty="0"/>
              <a:t>are </a:t>
            </a:r>
            <a:r>
              <a:rPr lang="en-US" sz="1800" dirty="0" smtClean="0"/>
              <a:t>119 </a:t>
            </a:r>
            <a:r>
              <a:rPr lang="en-US" sz="1800" dirty="0"/>
              <a:t>lx and </a:t>
            </a:r>
            <a:r>
              <a:rPr lang="en-US" sz="1800" dirty="0" smtClean="0"/>
              <a:t>902 </a:t>
            </a:r>
            <a:r>
              <a:rPr lang="en-US" sz="1800" dirty="0"/>
              <a:t>lx </a:t>
            </a:r>
            <a:r>
              <a:rPr lang="en-US" sz="1800" dirty="0" smtClean="0"/>
              <a:t>respectively. </a:t>
            </a:r>
            <a:endParaRPr lang="en-US" sz="1800" dirty="0">
              <a:solidFill>
                <a:srgbClr val="FF0000"/>
              </a:solidFill>
            </a:endParaRPr>
          </a:p>
        </p:txBody>
      </p:sp>
      <p:sp>
        <p:nvSpPr>
          <p:cNvPr id="10" name="Slide Number Placeholder 9"/>
          <p:cNvSpPr>
            <a:spLocks noGrp="1"/>
          </p:cNvSpPr>
          <p:nvPr>
            <p:ph type="sldNum" sz="quarter" idx="12"/>
          </p:nvPr>
        </p:nvSpPr>
        <p:spPr/>
        <p:txBody>
          <a:bodyPr/>
          <a:lstStyle/>
          <a:p>
            <a:fld id="{2F03CF15-9775-4923-BCFF-1A75B19C3DAF}" type="slidenum">
              <a:rPr lang="en-GB" altLang="en-US" smtClean="0"/>
              <a:pPr/>
              <a:t>38</a:t>
            </a:fld>
            <a:endParaRPr lang="en-GB" altLang="en-US" dirty="0"/>
          </a:p>
        </p:txBody>
      </p:sp>
      <p:sp>
        <p:nvSpPr>
          <p:cNvPr id="9" name="TextBox 8"/>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1" name="TextBox 10"/>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2" name="TextBox 11"/>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4" name="Picture 3"/>
          <p:cNvPicPr>
            <a:picLocks noChangeAspect="1"/>
          </p:cNvPicPr>
          <p:nvPr/>
        </p:nvPicPr>
        <p:blipFill>
          <a:blip r:embed="rId2"/>
          <a:stretch>
            <a:fillRect/>
          </a:stretch>
        </p:blipFill>
        <p:spPr>
          <a:xfrm>
            <a:off x="4924093" y="1330568"/>
            <a:ext cx="3745123" cy="3749040"/>
          </a:xfrm>
          <a:prstGeom prst="rect">
            <a:avLst/>
          </a:prstGeom>
        </p:spPr>
      </p:pic>
      <p:pic>
        <p:nvPicPr>
          <p:cNvPr id="3" name="Picture 2"/>
          <p:cNvPicPr>
            <a:picLocks/>
          </p:cNvPicPr>
          <p:nvPr/>
        </p:nvPicPr>
        <p:blipFill>
          <a:blip r:embed="rId3"/>
          <a:stretch>
            <a:fillRect/>
          </a:stretch>
        </p:blipFill>
        <p:spPr>
          <a:xfrm>
            <a:off x="670560" y="1293056"/>
            <a:ext cx="4206240" cy="3794760"/>
          </a:xfrm>
          <a:prstGeom prst="rect">
            <a:avLst/>
          </a:prstGeom>
        </p:spPr>
      </p:pic>
      <p:sp>
        <p:nvSpPr>
          <p:cNvPr id="14" name="TextBox 1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24199949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192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Location of Test Points (Receivers)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4" name="TextBox 3"/>
          <p:cNvSpPr txBox="1"/>
          <p:nvPr/>
        </p:nvSpPr>
        <p:spPr>
          <a:xfrm>
            <a:off x="762001" y="1383268"/>
            <a:ext cx="75437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2 test points are chosen:</a:t>
            </a:r>
          </a:p>
        </p:txBody>
      </p:sp>
      <p:graphicFrame>
        <p:nvGraphicFramePr>
          <p:cNvPr id="5" name="Table 4"/>
          <p:cNvGraphicFramePr>
            <a:graphicFrameLocks noGrp="1"/>
          </p:cNvGraphicFramePr>
          <p:nvPr>
            <p:extLst>
              <p:ext uri="{D42A27DB-BD31-4B8C-83A1-F6EECF244321}">
                <p14:modId xmlns:p14="http://schemas.microsoft.com/office/powerpoint/2010/main" val="49473018"/>
              </p:ext>
            </p:extLst>
          </p:nvPr>
        </p:nvGraphicFramePr>
        <p:xfrm>
          <a:off x="1420549" y="2002536"/>
          <a:ext cx="6199451" cy="975360"/>
        </p:xfrm>
        <a:graphic>
          <a:graphicData uri="http://schemas.openxmlformats.org/drawingml/2006/table">
            <a:tbl>
              <a:tblPr firstRow="1" firstCol="1" bandRow="1">
                <a:tableStyleId>{5940675A-B579-460E-94D1-54222C63F5DA}</a:tableStyleId>
              </a:tblPr>
              <a:tblGrid>
                <a:gridCol w="5546550">
                  <a:extLst>
                    <a:ext uri="{9D8B030D-6E8A-4147-A177-3AD203B41FA5}">
                      <a16:colId xmlns:a16="http://schemas.microsoft.com/office/drawing/2014/main" xmlns="" val="20000"/>
                    </a:ext>
                  </a:extLst>
                </a:gridCol>
                <a:gridCol w="652901">
                  <a:extLst>
                    <a:ext uri="{9D8B030D-6E8A-4147-A177-3AD203B41FA5}">
                      <a16:colId xmlns:a16="http://schemas.microsoft.com/office/drawing/2014/main" xmlns="" val="20001"/>
                    </a:ext>
                  </a:extLst>
                </a:gridCol>
              </a:tblGrid>
              <a:tr h="0">
                <a:tc>
                  <a:txBody>
                    <a:bodyPr/>
                    <a:lstStyle/>
                    <a:p>
                      <a:pPr marL="0" marR="0" lvl="1" indent="0" algn="just" defTabSz="914400" rtl="0" eaLnBrk="1" latinLnBrk="0" hangingPunct="1">
                        <a:lnSpc>
                          <a:spcPct val="100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On the desk next to the laptop at a height of 0.88 m (e.g., a USB-type device connected to laptop) </a:t>
                      </a:r>
                      <a:endParaRPr lang="en-US" sz="1600" kern="1200" dirty="0">
                        <a:solidFill>
                          <a:schemeClr val="tx1"/>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rgbClr val="00B0F0"/>
                          </a:solidFill>
                          <a:effectLst/>
                          <a:latin typeface="+mj-lt"/>
                          <a:ea typeface="Calibri"/>
                          <a:cs typeface="Times New Roman"/>
                        </a:rPr>
                        <a:t>D1</a:t>
                      </a:r>
                      <a:endParaRPr lang="en-US" sz="1600" dirty="0">
                        <a:solidFill>
                          <a:srgbClr val="00B0F0"/>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L="0" marR="0" lvl="1" indent="0" algn="just" defTabSz="914400" rtl="0" eaLnBrk="1" fontAlgn="auto" latinLnBrk="0" hangingPunct="1">
                        <a:lnSpc>
                          <a:spcPct val="100000"/>
                        </a:lnSpc>
                        <a:spcBef>
                          <a:spcPts val="0"/>
                        </a:spcBef>
                        <a:spcAft>
                          <a:spcPts val="0"/>
                        </a:spcAft>
                        <a:buClr>
                          <a:srgbClr val="3366CC"/>
                        </a:buClr>
                        <a:buSzPct val="100000"/>
                        <a:buFontTx/>
                        <a:buNone/>
                        <a:tabLst/>
                        <a:defRPr/>
                      </a:pPr>
                      <a:r>
                        <a:rPr lang="en-US" sz="1600" kern="1200" dirty="0" smtClean="0">
                          <a:solidFill>
                            <a:schemeClr val="tx1"/>
                          </a:solidFill>
                          <a:latin typeface="+mj-lt"/>
                          <a:ea typeface="+mn-ea"/>
                          <a:cs typeface="+mn-cs"/>
                        </a:rPr>
                        <a:t>On the top of desk light at a height of 1.5 m with 45º rotation toward</a:t>
                      </a:r>
                      <a:r>
                        <a:rPr lang="en-US" sz="1600" kern="1200" baseline="0" dirty="0" smtClean="0">
                          <a:solidFill>
                            <a:schemeClr val="tx1"/>
                          </a:solidFill>
                          <a:latin typeface="+mj-lt"/>
                          <a:ea typeface="+mn-ea"/>
                          <a:cs typeface="+mn-cs"/>
                        </a:rPr>
                        <a:t> </a:t>
                      </a:r>
                      <a:r>
                        <a:rPr lang="en-US" sz="1600" kern="1200" dirty="0" smtClean="0">
                          <a:solidFill>
                            <a:schemeClr val="tx1"/>
                          </a:solidFill>
                          <a:latin typeface="+mj-lt"/>
                          <a:ea typeface="+mn-ea"/>
                          <a:cs typeface="+mn-cs"/>
                        </a:rPr>
                        <a:t>the source on the ceiling</a:t>
                      </a:r>
                      <a:endParaRPr lang="en-US" sz="1600" kern="1200" dirty="0">
                        <a:solidFill>
                          <a:srgbClr val="FF0000"/>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rgbClr val="FF0000"/>
                          </a:solidFill>
                          <a:effectLst/>
                          <a:latin typeface="+mj-lt"/>
                          <a:ea typeface="Calibri"/>
                          <a:cs typeface="Times New Roman"/>
                        </a:rPr>
                        <a:t>D2</a:t>
                      </a:r>
                      <a:endParaRPr lang="en-US" sz="1600" dirty="0">
                        <a:solidFill>
                          <a:srgbClr val="FF0000"/>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48130" name="Picture 2" descr="D:\OZYEGIN UNIVERSITY\S005827\Ph.D. Works\Journal &amp; Report Format\Communication Magazine\Figures\Office with Secondary Ligh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282" y="3520440"/>
            <a:ext cx="4034118" cy="26517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1"/>
          <p:cNvSpPr txBox="1"/>
          <p:nvPr/>
        </p:nvSpPr>
        <p:spPr>
          <a:xfrm>
            <a:off x="762000" y="4538246"/>
            <a:ext cx="762000" cy="338554"/>
          </a:xfrm>
          <a:prstGeom prst="rect">
            <a:avLst/>
          </a:prstGeom>
          <a:noFill/>
        </p:spPr>
        <p:txBody>
          <a:bodyPr wrap="square" rtlCol="0">
            <a:spAutoFit/>
          </a:bodyPr>
          <a:ls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sz="1600" dirty="0">
                <a:solidFill>
                  <a:srgbClr val="00B0F0"/>
                </a:solidFill>
                <a:latin typeface="+mj-lt"/>
                <a:ea typeface="Calibri"/>
                <a:cs typeface="Times New Roman"/>
              </a:rPr>
              <a:t>D1</a:t>
            </a:r>
          </a:p>
        </p:txBody>
      </p:sp>
      <p:cxnSp>
        <p:nvCxnSpPr>
          <p:cNvPr id="14" name="Straight Arrow Connector 13"/>
          <p:cNvCxnSpPr/>
          <p:nvPr/>
        </p:nvCxnSpPr>
        <p:spPr bwMode="auto">
          <a:xfrm>
            <a:off x="3546259" y="4038600"/>
            <a:ext cx="2168741" cy="838200"/>
          </a:xfrm>
          <a:prstGeom prst="straightConnector1">
            <a:avLst/>
          </a:prstGeom>
          <a:ln>
            <a:solidFill>
              <a:srgbClr val="FF0000"/>
            </a:solidFill>
            <a:headEnd type="none" w="sm" len="sm"/>
            <a:tailEnd type="arrow"/>
          </a:ln>
          <a:extLst/>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flipH="1" flipV="1">
            <a:off x="1066800" y="4846320"/>
            <a:ext cx="2286000" cy="868680"/>
          </a:xfrm>
          <a:prstGeom prst="straightConnector1">
            <a:avLst/>
          </a:prstGeom>
          <a:ln>
            <a:solidFill>
              <a:srgbClr val="00B0F0"/>
            </a:solidFill>
            <a:headEnd type="none" w="sm" len="sm"/>
            <a:tailEnd type="arrow"/>
          </a:ln>
          <a:extLst/>
        </p:spPr>
        <p:style>
          <a:lnRef idx="2">
            <a:schemeClr val="dk1"/>
          </a:lnRef>
          <a:fillRef idx="0">
            <a:schemeClr val="dk1"/>
          </a:fillRef>
          <a:effectRef idx="1">
            <a:schemeClr val="dk1"/>
          </a:effectRef>
          <a:fontRef idx="minor">
            <a:schemeClr val="tx1"/>
          </a:fontRef>
        </p:style>
      </p:cxnSp>
      <p:pic>
        <p:nvPicPr>
          <p:cNvPr id="37890" name="Picture 2" descr="D:\OZYEGIN UNIVERSITY\S005827\Ph.D. Works\Journal &amp; Report Format\Communications Letters-Omer Revisions\Desk Light-Fin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 t="12903" r="369" b="-12903"/>
          <a:stretch/>
        </p:blipFill>
        <p:spPr bwMode="auto">
          <a:xfrm>
            <a:off x="5791200" y="3566160"/>
            <a:ext cx="2597150" cy="2834640"/>
          </a:xfrm>
          <a:prstGeom prst="rect">
            <a:avLst/>
          </a:prstGeom>
          <a:noFill/>
        </p:spPr>
      </p:pic>
      <p:cxnSp>
        <p:nvCxnSpPr>
          <p:cNvPr id="16" name="Straight Arrow Connector 15"/>
          <p:cNvCxnSpPr/>
          <p:nvPr/>
        </p:nvCxnSpPr>
        <p:spPr bwMode="auto">
          <a:xfrm flipV="1">
            <a:off x="4724400" y="4707523"/>
            <a:ext cx="2286000" cy="1083678"/>
          </a:xfrm>
          <a:prstGeom prst="straightConnector1">
            <a:avLst/>
          </a:prstGeom>
          <a:ln>
            <a:headEnd type="none" w="sm" len="sm"/>
            <a:tailEnd type="arrow"/>
          </a:ln>
          <a:extLst/>
        </p:spPr>
        <p:style>
          <a:lnRef idx="2">
            <a:schemeClr val="accent1"/>
          </a:lnRef>
          <a:fillRef idx="0">
            <a:schemeClr val="accent1"/>
          </a:fillRef>
          <a:effectRef idx="1">
            <a:schemeClr val="accent1"/>
          </a:effectRef>
          <a:fontRef idx="minor">
            <a:schemeClr val="tx1"/>
          </a:fontRef>
        </p:style>
      </p:cxnSp>
      <p:sp>
        <p:nvSpPr>
          <p:cNvPr id="17" name="TextBox 25"/>
          <p:cNvSpPr txBox="1"/>
          <p:nvPr/>
        </p:nvSpPr>
        <p:spPr>
          <a:xfrm>
            <a:off x="5410200" y="4843046"/>
            <a:ext cx="762000" cy="338554"/>
          </a:xfrm>
          <a:prstGeom prst="rect">
            <a:avLst/>
          </a:prstGeom>
          <a:noFill/>
        </p:spPr>
        <p:txBody>
          <a:bodyPr wrap="square" rtlCol="0">
            <a:spAutoFit/>
          </a:bodyPr>
          <a:ls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sz="1600" dirty="0" smtClean="0">
                <a:solidFill>
                  <a:srgbClr val="FF0000"/>
                </a:solidFill>
                <a:latin typeface="+mj-lt"/>
                <a:ea typeface="Calibri"/>
                <a:cs typeface="Times New Roman"/>
              </a:rPr>
              <a:t>D2</a:t>
            </a:r>
            <a:endParaRPr lang="en-US" sz="1600" dirty="0">
              <a:solidFill>
                <a:srgbClr val="FF0000"/>
              </a:solidFill>
              <a:latin typeface="+mj-lt"/>
              <a:ea typeface="Calibri"/>
              <a:cs typeface="Times New Roman"/>
            </a:endParaRPr>
          </a:p>
        </p:txBody>
      </p:sp>
      <p:sp>
        <p:nvSpPr>
          <p:cNvPr id="8" name="Slide Number Placeholder 7"/>
          <p:cNvSpPr>
            <a:spLocks noGrp="1"/>
          </p:cNvSpPr>
          <p:nvPr>
            <p:ph type="sldNum" sz="quarter" idx="12"/>
          </p:nvPr>
        </p:nvSpPr>
        <p:spPr/>
        <p:txBody>
          <a:bodyPr/>
          <a:lstStyle/>
          <a:p>
            <a:fld id="{2F03CF15-9775-4923-BCFF-1A75B19C3DAF}" type="slidenum">
              <a:rPr lang="en-GB" altLang="en-US" smtClean="0"/>
              <a:pPr/>
              <a:t>39</a:t>
            </a:fld>
            <a:endParaRPr lang="en-GB" altLang="en-US" dirty="0"/>
          </a:p>
        </p:txBody>
      </p:sp>
      <p:sp>
        <p:nvSpPr>
          <p:cNvPr id="13" name="TextBox 12"/>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8" name="TextBox 1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9" name="TextBox 18"/>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21" name="TextBox 20"/>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0044578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81000" y="685801"/>
            <a:ext cx="8534400" cy="685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Overview of Channel Modeling Methodology</a:t>
            </a:r>
            <a:endParaRPr lang="en-CA" b="1" dirty="0" smtClean="0">
              <a:solidFill>
                <a:srgbClr val="80B4CE"/>
              </a:solidFill>
              <a:effectLst>
                <a:outerShdw blurRad="38100" dist="38100" dir="2700000" algn="tl">
                  <a:srgbClr val="000000">
                    <a:alpha val="43137"/>
                  </a:srgbClr>
                </a:outerShdw>
              </a:effectLst>
            </a:endParaRPr>
          </a:p>
        </p:txBody>
      </p:sp>
      <p:sp>
        <p:nvSpPr>
          <p:cNvPr id="8" name="Rectangle 5"/>
          <p:cNvSpPr>
            <a:spLocks noChangeArrowheads="1"/>
          </p:cNvSpPr>
          <p:nvPr/>
        </p:nvSpPr>
        <p:spPr bwMode="auto">
          <a:xfrm>
            <a:off x="823913" y="1656927"/>
            <a:ext cx="8091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solidFill>
                <a:srgbClr val="000000"/>
              </a:solidFill>
            </a:endParaRPr>
          </a:p>
          <a:p>
            <a:endParaRPr lang="en-US" altLang="en-US" b="1"/>
          </a:p>
          <a:p>
            <a:endParaRPr lang="tr-TR" altLang="en-US"/>
          </a:p>
        </p:txBody>
      </p:sp>
      <p:sp>
        <p:nvSpPr>
          <p:cNvPr id="50" name="Rectangle 5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0342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6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0342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4754" name="Picture 2" descr="D:\OZYEGIN UNIVERSITY\S005827\Ph.D. Works\PhD Graduation\PhD Dissertation\Figures\Indoor Channel Modeling Methodology.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840" y="1295400"/>
            <a:ext cx="5394960" cy="29260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4493955" y="6475413"/>
            <a:ext cx="365760" cy="184666"/>
          </a:xfrm>
        </p:spPr>
        <p:txBody>
          <a:bodyPr/>
          <a:lstStyle/>
          <a:p>
            <a:pPr algn="ctr"/>
            <a:fld id="{6C911B8A-1E84-42DB-B751-42B7EDCBCFAE}" type="slidenum">
              <a:rPr lang="en-GB" altLang="en-US" smtClean="0"/>
              <a:pPr algn="ctr"/>
              <a:t>4</a:t>
            </a:fld>
            <a:endParaRPr lang="en-GB" altLang="en-US" dirty="0"/>
          </a:p>
        </p:txBody>
      </p:sp>
      <p:sp>
        <p:nvSpPr>
          <p:cNvPr id="9" name="TextBox 8"/>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0" name="TextBox 9"/>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1" name="TextBox 10"/>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3" name="Rectangle 12"/>
          <p:cNvSpPr/>
          <p:nvPr/>
        </p:nvSpPr>
        <p:spPr>
          <a:xfrm>
            <a:off x="685800" y="4091732"/>
            <a:ext cx="7848600" cy="2385268"/>
          </a:xfrm>
          <a:prstGeom prst="rect">
            <a:avLst/>
          </a:prstGeom>
        </p:spPr>
        <p:txBody>
          <a:bodyPr wrap="square">
            <a:spAutoFit/>
          </a:bodyPr>
          <a:lstStyle/>
          <a:p>
            <a:pPr marL="0" lvl="1" indent="-347472" algn="just">
              <a:lnSpc>
                <a:spcPct val="150000"/>
              </a:lnSpc>
              <a:spcAft>
                <a:spcPts val="600"/>
              </a:spcAft>
              <a:buClr>
                <a:srgbClr val="3366CC"/>
              </a:buClr>
              <a:buSzPct val="150000"/>
              <a:buFont typeface="Courier New" pitchFamily="49" charset="0"/>
              <a:buChar char="o"/>
              <a:defRPr/>
            </a:pPr>
            <a:r>
              <a:rPr lang="tr-TR" sz="1800" dirty="0"/>
              <a:t>A flexible and efficient method for realistic VLC channel modeling </a:t>
            </a:r>
          </a:p>
          <a:p>
            <a:pPr marL="548640" lvl="2" indent="-182880">
              <a:spcAft>
                <a:spcPts val="600"/>
              </a:spcAft>
              <a:buClr>
                <a:srgbClr val="3366CC"/>
              </a:buClr>
              <a:buSzPct val="100000"/>
              <a:buFont typeface="Arial" pitchFamily="34" charset="0"/>
              <a:buChar char="•"/>
              <a:defRPr/>
            </a:pPr>
            <a:r>
              <a:rPr lang="en-US" sz="1600" dirty="0">
                <a:solidFill>
                  <a:schemeClr val="tx2"/>
                </a:solidFill>
              </a:rPr>
              <a:t>Wavelength dependency</a:t>
            </a:r>
          </a:p>
          <a:p>
            <a:pPr marL="548640" lvl="2" indent="-182880">
              <a:spcAft>
                <a:spcPts val="600"/>
              </a:spcAft>
              <a:buClr>
                <a:srgbClr val="3366CC"/>
              </a:buClr>
              <a:buSzPct val="100000"/>
              <a:buFont typeface="Arial" pitchFamily="34" charset="0"/>
              <a:buChar char="•"/>
              <a:defRPr/>
            </a:pPr>
            <a:r>
              <a:rPr lang="en-US" sz="1600" dirty="0">
                <a:solidFill>
                  <a:schemeClr val="tx2"/>
                </a:solidFill>
              </a:rPr>
              <a:t>Realistic </a:t>
            </a:r>
            <a:r>
              <a:rPr lang="tr-TR" sz="1600" dirty="0">
                <a:solidFill>
                  <a:schemeClr val="tx2"/>
                </a:solidFill>
              </a:rPr>
              <a:t>light </a:t>
            </a:r>
            <a:r>
              <a:rPr lang="en-US" sz="1600" dirty="0">
                <a:solidFill>
                  <a:schemeClr val="tx2"/>
                </a:solidFill>
              </a:rPr>
              <a:t>sources</a:t>
            </a:r>
          </a:p>
          <a:p>
            <a:pPr marL="548640" lvl="2" indent="-182880">
              <a:spcAft>
                <a:spcPts val="1200"/>
              </a:spcAft>
              <a:buClr>
                <a:srgbClr val="3366CC"/>
              </a:buClr>
              <a:buSzPct val="100000"/>
              <a:buFont typeface="Arial" pitchFamily="34" charset="0"/>
              <a:buChar char="•"/>
              <a:defRPr/>
            </a:pPr>
            <a:r>
              <a:rPr lang="en-US" sz="1600" dirty="0">
                <a:solidFill>
                  <a:schemeClr val="tx2"/>
                </a:solidFill>
              </a:rPr>
              <a:t>Effect of objects </a:t>
            </a:r>
            <a:r>
              <a:rPr lang="tr-TR" sz="1600" dirty="0">
                <a:solidFill>
                  <a:schemeClr val="tx2"/>
                </a:solidFill>
              </a:rPr>
              <a:t>within the environment </a:t>
            </a:r>
            <a:r>
              <a:rPr lang="en-US" sz="1600" dirty="0">
                <a:solidFill>
                  <a:schemeClr val="tx2"/>
                </a:solidFill>
              </a:rPr>
              <a:t>and </a:t>
            </a:r>
            <a:r>
              <a:rPr lang="tr-TR" sz="1600" dirty="0">
                <a:solidFill>
                  <a:schemeClr val="tx2"/>
                </a:solidFill>
              </a:rPr>
              <a:t>types of surface (coating) </a:t>
            </a:r>
            <a:r>
              <a:rPr lang="en-US" sz="1600" dirty="0" smtClean="0">
                <a:solidFill>
                  <a:schemeClr val="tx2"/>
                </a:solidFill>
              </a:rPr>
              <a:t>materials</a:t>
            </a:r>
            <a:endParaRPr lang="en-US" sz="1600" dirty="0" smtClean="0"/>
          </a:p>
          <a:p>
            <a:pPr>
              <a:spcAft>
                <a:spcPts val="600"/>
              </a:spcAft>
            </a:pPr>
            <a:r>
              <a:rPr lang="en-US" sz="1600" dirty="0" smtClean="0"/>
              <a:t>For additional details see</a:t>
            </a:r>
            <a:endParaRPr lang="en-GB" sz="1600" dirty="0" smtClean="0"/>
          </a:p>
          <a:p>
            <a:pPr marL="173736" indent="-171450" algn="just">
              <a:buFont typeface="Wingdings" pitchFamily="2" charset="2"/>
              <a:buChar char="§"/>
            </a:pPr>
            <a:r>
              <a:rPr lang="en-US" sz="1400" dirty="0"/>
              <a:t>IEEE 15-15-0352-01-007a, “Channel Modeling for Visible Light </a:t>
            </a:r>
            <a:r>
              <a:rPr lang="en-US" sz="1400" dirty="0" smtClean="0"/>
              <a:t>Communications”</a:t>
            </a:r>
          </a:p>
          <a:p>
            <a:pPr marL="173736" indent="-171450" algn="just">
              <a:buFont typeface="Wingdings" pitchFamily="2" charset="2"/>
              <a:buChar char="§"/>
            </a:pPr>
            <a:r>
              <a:rPr lang="en-GB" sz="1400" dirty="0" smtClean="0"/>
              <a:t>IEEE </a:t>
            </a:r>
            <a:r>
              <a:rPr lang="en-GB" sz="1400" dirty="0"/>
              <a:t>15-15-0746-01-007a, “TG7r1 channel model document for high-rate PD communications</a:t>
            </a:r>
            <a:r>
              <a:rPr lang="en-GB" sz="1400" dirty="0" smtClean="0"/>
              <a:t>”</a:t>
            </a:r>
            <a:endParaRPr lang="en-US" sz="1400" dirty="0"/>
          </a:p>
        </p:txBody>
      </p:sp>
      <p:sp>
        <p:nvSpPr>
          <p:cNvPr id="14" name="TextBox 1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4451608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47344" y="685800"/>
            <a:ext cx="7772400" cy="990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Optical and Effective Channel Responses &amp;</a:t>
            </a:r>
          </a:p>
          <a:p>
            <a:pPr algn="ct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793479473"/>
              </p:ext>
            </p:extLst>
          </p:nvPr>
        </p:nvGraphicFramePr>
        <p:xfrm>
          <a:off x="3124200" y="4953000"/>
          <a:ext cx="2743200" cy="1097280"/>
        </p:xfrm>
        <a:graphic>
          <a:graphicData uri="http://schemas.openxmlformats.org/drawingml/2006/table">
            <a:tbl>
              <a:tblPr firstRow="1" firstCol="1" bandRow="1">
                <a:tableStyleId>{5940675A-B579-460E-94D1-54222C63F5DA}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tblGrid>
              <a:tr h="274320">
                <a:tc>
                  <a:txBody>
                    <a:bodyPr/>
                    <a:lstStyle/>
                    <a:p>
                      <a:pPr marL="0" marR="0" algn="l">
                        <a:lnSpc>
                          <a:spcPct val="115000"/>
                        </a:lnSpc>
                        <a:spcBef>
                          <a:spcPts val="0"/>
                        </a:spcBef>
                        <a:spcAft>
                          <a:spcPts val="0"/>
                        </a:spcAft>
                      </a:pPr>
                      <a:endParaRPr lang="en-US" sz="1400" b="1" dirty="0">
                        <a:effectLst/>
                        <a:latin typeface="Times New Roman"/>
                        <a:ea typeface="Times New Roman"/>
                      </a:endParaRPr>
                    </a:p>
                  </a:txBody>
                  <a:tcPr marL="68580" marR="68580" marT="0" marB="0"/>
                </a:tc>
                <a:tc>
                  <a:txBody>
                    <a:bodyPr/>
                    <a:lstStyle/>
                    <a:p>
                      <a:pPr marL="0" marR="0" algn="l">
                        <a:lnSpc>
                          <a:spcPct val="115000"/>
                        </a:lnSpc>
                        <a:spcBef>
                          <a:spcPts val="0"/>
                        </a:spcBef>
                        <a:spcAft>
                          <a:spcPts val="0"/>
                        </a:spcAft>
                      </a:pPr>
                      <a:r>
                        <a:rPr lang="en-US" sz="1400" dirty="0" smtClean="0">
                          <a:effectLst/>
                          <a:latin typeface="Times New Roman"/>
                          <a:ea typeface="Times New Roman"/>
                        </a:rPr>
                        <a:t>         (ns)</a:t>
                      </a:r>
                      <a:endParaRPr lang="en-US" sz="14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Times New Roman"/>
                        <a:ea typeface="Times New Roman"/>
                      </a:endParaRPr>
                    </a:p>
                  </a:txBody>
                  <a:tcPr marL="68580" marR="68580" marT="0" marB="0"/>
                </a:tc>
                <a:extLst>
                  <a:ext uri="{0D108BD9-81ED-4DB2-BD59-A6C34878D82A}">
                    <a16:rowId xmlns:a16="http://schemas.microsoft.com/office/drawing/2014/main" xmlns="" val="3367849865"/>
                  </a:ext>
                </a:extLst>
              </a:tr>
              <a:tr h="274320">
                <a:tc>
                  <a:txBody>
                    <a:bodyPr/>
                    <a:lstStyle/>
                    <a:p>
                      <a:pPr marL="0" marR="0" algn="ctr">
                        <a:lnSpc>
                          <a:spcPct val="115000"/>
                        </a:lnSpc>
                        <a:spcBef>
                          <a:spcPts val="0"/>
                        </a:spcBef>
                        <a:spcAft>
                          <a:spcPts val="0"/>
                        </a:spcAft>
                      </a:pPr>
                      <a:r>
                        <a:rPr lang="en-US" sz="1400" b="1" dirty="0" smtClean="0">
                          <a:solidFill>
                            <a:srgbClr val="000000"/>
                          </a:solidFill>
                          <a:effectLst/>
                          <a:latin typeface="Times New Roman"/>
                          <a:ea typeface="Calibri"/>
                        </a:rPr>
                        <a:t>S→R</a:t>
                      </a:r>
                      <a:endParaRPr lang="en-US" sz="1400" b="1"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effectLst/>
                          <a:latin typeface="Times New Roman"/>
                          <a:ea typeface="Times New Roman"/>
                        </a:rPr>
                        <a:t>11.52</a:t>
                      </a:r>
                      <a:endParaRPr lang="en-US" sz="14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effectLst/>
                          <a:latin typeface="Times New Roman"/>
                          <a:ea typeface="Calibri"/>
                        </a:rPr>
                        <a:t>2.84×10</a:t>
                      </a:r>
                      <a:r>
                        <a:rPr lang="en-US" sz="1400" baseline="30000" dirty="0" smtClean="0">
                          <a:solidFill>
                            <a:srgbClr val="000000"/>
                          </a:solidFill>
                          <a:effectLst/>
                          <a:latin typeface="Times New Roman"/>
                          <a:ea typeface="Calibri"/>
                        </a:rPr>
                        <a:t>-5</a:t>
                      </a:r>
                      <a:endParaRPr lang="en-US" sz="1400" dirty="0">
                        <a:effectLst/>
                        <a:latin typeface="Times New Roman"/>
                        <a:ea typeface="Times New Roman"/>
                      </a:endParaRPr>
                    </a:p>
                  </a:txBody>
                  <a:tcPr marL="68580" marR="68580" marT="0" marB="0"/>
                </a:tc>
                <a:extLst>
                  <a:ext uri="{0D108BD9-81ED-4DB2-BD59-A6C34878D82A}">
                    <a16:rowId xmlns:a16="http://schemas.microsoft.com/office/drawing/2014/main" xmlns="" val="4285917461"/>
                  </a:ext>
                </a:extLst>
              </a:tr>
              <a:tr h="274320">
                <a:tc>
                  <a:txBody>
                    <a:bodyPr/>
                    <a:lstStyle/>
                    <a:p>
                      <a:pPr marL="0" marR="0" algn="ctr">
                        <a:lnSpc>
                          <a:spcPct val="115000"/>
                        </a:lnSpc>
                        <a:spcBef>
                          <a:spcPts val="0"/>
                        </a:spcBef>
                        <a:spcAft>
                          <a:spcPts val="0"/>
                        </a:spcAft>
                      </a:pPr>
                      <a:r>
                        <a:rPr lang="en-US" sz="1400" b="1" dirty="0" smtClean="0">
                          <a:solidFill>
                            <a:srgbClr val="000000"/>
                          </a:solidFill>
                          <a:effectLst/>
                          <a:latin typeface="Times New Roman"/>
                          <a:ea typeface="Calibri"/>
                        </a:rPr>
                        <a:t>R→D</a:t>
                      </a:r>
                      <a:endParaRPr lang="en-US" sz="1400" b="1"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effectLst/>
                          <a:latin typeface="Times New Roman"/>
                          <a:ea typeface="Times New Roman"/>
                        </a:rPr>
                        <a:t>8.07</a:t>
                      </a:r>
                      <a:endParaRPr lang="en-US" sz="14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effectLst/>
                          <a:latin typeface="Times New Roman"/>
                          <a:ea typeface="Calibri"/>
                        </a:rPr>
                        <a:t>5.21×10</a:t>
                      </a:r>
                      <a:r>
                        <a:rPr lang="en-US" sz="1400" baseline="30000" dirty="0" smtClean="0">
                          <a:solidFill>
                            <a:srgbClr val="000000"/>
                          </a:solidFill>
                          <a:effectLst/>
                          <a:latin typeface="Times New Roman"/>
                          <a:ea typeface="Calibri"/>
                        </a:rPr>
                        <a:t>-4</a:t>
                      </a:r>
                      <a:endParaRPr lang="en-US" sz="1400" dirty="0">
                        <a:effectLst/>
                        <a:latin typeface="Times New Roman"/>
                        <a:ea typeface="Times New Roman"/>
                      </a:endParaRPr>
                    </a:p>
                  </a:txBody>
                  <a:tcPr marL="68580" marR="68580" marT="0" marB="0"/>
                </a:tc>
                <a:extLst>
                  <a:ext uri="{0D108BD9-81ED-4DB2-BD59-A6C34878D82A}">
                    <a16:rowId xmlns:a16="http://schemas.microsoft.com/office/drawing/2014/main" xmlns="" val="10001"/>
                  </a:ext>
                </a:extLst>
              </a:tr>
              <a:tr h="274320">
                <a:tc>
                  <a:txBody>
                    <a:bodyPr/>
                    <a:lstStyle/>
                    <a:p>
                      <a:pPr marL="0" marR="0" algn="ctr">
                        <a:lnSpc>
                          <a:spcPct val="115000"/>
                        </a:lnSpc>
                        <a:spcBef>
                          <a:spcPts val="0"/>
                        </a:spcBef>
                        <a:spcAft>
                          <a:spcPts val="0"/>
                        </a:spcAft>
                      </a:pPr>
                      <a:r>
                        <a:rPr lang="en-US" sz="1400" b="1" dirty="0" smtClean="0">
                          <a:solidFill>
                            <a:srgbClr val="000000"/>
                          </a:solidFill>
                          <a:effectLst/>
                          <a:latin typeface="Times New Roman"/>
                          <a:ea typeface="Times New Roman"/>
                        </a:rPr>
                        <a:t>S→D</a:t>
                      </a:r>
                      <a:endParaRPr lang="en-US" sz="1400" b="1"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effectLst/>
                          <a:latin typeface="Times New Roman"/>
                          <a:ea typeface="Calibri"/>
                        </a:rPr>
                        <a:t>11.11</a:t>
                      </a:r>
                      <a:endParaRPr lang="en-US" sz="14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000000"/>
                          </a:solidFill>
                          <a:effectLst/>
                          <a:latin typeface="Times New Roman"/>
                          <a:ea typeface="Calibri"/>
                        </a:rPr>
                        <a:t>1.12×10</a:t>
                      </a:r>
                      <a:r>
                        <a:rPr lang="en-US" sz="1400" baseline="30000" dirty="0" smtClean="0">
                          <a:solidFill>
                            <a:srgbClr val="000000"/>
                          </a:solidFill>
                          <a:effectLst/>
                          <a:latin typeface="Times New Roman"/>
                          <a:ea typeface="Calibri"/>
                        </a:rPr>
                        <a:t>-5</a:t>
                      </a:r>
                      <a:endParaRPr lang="en-US" sz="1400" dirty="0">
                        <a:effectLst/>
                        <a:latin typeface="Times New Roman"/>
                        <a:ea typeface="Times New Roman"/>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86468499"/>
              </p:ext>
            </p:extLst>
          </p:nvPr>
        </p:nvGraphicFramePr>
        <p:xfrm>
          <a:off x="4143553" y="4953000"/>
          <a:ext cx="355600" cy="241300"/>
        </p:xfrm>
        <a:graphic>
          <a:graphicData uri="http://schemas.openxmlformats.org/presentationml/2006/ole">
            <mc:AlternateContent xmlns:mc="http://schemas.openxmlformats.org/markup-compatibility/2006">
              <mc:Choice xmlns:v="urn:schemas-microsoft-com:vml" Requires="v">
                <p:oleObj spid="_x0000_s33349" name="Equation" r:id="rId3" imgW="355320" imgH="241200" progId="Equation.DSMT4">
                  <p:embed/>
                </p:oleObj>
              </mc:Choice>
              <mc:Fallback>
                <p:oleObj name="Equation" r:id="rId3" imgW="355320" imgH="241200" progId="Equation.DSMT4">
                  <p:embed/>
                  <p:pic>
                    <p:nvPicPr>
                      <p:cNvPr id="0" name=""/>
                      <p:cNvPicPr>
                        <a:picLocks noChangeAspect="1" noChangeArrowheads="1"/>
                      </p:cNvPicPr>
                      <p:nvPr/>
                    </p:nvPicPr>
                    <p:blipFill>
                      <a:blip r:embed="rId4"/>
                      <a:srcRect/>
                      <a:stretch>
                        <a:fillRect/>
                      </a:stretch>
                    </p:blipFill>
                    <p:spPr bwMode="auto">
                      <a:xfrm>
                        <a:off x="4143553" y="4953000"/>
                        <a:ext cx="3556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40773443"/>
              </p:ext>
            </p:extLst>
          </p:nvPr>
        </p:nvGraphicFramePr>
        <p:xfrm>
          <a:off x="5309199" y="4970584"/>
          <a:ext cx="244475" cy="241300"/>
        </p:xfrm>
        <a:graphic>
          <a:graphicData uri="http://schemas.openxmlformats.org/presentationml/2006/ole">
            <mc:AlternateContent xmlns:mc="http://schemas.openxmlformats.org/markup-compatibility/2006">
              <mc:Choice xmlns:v="urn:schemas-microsoft-com:vml" Requires="v">
                <p:oleObj spid="_x0000_s33350" name="Equation" r:id="rId5" imgW="241200" imgH="241200" progId="Equation.DSMT4">
                  <p:embed/>
                </p:oleObj>
              </mc:Choice>
              <mc:Fallback>
                <p:oleObj name="Equation" r:id="rId5" imgW="241200" imgH="241200" progId="Equation.DSMT4">
                  <p:embed/>
                  <p:pic>
                    <p:nvPicPr>
                      <p:cNvPr id="0" name=""/>
                      <p:cNvPicPr>
                        <a:picLocks noChangeAspect="1" noChangeArrowheads="1"/>
                      </p:cNvPicPr>
                      <p:nvPr/>
                    </p:nvPicPr>
                    <p:blipFill>
                      <a:blip r:embed="rId6"/>
                      <a:srcRect/>
                      <a:stretch>
                        <a:fillRect/>
                      </a:stretch>
                    </p:blipFill>
                    <p:spPr bwMode="auto">
                      <a:xfrm>
                        <a:off x="5309199" y="4970584"/>
                        <a:ext cx="244475"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Placeholder 12"/>
          <p:cNvSpPr>
            <a:spLocks noGrp="1"/>
          </p:cNvSpPr>
          <p:nvPr>
            <p:ph type="sldNum" sz="quarter" idx="12"/>
          </p:nvPr>
        </p:nvSpPr>
        <p:spPr/>
        <p:txBody>
          <a:bodyPr/>
          <a:lstStyle/>
          <a:p>
            <a:fld id="{2F03CF15-9775-4923-BCFF-1A75B19C3DAF}" type="slidenum">
              <a:rPr lang="en-GB" altLang="en-US" smtClean="0"/>
              <a:pPr/>
              <a:t>40</a:t>
            </a:fld>
            <a:endParaRPr lang="en-GB" altLang="en-US" dirty="0"/>
          </a:p>
        </p:txBody>
      </p:sp>
      <p:sp>
        <p:nvSpPr>
          <p:cNvPr id="11" name="TextBox 10"/>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2" name="TextBox 11"/>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4" name="TextBox 13"/>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10" name="Picture 9"/>
          <p:cNvPicPr>
            <a:picLocks/>
          </p:cNvPicPr>
          <p:nvPr/>
        </p:nvPicPr>
        <p:blipFill>
          <a:blip r:embed="rId7"/>
          <a:stretch>
            <a:fillRect/>
          </a:stretch>
        </p:blipFill>
        <p:spPr>
          <a:xfrm>
            <a:off x="670560" y="1783080"/>
            <a:ext cx="4206240" cy="3017520"/>
          </a:xfrm>
          <a:prstGeom prst="rect">
            <a:avLst/>
          </a:prstGeom>
        </p:spPr>
      </p:pic>
      <p:pic>
        <p:nvPicPr>
          <p:cNvPr id="16" name="Picture 15"/>
          <p:cNvPicPr>
            <a:picLocks/>
          </p:cNvPicPr>
          <p:nvPr/>
        </p:nvPicPr>
        <p:blipFill>
          <a:blip r:embed="rId8"/>
          <a:stretch>
            <a:fillRect/>
          </a:stretch>
        </p:blipFill>
        <p:spPr>
          <a:xfrm>
            <a:off x="4648200" y="1783080"/>
            <a:ext cx="4206240" cy="3017520"/>
          </a:xfrm>
          <a:prstGeom prst="rect">
            <a:avLst/>
          </a:prstGeom>
        </p:spPr>
      </p:pic>
      <p:sp>
        <p:nvSpPr>
          <p:cNvPr id="17" name="TextBox 16"/>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87012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762000" y="1371600"/>
            <a:ext cx="7772400"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We consider a living room with table, </a:t>
            </a:r>
            <a:r>
              <a:rPr lang="en-US" sz="1800" dirty="0">
                <a:solidFill>
                  <a:schemeClr val="tx2"/>
                </a:solidFill>
              </a:rPr>
              <a:t>chairs, </a:t>
            </a:r>
            <a:r>
              <a:rPr lang="en-US" sz="1800" dirty="0" smtClean="0">
                <a:solidFill>
                  <a:schemeClr val="tx2"/>
                </a:solidFill>
              </a:rPr>
              <a:t>couch, coffee table and human bodies.</a:t>
            </a:r>
            <a:endParaRPr lang="en-US" sz="500" dirty="0" smtClean="0">
              <a:solidFill>
                <a:srgbClr val="0070C0"/>
              </a:solidFill>
            </a:endParaRPr>
          </a:p>
        </p:txBody>
      </p:sp>
      <p:sp>
        <p:nvSpPr>
          <p:cNvPr id="4" name="Rectangle 2"/>
          <p:cNvSpPr txBox="1">
            <a:spLocks noChangeArrowheads="1"/>
          </p:cNvSpPr>
          <p:nvPr/>
        </p:nvSpPr>
        <p:spPr>
          <a:xfrm>
            <a:off x="11366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Simulation Scenario </a:t>
            </a:r>
            <a:r>
              <a:rPr lang="en-US" sz="3200" b="1" dirty="0">
                <a:solidFill>
                  <a:srgbClr val="0070C0"/>
                </a:solidFill>
              </a:rPr>
              <a:t>3</a:t>
            </a:r>
            <a:r>
              <a:rPr lang="en-US" sz="3200" b="1" dirty="0" smtClean="0">
                <a:solidFill>
                  <a:srgbClr val="0070C0"/>
                </a:solidFill>
              </a:rPr>
              <a:t>: Home</a:t>
            </a:r>
            <a:endParaRPr lang="en-CA" b="1" dirty="0" smtClean="0">
              <a:solidFill>
                <a:srgbClr val="80B4CE"/>
              </a:solidFill>
              <a:effectLst>
                <a:outerShdw blurRad="38100" dist="38100" dir="2700000" algn="tl">
                  <a:srgbClr val="000000">
                    <a:alpha val="43137"/>
                  </a:srgbClr>
                </a:outerShdw>
              </a:effectLst>
            </a:endParaRPr>
          </a:p>
        </p:txBody>
      </p:sp>
      <p:pic>
        <p:nvPicPr>
          <p:cNvPr id="49154" name="Picture 2" descr="D:\OZYEGIN UNIVERSITY\S005827\Ph.D. Works\ISTKA Project\OKATEM Poster\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912" y="2133600"/>
            <a:ext cx="5241088"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2F03CF15-9775-4923-BCFF-1A75B19C3DAF}" type="slidenum">
              <a:rPr lang="en-GB" altLang="en-US" smtClean="0"/>
              <a:pPr/>
              <a:t>41</a:t>
            </a:fld>
            <a:endParaRPr lang="en-GB" altLang="en-US" dirty="0"/>
          </a:p>
        </p:txBody>
      </p:sp>
      <p:sp>
        <p:nvSpPr>
          <p:cNvPr id="6" name="TextBox 5"/>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9" name="TextBox 8"/>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1" name="TextBox 10"/>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4429087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0960250"/>
              </p:ext>
            </p:extLst>
          </p:nvPr>
        </p:nvGraphicFramePr>
        <p:xfrm>
          <a:off x="1447800" y="1371600"/>
          <a:ext cx="6400800" cy="4416552"/>
        </p:xfrm>
        <a:graphic>
          <a:graphicData uri="http://schemas.openxmlformats.org/drawingml/2006/table">
            <a:tbl>
              <a:tblPr firstRow="1" firstCol="1" bandRow="1">
                <a:tableStyleId>{5940675A-B579-460E-94D1-54222C63F5DA}</a:tableStyleId>
              </a:tblPr>
              <a:tblGrid>
                <a:gridCol w="2533650">
                  <a:extLst>
                    <a:ext uri="{9D8B030D-6E8A-4147-A177-3AD203B41FA5}">
                      <a16:colId xmlns:a16="http://schemas.microsoft.com/office/drawing/2014/main" xmlns="" val="20000"/>
                    </a:ext>
                  </a:extLst>
                </a:gridCol>
                <a:gridCol w="3867150">
                  <a:extLst>
                    <a:ext uri="{9D8B030D-6E8A-4147-A177-3AD203B41FA5}">
                      <a16:colId xmlns:a16="http://schemas.microsoft.com/office/drawing/2014/main" xmlns="" val="20001"/>
                    </a:ext>
                  </a:extLst>
                </a:gridCol>
              </a:tblGrid>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6 m × 6 m × 3 m </a:t>
                      </a:r>
                      <a:endParaRPr lang="en-US" sz="1400" dirty="0">
                        <a:effectLst/>
                        <a:latin typeface="+mj-lt"/>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Walls: </a:t>
                      </a:r>
                      <a:r>
                        <a:rPr lang="en-US" sz="1400" dirty="0" smtClean="0">
                          <a:effectLst/>
                          <a:latin typeface="+mj-lt"/>
                        </a:rPr>
                        <a:t>Plaster,</a:t>
                      </a:r>
                      <a:r>
                        <a:rPr lang="en-US" sz="1400" baseline="0" dirty="0" smtClean="0">
                          <a:effectLst/>
                          <a:latin typeface="+mj-lt"/>
                        </a:rPr>
                        <a:t> </a:t>
                      </a:r>
                      <a:r>
                        <a:rPr lang="en-US" sz="1400" dirty="0" smtClean="0">
                          <a:effectLst/>
                          <a:latin typeface="+mj-lt"/>
                        </a:rPr>
                        <a:t>Ceiling</a:t>
                      </a:r>
                      <a:r>
                        <a:rPr lang="en-US" sz="1400" dirty="0">
                          <a:effectLst/>
                          <a:latin typeface="+mj-lt"/>
                        </a:rPr>
                        <a:t>: </a:t>
                      </a:r>
                      <a:r>
                        <a:rPr lang="en-US" sz="1400" dirty="0" smtClean="0">
                          <a:effectLst/>
                          <a:latin typeface="+mj-lt"/>
                        </a:rPr>
                        <a:t>Plaster,</a:t>
                      </a:r>
                      <a:r>
                        <a:rPr lang="en-US" sz="1400" baseline="0" dirty="0" smtClean="0">
                          <a:effectLst/>
                          <a:latin typeface="+mj-lt"/>
                        </a:rPr>
                        <a:t> </a:t>
                      </a:r>
                      <a:r>
                        <a:rPr lang="en-US" sz="1400" dirty="0" smtClean="0">
                          <a:effectLst/>
                          <a:latin typeface="+mj-lt"/>
                        </a:rPr>
                        <a:t>Floor</a:t>
                      </a:r>
                      <a:r>
                        <a:rPr lang="en-US" sz="1400" dirty="0">
                          <a:effectLst/>
                          <a:latin typeface="+mj-lt"/>
                        </a:rPr>
                        <a:t>: </a:t>
                      </a:r>
                      <a:r>
                        <a:rPr lang="en-US" sz="1400" dirty="0" smtClean="0">
                          <a:effectLst/>
                          <a:latin typeface="+mj-lt"/>
                        </a:rPr>
                        <a:t>Pinewood</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0"/>
                        </a:spcAft>
                      </a:pPr>
                      <a:r>
                        <a:rPr lang="en-US" sz="1400" b="1" dirty="0">
                          <a:effectLst/>
                          <a:latin typeface="+mj-lt"/>
                        </a:rPr>
                        <a:t>Objects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Table with</a:t>
                      </a:r>
                      <a:r>
                        <a:rPr lang="en-US" sz="1400" baseline="0" dirty="0" smtClean="0">
                          <a:effectLst/>
                          <a:latin typeface="+mj-lt"/>
                        </a:rPr>
                        <a:t> </a:t>
                      </a:r>
                      <a:r>
                        <a:rPr lang="en-US" sz="1400" dirty="0" smtClean="0">
                          <a:effectLst/>
                          <a:latin typeface="+mj-lt"/>
                        </a:rPr>
                        <a:t>4 chairs</a:t>
                      </a:r>
                      <a:endParaRPr lang="en-US" sz="1400" dirty="0">
                        <a:effectLst/>
                        <a:latin typeface="+mj-lt"/>
                      </a:endParaRPr>
                    </a:p>
                    <a:p>
                      <a:pPr marL="0" marR="0">
                        <a:lnSpc>
                          <a:spcPct val="115000"/>
                        </a:lnSpc>
                        <a:spcBef>
                          <a:spcPts val="0"/>
                        </a:spcBef>
                        <a:spcAft>
                          <a:spcPts val="0"/>
                        </a:spcAft>
                      </a:pPr>
                      <a:r>
                        <a:rPr lang="en-US" sz="1400" dirty="0" smtClean="0">
                          <a:effectLst/>
                          <a:latin typeface="+mj-lt"/>
                        </a:rPr>
                        <a:t>Couch</a:t>
                      </a:r>
                      <a:endParaRPr lang="en-US" sz="1400" dirty="0">
                        <a:effectLst/>
                        <a:latin typeface="+mj-lt"/>
                      </a:endParaRPr>
                    </a:p>
                    <a:p>
                      <a:pPr marL="0" marR="0">
                        <a:lnSpc>
                          <a:spcPct val="115000"/>
                        </a:lnSpc>
                        <a:spcBef>
                          <a:spcPts val="0"/>
                        </a:spcBef>
                        <a:spcAft>
                          <a:spcPts val="0"/>
                        </a:spcAft>
                      </a:pPr>
                      <a:r>
                        <a:rPr lang="en-US" sz="1400" dirty="0" smtClean="0">
                          <a:effectLst/>
                          <a:latin typeface="+mj-lt"/>
                        </a:rPr>
                        <a:t>Coffee table</a:t>
                      </a:r>
                    </a:p>
                    <a:p>
                      <a:pPr marL="0" marR="0">
                        <a:lnSpc>
                          <a:spcPct val="115000"/>
                        </a:lnSpc>
                        <a:spcBef>
                          <a:spcPts val="0"/>
                        </a:spcBef>
                        <a:spcAft>
                          <a:spcPts val="0"/>
                        </a:spcAft>
                      </a:pPr>
                      <a:r>
                        <a:rPr lang="en-US" sz="1400" dirty="0" smtClean="0">
                          <a:effectLst/>
                          <a:latin typeface="+mj-lt"/>
                          <a:ea typeface="Calibri"/>
                          <a:cs typeface="Times New Roman"/>
                        </a:rPr>
                        <a:t>4 human bodies</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0"/>
                        </a:spcAft>
                      </a:pPr>
                      <a:r>
                        <a:rPr lang="en-US" sz="1400" b="1" dirty="0" smtClean="0">
                          <a:effectLst/>
                          <a:latin typeface="+mj-lt"/>
                        </a:rPr>
                        <a:t>Object Specifications</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effectLst/>
                          <a:latin typeface="+mj-lt"/>
                          <a:ea typeface="+mn-ea"/>
                          <a:cs typeface="+mn-cs"/>
                        </a:rPr>
                        <a:t>Tables</a:t>
                      </a:r>
                      <a:r>
                        <a:rPr lang="en-US" sz="1400" kern="1200" dirty="0" smtClean="0">
                          <a:solidFill>
                            <a:schemeClr val="tx1"/>
                          </a:solidFill>
                          <a:effectLst/>
                          <a:latin typeface="+mj-lt"/>
                          <a:ea typeface="+mn-ea"/>
                          <a:cs typeface="+mn-cs"/>
                        </a:rPr>
                        <a:t>: Wooden with size of  2 m × 1 m × 0.9 m </a:t>
                      </a:r>
                    </a:p>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Chairs: Wooden matched with table</a:t>
                      </a:r>
                    </a:p>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Couch: Cotton</a:t>
                      </a:r>
                    </a:p>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Coffee table: Glass</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mn-ea"/>
                          <a:cs typeface="+mn-cs"/>
                        </a:rPr>
                        <a:t>Human body: </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dirty="0" smtClean="0">
                          <a:solidFill>
                            <a:schemeClr val="tx1"/>
                          </a:solidFill>
                          <a:effectLst/>
                          <a:latin typeface="+mj-lt"/>
                          <a:ea typeface="+mn-ea"/>
                          <a:cs typeface="+mn-cs"/>
                        </a:rPr>
                        <a:t>Shoes: Black gloss paint</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dirty="0" smtClean="0">
                          <a:solidFill>
                            <a:schemeClr val="tx1"/>
                          </a:solidFill>
                          <a:effectLst/>
                          <a:latin typeface="+mj-lt"/>
                          <a:ea typeface="+mn-ea"/>
                          <a:cs typeface="+mn-cs"/>
                        </a:rPr>
                        <a:t>Head &amp; Hands: Absorbing</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dirty="0" smtClean="0">
                          <a:solidFill>
                            <a:schemeClr val="tx1"/>
                          </a:solidFill>
                          <a:effectLst/>
                          <a:latin typeface="+mj-lt"/>
                          <a:ea typeface="+mn-ea"/>
                          <a:cs typeface="+mn-cs"/>
                        </a:rPr>
                        <a:t>Clothes: Cotton</a:t>
                      </a:r>
                    </a:p>
                  </a:txBody>
                  <a:tcPr marL="68580" marR="68580" marT="0" marB="0"/>
                </a:tc>
                <a:extLst>
                  <a:ext uri="{0D108BD9-81ED-4DB2-BD59-A6C34878D82A}">
                    <a16:rowId xmlns:a16="http://schemas.microsoft.com/office/drawing/2014/main" xmlns="" val="10003"/>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Luminary Specifications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Calibri"/>
                          <a:cs typeface="Times New Roman"/>
                        </a:rPr>
                        <a:t>Brand: </a:t>
                      </a:r>
                      <a:r>
                        <a:rPr lang="en-US" sz="1400" kern="1200" dirty="0" smtClean="0">
                          <a:solidFill>
                            <a:schemeClr val="tx1"/>
                          </a:solidFill>
                          <a:effectLst/>
                          <a:latin typeface="+mj-lt"/>
                          <a:ea typeface="Calibri"/>
                          <a:cs typeface="Times New Roman"/>
                        </a:rPr>
                        <a:t>CR6-800L Cree Inc. </a:t>
                      </a:r>
                    </a:p>
                    <a:p>
                      <a:pPr marL="0" marR="0">
                        <a:lnSpc>
                          <a:spcPct val="115000"/>
                        </a:lnSpc>
                        <a:spcBef>
                          <a:spcPts val="0"/>
                        </a:spcBef>
                        <a:spcAft>
                          <a:spcPts val="0"/>
                        </a:spcAft>
                      </a:pPr>
                      <a:r>
                        <a:rPr lang="en-US" sz="1400" dirty="0" smtClean="0">
                          <a:effectLst/>
                          <a:latin typeface="+mj-lt"/>
                          <a:ea typeface="Calibri"/>
                          <a:cs typeface="Times New Roman"/>
                        </a:rPr>
                        <a:t>Half viewing angle: 40º</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luminaries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9</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Receiver area</a:t>
                      </a:r>
                      <a:endParaRPr lang="en-US" sz="1400" b="1" kern="1200" dirty="0">
                        <a:solidFill>
                          <a:schemeClr val="tx1"/>
                        </a:solidFill>
                        <a:effectLst/>
                        <a:latin typeface="+mj-lt"/>
                        <a:ea typeface="+mn-ea"/>
                        <a:cs typeface="+mn-cs"/>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j-lt"/>
                          <a:ea typeface="+mn-ea"/>
                          <a:cs typeface="+mn-cs"/>
                        </a:rPr>
                        <a:t>1 </a:t>
                      </a:r>
                      <a:r>
                        <a:rPr lang="en-US" sz="1400" kern="1200" dirty="0" smtClean="0">
                          <a:solidFill>
                            <a:schemeClr val="tx1"/>
                          </a:solidFill>
                          <a:effectLst/>
                          <a:latin typeface="Times New Roman" pitchFamily="18" charset="0"/>
                          <a:ea typeface="+mn-ea"/>
                          <a:cs typeface="Times New Roman" pitchFamily="18" charset="0"/>
                        </a:rPr>
                        <a:t>cm</a:t>
                      </a:r>
                      <a:r>
                        <a:rPr lang="en-US" sz="1400" kern="1200" baseline="30000" dirty="0" smtClean="0">
                          <a:solidFill>
                            <a:schemeClr val="tx1"/>
                          </a:solidFill>
                          <a:effectLst/>
                          <a:latin typeface="Times New Roman" pitchFamily="18" charset="0"/>
                          <a:ea typeface="+mn-ea"/>
                          <a:cs typeface="Times New Roman" pitchFamily="18" charset="0"/>
                        </a:rPr>
                        <a:t>2</a:t>
                      </a:r>
                      <a:endParaRPr lang="en-US" sz="1400" kern="1200" dirty="0" smtClean="0">
                        <a:solidFill>
                          <a:schemeClr val="tx1"/>
                        </a:solidFill>
                        <a:effectLst/>
                        <a:latin typeface="Times New Roman" pitchFamily="18" charset="0"/>
                        <a:ea typeface="+mn-ea"/>
                        <a:cs typeface="Times New Roman"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4" name="Rectangle 2"/>
          <p:cNvSpPr txBox="1">
            <a:spLocks noChangeArrowheads="1"/>
          </p:cNvSpPr>
          <p:nvPr/>
        </p:nvSpPr>
        <p:spPr>
          <a:xfrm>
            <a:off x="12890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Simulation Parameters</a:t>
            </a:r>
            <a:endParaRPr lang="en-CA" sz="3200" b="1" dirty="0" smtClean="0">
              <a:solidFill>
                <a:srgbClr val="0070C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2F03CF15-9775-4923-BCFF-1A75B19C3DAF}" type="slidenum">
              <a:rPr lang="en-GB" altLang="en-US" smtClean="0"/>
              <a:pPr/>
              <a:t>42</a:t>
            </a:fld>
            <a:endParaRPr lang="en-GB" altLang="en-US" dirty="0"/>
          </a:p>
        </p:txBody>
      </p:sp>
      <p:sp>
        <p:nvSpPr>
          <p:cNvPr id="5" name="TextBox 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6" name="TextBox 5"/>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8" name="TextBox 7"/>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0" name="TextBox 9"/>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29974900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128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Light Source</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4" name="TextBox 7"/>
          <p:cNvSpPr txBox="1"/>
          <p:nvPr/>
        </p:nvSpPr>
        <p:spPr>
          <a:xfrm>
            <a:off x="723900" y="1324669"/>
            <a:ext cx="73151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In simulation study, we use the LED luminary </a:t>
            </a:r>
            <a:r>
              <a:rPr lang="en-US" sz="1800" dirty="0" smtClean="0">
                <a:solidFill>
                  <a:schemeClr val="tx2"/>
                </a:solidFill>
              </a:rPr>
              <a:t>“</a:t>
            </a:r>
            <a:r>
              <a:rPr lang="en-US" sz="1800" dirty="0">
                <a:solidFill>
                  <a:schemeClr val="tx2"/>
                </a:solidFill>
              </a:rPr>
              <a:t>CR6-800L</a:t>
            </a:r>
            <a:r>
              <a:rPr lang="en-US" sz="1800" dirty="0" smtClean="0">
                <a:solidFill>
                  <a:schemeClr val="tx2"/>
                </a:solidFill>
              </a:rPr>
              <a:t>” </a:t>
            </a:r>
            <a:r>
              <a:rPr lang="en-US" sz="1800" dirty="0">
                <a:solidFill>
                  <a:schemeClr val="tx2"/>
                </a:solidFill>
              </a:rPr>
              <a:t>from </a:t>
            </a:r>
            <a:r>
              <a:rPr lang="en-US" sz="1800" dirty="0" smtClean="0">
                <a:solidFill>
                  <a:schemeClr val="tx2"/>
                </a:solidFill>
              </a:rPr>
              <a:t>Cree. </a:t>
            </a:r>
            <a:endParaRPr lang="en-US" sz="500" dirty="0">
              <a:solidFill>
                <a:srgbClr val="0070C0"/>
              </a:solidFill>
            </a:endParaRPr>
          </a:p>
        </p:txBody>
      </p:sp>
      <p:sp>
        <p:nvSpPr>
          <p:cNvPr id="6" name="TextBox 7"/>
          <p:cNvSpPr txBox="1"/>
          <p:nvPr/>
        </p:nvSpPr>
        <p:spPr>
          <a:xfrm>
            <a:off x="5197475" y="4523601"/>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r>
              <a:rPr lang="en-US" baseline="30000" dirty="0" smtClean="0"/>
              <a:t>®</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2638"/>
          <a:stretch/>
        </p:blipFill>
        <p:spPr bwMode="auto">
          <a:xfrm>
            <a:off x="914400" y="1762112"/>
            <a:ext cx="3566160" cy="459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8" name="Picture 2" descr="C:\Users\CTTLab\Desktop\Capture5.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160" y="1905000"/>
            <a:ext cx="2834640" cy="265176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2F03CF15-9775-4923-BCFF-1A75B19C3DAF}" type="slidenum">
              <a:rPr lang="en-GB" altLang="en-US" smtClean="0"/>
              <a:pPr/>
              <a:t>43</a:t>
            </a:fld>
            <a:endParaRPr lang="en-GB" altLang="en-US" dirty="0"/>
          </a:p>
        </p:txBody>
      </p:sp>
      <p:sp>
        <p:nvSpPr>
          <p:cNvPr id="8" name="TextBox 7"/>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0" name="TextBox 9"/>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1" name="TextBox 10"/>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3" name="TextBox 12"/>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12534636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p:cNvSpPr txBox="1"/>
          <p:nvPr/>
        </p:nvSpPr>
        <p:spPr>
          <a:xfrm>
            <a:off x="685800" y="1411069"/>
            <a:ext cx="77723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Based on the properties of </a:t>
            </a:r>
            <a:r>
              <a:rPr lang="en-US" sz="1800" dirty="0" smtClean="0">
                <a:solidFill>
                  <a:schemeClr val="tx2"/>
                </a:solidFill>
              </a:rPr>
              <a:t>luminary</a:t>
            </a:r>
            <a:r>
              <a:rPr lang="en-US" sz="1800" dirty="0">
                <a:solidFill>
                  <a:schemeClr val="tx2"/>
                </a:solidFill>
              </a:rPr>
              <a:t>, required illumination </a:t>
            </a:r>
            <a:r>
              <a:rPr lang="en-US" sz="1800" dirty="0" smtClean="0">
                <a:solidFill>
                  <a:schemeClr val="tx2"/>
                </a:solidFill>
              </a:rPr>
              <a:t>level (150 lx) </a:t>
            </a:r>
            <a:r>
              <a:rPr lang="en-US" sz="1800" dirty="0">
                <a:solidFill>
                  <a:schemeClr val="tx2"/>
                </a:solidFill>
              </a:rPr>
              <a:t>and </a:t>
            </a:r>
            <a:r>
              <a:rPr lang="en-US" sz="1800" dirty="0" smtClean="0">
                <a:solidFill>
                  <a:schemeClr val="tx2"/>
                </a:solidFill>
              </a:rPr>
              <a:t>the </a:t>
            </a:r>
            <a:r>
              <a:rPr lang="en-US" sz="1800" dirty="0">
                <a:solidFill>
                  <a:schemeClr val="tx2"/>
                </a:solidFill>
              </a:rPr>
              <a:t>size </a:t>
            </a:r>
            <a:r>
              <a:rPr lang="en-US" sz="1800" dirty="0" smtClean="0">
                <a:solidFill>
                  <a:schemeClr val="tx2"/>
                </a:solidFill>
              </a:rPr>
              <a:t>of room, we arrange the luminaries as follows:</a:t>
            </a:r>
          </a:p>
        </p:txBody>
      </p:sp>
      <p:sp>
        <p:nvSpPr>
          <p:cNvPr id="13" name="Rectangle 2"/>
          <p:cNvSpPr txBox="1">
            <a:spLocks noChangeArrowheads="1"/>
          </p:cNvSpPr>
          <p:nvPr/>
        </p:nvSpPr>
        <p:spPr>
          <a:xfrm>
            <a:off x="11366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Illumination Levels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14" name="TextBox 7"/>
          <p:cNvSpPr txBox="1"/>
          <p:nvPr/>
        </p:nvSpPr>
        <p:spPr>
          <a:xfrm>
            <a:off x="1116624" y="5943600"/>
            <a:ext cx="3429000" cy="276999"/>
          </a:xfrm>
          <a:prstGeom prst="rect">
            <a:avLst/>
          </a:prstGeom>
          <a:noFill/>
        </p:spPr>
        <p:txBody>
          <a:bodyPr wrap="square">
            <a:spAutoFit/>
          </a:bodyPr>
          <a:lstStyle/>
          <a:p>
            <a:pPr algn="ctr">
              <a:buClr>
                <a:srgbClr val="3366CC"/>
              </a:buClr>
              <a:buSzPct val="150000"/>
              <a:defRPr/>
            </a:pPr>
            <a:r>
              <a:rPr lang="en-US" dirty="0" smtClean="0"/>
              <a:t>Arrangement of luminaries</a:t>
            </a:r>
          </a:p>
        </p:txBody>
      </p:sp>
      <p:graphicFrame>
        <p:nvGraphicFramePr>
          <p:cNvPr id="16" name="Table 15"/>
          <p:cNvGraphicFramePr>
            <a:graphicFrameLocks noGrp="1"/>
          </p:cNvGraphicFramePr>
          <p:nvPr>
            <p:extLst>
              <p:ext uri="{D42A27DB-BD31-4B8C-83A1-F6EECF244321}">
                <p14:modId xmlns:p14="http://schemas.microsoft.com/office/powerpoint/2010/main" val="1059872612"/>
              </p:ext>
            </p:extLst>
          </p:nvPr>
        </p:nvGraphicFramePr>
        <p:xfrm>
          <a:off x="4953000" y="2407920"/>
          <a:ext cx="3429000" cy="853439"/>
        </p:xfrm>
        <a:graphic>
          <a:graphicData uri="http://schemas.openxmlformats.org/drawingml/2006/table">
            <a:tbl>
              <a:tblPr firstRow="1" firstCol="1" bandRow="1">
                <a:tableStyleId>{5940675A-B579-460E-94D1-54222C63F5DA}</a:tableStyleId>
              </a:tblPr>
              <a:tblGrid>
                <a:gridCol w="23622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0">
                <a:tc>
                  <a:txBody>
                    <a:bodyPr/>
                    <a:lstStyle/>
                    <a:p>
                      <a:pPr marL="0" marR="0">
                        <a:lnSpc>
                          <a:spcPct val="100000"/>
                        </a:lnSpc>
                        <a:spcBef>
                          <a:spcPts val="0"/>
                        </a:spcBef>
                        <a:spcAft>
                          <a:spcPts val="0"/>
                        </a:spcAft>
                      </a:pPr>
                      <a:r>
                        <a:rPr lang="en-US" sz="1400" b="1" dirty="0" smtClean="0">
                          <a:effectLst/>
                          <a:latin typeface="+mj-lt"/>
                        </a:rPr>
                        <a:t>Delivered light output from each luminary</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1400" kern="1200" dirty="0" smtClean="0">
                          <a:solidFill>
                            <a:schemeClr val="tx1"/>
                          </a:solidFill>
                          <a:effectLst/>
                          <a:latin typeface="+mj-lt"/>
                          <a:ea typeface="Calibri"/>
                          <a:cs typeface="Times New Roman"/>
                        </a:rPr>
                        <a:t>804 lumens</a:t>
                      </a:r>
                      <a:endParaRPr lang="en-US" sz="1400" kern="12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00000"/>
                        </a:lnSpc>
                        <a:spcBef>
                          <a:spcPts val="0"/>
                        </a:spcBef>
                        <a:spcAft>
                          <a:spcPts val="0"/>
                        </a:spcAft>
                      </a:pPr>
                      <a:r>
                        <a:rPr lang="en-US" sz="1400" b="1" dirty="0" smtClean="0">
                          <a:effectLst/>
                          <a:latin typeface="+mj-lt"/>
                          <a:ea typeface="Calibri"/>
                          <a:cs typeface="Times New Roman"/>
                        </a:rPr>
                        <a:t>Average of illumination level</a:t>
                      </a:r>
                      <a:endParaRPr lang="en-US" sz="1400" b="1"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dirty="0" smtClean="0">
                          <a:effectLst/>
                          <a:latin typeface="+mj-lt"/>
                        </a:rPr>
                        <a:t>153 lx</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marL="0" marR="0">
                        <a:lnSpc>
                          <a:spcPct val="100000"/>
                        </a:lnSpc>
                        <a:spcBef>
                          <a:spcPts val="0"/>
                        </a:spcBef>
                        <a:spcAft>
                          <a:spcPts val="0"/>
                        </a:spcAft>
                      </a:pPr>
                      <a:r>
                        <a:rPr lang="en-US" sz="1400" b="1" dirty="0" smtClean="0">
                          <a:effectLst/>
                          <a:latin typeface="+mj-lt"/>
                          <a:ea typeface="Calibri"/>
                          <a:cs typeface="Times New Roman"/>
                        </a:rPr>
                        <a:t>Uniformity of illumination</a:t>
                      </a:r>
                      <a:endParaRPr lang="en-US" sz="1400" b="1" dirty="0">
                        <a:effectLst/>
                        <a:latin typeface="+mj-lt"/>
                        <a:ea typeface="Calibri"/>
                        <a:cs typeface="Times New Roman"/>
                      </a:endParaRPr>
                    </a:p>
                  </a:txBody>
                  <a:tcPr marL="68580" marR="68580" marT="0" marB="0"/>
                </a:tc>
                <a:tc>
                  <a:txBody>
                    <a:bodyPr/>
                    <a:lstStyle/>
                    <a:p>
                      <a:pPr marL="0" marR="0">
                        <a:lnSpc>
                          <a:spcPct val="100000"/>
                        </a:lnSpc>
                        <a:spcBef>
                          <a:spcPts val="0"/>
                        </a:spcBef>
                        <a:spcAft>
                          <a:spcPts val="0"/>
                        </a:spcAft>
                      </a:pPr>
                      <a:r>
                        <a:rPr lang="en-US" sz="1400" dirty="0" smtClean="0">
                          <a:effectLst/>
                          <a:latin typeface="+mj-lt"/>
                          <a:ea typeface="Calibri"/>
                          <a:cs typeface="Times New Roman"/>
                        </a:rPr>
                        <a:t>0.9068</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17" name="TextBox 7"/>
          <p:cNvSpPr txBox="1"/>
          <p:nvPr/>
        </p:nvSpPr>
        <p:spPr>
          <a:xfrm>
            <a:off x="4953000" y="5943600"/>
            <a:ext cx="3505200" cy="276999"/>
          </a:xfrm>
          <a:prstGeom prst="rect">
            <a:avLst/>
          </a:prstGeom>
          <a:noFill/>
        </p:spPr>
        <p:txBody>
          <a:bodyPr wrap="square">
            <a:spAutoFit/>
          </a:bodyPr>
          <a:lstStyle/>
          <a:p>
            <a:pPr algn="ctr">
              <a:buClr>
                <a:srgbClr val="3366CC"/>
              </a:buClr>
              <a:buSzPct val="150000"/>
              <a:defRPr/>
            </a:pPr>
            <a:r>
              <a:rPr lang="en-US" dirty="0" smtClean="0"/>
              <a:t>Evaluation of illumination level in </a:t>
            </a:r>
            <a:r>
              <a:rPr lang="en-US" dirty="0" err="1" smtClean="0"/>
              <a:t>Zemax</a:t>
            </a:r>
            <a:r>
              <a:rPr lang="en-US" baseline="30000" dirty="0" smtClean="0"/>
              <a:t>®</a:t>
            </a:r>
            <a:endParaRPr lang="en-US" dirty="0" smtClean="0"/>
          </a:p>
        </p:txBody>
      </p:sp>
      <p:pic>
        <p:nvPicPr>
          <p:cNvPr id="37890" name="Picture 2" descr="C:\Users\CTTLab\Desktop\Captur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 y="2268416"/>
            <a:ext cx="374904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descr="C:\Users\CTTLab\Desktop\Illumination-Zemax-Home.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99" y="3474720"/>
            <a:ext cx="3429000" cy="24688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F03CF15-9775-4923-BCFF-1A75B19C3DAF}" type="slidenum">
              <a:rPr lang="en-GB" altLang="en-US" smtClean="0"/>
              <a:pPr/>
              <a:t>44</a:t>
            </a:fld>
            <a:endParaRPr lang="en-GB" altLang="en-US" dirty="0"/>
          </a:p>
        </p:txBody>
      </p:sp>
      <p:sp>
        <p:nvSpPr>
          <p:cNvPr id="10" name="TextBox 9"/>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2" name="TextBox 11"/>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5" name="TextBox 14"/>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9" name="TextBox 18"/>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97964937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430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Illumination Patterns</a:t>
            </a:r>
            <a:endParaRPr lang="en-CA" b="1" dirty="0" smtClean="0">
              <a:solidFill>
                <a:srgbClr val="80B4CE"/>
              </a:solidFill>
              <a:effectLst>
                <a:outerShdw blurRad="38100" dist="38100" dir="2700000" algn="tl">
                  <a:srgbClr val="000000">
                    <a:alpha val="43137"/>
                  </a:srgbClr>
                </a:outerShdw>
              </a:effectLst>
            </a:endParaRPr>
          </a:p>
        </p:txBody>
      </p:sp>
      <p:sp>
        <p:nvSpPr>
          <p:cNvPr id="6" name="TextBox 5"/>
          <p:cNvSpPr txBox="1"/>
          <p:nvPr/>
        </p:nvSpPr>
        <p:spPr>
          <a:xfrm>
            <a:off x="838200" y="4904601"/>
            <a:ext cx="3505200" cy="276999"/>
          </a:xfrm>
          <a:prstGeom prst="rect">
            <a:avLst/>
          </a:prstGeom>
          <a:noFill/>
        </p:spPr>
        <p:txBody>
          <a:bodyPr wrap="square">
            <a:spAutoFit/>
          </a:bodyPr>
          <a:lstStyle/>
          <a:p>
            <a:pPr algn="ctr">
              <a:buClr>
                <a:srgbClr val="3366CC"/>
              </a:buClr>
              <a:buSzPct val="150000"/>
              <a:defRPr/>
            </a:pPr>
            <a:r>
              <a:rPr lang="en-US" dirty="0" smtClean="0"/>
              <a:t>Simulated illumination levels in </a:t>
            </a:r>
            <a:r>
              <a:rPr lang="en-US" dirty="0" err="1" smtClean="0"/>
              <a:t>Zemax</a:t>
            </a:r>
            <a:r>
              <a:rPr lang="en-US" baseline="30000" dirty="0" smtClean="0"/>
              <a:t>®</a:t>
            </a:r>
            <a:endParaRPr lang="en-US" dirty="0" smtClean="0"/>
          </a:p>
        </p:txBody>
      </p:sp>
      <p:sp>
        <p:nvSpPr>
          <p:cNvPr id="7" name="TextBox 6"/>
          <p:cNvSpPr txBox="1"/>
          <p:nvPr/>
        </p:nvSpPr>
        <p:spPr>
          <a:xfrm>
            <a:off x="5460024" y="4904601"/>
            <a:ext cx="2667000" cy="276999"/>
          </a:xfrm>
          <a:prstGeom prst="rect">
            <a:avLst/>
          </a:prstGeom>
          <a:noFill/>
        </p:spPr>
        <p:txBody>
          <a:bodyPr wrap="square">
            <a:spAutoFit/>
          </a:bodyPr>
          <a:lstStyle/>
          <a:p>
            <a:pPr algn="ctr">
              <a:buClr>
                <a:srgbClr val="3366CC"/>
              </a:buClr>
              <a:buSzPct val="150000"/>
              <a:defRPr/>
            </a:pPr>
            <a:r>
              <a:rPr lang="en-US" dirty="0" smtClean="0"/>
              <a:t>Illumination level contours in </a:t>
            </a:r>
            <a:r>
              <a:rPr lang="en-US" dirty="0" err="1" smtClean="0"/>
              <a:t>Matlab</a:t>
            </a:r>
            <a:r>
              <a:rPr lang="en-US" baseline="30000" dirty="0" smtClean="0"/>
              <a:t>®</a:t>
            </a:r>
            <a:endParaRPr lang="en-US" dirty="0" smtClean="0"/>
          </a:p>
        </p:txBody>
      </p:sp>
      <p:sp>
        <p:nvSpPr>
          <p:cNvPr id="8" name="TextBox 7"/>
          <p:cNvSpPr txBox="1"/>
          <p:nvPr/>
        </p:nvSpPr>
        <p:spPr>
          <a:xfrm>
            <a:off x="685800" y="5562600"/>
            <a:ext cx="7848600"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The </a:t>
            </a:r>
            <a:r>
              <a:rPr lang="en-US" sz="1800" dirty="0"/>
              <a:t>minimum </a:t>
            </a:r>
            <a:r>
              <a:rPr lang="en-US" sz="1800" dirty="0" smtClean="0"/>
              <a:t>and maximum values of illumination </a:t>
            </a:r>
            <a:r>
              <a:rPr lang="en-US" sz="1800" dirty="0"/>
              <a:t>are 139 lx and 169 lx.</a:t>
            </a: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45</a:t>
            </a:fld>
            <a:endParaRPr lang="en-GB" altLang="en-US" dirty="0"/>
          </a:p>
        </p:txBody>
      </p:sp>
      <p:sp>
        <p:nvSpPr>
          <p:cNvPr id="10" name="TextBox 9"/>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1" name="TextBox 10"/>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2" name="TextBox 11"/>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5" name="Picture 4"/>
          <p:cNvPicPr>
            <a:picLocks noChangeAspect="1"/>
          </p:cNvPicPr>
          <p:nvPr/>
        </p:nvPicPr>
        <p:blipFill>
          <a:blip r:embed="rId2"/>
          <a:stretch>
            <a:fillRect/>
          </a:stretch>
        </p:blipFill>
        <p:spPr>
          <a:xfrm>
            <a:off x="4865477" y="1289975"/>
            <a:ext cx="3745123" cy="3749040"/>
          </a:xfrm>
          <a:prstGeom prst="rect">
            <a:avLst/>
          </a:prstGeom>
        </p:spPr>
      </p:pic>
      <p:pic>
        <p:nvPicPr>
          <p:cNvPr id="4" name="Picture 3"/>
          <p:cNvPicPr>
            <a:picLocks noChangeAspect="1"/>
          </p:cNvPicPr>
          <p:nvPr/>
        </p:nvPicPr>
        <p:blipFill>
          <a:blip r:embed="rId3"/>
          <a:stretch>
            <a:fillRect/>
          </a:stretch>
        </p:blipFill>
        <p:spPr>
          <a:xfrm>
            <a:off x="685800" y="1310640"/>
            <a:ext cx="4169117" cy="3794760"/>
          </a:xfrm>
          <a:prstGeom prst="rect">
            <a:avLst/>
          </a:prstGeom>
        </p:spPr>
      </p:pic>
      <p:sp>
        <p:nvSpPr>
          <p:cNvPr id="14" name="TextBox 1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52032422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6130452"/>
              </p:ext>
            </p:extLst>
          </p:nvPr>
        </p:nvGraphicFramePr>
        <p:xfrm>
          <a:off x="4876800" y="2209800"/>
          <a:ext cx="3657600" cy="2231136"/>
        </p:xfrm>
        <a:graphic>
          <a:graphicData uri="http://schemas.openxmlformats.org/drawingml/2006/table">
            <a:tbl>
              <a:tblPr firstRow="1" firstCol="1" bandRow="1">
                <a:tableStyleId>{5940675A-B579-460E-94D1-54222C63F5DA}</a:tableStyleId>
              </a:tblPr>
              <a:tblGrid>
                <a:gridCol w="2849765">
                  <a:extLst>
                    <a:ext uri="{9D8B030D-6E8A-4147-A177-3AD203B41FA5}">
                      <a16:colId xmlns:a16="http://schemas.microsoft.com/office/drawing/2014/main" xmlns="" val="20000"/>
                    </a:ext>
                  </a:extLst>
                </a:gridCol>
                <a:gridCol w="807835">
                  <a:extLst>
                    <a:ext uri="{9D8B030D-6E8A-4147-A177-3AD203B41FA5}">
                      <a16:colId xmlns:a16="http://schemas.microsoft.com/office/drawing/2014/main" xmlns="" val="20001"/>
                    </a:ext>
                  </a:extLst>
                </a:gridCol>
              </a:tblGrid>
              <a:tr h="0">
                <a:tc>
                  <a:txBody>
                    <a:bodyPr/>
                    <a:lstStyle/>
                    <a:p>
                      <a:pPr marL="0" marR="0" lvl="1" indent="0" algn="just" defTabSz="914400" rtl="0" eaLnBrk="1" latinLnBrk="0" hangingPunct="1">
                        <a:lnSpc>
                          <a:spcPct val="100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coffee table at a height of 0.6 m with 45º rotation</a:t>
                      </a:r>
                    </a:p>
                  </a:txBody>
                  <a:tcPr marL="68580" marR="68580" marT="0" marB="0"/>
                </a:tc>
                <a:tc>
                  <a:txBody>
                    <a:bodyPr/>
                    <a:lstStyle/>
                    <a:p>
                      <a:pPr marL="0" marR="0">
                        <a:lnSpc>
                          <a:spcPct val="115000"/>
                        </a:lnSpc>
                        <a:spcBef>
                          <a:spcPts val="0"/>
                        </a:spcBef>
                        <a:spcAft>
                          <a:spcPts val="0"/>
                        </a:spcAft>
                      </a:pPr>
                      <a:r>
                        <a:rPr lang="en-US" sz="1600" dirty="0" smtClean="0">
                          <a:solidFill>
                            <a:srgbClr val="7030A0"/>
                          </a:solidFill>
                          <a:effectLst/>
                          <a:latin typeface="+mj-lt"/>
                          <a:ea typeface="Calibri"/>
                          <a:cs typeface="Times New Roman"/>
                        </a:rPr>
                        <a:t>D1</a:t>
                      </a:r>
                      <a:endParaRPr lang="en-US" sz="1600" dirty="0">
                        <a:solidFill>
                          <a:srgbClr val="7030A0"/>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L="0" marR="0" lvl="1" indent="0" algn="just" defTabSz="914400" rtl="0" eaLnBrk="1" latinLnBrk="0" hangingPunct="1">
                        <a:lnSpc>
                          <a:spcPct val="100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Next to the wall at a height of 1.7 m (e.g., standing people) </a:t>
                      </a:r>
                    </a:p>
                    <a:p>
                      <a:pPr marL="0" marR="0" lvl="1" indent="0" algn="just" defTabSz="914400" rtl="0" eaLnBrk="1" latinLnBrk="0" hangingPunct="1">
                        <a:lnSpc>
                          <a:spcPct val="100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with 45º rotation</a:t>
                      </a:r>
                      <a:endParaRPr lang="en-US" sz="1600" kern="1200" dirty="0">
                        <a:solidFill>
                          <a:schemeClr val="tx2"/>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rgbClr val="00B0F0"/>
                          </a:solidFill>
                          <a:effectLst/>
                          <a:latin typeface="+mj-lt"/>
                          <a:ea typeface="Calibri"/>
                          <a:cs typeface="Times New Roman"/>
                        </a:rPr>
                        <a:t>D2-D3</a:t>
                      </a:r>
                      <a:endParaRPr lang="en-US" sz="1600" dirty="0">
                        <a:solidFill>
                          <a:srgbClr val="00B0F0"/>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marL="0" marR="0" lvl="1" indent="0" algn="l" defTabSz="914400" rtl="0" eaLnBrk="1" latinLnBrk="0" hangingPunct="1">
                        <a:lnSpc>
                          <a:spcPct val="100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table at a height of 0.9 m </a:t>
                      </a:r>
                    </a:p>
                  </a:txBody>
                  <a:tcPr marL="68580" marR="68580" marT="0" marB="0"/>
                </a:tc>
                <a:tc>
                  <a:txBody>
                    <a:bodyPr/>
                    <a:lstStyle/>
                    <a:p>
                      <a:pPr marL="0" marR="0">
                        <a:lnSpc>
                          <a:spcPct val="115000"/>
                        </a:lnSpc>
                        <a:spcBef>
                          <a:spcPts val="0"/>
                        </a:spcBef>
                        <a:spcAft>
                          <a:spcPts val="0"/>
                        </a:spcAft>
                      </a:pPr>
                      <a:r>
                        <a:rPr lang="en-US" sz="1600" dirty="0" smtClean="0">
                          <a:solidFill>
                            <a:srgbClr val="FF0000"/>
                          </a:solidFill>
                          <a:effectLst/>
                          <a:latin typeface="+mj-lt"/>
                        </a:rPr>
                        <a:t>D4-D7</a:t>
                      </a:r>
                      <a:endParaRPr lang="en-US" sz="1600" dirty="0">
                        <a:solidFill>
                          <a:srgbClr val="FF0000"/>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marL="0" marR="0" lvl="1" indent="0" algn="just" defTabSz="914400" rtl="0" eaLnBrk="1" latinLnBrk="0" hangingPunct="1">
                        <a:lnSpc>
                          <a:spcPct val="100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top of couch at height of 1.1 m (e.g.,</a:t>
                      </a:r>
                      <a:r>
                        <a:rPr lang="en-US" sz="1600" kern="1200" baseline="0" dirty="0" smtClean="0">
                          <a:solidFill>
                            <a:schemeClr val="tx2"/>
                          </a:solidFill>
                          <a:latin typeface="+mj-lt"/>
                          <a:ea typeface="+mn-ea"/>
                          <a:cs typeface="+mn-cs"/>
                        </a:rPr>
                        <a:t> </a:t>
                      </a:r>
                      <a:r>
                        <a:rPr lang="en-US" sz="1600" kern="1200" dirty="0" smtClean="0">
                          <a:solidFill>
                            <a:schemeClr val="tx2"/>
                          </a:solidFill>
                          <a:latin typeface="+mj-lt"/>
                          <a:ea typeface="+mn-ea"/>
                          <a:cs typeface="+mn-cs"/>
                        </a:rPr>
                        <a:t>sitting people) </a:t>
                      </a:r>
                    </a:p>
                    <a:p>
                      <a:pPr marL="0" marR="0" lvl="1" indent="0" algn="just" defTabSz="914400" rtl="0" eaLnBrk="1" latinLnBrk="0" hangingPunct="1">
                        <a:lnSpc>
                          <a:spcPct val="100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with 45º rotation</a:t>
                      </a:r>
                      <a:endParaRPr lang="en-US" sz="1600" kern="1200" dirty="0">
                        <a:solidFill>
                          <a:schemeClr val="tx2"/>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chemeClr val="accent1"/>
                          </a:solidFill>
                          <a:effectLst/>
                          <a:latin typeface="+mj-lt"/>
                        </a:rPr>
                        <a:t>D8</a:t>
                      </a:r>
                      <a:endParaRPr lang="en-US" sz="1600" dirty="0">
                        <a:solidFill>
                          <a:schemeClr val="accent1"/>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
        <p:nvSpPr>
          <p:cNvPr id="5" name="Rectangle 2"/>
          <p:cNvSpPr txBox="1">
            <a:spLocks noChangeArrowheads="1"/>
          </p:cNvSpPr>
          <p:nvPr/>
        </p:nvSpPr>
        <p:spPr>
          <a:xfrm>
            <a:off x="11430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Location of Test Points (Receivers</a:t>
            </a:r>
            <a:r>
              <a:rPr lang="en-US" sz="3200" b="1" dirty="0">
                <a:solidFill>
                  <a:srgbClr val="0070C0"/>
                </a:solidFill>
              </a:rPr>
              <a:t>)</a:t>
            </a:r>
            <a:endParaRPr lang="en-CA" sz="3200" b="1" dirty="0" smtClean="0">
              <a:solidFill>
                <a:srgbClr val="0070C0"/>
              </a:solidFill>
              <a:effectLst>
                <a:outerShdw blurRad="38100" dist="38100" dir="2700000" algn="tl">
                  <a:srgbClr val="000000">
                    <a:alpha val="43137"/>
                  </a:srgbClr>
                </a:outerShdw>
              </a:effectLst>
            </a:endParaRPr>
          </a:p>
        </p:txBody>
      </p:sp>
      <p:sp>
        <p:nvSpPr>
          <p:cNvPr id="6" name="TextBox 5"/>
          <p:cNvSpPr txBox="1"/>
          <p:nvPr/>
        </p:nvSpPr>
        <p:spPr>
          <a:xfrm>
            <a:off x="762000" y="1371600"/>
            <a:ext cx="75437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8 test points are chosen which are categorized into four groups:</a:t>
            </a:r>
          </a:p>
        </p:txBody>
      </p:sp>
      <p:pic>
        <p:nvPicPr>
          <p:cNvPr id="61442" name="Picture 2" descr="C:\Users\CTTLab\Desktop\Capture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33600"/>
            <a:ext cx="4230603" cy="329184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2F03CF15-9775-4923-BCFF-1A75B19C3DAF}" type="slidenum">
              <a:rPr lang="en-GB" altLang="en-US" smtClean="0"/>
              <a:pPr/>
              <a:t>46</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9" name="TextBox 8"/>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2" name="TextBox 11"/>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01550703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85800"/>
            <a:ext cx="7772400" cy="685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Optical Channel Responses</a:t>
            </a: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47</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12" name="Picture 11"/>
          <p:cNvPicPr>
            <a:picLocks/>
          </p:cNvPicPr>
          <p:nvPr/>
        </p:nvPicPr>
        <p:blipFill>
          <a:blip r:embed="rId2"/>
          <a:stretch>
            <a:fillRect/>
          </a:stretch>
        </p:blipFill>
        <p:spPr>
          <a:xfrm>
            <a:off x="1676400" y="1213336"/>
            <a:ext cx="5852160" cy="4663440"/>
          </a:xfrm>
          <a:prstGeom prst="rect">
            <a:avLst/>
          </a:prstGeom>
        </p:spPr>
      </p:pic>
      <p:sp>
        <p:nvSpPr>
          <p:cNvPr id="13" name="TextBox 12"/>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3267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F03CF15-9775-4923-BCFF-1A75B19C3DAF}" type="slidenum">
              <a:rPr lang="en-GB" altLang="en-US" smtClean="0"/>
              <a:pPr/>
              <a:t>48</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2" name="Rectangle 2"/>
          <p:cNvSpPr txBox="1">
            <a:spLocks noChangeArrowheads="1"/>
          </p:cNvSpPr>
          <p:nvPr/>
        </p:nvSpPr>
        <p:spPr>
          <a:xfrm>
            <a:off x="685800" y="685800"/>
            <a:ext cx="7772400" cy="685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Effective Channel Responses </a:t>
            </a:r>
          </a:p>
        </p:txBody>
      </p:sp>
      <p:pic>
        <p:nvPicPr>
          <p:cNvPr id="13" name="Picture 12"/>
          <p:cNvPicPr>
            <a:picLocks/>
          </p:cNvPicPr>
          <p:nvPr/>
        </p:nvPicPr>
        <p:blipFill>
          <a:blip r:embed="rId2"/>
          <a:stretch>
            <a:fillRect/>
          </a:stretch>
        </p:blipFill>
        <p:spPr>
          <a:xfrm>
            <a:off x="1672296" y="1197512"/>
            <a:ext cx="5852160" cy="4663440"/>
          </a:xfrm>
          <a:prstGeom prst="rect">
            <a:avLst/>
          </a:prstGeom>
        </p:spPr>
      </p:pic>
      <p:sp>
        <p:nvSpPr>
          <p:cNvPr id="14" name="TextBox 1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14857798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84218"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sp>
        <p:nvSpPr>
          <p:cNvPr id="10" name="Slide Number Placeholder 9"/>
          <p:cNvSpPr>
            <a:spLocks noGrp="1"/>
          </p:cNvSpPr>
          <p:nvPr>
            <p:ph type="sldNum" sz="quarter" idx="12"/>
          </p:nvPr>
        </p:nvSpPr>
        <p:spPr/>
        <p:txBody>
          <a:bodyPr/>
          <a:lstStyle/>
          <a:p>
            <a:fld id="{2F03CF15-9775-4923-BCFF-1A75B19C3DAF}" type="slidenum">
              <a:rPr lang="en-GB" altLang="en-US" smtClean="0"/>
              <a:pPr/>
              <a:t>49</a:t>
            </a:fld>
            <a:endParaRPr lang="en-GB" altLang="en-US" dirty="0"/>
          </a:p>
        </p:txBody>
      </p:sp>
      <p:sp>
        <p:nvSpPr>
          <p:cNvPr id="15" name="TextBox 1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6" name="TextBox 15"/>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7" name="TextBox 16"/>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graphicFrame>
        <p:nvGraphicFramePr>
          <p:cNvPr id="22" name="Table 21"/>
          <p:cNvGraphicFramePr>
            <a:graphicFrameLocks noGrp="1"/>
          </p:cNvGraphicFramePr>
          <p:nvPr>
            <p:extLst>
              <p:ext uri="{D42A27DB-BD31-4B8C-83A1-F6EECF244321}">
                <p14:modId xmlns:p14="http://schemas.microsoft.com/office/powerpoint/2010/main" val="3388819255"/>
              </p:ext>
            </p:extLst>
          </p:nvPr>
        </p:nvGraphicFramePr>
        <p:xfrm>
          <a:off x="3505200" y="1524000"/>
          <a:ext cx="2194560" cy="1892808"/>
        </p:xfrm>
        <a:graphic>
          <a:graphicData uri="http://schemas.openxmlformats.org/drawingml/2006/table">
            <a:tbl>
              <a:tblPr firstRow="1" firstCol="1" bandRow="1">
                <a:tableStyleId>{5940675A-B579-460E-94D1-54222C63F5DA}</a:tableStyleId>
              </a:tblPr>
              <a:tblGrid>
                <a:gridCol w="548640">
                  <a:extLst>
                    <a:ext uri="{9D8B030D-6E8A-4147-A177-3AD203B41FA5}">
                      <a16:colId xmlns:a16="http://schemas.microsoft.com/office/drawing/2014/main" xmlns="" val="20000"/>
                    </a:ext>
                  </a:extLst>
                </a:gridCol>
                <a:gridCol w="822960">
                  <a:extLst>
                    <a:ext uri="{9D8B030D-6E8A-4147-A177-3AD203B41FA5}">
                      <a16:colId xmlns:a16="http://schemas.microsoft.com/office/drawing/2014/main" xmlns="" val="20002"/>
                    </a:ext>
                  </a:extLst>
                </a:gridCol>
                <a:gridCol w="822960">
                  <a:extLst>
                    <a:ext uri="{9D8B030D-6E8A-4147-A177-3AD203B41FA5}">
                      <a16:colId xmlns:a16="http://schemas.microsoft.com/office/drawing/2014/main" xmlns="" val="20003"/>
                    </a:ext>
                  </a:extLst>
                </a:gridCol>
              </a:tblGrid>
              <a:tr h="201168">
                <a:tc>
                  <a:txBody>
                    <a:bodyPr/>
                    <a:lstStyle/>
                    <a:p>
                      <a:pPr marL="0" marR="0" algn="ctr">
                        <a:lnSpc>
                          <a:spcPct val="115000"/>
                        </a:lnSpc>
                        <a:spcBef>
                          <a:spcPts val="0"/>
                        </a:spcBef>
                        <a:spcAft>
                          <a:spcPts val="0"/>
                        </a:spcAft>
                      </a:pPr>
                      <a:endParaRPr lang="en-US" sz="1200" b="1" dirty="0">
                        <a:effectLst/>
                        <a:latin typeface="+mj-lt"/>
                        <a:ea typeface="Calibri"/>
                        <a:cs typeface="Times New Roman"/>
                      </a:endParaRPr>
                    </a:p>
                  </a:txBody>
                  <a:tcPr marL="58551" marR="58551" marT="0" marB="0"/>
                </a:tc>
                <a:tc>
                  <a:txBody>
                    <a:bodyPr/>
                    <a:lstStyle/>
                    <a:p>
                      <a:pPr marL="0" marR="0" algn="l">
                        <a:lnSpc>
                          <a:spcPct val="115000"/>
                        </a:lnSpc>
                        <a:spcBef>
                          <a:spcPts val="0"/>
                        </a:spcBef>
                        <a:spcAft>
                          <a:spcPts val="0"/>
                        </a:spcAft>
                      </a:pPr>
                      <a:r>
                        <a:rPr lang="en-US" sz="1200" dirty="0" smtClean="0">
                          <a:effectLst/>
                          <a:latin typeface="+mj-lt"/>
                          <a:ea typeface="Calibri"/>
                          <a:cs typeface="Times New Roman"/>
                        </a:rPr>
                        <a:t>          (ns)</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27940561"/>
                  </a:ext>
                </a:extLst>
              </a:tr>
              <a:tr h="149629">
                <a:tc>
                  <a:txBody>
                    <a:bodyPr/>
                    <a:lstStyle/>
                    <a:p>
                      <a:pPr marL="0" marR="0" algn="ctr">
                        <a:lnSpc>
                          <a:spcPct val="115000"/>
                        </a:lnSpc>
                        <a:spcBef>
                          <a:spcPts val="0"/>
                        </a:spcBef>
                        <a:spcAft>
                          <a:spcPts val="0"/>
                        </a:spcAft>
                      </a:pPr>
                      <a:r>
                        <a:rPr lang="en-US" sz="1200" b="1" dirty="0">
                          <a:effectLst/>
                          <a:latin typeface="+mj-lt"/>
                        </a:rPr>
                        <a:t>D1</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Times New Roman"/>
                          <a:ea typeface="Calibri"/>
                          <a:cs typeface="Times New Roman"/>
                        </a:rPr>
                        <a:t>12.49</a:t>
                      </a:r>
                      <a:endParaRPr lang="en-US" sz="12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Times New Roman"/>
                          <a:ea typeface="Calibri"/>
                          <a:cs typeface="Times New Roman"/>
                        </a:rPr>
                        <a:t>6.75×10</a:t>
                      </a:r>
                      <a:r>
                        <a:rPr lang="en-US" sz="1200" baseline="30000" dirty="0" smtClean="0">
                          <a:effectLst/>
                          <a:latin typeface="Times New Roman"/>
                          <a:ea typeface="Calibri"/>
                          <a:cs typeface="Times New Roman"/>
                        </a:rPr>
                        <a:t>-6</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49629">
                <a:tc>
                  <a:txBody>
                    <a:bodyPr/>
                    <a:lstStyle/>
                    <a:p>
                      <a:pPr marL="0" marR="0" algn="ctr">
                        <a:lnSpc>
                          <a:spcPct val="115000"/>
                        </a:lnSpc>
                        <a:spcBef>
                          <a:spcPts val="0"/>
                        </a:spcBef>
                        <a:spcAft>
                          <a:spcPts val="0"/>
                        </a:spcAft>
                      </a:pPr>
                      <a:r>
                        <a:rPr lang="en-US" sz="1200" b="1" dirty="0">
                          <a:effectLst/>
                          <a:latin typeface="+mj-lt"/>
                        </a:rPr>
                        <a:t>D2</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11.50</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1.22×10</a:t>
                      </a:r>
                      <a:r>
                        <a:rPr lang="en-US" sz="1200" baseline="30000" dirty="0" smtClean="0">
                          <a:effectLst/>
                          <a:latin typeface="+mj-lt"/>
                          <a:ea typeface="Calibri"/>
                          <a:cs typeface="Times New Roman"/>
                        </a:rPr>
                        <a:t>-5</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r h="149629">
                <a:tc>
                  <a:txBody>
                    <a:bodyPr/>
                    <a:lstStyle/>
                    <a:p>
                      <a:pPr marL="0" marR="0" algn="ctr">
                        <a:lnSpc>
                          <a:spcPct val="115000"/>
                        </a:lnSpc>
                        <a:spcBef>
                          <a:spcPts val="0"/>
                        </a:spcBef>
                        <a:spcAft>
                          <a:spcPts val="0"/>
                        </a:spcAft>
                      </a:pPr>
                      <a:r>
                        <a:rPr lang="en-US" sz="1200" b="1" dirty="0">
                          <a:effectLst/>
                          <a:latin typeface="+mj-lt"/>
                        </a:rPr>
                        <a:t>D3</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10.72</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1.20</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-5</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3"/>
                  </a:ext>
                </a:extLst>
              </a:tr>
              <a:tr h="149629">
                <a:tc>
                  <a:txBody>
                    <a:bodyPr/>
                    <a:lstStyle/>
                    <a:p>
                      <a:pPr marL="0" marR="0" algn="ctr">
                        <a:lnSpc>
                          <a:spcPct val="115000"/>
                        </a:lnSpc>
                        <a:spcBef>
                          <a:spcPts val="0"/>
                        </a:spcBef>
                        <a:spcAft>
                          <a:spcPts val="0"/>
                        </a:spcAft>
                      </a:pPr>
                      <a:r>
                        <a:rPr lang="en-US" sz="1200" b="1" dirty="0">
                          <a:effectLst/>
                          <a:latin typeface="+mj-lt"/>
                        </a:rPr>
                        <a:t>D4</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12.70</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9.03</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149629">
                <a:tc>
                  <a:txBody>
                    <a:bodyPr/>
                    <a:lstStyle/>
                    <a:p>
                      <a:pPr marL="0" marR="0" algn="ctr">
                        <a:lnSpc>
                          <a:spcPct val="115000"/>
                        </a:lnSpc>
                        <a:spcBef>
                          <a:spcPts val="0"/>
                        </a:spcBef>
                        <a:spcAft>
                          <a:spcPts val="0"/>
                        </a:spcAft>
                      </a:pPr>
                      <a:r>
                        <a:rPr lang="en-US" sz="1200" b="1" dirty="0">
                          <a:effectLst/>
                          <a:latin typeface="+mj-lt"/>
                        </a:rPr>
                        <a:t>D5</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12.90</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9.56</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149629">
                <a:tc>
                  <a:txBody>
                    <a:bodyPr/>
                    <a:lstStyle/>
                    <a:p>
                      <a:pPr marL="0" marR="0" algn="ctr">
                        <a:lnSpc>
                          <a:spcPct val="115000"/>
                        </a:lnSpc>
                        <a:spcBef>
                          <a:spcPts val="0"/>
                        </a:spcBef>
                        <a:spcAft>
                          <a:spcPts val="0"/>
                        </a:spcAft>
                      </a:pPr>
                      <a:r>
                        <a:rPr lang="en-US" sz="1200" b="1" dirty="0">
                          <a:effectLst/>
                          <a:latin typeface="+mj-lt"/>
                        </a:rPr>
                        <a:t>D6</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12.48</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1.01</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-5</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6"/>
                  </a:ext>
                </a:extLst>
              </a:tr>
              <a:tr h="149629">
                <a:tc>
                  <a:txBody>
                    <a:bodyPr/>
                    <a:lstStyle/>
                    <a:p>
                      <a:pPr marL="0" marR="0" algn="ctr">
                        <a:lnSpc>
                          <a:spcPct val="115000"/>
                        </a:lnSpc>
                        <a:spcBef>
                          <a:spcPts val="0"/>
                        </a:spcBef>
                        <a:spcAft>
                          <a:spcPts val="0"/>
                        </a:spcAft>
                      </a:pPr>
                      <a:r>
                        <a:rPr lang="en-US" sz="1200" b="1" dirty="0">
                          <a:effectLst/>
                          <a:latin typeface="+mj-lt"/>
                        </a:rPr>
                        <a:t>D7</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13.01</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8.55</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7"/>
                  </a:ext>
                </a:extLst>
              </a:tr>
              <a:tr h="149629">
                <a:tc>
                  <a:txBody>
                    <a:bodyPr/>
                    <a:lstStyle/>
                    <a:p>
                      <a:pPr marL="0" marR="0" algn="ctr">
                        <a:lnSpc>
                          <a:spcPct val="115000"/>
                        </a:lnSpc>
                        <a:spcBef>
                          <a:spcPts val="0"/>
                        </a:spcBef>
                        <a:spcAft>
                          <a:spcPts val="0"/>
                        </a:spcAft>
                      </a:pPr>
                      <a:r>
                        <a:rPr lang="en-US" sz="1200" b="1" dirty="0">
                          <a:effectLst/>
                          <a:latin typeface="+mj-lt"/>
                        </a:rPr>
                        <a:t>D8</a:t>
                      </a:r>
                      <a:endParaRPr lang="en-US" sz="12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11.88</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9.13</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8"/>
                  </a:ext>
                </a:extLst>
              </a:tr>
            </a:tbl>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91997532"/>
              </p:ext>
            </p:extLst>
          </p:nvPr>
        </p:nvGraphicFramePr>
        <p:xfrm>
          <a:off x="5191125" y="1508406"/>
          <a:ext cx="219075" cy="228600"/>
        </p:xfrm>
        <a:graphic>
          <a:graphicData uri="http://schemas.openxmlformats.org/presentationml/2006/ole">
            <mc:AlternateContent xmlns:mc="http://schemas.openxmlformats.org/markup-compatibility/2006">
              <mc:Choice xmlns:v="urn:schemas-microsoft-com:vml" Requires="v">
                <p:oleObj spid="_x0000_s42706" name="Equation" r:id="rId3" imgW="215640" imgH="228600" progId="Equation.DSMT4">
                  <p:embed/>
                </p:oleObj>
              </mc:Choice>
              <mc:Fallback>
                <p:oleObj name="Equation" r:id="rId3" imgW="215640" imgH="228600" progId="Equation.DSMT4">
                  <p:embed/>
                  <p:pic>
                    <p:nvPicPr>
                      <p:cNvPr id="24" name="Object 23"/>
                      <p:cNvPicPr>
                        <a:picLocks noChangeAspect="1" noChangeArrowheads="1"/>
                      </p:cNvPicPr>
                      <p:nvPr/>
                    </p:nvPicPr>
                    <p:blipFill>
                      <a:blip r:embed="rId4"/>
                      <a:srcRect/>
                      <a:stretch>
                        <a:fillRect/>
                      </a:stretch>
                    </p:blipFill>
                    <p:spPr bwMode="auto">
                      <a:xfrm>
                        <a:off x="5191125" y="1508406"/>
                        <a:ext cx="219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165233730"/>
              </p:ext>
            </p:extLst>
          </p:nvPr>
        </p:nvGraphicFramePr>
        <p:xfrm>
          <a:off x="4206237" y="1491861"/>
          <a:ext cx="304800" cy="228600"/>
        </p:xfrm>
        <a:graphic>
          <a:graphicData uri="http://schemas.openxmlformats.org/presentationml/2006/ole">
            <mc:AlternateContent xmlns:mc="http://schemas.openxmlformats.org/markup-compatibility/2006">
              <mc:Choice xmlns:v="urn:schemas-microsoft-com:vml" Requires="v">
                <p:oleObj spid="_x0000_s42707" name="Equation" r:id="rId5" imgW="304560" imgH="228600" progId="Equation.DSMT4">
                  <p:embed/>
                </p:oleObj>
              </mc:Choice>
              <mc:Fallback>
                <p:oleObj name="Equation" r:id="rId5" imgW="304560" imgH="228600" progId="Equation.DSMT4">
                  <p:embed/>
                  <p:pic>
                    <p:nvPicPr>
                      <p:cNvPr id="26" name="Object 25"/>
                      <p:cNvPicPr>
                        <a:picLocks noChangeAspect="1" noChangeArrowheads="1"/>
                      </p:cNvPicPr>
                      <p:nvPr/>
                    </p:nvPicPr>
                    <p:blipFill>
                      <a:blip r:embed="rId6"/>
                      <a:srcRect/>
                      <a:stretch>
                        <a:fillRect/>
                      </a:stretch>
                    </p:blipFill>
                    <p:spPr bwMode="auto">
                      <a:xfrm>
                        <a:off x="4206237" y="1491861"/>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42427343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799" y="1371600"/>
            <a:ext cx="8229601" cy="4176528"/>
          </a:xfrm>
          <a:prstGeom prst="rect">
            <a:avLst/>
          </a:prstGeom>
        </p:spPr>
        <p:txBody>
          <a:bodyPr wrap="square">
            <a:spAutoFit/>
          </a:bodyPr>
          <a:lstStyle/>
          <a:p>
            <a:pPr marL="800100" lvl="1" indent="-342900" algn="just">
              <a:lnSpc>
                <a:spcPct val="150000"/>
              </a:lnSpc>
              <a:spcAft>
                <a:spcPts val="0"/>
              </a:spcAft>
              <a:buClr>
                <a:srgbClr val="3366CC"/>
              </a:buClr>
              <a:buSzPct val="150000"/>
              <a:buFont typeface="Courier New" pitchFamily="49" charset="0"/>
              <a:buChar char="o"/>
              <a:defRPr/>
            </a:pPr>
            <a:r>
              <a:rPr lang="en-GB" sz="1800" dirty="0">
                <a:solidFill>
                  <a:srgbClr val="000000"/>
                </a:solidFill>
                <a:ea typeface="Calibri" panose="020F0502020204030204" pitchFamily="34" charset="0"/>
                <a:cs typeface="Times New Roman" panose="02020603050405020304" pitchFamily="18" charset="0"/>
              </a:rPr>
              <a:t>Based on Monte Carlo Ray </a:t>
            </a:r>
            <a:r>
              <a:rPr lang="en-GB" sz="1800" dirty="0" smtClean="0">
                <a:solidFill>
                  <a:srgbClr val="000000"/>
                </a:solidFill>
                <a:ea typeface="Calibri" panose="020F0502020204030204" pitchFamily="34" charset="0"/>
                <a:cs typeface="Times New Roman" panose="02020603050405020304" pitchFamily="18" charset="0"/>
              </a:rPr>
              <a:t>Tracing.</a:t>
            </a:r>
            <a:endParaRPr lang="en-GB" sz="1800" dirty="0">
              <a:solidFill>
                <a:srgbClr val="000000"/>
              </a:solidFill>
              <a:ea typeface="Calibri" panose="020F0502020204030204" pitchFamily="34" charset="0"/>
              <a:cs typeface="Times New Roman" panose="02020603050405020304" pitchFamily="18" charset="0"/>
            </a:endParaRPr>
          </a:p>
          <a:p>
            <a:pPr marL="800100" lvl="1" indent="-342900" algn="just">
              <a:lnSpc>
                <a:spcPct val="150000"/>
              </a:lnSpc>
              <a:spcAft>
                <a:spcPts val="600"/>
              </a:spcAft>
              <a:buClr>
                <a:srgbClr val="3366CC"/>
              </a:buClr>
              <a:buSzPct val="150000"/>
              <a:buFont typeface="Courier New" pitchFamily="49" charset="0"/>
              <a:buChar char="o"/>
              <a:defRPr/>
            </a:pPr>
            <a:r>
              <a:rPr lang="en-GB" sz="1800" dirty="0" err="1">
                <a:solidFill>
                  <a:srgbClr val="000000"/>
                </a:solidFill>
                <a:ea typeface="Calibri" panose="020F0502020204030204" pitchFamily="34" charset="0"/>
                <a:cs typeface="Times New Roman" panose="02020603050405020304" pitchFamily="18" charset="0"/>
              </a:rPr>
              <a:t>Sobol</a:t>
            </a:r>
            <a:r>
              <a:rPr lang="en-GB" sz="1800" dirty="0">
                <a:solidFill>
                  <a:srgbClr val="000000"/>
                </a:solidFill>
                <a:ea typeface="Calibri" panose="020F0502020204030204" pitchFamily="34" charset="0"/>
                <a:cs typeface="Times New Roman" panose="02020603050405020304" pitchFamily="18" charset="0"/>
              </a:rPr>
              <a:t> sampling is used for speeding up ray </a:t>
            </a:r>
            <a:r>
              <a:rPr lang="en-GB" sz="1800" dirty="0" smtClean="0">
                <a:solidFill>
                  <a:srgbClr val="000000"/>
                </a:solidFill>
                <a:ea typeface="Calibri" panose="020F0502020204030204" pitchFamily="34" charset="0"/>
                <a:cs typeface="Times New Roman" panose="02020603050405020304" pitchFamily="18" charset="0"/>
              </a:rPr>
              <a:t>tracing.</a:t>
            </a:r>
          </a:p>
          <a:p>
            <a:pPr marL="800100" lvl="1" indent="-342900" algn="just">
              <a:spcBef>
                <a:spcPts val="0"/>
              </a:spcBef>
              <a:spcAft>
                <a:spcPts val="600"/>
              </a:spcAft>
              <a:buClr>
                <a:srgbClr val="3366CC"/>
              </a:buClr>
              <a:buSzPct val="150000"/>
              <a:buFont typeface="Courier New" pitchFamily="49" charset="0"/>
              <a:buChar char="o"/>
              <a:defRPr/>
            </a:pPr>
            <a:r>
              <a:rPr lang="en-US" sz="1800" dirty="0">
                <a:solidFill>
                  <a:srgbClr val="000000"/>
                </a:solidFill>
                <a:ea typeface="Calibri" panose="020F0502020204030204" pitchFamily="34" charset="0"/>
                <a:cs typeface="Times New Roman" panose="02020603050405020304" pitchFamily="18" charset="0"/>
              </a:rPr>
              <a:t>The </a:t>
            </a:r>
            <a:r>
              <a:rPr lang="en-US" sz="1800" dirty="0" err="1" smtClean="0">
                <a:solidFill>
                  <a:srgbClr val="000000"/>
                </a:solidFill>
                <a:ea typeface="Calibri" panose="020F0502020204030204" pitchFamily="34" charset="0"/>
                <a:cs typeface="Times New Roman" panose="02020603050405020304" pitchFamily="18" charset="0"/>
              </a:rPr>
              <a:t>Zemax</a:t>
            </a:r>
            <a:r>
              <a:rPr lang="en-US" sz="1800" baseline="30000" dirty="0" smtClean="0">
                <a:solidFill>
                  <a:srgbClr val="000000"/>
                </a:solidFill>
                <a:ea typeface="Calibri" panose="020F0502020204030204" pitchFamily="34" charset="0"/>
                <a:cs typeface="Times New Roman" panose="02020603050405020304" pitchFamily="18" charset="0"/>
              </a:rPr>
              <a:t>®</a:t>
            </a:r>
            <a:r>
              <a:rPr lang="en-US" sz="1800" dirty="0" smtClean="0">
                <a:solidFill>
                  <a:srgbClr val="000000"/>
                </a:solidFill>
                <a:ea typeface="Calibri" panose="020F0502020204030204" pitchFamily="34" charset="0"/>
                <a:cs typeface="Times New Roman" panose="02020603050405020304" pitchFamily="18" charset="0"/>
              </a:rPr>
              <a:t> </a:t>
            </a:r>
            <a:r>
              <a:rPr lang="en-US" sz="1800" dirty="0">
                <a:solidFill>
                  <a:srgbClr val="000000"/>
                </a:solidFill>
                <a:ea typeface="Calibri" panose="020F0502020204030204" pitchFamily="34" charset="0"/>
                <a:cs typeface="Times New Roman" panose="02020603050405020304" pitchFamily="18" charset="0"/>
              </a:rPr>
              <a:t>non-sequential ray-tracing tool generates an output file, which includes all the data about rays such as the detected power and path lengths for each ray. </a:t>
            </a:r>
          </a:p>
          <a:p>
            <a:pPr marL="800100" lvl="1" indent="-342900" algn="just">
              <a:spcAft>
                <a:spcPts val="600"/>
              </a:spcAft>
              <a:buClr>
                <a:srgbClr val="3366CC"/>
              </a:buClr>
              <a:buSzPct val="150000"/>
              <a:buFont typeface="Courier New" pitchFamily="49" charset="0"/>
              <a:buChar char="o"/>
              <a:defRPr/>
            </a:pPr>
            <a:r>
              <a:rPr lang="en-US" sz="1800" dirty="0">
                <a:solidFill>
                  <a:srgbClr val="000000"/>
                </a:solidFill>
                <a:ea typeface="Calibri" panose="020F0502020204030204" pitchFamily="34" charset="0"/>
                <a:cs typeface="Times New Roman" panose="02020603050405020304" pitchFamily="18" charset="0"/>
              </a:rPr>
              <a:t>The data from </a:t>
            </a:r>
            <a:r>
              <a:rPr lang="en-US" sz="1800" dirty="0" err="1" smtClean="0">
                <a:solidFill>
                  <a:srgbClr val="000000"/>
                </a:solidFill>
                <a:ea typeface="Calibri" panose="020F0502020204030204" pitchFamily="34" charset="0"/>
                <a:cs typeface="Times New Roman" panose="02020603050405020304" pitchFamily="18" charset="0"/>
              </a:rPr>
              <a:t>Zemax</a:t>
            </a:r>
            <a:r>
              <a:rPr lang="en-US" sz="1800" baseline="30000" dirty="0" smtClean="0">
                <a:solidFill>
                  <a:srgbClr val="000000"/>
                </a:solidFill>
                <a:ea typeface="Calibri" panose="020F0502020204030204" pitchFamily="34" charset="0"/>
                <a:cs typeface="Times New Roman" panose="02020603050405020304" pitchFamily="18" charset="0"/>
              </a:rPr>
              <a:t>®</a:t>
            </a:r>
            <a:r>
              <a:rPr lang="en-US" sz="1800" dirty="0" smtClean="0">
                <a:solidFill>
                  <a:srgbClr val="000000"/>
                </a:solidFill>
                <a:ea typeface="Calibri" panose="020F0502020204030204" pitchFamily="34" charset="0"/>
                <a:cs typeface="Times New Roman" panose="02020603050405020304" pitchFamily="18" charset="0"/>
              </a:rPr>
              <a:t> </a:t>
            </a:r>
            <a:r>
              <a:rPr lang="en-US" sz="1800" dirty="0">
                <a:solidFill>
                  <a:srgbClr val="000000"/>
                </a:solidFill>
                <a:ea typeface="Calibri" panose="020F0502020204030204" pitchFamily="34" charset="0"/>
                <a:cs typeface="Times New Roman" panose="02020603050405020304" pitchFamily="18" charset="0"/>
              </a:rPr>
              <a:t>output file is imported to </a:t>
            </a:r>
            <a:r>
              <a:rPr lang="en-US" sz="1800" dirty="0" smtClean="0">
                <a:solidFill>
                  <a:srgbClr val="000000"/>
                </a:solidFill>
                <a:ea typeface="Calibri" panose="020F0502020204030204" pitchFamily="34" charset="0"/>
                <a:cs typeface="Times New Roman" panose="02020603050405020304" pitchFamily="18" charset="0"/>
              </a:rPr>
              <a:t>MATLAB</a:t>
            </a:r>
            <a:r>
              <a:rPr lang="en-US" sz="1800" baseline="30000" dirty="0" smtClean="0">
                <a:solidFill>
                  <a:srgbClr val="000000"/>
                </a:solidFill>
                <a:ea typeface="Calibri" panose="020F0502020204030204" pitchFamily="34" charset="0"/>
                <a:cs typeface="Times New Roman" panose="02020603050405020304" pitchFamily="18" charset="0"/>
              </a:rPr>
              <a:t>®</a:t>
            </a:r>
            <a:r>
              <a:rPr lang="en-US" sz="1800" dirty="0" smtClean="0">
                <a:solidFill>
                  <a:srgbClr val="000000"/>
                </a:solidFill>
                <a:ea typeface="Calibri" panose="020F0502020204030204" pitchFamily="34" charset="0"/>
                <a:cs typeface="Times New Roman" panose="02020603050405020304" pitchFamily="18" charset="0"/>
              </a:rPr>
              <a:t> </a:t>
            </a:r>
            <a:r>
              <a:rPr lang="en-US" sz="1800" dirty="0">
                <a:solidFill>
                  <a:srgbClr val="000000"/>
                </a:solidFill>
                <a:ea typeface="Calibri" panose="020F0502020204030204" pitchFamily="34" charset="0"/>
                <a:cs typeface="Times New Roman" panose="02020603050405020304" pitchFamily="18" charset="0"/>
              </a:rPr>
              <a:t>and using these information, the </a:t>
            </a:r>
            <a:r>
              <a:rPr lang="en-US" sz="1800" dirty="0" smtClean="0">
                <a:solidFill>
                  <a:srgbClr val="000000"/>
                </a:solidFill>
                <a:ea typeface="Calibri" panose="020F0502020204030204" pitchFamily="34" charset="0"/>
                <a:cs typeface="Times New Roman" panose="02020603050405020304" pitchFamily="18" charset="0"/>
              </a:rPr>
              <a:t>multipath CIR </a:t>
            </a:r>
            <a:r>
              <a:rPr lang="en-US" sz="1800" dirty="0">
                <a:solidFill>
                  <a:srgbClr val="000000"/>
                </a:solidFill>
                <a:ea typeface="Calibri" panose="020F0502020204030204" pitchFamily="34" charset="0"/>
                <a:cs typeface="Times New Roman" panose="02020603050405020304" pitchFamily="18" charset="0"/>
              </a:rPr>
              <a:t>is expressed </a:t>
            </a:r>
            <a:r>
              <a:rPr lang="en-US" sz="1800" dirty="0" smtClean="0">
                <a:solidFill>
                  <a:srgbClr val="000000"/>
                </a:solidFill>
                <a:ea typeface="Calibri" panose="020F0502020204030204" pitchFamily="34" charset="0"/>
                <a:cs typeface="Times New Roman" panose="02020603050405020304" pitchFamily="18" charset="0"/>
              </a:rPr>
              <a:t>as</a:t>
            </a:r>
          </a:p>
          <a:p>
            <a:pPr marL="800100" lvl="1" indent="-342900" algn="just">
              <a:lnSpc>
                <a:spcPct val="107000"/>
              </a:lnSpc>
              <a:buClr>
                <a:srgbClr val="3366CC"/>
              </a:buClr>
              <a:buSzPct val="150000"/>
              <a:buFont typeface="Courier New" pitchFamily="49" charset="0"/>
              <a:buChar char="o"/>
              <a:defRPr/>
            </a:pPr>
            <a:endParaRPr lang="en-US" sz="2000" dirty="0" smtClean="0">
              <a:solidFill>
                <a:srgbClr val="000000"/>
              </a:solidFill>
              <a:ea typeface="Calibri" panose="020F0502020204030204" pitchFamily="34" charset="0"/>
              <a:cs typeface="Times New Roman" panose="02020603050405020304" pitchFamily="18" charset="0"/>
            </a:endParaRPr>
          </a:p>
          <a:p>
            <a:pPr marL="0" indent="0" algn="just">
              <a:buFont typeface="Wingdings"/>
              <a:buNone/>
              <a:defRPr/>
            </a:pPr>
            <a:endParaRPr lang="en-US" dirty="0">
              <a:solidFill>
                <a:srgbClr val="000000"/>
              </a:solidFill>
              <a:cs typeface="Times New Roman" panose="02020603050405020304" pitchFamily="18" charset="0"/>
            </a:endParaRPr>
          </a:p>
          <a:p>
            <a:pPr marL="0" indent="0" algn="just">
              <a:spcBef>
                <a:spcPts val="600"/>
              </a:spcBef>
              <a:buFont typeface="Wingdings"/>
              <a:buNone/>
              <a:defRPr/>
            </a:pPr>
            <a:r>
              <a:rPr lang="en-US" sz="2000" i="1" dirty="0">
                <a:solidFill>
                  <a:srgbClr val="000000"/>
                </a:solidFill>
                <a:cs typeface="Times New Roman" panose="02020603050405020304" pitchFamily="18" charset="0"/>
              </a:rPr>
              <a:t> </a:t>
            </a:r>
            <a:r>
              <a:rPr lang="en-US" sz="2000" i="1" dirty="0" smtClean="0">
                <a:solidFill>
                  <a:srgbClr val="000000"/>
                </a:solidFill>
                <a:cs typeface="Times New Roman" panose="02020603050405020304" pitchFamily="18" charset="0"/>
              </a:rPr>
              <a:t>            </a:t>
            </a:r>
            <a:r>
              <a:rPr lang="en-US" sz="1600" i="1" dirty="0" smtClean="0">
                <a:solidFill>
                  <a:srgbClr val="000000"/>
                </a:solidFill>
                <a:cs typeface="Times New Roman" panose="02020603050405020304" pitchFamily="18" charset="0"/>
              </a:rPr>
              <a:t>P</a:t>
            </a:r>
            <a:r>
              <a:rPr lang="en-US" sz="1600" i="1" baseline="-25000" dirty="0" smtClean="0">
                <a:solidFill>
                  <a:srgbClr val="000000"/>
                </a:solidFill>
                <a:cs typeface="Times New Roman" panose="02020603050405020304" pitchFamily="18" charset="0"/>
              </a:rPr>
              <a:t>i</a:t>
            </a:r>
            <a:r>
              <a:rPr lang="en-US" sz="1600" dirty="0" smtClean="0">
                <a:solidFill>
                  <a:srgbClr val="000000"/>
                </a:solidFill>
                <a:cs typeface="Times New Roman" panose="02020603050405020304" pitchFamily="18" charset="0"/>
              </a:rPr>
              <a:t>   </a:t>
            </a:r>
            <a:r>
              <a:rPr lang="en-US" sz="1600" dirty="0">
                <a:solidFill>
                  <a:srgbClr val="000000"/>
                </a:solidFill>
                <a:cs typeface="Times New Roman" panose="02020603050405020304" pitchFamily="18" charset="0"/>
              </a:rPr>
              <a:t>= the power of the </a:t>
            </a:r>
            <a:r>
              <a:rPr lang="en-US" sz="1600" i="1" dirty="0" err="1" smtClean="0">
                <a:solidFill>
                  <a:srgbClr val="000000"/>
                </a:solidFill>
                <a:cs typeface="Times New Roman" panose="02020603050405020304" pitchFamily="18" charset="0"/>
              </a:rPr>
              <a:t>i</a:t>
            </a:r>
            <a:r>
              <a:rPr lang="en-US" sz="1600" baseline="30000" dirty="0" err="1" smtClean="0">
                <a:solidFill>
                  <a:srgbClr val="000000"/>
                </a:solidFill>
                <a:cs typeface="Times New Roman" panose="02020603050405020304" pitchFamily="18" charset="0"/>
              </a:rPr>
              <a:t>th</a:t>
            </a:r>
            <a:r>
              <a:rPr lang="en-US" sz="1600" dirty="0" smtClean="0">
                <a:solidFill>
                  <a:srgbClr val="000000"/>
                </a:solidFill>
                <a:cs typeface="Times New Roman" panose="02020603050405020304" pitchFamily="18" charset="0"/>
              </a:rPr>
              <a:t> </a:t>
            </a:r>
            <a:r>
              <a:rPr lang="en-US" sz="1600" dirty="0">
                <a:solidFill>
                  <a:srgbClr val="000000"/>
                </a:solidFill>
                <a:cs typeface="Times New Roman" panose="02020603050405020304" pitchFamily="18" charset="0"/>
              </a:rPr>
              <a:t>ray</a:t>
            </a:r>
          </a:p>
          <a:p>
            <a:pPr marL="0" indent="0" algn="just">
              <a:buFont typeface="Wingdings"/>
              <a:buNone/>
              <a:defRPr/>
            </a:pPr>
            <a:r>
              <a:rPr lang="en-US" sz="1600" i="1" dirty="0">
                <a:solidFill>
                  <a:srgbClr val="000000"/>
                </a:solidFill>
                <a:cs typeface="Times New Roman" panose="02020603050405020304" pitchFamily="18" charset="0"/>
              </a:rPr>
              <a:t> </a:t>
            </a:r>
            <a:r>
              <a:rPr lang="en-US" sz="1600" i="1" dirty="0" smtClean="0">
                <a:solidFill>
                  <a:srgbClr val="000000"/>
                </a:solidFill>
                <a:cs typeface="Times New Roman" panose="02020603050405020304" pitchFamily="18" charset="0"/>
              </a:rPr>
              <a:t>               </a:t>
            </a:r>
            <a:r>
              <a:rPr lang="el-GR" sz="1600" i="1" dirty="0" smtClean="0">
                <a:solidFill>
                  <a:srgbClr val="000000"/>
                </a:solidFill>
                <a:cs typeface="Times New Roman" panose="02020603050405020304" pitchFamily="18" charset="0"/>
              </a:rPr>
              <a:t>τ</a:t>
            </a:r>
            <a:r>
              <a:rPr lang="en-US" sz="1600" i="1" baseline="-25000" dirty="0">
                <a:solidFill>
                  <a:srgbClr val="000000"/>
                </a:solidFill>
                <a:cs typeface="Times New Roman" panose="02020603050405020304" pitchFamily="18" charset="0"/>
              </a:rPr>
              <a:t>i</a:t>
            </a:r>
            <a:r>
              <a:rPr lang="en-US" sz="1600" i="1" dirty="0">
                <a:solidFill>
                  <a:srgbClr val="000000"/>
                </a:solidFill>
                <a:cs typeface="Times New Roman" panose="02020603050405020304" pitchFamily="18" charset="0"/>
              </a:rPr>
              <a:t>    = </a:t>
            </a:r>
            <a:r>
              <a:rPr lang="en-US" sz="1600" dirty="0">
                <a:solidFill>
                  <a:srgbClr val="000000"/>
                </a:solidFill>
                <a:cs typeface="Times New Roman" panose="02020603050405020304" pitchFamily="18" charset="0"/>
              </a:rPr>
              <a:t>the propagation time of the </a:t>
            </a:r>
            <a:r>
              <a:rPr lang="en-US" sz="1600" i="1" dirty="0" err="1" smtClean="0">
                <a:solidFill>
                  <a:srgbClr val="000000"/>
                </a:solidFill>
                <a:cs typeface="Times New Roman" panose="02020603050405020304" pitchFamily="18" charset="0"/>
              </a:rPr>
              <a:t>i</a:t>
            </a:r>
            <a:r>
              <a:rPr lang="en-US" sz="1600" baseline="30000" dirty="0" err="1" smtClean="0">
                <a:solidFill>
                  <a:srgbClr val="000000"/>
                </a:solidFill>
                <a:cs typeface="Times New Roman" panose="02020603050405020304" pitchFamily="18" charset="0"/>
              </a:rPr>
              <a:t>th</a:t>
            </a:r>
            <a:r>
              <a:rPr lang="en-US" sz="1600" dirty="0" smtClean="0">
                <a:solidFill>
                  <a:srgbClr val="000000"/>
                </a:solidFill>
                <a:cs typeface="Times New Roman" panose="02020603050405020304" pitchFamily="18" charset="0"/>
              </a:rPr>
              <a:t> </a:t>
            </a:r>
            <a:r>
              <a:rPr lang="en-US" sz="1600" dirty="0">
                <a:solidFill>
                  <a:srgbClr val="000000"/>
                </a:solidFill>
                <a:cs typeface="Times New Roman" panose="02020603050405020304" pitchFamily="18" charset="0"/>
              </a:rPr>
              <a:t>ray</a:t>
            </a:r>
          </a:p>
          <a:p>
            <a:pPr marL="0" indent="0" algn="just">
              <a:buFont typeface="Wingdings"/>
              <a:buNone/>
              <a:defRPr/>
            </a:pPr>
            <a:r>
              <a:rPr lang="en-US" sz="1600" i="1" dirty="0">
                <a:solidFill>
                  <a:srgbClr val="000000"/>
                </a:solidFill>
                <a:cs typeface="Times New Roman" panose="02020603050405020304" pitchFamily="18" charset="0"/>
              </a:rPr>
              <a:t> </a:t>
            </a:r>
            <a:r>
              <a:rPr lang="en-US" sz="1600" i="1" dirty="0" smtClean="0">
                <a:solidFill>
                  <a:srgbClr val="000000"/>
                </a:solidFill>
                <a:cs typeface="Times New Roman" panose="02020603050405020304" pitchFamily="18" charset="0"/>
              </a:rPr>
              <a:t>               </a:t>
            </a:r>
            <a:r>
              <a:rPr lang="el-GR" sz="1600" i="1" dirty="0" smtClean="0">
                <a:solidFill>
                  <a:srgbClr val="000000"/>
                </a:solidFill>
                <a:cs typeface="Times New Roman" panose="02020603050405020304" pitchFamily="18" charset="0"/>
              </a:rPr>
              <a:t>δ</a:t>
            </a:r>
            <a:r>
              <a:rPr lang="en-US" sz="1600" dirty="0">
                <a:solidFill>
                  <a:srgbClr val="000000"/>
                </a:solidFill>
                <a:cs typeface="Times New Roman" panose="02020603050405020304" pitchFamily="18" charset="0"/>
              </a:rPr>
              <a:t>(</a:t>
            </a:r>
            <a:r>
              <a:rPr lang="en-US" sz="1600" i="1" dirty="0">
                <a:solidFill>
                  <a:srgbClr val="000000"/>
                </a:solidFill>
                <a:cs typeface="Times New Roman" panose="02020603050405020304" pitchFamily="18" charset="0"/>
              </a:rPr>
              <a:t>t</a:t>
            </a:r>
            <a:r>
              <a:rPr lang="en-US" sz="1600" dirty="0">
                <a:solidFill>
                  <a:srgbClr val="000000"/>
                </a:solidFill>
                <a:cs typeface="Times New Roman" panose="02020603050405020304" pitchFamily="18" charset="0"/>
              </a:rPr>
              <a:t>) = the Dirac delta function</a:t>
            </a:r>
          </a:p>
          <a:p>
            <a:pPr marL="0" indent="0" algn="just">
              <a:buFont typeface="Wingdings"/>
              <a:buNone/>
              <a:defRPr/>
            </a:pPr>
            <a:r>
              <a:rPr lang="en-US" sz="1600" i="1" dirty="0">
                <a:solidFill>
                  <a:srgbClr val="000000"/>
                </a:solidFill>
                <a:cs typeface="Times New Roman" panose="02020603050405020304" pitchFamily="18" charset="0"/>
              </a:rPr>
              <a:t> </a:t>
            </a:r>
            <a:r>
              <a:rPr lang="en-US" sz="1600" i="1" dirty="0" smtClean="0">
                <a:solidFill>
                  <a:srgbClr val="000000"/>
                </a:solidFill>
                <a:cs typeface="Times New Roman" panose="02020603050405020304" pitchFamily="18" charset="0"/>
              </a:rPr>
              <a:t>               </a:t>
            </a:r>
            <a:r>
              <a:rPr lang="en-US" sz="1600" i="1" dirty="0" err="1" smtClean="0">
                <a:solidFill>
                  <a:srgbClr val="000000"/>
                </a:solidFill>
                <a:cs typeface="Times New Roman" panose="02020603050405020304" pitchFamily="18" charset="0"/>
              </a:rPr>
              <a:t>N</a:t>
            </a:r>
            <a:r>
              <a:rPr lang="en-US" sz="1600" i="1" baseline="-25000" dirty="0" err="1" smtClean="0">
                <a:solidFill>
                  <a:srgbClr val="000000"/>
                </a:solidFill>
                <a:cs typeface="Times New Roman" panose="02020603050405020304" pitchFamily="18" charset="0"/>
              </a:rPr>
              <a:t>r</a:t>
            </a:r>
            <a:r>
              <a:rPr lang="en-US" sz="1600" dirty="0" smtClean="0">
                <a:solidFill>
                  <a:srgbClr val="000000"/>
                </a:solidFill>
                <a:cs typeface="Times New Roman" panose="02020603050405020304" pitchFamily="18" charset="0"/>
              </a:rPr>
              <a:t>   </a:t>
            </a:r>
            <a:r>
              <a:rPr lang="en-US" sz="1600" dirty="0">
                <a:solidFill>
                  <a:srgbClr val="000000"/>
                </a:solidFill>
                <a:cs typeface="Times New Roman" panose="02020603050405020304" pitchFamily="18" charset="0"/>
              </a:rPr>
              <a:t>= the number of rays received at the </a:t>
            </a:r>
            <a:r>
              <a:rPr lang="en-US" sz="1600" dirty="0" smtClean="0">
                <a:solidFill>
                  <a:srgbClr val="000000"/>
                </a:solidFill>
                <a:cs typeface="Times New Roman" panose="02020603050405020304" pitchFamily="18" charset="0"/>
              </a:rPr>
              <a:t>detector</a:t>
            </a:r>
            <a:endParaRPr lang="en-US" sz="1600" dirty="0">
              <a:solidFill>
                <a:srgbClr val="000000"/>
              </a:solidFill>
              <a:cs typeface="Times New Roman" panose="02020603050405020304" pitchFamily="18" charset="0"/>
            </a:endParaRPr>
          </a:p>
        </p:txBody>
      </p:sp>
      <p:graphicFrame>
        <p:nvGraphicFramePr>
          <p:cNvPr id="2" name="Object 1"/>
          <p:cNvGraphicFramePr>
            <a:graphicFrameLocks noChangeAspect="1"/>
          </p:cNvGraphicFramePr>
          <p:nvPr>
            <p:extLst/>
          </p:nvPr>
        </p:nvGraphicFramePr>
        <p:xfrm>
          <a:off x="3695700" y="3828560"/>
          <a:ext cx="1943100" cy="635000"/>
        </p:xfrm>
        <a:graphic>
          <a:graphicData uri="http://schemas.openxmlformats.org/presentationml/2006/ole">
            <mc:AlternateContent xmlns:mc="http://schemas.openxmlformats.org/markup-compatibility/2006">
              <mc:Choice xmlns:v="urn:schemas-microsoft-com:vml" Requires="v">
                <p:oleObj spid="_x0000_s43164" name="Equation" r:id="rId3" imgW="1942920" imgH="634680" progId="Equation.DSMT4">
                  <p:embed/>
                </p:oleObj>
              </mc:Choice>
              <mc:Fallback>
                <p:oleObj name="Equation" r:id="rId3" imgW="1942920" imgH="634680" progId="Equation.DSMT4">
                  <p:embed/>
                  <p:pic>
                    <p:nvPicPr>
                      <p:cNvPr id="2" name="Object 1"/>
                      <p:cNvPicPr/>
                      <p:nvPr/>
                    </p:nvPicPr>
                    <p:blipFill>
                      <a:blip r:embed="rId4"/>
                      <a:stretch>
                        <a:fillRect/>
                      </a:stretch>
                    </p:blipFill>
                    <p:spPr>
                      <a:xfrm>
                        <a:off x="3695700" y="3828560"/>
                        <a:ext cx="1943100" cy="635000"/>
                      </a:xfrm>
                      <a:prstGeom prst="rect">
                        <a:avLst/>
                      </a:prstGeom>
                    </p:spPr>
                  </p:pic>
                </p:oleObj>
              </mc:Fallback>
            </mc:AlternateContent>
          </a:graphicData>
        </a:graphic>
      </p:graphicFrame>
      <p:sp>
        <p:nvSpPr>
          <p:cNvPr id="9" name="Rectangle 2"/>
          <p:cNvSpPr txBox="1">
            <a:spLocks noChangeArrowheads="1"/>
          </p:cNvSpPr>
          <p:nvPr/>
        </p:nvSpPr>
        <p:spPr>
          <a:xfrm>
            <a:off x="381000" y="685801"/>
            <a:ext cx="8534400" cy="685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Channel Impulse Response (CIR)</a:t>
            </a:r>
            <a:endParaRPr lang="en-CA" b="1" dirty="0" smtClean="0">
              <a:solidFill>
                <a:srgbClr val="80B4CE"/>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4502747" y="6475413"/>
            <a:ext cx="365760" cy="184666"/>
          </a:xfrm>
        </p:spPr>
        <p:txBody>
          <a:bodyPr/>
          <a:lstStyle/>
          <a:p>
            <a:pPr algn="ctr"/>
            <a:fld id="{6C911B8A-1E84-42DB-B751-42B7EDCBCFAE}" type="slidenum">
              <a:rPr lang="en-GB" altLang="en-US" smtClean="0"/>
              <a:pPr algn="ctr"/>
              <a:t>5</a:t>
            </a:fld>
            <a:endParaRPr lang="en-GB" altLang="en-US" dirty="0"/>
          </a:p>
        </p:txBody>
      </p:sp>
      <p:sp>
        <p:nvSpPr>
          <p:cNvPr id="6" name="TextBox 5"/>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7" name="TextBox 6"/>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2" name="TextBox 11"/>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64021991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838200" y="1371600"/>
            <a:ext cx="7467600"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We consider a manufacturing cell with two robots.</a:t>
            </a:r>
            <a:endParaRPr lang="en-US" sz="500" dirty="0" smtClean="0">
              <a:solidFill>
                <a:srgbClr val="0070C0"/>
              </a:solidFill>
            </a:endParaRPr>
          </a:p>
        </p:txBody>
      </p:sp>
      <p:sp>
        <p:nvSpPr>
          <p:cNvPr id="4" name="Rectangle 2"/>
          <p:cNvSpPr txBox="1">
            <a:spLocks noChangeArrowheads="1"/>
          </p:cNvSpPr>
          <p:nvPr/>
        </p:nvSpPr>
        <p:spPr>
          <a:xfrm>
            <a:off x="700456"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Simulation Scenario 4: Manufacturing Cell</a:t>
            </a:r>
            <a:endParaRPr lang="en-CA" b="1" dirty="0" smtClean="0">
              <a:solidFill>
                <a:srgbClr val="80B4CE"/>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828800"/>
            <a:ext cx="3352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0" name="Picture 2" descr="D:\OZYEGIN UNIVERSITY\S005827\Ph.D. Works\ISTKA Project\OKATEM Poster\Manufacturing Cell.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42160"/>
            <a:ext cx="4297680" cy="420624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2F03CF15-9775-4923-BCFF-1A75B19C3DAF}" type="slidenum">
              <a:rPr lang="en-GB" altLang="en-US" smtClean="0"/>
              <a:pPr/>
              <a:t>50</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9" name="TextBox 8"/>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2" name="TextBox 11"/>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31536211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21323429"/>
              </p:ext>
            </p:extLst>
          </p:nvPr>
        </p:nvGraphicFramePr>
        <p:xfrm>
          <a:off x="1447800" y="1616009"/>
          <a:ext cx="6400800" cy="3435095"/>
        </p:xfrm>
        <a:graphic>
          <a:graphicData uri="http://schemas.openxmlformats.org/drawingml/2006/table">
            <a:tbl>
              <a:tblPr firstRow="1" firstCol="1" bandRow="1">
                <a:tableStyleId>{5940675A-B579-460E-94D1-54222C63F5DA}</a:tableStyleId>
              </a:tblPr>
              <a:tblGrid>
                <a:gridCol w="2533650">
                  <a:extLst>
                    <a:ext uri="{9D8B030D-6E8A-4147-A177-3AD203B41FA5}">
                      <a16:colId xmlns:a16="http://schemas.microsoft.com/office/drawing/2014/main" xmlns="" val="20000"/>
                    </a:ext>
                  </a:extLst>
                </a:gridCol>
                <a:gridCol w="3867150">
                  <a:extLst>
                    <a:ext uri="{9D8B030D-6E8A-4147-A177-3AD203B41FA5}">
                      <a16:colId xmlns:a16="http://schemas.microsoft.com/office/drawing/2014/main" xmlns="" val="20001"/>
                    </a:ext>
                  </a:extLst>
                </a:gridCol>
              </a:tblGrid>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8.03 m × 9.45 m × 6.8 m (See p.48 for exact</a:t>
                      </a:r>
                      <a:r>
                        <a:rPr lang="en-US" sz="1400" baseline="0" dirty="0" smtClean="0">
                          <a:effectLst/>
                          <a:latin typeface="+mj-lt"/>
                        </a:rPr>
                        <a:t> layout</a:t>
                      </a:r>
                      <a:r>
                        <a:rPr lang="en-US" sz="1400" dirty="0" smtClean="0">
                          <a:effectLst/>
                          <a:latin typeface="+mj-lt"/>
                        </a:rPr>
                        <a:t>)</a:t>
                      </a:r>
                      <a:endParaRPr lang="en-US" sz="1400" dirty="0">
                        <a:effectLst/>
                        <a:latin typeface="+mj-lt"/>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Red Walls: Concrete</a:t>
                      </a:r>
                    </a:p>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Green Walls: Aluminum metal</a:t>
                      </a:r>
                    </a:p>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Blue Walls: Plexiglas (PMMA)</a:t>
                      </a:r>
                    </a:p>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Ceiling: Aluminum metal </a:t>
                      </a:r>
                    </a:p>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Floor: Concrete</a:t>
                      </a:r>
                      <a:endParaRPr lang="en-US" sz="1400" kern="1200" dirty="0">
                        <a:solidFill>
                          <a:schemeClr val="tx1"/>
                        </a:solidFill>
                        <a:effectLst/>
                        <a:latin typeface="+mj-lt"/>
                        <a:ea typeface="+mn-ea"/>
                        <a:cs typeface="+mn-cs"/>
                      </a:endParaRPr>
                    </a:p>
                  </a:txBody>
                  <a:tcPr marL="68580" marR="68580" marT="0" marB="0"/>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0"/>
                        </a:spcAft>
                      </a:pPr>
                      <a:r>
                        <a:rPr lang="en-US" sz="1400" b="1" dirty="0">
                          <a:effectLst/>
                          <a:latin typeface="+mj-lt"/>
                        </a:rPr>
                        <a:t>Objects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Two robots</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0"/>
                        </a:spcAft>
                      </a:pPr>
                      <a:r>
                        <a:rPr lang="en-US" sz="1400" b="1" dirty="0" smtClean="0">
                          <a:effectLst/>
                          <a:latin typeface="+mj-lt"/>
                        </a:rPr>
                        <a:t>Object Specifications</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Robot:</a:t>
                      </a:r>
                      <a:r>
                        <a:rPr lang="en-US" sz="1400" kern="1200" baseline="0" dirty="0" smtClean="0">
                          <a:solidFill>
                            <a:schemeClr val="tx1"/>
                          </a:solidFill>
                          <a:effectLst/>
                          <a:latin typeface="+mj-lt"/>
                          <a:ea typeface="+mn-ea"/>
                          <a:cs typeface="+mn-cs"/>
                        </a:rPr>
                        <a:t> Galvanized steel metal</a:t>
                      </a:r>
                    </a:p>
                    <a:p>
                      <a:pPr marL="0" marR="0" algn="l" defTabSz="914400" rtl="0" eaLnBrk="1" latinLnBrk="0" hangingPunct="1">
                        <a:lnSpc>
                          <a:spcPct val="115000"/>
                        </a:lnSpc>
                        <a:spcBef>
                          <a:spcPts val="0"/>
                        </a:spcBef>
                        <a:spcAft>
                          <a:spcPts val="0"/>
                        </a:spcAft>
                      </a:pPr>
                      <a:r>
                        <a:rPr lang="en-US" sz="1400" kern="1200" baseline="0" dirty="0" smtClean="0">
                          <a:solidFill>
                            <a:schemeClr val="tx1"/>
                          </a:solidFill>
                          <a:effectLst/>
                          <a:latin typeface="+mj-lt"/>
                          <a:ea typeface="+mn-ea"/>
                          <a:cs typeface="+mn-cs"/>
                        </a:rPr>
                        <a:t>Height of Robot: 2.7 m</a:t>
                      </a:r>
                    </a:p>
                    <a:p>
                      <a:pPr marL="0" marR="0" algn="l" defTabSz="914400" rtl="0" eaLnBrk="1" latinLnBrk="0" hangingPunct="1">
                        <a:lnSpc>
                          <a:spcPct val="115000"/>
                        </a:lnSpc>
                        <a:spcBef>
                          <a:spcPts val="0"/>
                        </a:spcBef>
                        <a:spcAft>
                          <a:spcPts val="0"/>
                        </a:spcAft>
                      </a:pPr>
                      <a:r>
                        <a:rPr lang="en-US" sz="1400" kern="1200" baseline="0" dirty="0" smtClean="0">
                          <a:solidFill>
                            <a:schemeClr val="tx1"/>
                          </a:solidFill>
                          <a:effectLst/>
                          <a:latin typeface="+mj-lt"/>
                          <a:ea typeface="+mn-ea"/>
                          <a:cs typeface="+mn-cs"/>
                        </a:rPr>
                        <a:t>Height of Plexiglas boundary: 2.5 m</a:t>
                      </a:r>
                      <a:endParaRPr lang="en-US" sz="1400" kern="1200" dirty="0" smtClean="0">
                        <a:solidFill>
                          <a:schemeClr val="tx1"/>
                        </a:solidFill>
                        <a:effectLst/>
                        <a:latin typeface="+mj-lt"/>
                        <a:ea typeface="+mn-ea"/>
                        <a:cs typeface="+mn-cs"/>
                      </a:endParaRPr>
                    </a:p>
                  </a:txBody>
                  <a:tcPr marL="68580" marR="68580" marT="0" marB="0"/>
                </a:tc>
                <a:extLst>
                  <a:ext uri="{0D108BD9-81ED-4DB2-BD59-A6C34878D82A}">
                    <a16:rowId xmlns:a16="http://schemas.microsoft.com/office/drawing/2014/main" xmlns="" val="10003"/>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LED Specifications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Calibri"/>
                          <a:cs typeface="Times New Roman"/>
                        </a:rPr>
                        <a:t>Brand: </a:t>
                      </a:r>
                      <a:r>
                        <a:rPr lang="en-US" sz="1400" kern="1200" dirty="0" smtClean="0">
                          <a:solidFill>
                            <a:schemeClr val="tx1"/>
                          </a:solidFill>
                          <a:effectLst/>
                          <a:latin typeface="+mj-lt"/>
                          <a:ea typeface="Calibri"/>
                          <a:cs typeface="Times New Roman"/>
                        </a:rPr>
                        <a:t>MC-E Cree </a:t>
                      </a:r>
                      <a:r>
                        <a:rPr lang="en-US" sz="1400" kern="1200" dirty="0" err="1" smtClean="0">
                          <a:solidFill>
                            <a:schemeClr val="tx1"/>
                          </a:solidFill>
                          <a:effectLst/>
                          <a:latin typeface="+mj-lt"/>
                          <a:ea typeface="Calibri"/>
                          <a:cs typeface="Times New Roman"/>
                        </a:rPr>
                        <a:t>Xlamp</a:t>
                      </a:r>
                      <a:r>
                        <a:rPr lang="en-US" sz="1400" kern="1200" dirty="0" smtClean="0">
                          <a:solidFill>
                            <a:schemeClr val="tx1"/>
                          </a:solidFill>
                          <a:effectLst/>
                          <a:latin typeface="+mj-lt"/>
                          <a:ea typeface="Calibri"/>
                          <a:cs typeface="Times New Roman"/>
                        </a:rPr>
                        <a:t> Inc. </a:t>
                      </a:r>
                    </a:p>
                    <a:p>
                      <a:pPr marL="0" marR="0">
                        <a:lnSpc>
                          <a:spcPct val="115000"/>
                        </a:lnSpc>
                        <a:spcBef>
                          <a:spcPts val="0"/>
                        </a:spcBef>
                        <a:spcAft>
                          <a:spcPts val="0"/>
                        </a:spcAft>
                      </a:pPr>
                      <a:r>
                        <a:rPr lang="en-US" sz="1400" dirty="0" smtClean="0">
                          <a:effectLst/>
                          <a:latin typeface="+mj-lt"/>
                          <a:ea typeface="Calibri"/>
                          <a:cs typeface="Times New Roman"/>
                        </a:rPr>
                        <a:t>Half viewing angle: 60º</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LEDs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mn-ea"/>
                          <a:cs typeface="+mn-cs"/>
                        </a:rPr>
                        <a:t>6</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Receiver area</a:t>
                      </a:r>
                      <a:endParaRPr lang="en-US" sz="1400" b="1" kern="1200" dirty="0">
                        <a:solidFill>
                          <a:schemeClr val="tx1"/>
                        </a:solidFill>
                        <a:effectLst/>
                        <a:latin typeface="+mj-lt"/>
                        <a:ea typeface="+mn-ea"/>
                        <a:cs typeface="+mn-cs"/>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j-lt"/>
                          <a:ea typeface="+mn-ea"/>
                          <a:cs typeface="+mn-cs"/>
                        </a:rPr>
                        <a:t>1 </a:t>
                      </a:r>
                      <a:r>
                        <a:rPr lang="en-US" sz="1400" kern="1200" dirty="0" smtClean="0">
                          <a:solidFill>
                            <a:schemeClr val="tx1"/>
                          </a:solidFill>
                          <a:effectLst/>
                          <a:latin typeface="Times New Roman" pitchFamily="18" charset="0"/>
                          <a:ea typeface="+mn-ea"/>
                          <a:cs typeface="Times New Roman" pitchFamily="18" charset="0"/>
                        </a:rPr>
                        <a:t>cm</a:t>
                      </a:r>
                      <a:r>
                        <a:rPr lang="en-US" sz="1400" kern="1200" baseline="30000" dirty="0" smtClean="0">
                          <a:solidFill>
                            <a:schemeClr val="tx1"/>
                          </a:solidFill>
                          <a:effectLst/>
                          <a:latin typeface="Times New Roman" pitchFamily="18" charset="0"/>
                          <a:ea typeface="+mn-ea"/>
                          <a:cs typeface="Times New Roman" pitchFamily="18" charset="0"/>
                        </a:rPr>
                        <a:t>2</a:t>
                      </a:r>
                      <a:endParaRPr lang="en-US" sz="1400" kern="1200" dirty="0" smtClean="0">
                        <a:solidFill>
                          <a:schemeClr val="tx1"/>
                        </a:solidFill>
                        <a:effectLst/>
                        <a:latin typeface="Times New Roman" pitchFamily="18" charset="0"/>
                        <a:ea typeface="+mn-ea"/>
                        <a:cs typeface="Times New Roman"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4" name="Rectangle 2"/>
          <p:cNvSpPr txBox="1">
            <a:spLocks noChangeArrowheads="1"/>
          </p:cNvSpPr>
          <p:nvPr/>
        </p:nvSpPr>
        <p:spPr>
          <a:xfrm>
            <a:off x="12128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Simulation Parameters</a:t>
            </a:r>
            <a:endParaRPr lang="en-CA" sz="3200" b="1" dirty="0" smtClean="0">
              <a:solidFill>
                <a:srgbClr val="0070C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2F03CF15-9775-4923-BCFF-1A75B19C3DAF}" type="slidenum">
              <a:rPr lang="en-GB" altLang="en-US" smtClean="0"/>
              <a:pPr/>
              <a:t>51</a:t>
            </a:fld>
            <a:endParaRPr lang="en-GB" altLang="en-US" dirty="0"/>
          </a:p>
        </p:txBody>
      </p:sp>
      <p:sp>
        <p:nvSpPr>
          <p:cNvPr id="5" name="TextBox 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6" name="TextBox 5"/>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8" name="TextBox 7"/>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0" name="TextBox 9"/>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88033064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1366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Light Source (Transmitter)</a:t>
            </a:r>
            <a:endParaRPr lang="en-CA" b="1" dirty="0" smtClean="0">
              <a:solidFill>
                <a:srgbClr val="80B4CE"/>
              </a:solidFill>
              <a:effectLst>
                <a:outerShdw blurRad="38100" dist="38100" dir="2700000" algn="tl">
                  <a:srgbClr val="000000">
                    <a:alpha val="43137"/>
                  </a:srgbClr>
                </a:outerShdw>
              </a:effectLst>
            </a:endParaRPr>
          </a:p>
        </p:txBody>
      </p:sp>
      <p:sp>
        <p:nvSpPr>
          <p:cNvPr id="6" name="TextBox 7"/>
          <p:cNvSpPr txBox="1"/>
          <p:nvPr/>
        </p:nvSpPr>
        <p:spPr>
          <a:xfrm>
            <a:off x="723900" y="1295400"/>
            <a:ext cx="7734300" cy="369332"/>
          </a:xfrm>
          <a:prstGeom prst="rect">
            <a:avLst/>
          </a:prstGeom>
          <a:noFill/>
        </p:spPr>
        <p:txBody>
          <a:bodyPr wrap="square">
            <a:spAutoFit/>
          </a:bodyPr>
          <a:lstStyle/>
          <a:p>
            <a:pPr marL="342900" indent="-342900">
              <a:spcAft>
                <a:spcPts val="1200"/>
              </a:spcAft>
              <a:buClr>
                <a:srgbClr val="3366CC"/>
              </a:buClr>
              <a:buSzPct val="150000"/>
              <a:buFont typeface="Courier New" pitchFamily="49" charset="0"/>
              <a:buChar char="o"/>
              <a:defRPr/>
            </a:pPr>
            <a:r>
              <a:rPr lang="en-US" sz="1800" dirty="0" smtClean="0">
                <a:solidFill>
                  <a:schemeClr val="tx2"/>
                </a:solidFill>
              </a:rPr>
              <a:t>In simulation study, </a:t>
            </a:r>
            <a:r>
              <a:rPr lang="en-US" sz="1800" dirty="0">
                <a:solidFill>
                  <a:schemeClr val="tx2"/>
                </a:solidFill>
              </a:rPr>
              <a:t>we </a:t>
            </a:r>
            <a:r>
              <a:rPr lang="en-US" sz="1800" dirty="0" smtClean="0">
                <a:solidFill>
                  <a:schemeClr val="tx2"/>
                </a:solidFill>
              </a:rPr>
              <a:t>use the LED “</a:t>
            </a:r>
            <a:r>
              <a:rPr lang="en-US" sz="1800" dirty="0" err="1" smtClean="0">
                <a:solidFill>
                  <a:schemeClr val="tx2"/>
                </a:solidFill>
              </a:rPr>
              <a:t>Xlamp</a:t>
            </a:r>
            <a:r>
              <a:rPr lang="en-US" sz="1800" dirty="0" smtClean="0">
                <a:solidFill>
                  <a:schemeClr val="tx2"/>
                </a:solidFill>
              </a:rPr>
              <a:t> MC-E” from Cree. </a:t>
            </a:r>
            <a:endParaRPr lang="en-US" sz="500" dirty="0" smtClean="0">
              <a:solidFill>
                <a:srgbClr val="0070C0"/>
              </a:solidFill>
            </a:endParaRPr>
          </a:p>
        </p:txBody>
      </p:sp>
      <p:sp>
        <p:nvSpPr>
          <p:cNvPr id="7" name="TextBox 7"/>
          <p:cNvSpPr txBox="1"/>
          <p:nvPr/>
        </p:nvSpPr>
        <p:spPr>
          <a:xfrm>
            <a:off x="5181600" y="3685401"/>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r>
              <a:rPr lang="en-US" baseline="30000" dirty="0" smtClean="0"/>
              <a:t>®</a:t>
            </a:r>
          </a:p>
        </p:txBody>
      </p:sp>
      <p:pic>
        <p:nvPicPr>
          <p:cNvPr id="10" name="Picture 2" descr="C:\Users\CTTLab\Desktop\Captur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722120"/>
            <a:ext cx="209214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62466" name="Picture 2" descr="C:\Users\CTTLab\Desktop\Capture13.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 y="1828800"/>
            <a:ext cx="3931920" cy="4267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7"/>
          <p:cNvSpPr txBox="1"/>
          <p:nvPr/>
        </p:nvSpPr>
        <p:spPr>
          <a:xfrm>
            <a:off x="5105400" y="6123801"/>
            <a:ext cx="3733799" cy="276999"/>
          </a:xfrm>
          <a:prstGeom prst="rect">
            <a:avLst/>
          </a:prstGeom>
          <a:noFill/>
        </p:spPr>
        <p:txBody>
          <a:bodyPr wrap="square">
            <a:spAutoFit/>
          </a:bodyPr>
          <a:lstStyle/>
          <a:p>
            <a:pPr algn="ctr">
              <a:buClr>
                <a:srgbClr val="3366CC"/>
              </a:buClr>
              <a:buSzPct val="150000"/>
              <a:defRPr/>
            </a:pPr>
            <a:r>
              <a:rPr lang="en-US" dirty="0" smtClean="0"/>
              <a:t> Emission pattern of six LEDs which </a:t>
            </a:r>
            <a:r>
              <a:rPr lang="en-US" dirty="0"/>
              <a:t>cover 360º </a:t>
            </a:r>
            <a:endParaRPr lang="en-US" dirty="0" smtClean="0"/>
          </a:p>
        </p:txBody>
      </p:sp>
      <p:pic>
        <p:nvPicPr>
          <p:cNvPr id="13" name="Picture 4" descr="C:\Users\CTTLab\Desktop\360 Covering-6 LE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226" y="4069080"/>
            <a:ext cx="2564858" cy="210312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2F03CF15-9775-4923-BCFF-1A75B19C3DAF}" type="slidenum">
              <a:rPr lang="en-GB" altLang="en-US" smtClean="0"/>
              <a:pPr/>
              <a:t>52</a:t>
            </a:fld>
            <a:endParaRPr lang="en-GB" altLang="en-US" dirty="0"/>
          </a:p>
        </p:txBody>
      </p:sp>
      <p:sp>
        <p:nvSpPr>
          <p:cNvPr id="11" name="TextBox 10"/>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4" name="TextBox 13"/>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5" name="TextBox 14"/>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7" name="TextBox 16"/>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94086509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1" y="1327249"/>
            <a:ext cx="7696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6 </a:t>
            </a:r>
            <a:r>
              <a:rPr lang="en-US" sz="1800" dirty="0"/>
              <a:t>transmitters </a:t>
            </a:r>
            <a:r>
              <a:rPr lang="en-US" sz="1800" dirty="0" smtClean="0"/>
              <a:t>are located at </a:t>
            </a:r>
            <a:r>
              <a:rPr lang="en-US" sz="1800" dirty="0"/>
              <a:t>the head of the robot, arranged on the six sides of a cube </a:t>
            </a:r>
            <a:r>
              <a:rPr lang="en-US" sz="1800" dirty="0" smtClean="0"/>
              <a:t>to cover 360º</a:t>
            </a:r>
            <a:r>
              <a:rPr lang="en-US" sz="1800" dirty="0" smtClean="0">
                <a:solidFill>
                  <a:schemeClr val="tx2"/>
                </a:solidFill>
              </a:rPr>
              <a:t>.</a:t>
            </a:r>
          </a:p>
        </p:txBody>
      </p:sp>
      <p:sp>
        <p:nvSpPr>
          <p:cNvPr id="7" name="Rectangle 2"/>
          <p:cNvSpPr txBox="1">
            <a:spLocks noChangeArrowheads="1"/>
          </p:cNvSpPr>
          <p:nvPr/>
        </p:nvSpPr>
        <p:spPr>
          <a:xfrm>
            <a:off x="1066800" y="717649"/>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Location of Luminaries (Transmitters)</a:t>
            </a:r>
            <a:endParaRPr lang="en-CA" b="1" dirty="0" smtClean="0">
              <a:solidFill>
                <a:srgbClr val="80B4CE"/>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3241" y="2606040"/>
            <a:ext cx="1673959"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781800" y="3810000"/>
            <a:ext cx="762000" cy="276999"/>
          </a:xfrm>
          <a:prstGeom prst="rect">
            <a:avLst/>
          </a:prstGeom>
          <a:noFill/>
        </p:spPr>
        <p:txBody>
          <a:bodyPr wrap="square" rtlCol="0">
            <a:spAutoFit/>
          </a:bodyPr>
          <a:lstStyle/>
          <a:p>
            <a:pPr algn="ctr"/>
            <a:r>
              <a:rPr lang="en-US" dirty="0" smtClean="0">
                <a:solidFill>
                  <a:srgbClr val="CC9900"/>
                </a:solidFill>
                <a:latin typeface="+mj-lt"/>
                <a:ea typeface="Calibri"/>
                <a:cs typeface="Times New Roman"/>
              </a:rPr>
              <a:t>LED4</a:t>
            </a:r>
            <a:endParaRPr lang="en-US" dirty="0">
              <a:solidFill>
                <a:srgbClr val="CC9900"/>
              </a:solidFill>
              <a:latin typeface="+mj-lt"/>
              <a:ea typeface="Calibri"/>
              <a:cs typeface="Times New Roman"/>
            </a:endParaRPr>
          </a:p>
        </p:txBody>
      </p:sp>
      <p:sp>
        <p:nvSpPr>
          <p:cNvPr id="12" name="TextBox 11"/>
          <p:cNvSpPr txBox="1"/>
          <p:nvPr/>
        </p:nvSpPr>
        <p:spPr>
          <a:xfrm>
            <a:off x="7467600" y="2694801"/>
            <a:ext cx="762000" cy="276999"/>
          </a:xfrm>
          <a:prstGeom prst="rect">
            <a:avLst/>
          </a:prstGeom>
          <a:noFill/>
        </p:spPr>
        <p:txBody>
          <a:bodyPr wrap="square" rtlCol="0">
            <a:spAutoFit/>
          </a:bodyPr>
          <a:lstStyle/>
          <a:p>
            <a:pPr algn="ctr"/>
            <a:r>
              <a:rPr lang="en-US" dirty="0" smtClean="0">
                <a:solidFill>
                  <a:srgbClr val="0070C0"/>
                </a:solidFill>
                <a:latin typeface="+mj-lt"/>
                <a:ea typeface="Calibri"/>
                <a:cs typeface="Times New Roman"/>
              </a:rPr>
              <a:t>LED1</a:t>
            </a:r>
            <a:endParaRPr lang="en-US" dirty="0">
              <a:solidFill>
                <a:srgbClr val="0070C0"/>
              </a:solidFill>
              <a:latin typeface="+mj-lt"/>
              <a:ea typeface="Calibri"/>
              <a:cs typeface="Times New Roman"/>
            </a:endParaRPr>
          </a:p>
        </p:txBody>
      </p:sp>
      <p:sp>
        <p:nvSpPr>
          <p:cNvPr id="13" name="TextBox 12"/>
          <p:cNvSpPr txBox="1"/>
          <p:nvPr/>
        </p:nvSpPr>
        <p:spPr>
          <a:xfrm>
            <a:off x="6590002" y="2446942"/>
            <a:ext cx="762000" cy="276999"/>
          </a:xfrm>
          <a:prstGeom prst="rect">
            <a:avLst/>
          </a:prstGeom>
          <a:noFill/>
        </p:spPr>
        <p:txBody>
          <a:bodyPr wrap="square" rtlCol="0">
            <a:spAutoFit/>
          </a:bodyPr>
          <a:lstStyle/>
          <a:p>
            <a:pPr algn="ctr"/>
            <a:r>
              <a:rPr lang="en-US" dirty="0" smtClean="0">
                <a:solidFill>
                  <a:srgbClr val="00B050"/>
                </a:solidFill>
                <a:latin typeface="+mj-lt"/>
                <a:ea typeface="Calibri"/>
                <a:cs typeface="Times New Roman"/>
              </a:rPr>
              <a:t>LED2</a:t>
            </a:r>
            <a:endParaRPr lang="en-US" dirty="0">
              <a:solidFill>
                <a:srgbClr val="00B050"/>
              </a:solidFill>
              <a:latin typeface="+mj-lt"/>
              <a:ea typeface="Calibri"/>
              <a:cs typeface="Times New Roman"/>
            </a:endParaRPr>
          </a:p>
        </p:txBody>
      </p:sp>
      <p:sp>
        <p:nvSpPr>
          <p:cNvPr id="14" name="TextBox 13"/>
          <p:cNvSpPr txBox="1"/>
          <p:nvPr/>
        </p:nvSpPr>
        <p:spPr>
          <a:xfrm>
            <a:off x="5943600" y="2847201"/>
            <a:ext cx="762000" cy="276999"/>
          </a:xfrm>
          <a:prstGeom prst="rect">
            <a:avLst/>
          </a:prstGeom>
          <a:noFill/>
        </p:spPr>
        <p:txBody>
          <a:bodyPr wrap="square" rtlCol="0">
            <a:spAutoFit/>
          </a:bodyPr>
          <a:lstStyle/>
          <a:p>
            <a:pPr algn="ctr"/>
            <a:r>
              <a:rPr lang="en-US" dirty="0" smtClean="0">
                <a:solidFill>
                  <a:srgbClr val="7030A0"/>
                </a:solidFill>
                <a:latin typeface="+mj-lt"/>
                <a:ea typeface="Calibri"/>
                <a:cs typeface="Times New Roman"/>
              </a:rPr>
              <a:t>LED5</a:t>
            </a:r>
            <a:endParaRPr lang="en-US" dirty="0">
              <a:solidFill>
                <a:srgbClr val="7030A0"/>
              </a:solidFill>
              <a:latin typeface="+mj-lt"/>
              <a:ea typeface="Calibri"/>
              <a:cs typeface="Times New Roman"/>
            </a:endParaRPr>
          </a:p>
        </p:txBody>
      </p:sp>
      <p:sp>
        <p:nvSpPr>
          <p:cNvPr id="15" name="TextBox 14"/>
          <p:cNvSpPr txBox="1"/>
          <p:nvPr/>
        </p:nvSpPr>
        <p:spPr>
          <a:xfrm>
            <a:off x="6324600" y="3514724"/>
            <a:ext cx="762000" cy="276999"/>
          </a:xfrm>
          <a:prstGeom prst="rect">
            <a:avLst/>
          </a:prstGeom>
          <a:noFill/>
        </p:spPr>
        <p:txBody>
          <a:bodyPr wrap="square" rtlCol="0">
            <a:spAutoFit/>
          </a:bodyPr>
          <a:lstStyle/>
          <a:p>
            <a:pPr algn="ctr"/>
            <a:r>
              <a:rPr lang="en-US" dirty="0" smtClean="0">
                <a:solidFill>
                  <a:srgbClr val="FF0000"/>
                </a:solidFill>
                <a:latin typeface="+mj-lt"/>
                <a:ea typeface="Calibri"/>
                <a:cs typeface="Times New Roman"/>
              </a:rPr>
              <a:t>LED3</a:t>
            </a:r>
            <a:endParaRPr lang="en-US" dirty="0">
              <a:solidFill>
                <a:srgbClr val="FF0000"/>
              </a:solidFill>
              <a:latin typeface="+mj-lt"/>
              <a:ea typeface="Calibri"/>
              <a:cs typeface="Times New Roman"/>
            </a:endParaRPr>
          </a:p>
        </p:txBody>
      </p:sp>
      <p:sp>
        <p:nvSpPr>
          <p:cNvPr id="16" name="TextBox 15"/>
          <p:cNvSpPr txBox="1"/>
          <p:nvPr/>
        </p:nvSpPr>
        <p:spPr>
          <a:xfrm>
            <a:off x="7543800" y="3505200"/>
            <a:ext cx="762000" cy="276999"/>
          </a:xfrm>
          <a:prstGeom prst="rect">
            <a:avLst/>
          </a:prstGeom>
          <a:noFill/>
        </p:spPr>
        <p:txBody>
          <a:bodyPr wrap="square" rtlCol="0">
            <a:spAutoFit/>
          </a:bodyPr>
          <a:lstStyle/>
          <a:p>
            <a:pPr algn="ctr"/>
            <a:r>
              <a:rPr lang="en-US" dirty="0" smtClean="0">
                <a:solidFill>
                  <a:srgbClr val="00B0F0"/>
                </a:solidFill>
                <a:latin typeface="+mj-lt"/>
                <a:ea typeface="Calibri"/>
                <a:cs typeface="Times New Roman"/>
              </a:rPr>
              <a:t>LED6</a:t>
            </a:r>
            <a:endParaRPr lang="en-US" dirty="0">
              <a:solidFill>
                <a:srgbClr val="00B0F0"/>
              </a:solidFill>
              <a:latin typeface="+mj-lt"/>
              <a:ea typeface="Calibri"/>
              <a:cs typeface="Times New Roman"/>
            </a:endParaRPr>
          </a:p>
        </p:txBody>
      </p:sp>
      <p:pic>
        <p:nvPicPr>
          <p:cNvPr id="54275" name="Picture 3" descr="C:\Users\CTTLab\Desktop\Manufacturing Cell.PNG"/>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6800" y="2133600"/>
            <a:ext cx="4572000" cy="374904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bwMode="auto">
          <a:xfrm flipV="1">
            <a:off x="3959959" y="3246120"/>
            <a:ext cx="2517041" cy="563880"/>
          </a:xfrm>
          <a:prstGeom prst="straightConnector1">
            <a:avLst/>
          </a:prstGeom>
          <a:ln>
            <a:headEnd type="none" w="sm" len="sm"/>
            <a:tailEnd type="arrow"/>
          </a:ln>
          <a:extLst/>
        </p:spPr>
        <p:style>
          <a:lnRef idx="2">
            <a:schemeClr val="dk1"/>
          </a:lnRef>
          <a:fillRef idx="0">
            <a:schemeClr val="dk1"/>
          </a:fillRef>
          <a:effectRef idx="1">
            <a:schemeClr val="dk1"/>
          </a:effectRef>
          <a:fontRef idx="minor">
            <a:schemeClr val="tx1"/>
          </a:fontRef>
        </p:style>
      </p:cxnSp>
      <p:sp>
        <p:nvSpPr>
          <p:cNvPr id="6" name="Slide Number Placeholder 5"/>
          <p:cNvSpPr>
            <a:spLocks noGrp="1"/>
          </p:cNvSpPr>
          <p:nvPr>
            <p:ph type="sldNum" sz="quarter" idx="12"/>
          </p:nvPr>
        </p:nvSpPr>
        <p:spPr/>
        <p:txBody>
          <a:bodyPr/>
          <a:lstStyle/>
          <a:p>
            <a:fld id="{2F03CF15-9775-4923-BCFF-1A75B19C3DAF}" type="slidenum">
              <a:rPr lang="en-GB" altLang="en-US" smtClean="0"/>
              <a:pPr/>
              <a:t>53</a:t>
            </a:fld>
            <a:endParaRPr lang="en-GB" altLang="en-US" dirty="0"/>
          </a:p>
        </p:txBody>
      </p:sp>
      <p:sp>
        <p:nvSpPr>
          <p:cNvPr id="17" name="TextBox 1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8" name="TextBox 1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20" name="TextBox 1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22" name="TextBox 21"/>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28678444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1" y="1327249"/>
            <a:ext cx="7696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T</a:t>
            </a:r>
            <a:r>
              <a:rPr lang="en-US" sz="1800" dirty="0" smtClean="0">
                <a:solidFill>
                  <a:schemeClr val="tx2"/>
                </a:solidFill>
              </a:rPr>
              <a:t>est points are considered on the top of the Plexiglas boundary which are looking in the direction of the robots. </a:t>
            </a:r>
          </a:p>
        </p:txBody>
      </p:sp>
      <p:sp>
        <p:nvSpPr>
          <p:cNvPr id="4" name="Rectangle 2"/>
          <p:cNvSpPr txBox="1">
            <a:spLocks noChangeArrowheads="1"/>
          </p:cNvSpPr>
          <p:nvPr/>
        </p:nvSpPr>
        <p:spPr>
          <a:xfrm>
            <a:off x="12192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Location of Test Points (Receivers</a:t>
            </a:r>
            <a:r>
              <a:rPr lang="en-US" sz="3200" b="1" dirty="0">
                <a:solidFill>
                  <a:srgbClr val="0070C0"/>
                </a:solidFill>
              </a:rPr>
              <a:t>)</a:t>
            </a:r>
            <a:endParaRPr lang="en-CA" sz="3200" b="1" dirty="0" smtClean="0">
              <a:solidFill>
                <a:srgbClr val="0070C0"/>
              </a:solidFill>
              <a:effectLst>
                <a:outerShdw blurRad="38100" dist="38100" dir="2700000" algn="tl">
                  <a:srgbClr val="000000">
                    <a:alpha val="43137"/>
                  </a:srgbClr>
                </a:outerShdw>
              </a:effectLst>
            </a:endParaRPr>
          </a:p>
        </p:txBody>
      </p:sp>
      <p:pic>
        <p:nvPicPr>
          <p:cNvPr id="55298" name="Picture 2" descr="C:\Users\CTTLab\Desktop\Manufacturing Cell-2.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57400"/>
            <a:ext cx="5486400" cy="429768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2F03CF15-9775-4923-BCFF-1A75B19C3DAF}" type="slidenum">
              <a:rPr lang="en-GB" altLang="en-US" smtClean="0"/>
              <a:pPr/>
              <a:t>54</a:t>
            </a:fld>
            <a:endParaRPr lang="en-GB" altLang="en-US" dirty="0"/>
          </a:p>
        </p:txBody>
      </p:sp>
      <p:sp>
        <p:nvSpPr>
          <p:cNvPr id="6" name="TextBox 5"/>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9" name="TextBox 8"/>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1" name="TextBox 10"/>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2307884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85800"/>
            <a:ext cx="7772400" cy="685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Optical Channel Responses</a:t>
            </a:r>
          </a:p>
        </p:txBody>
      </p:sp>
      <p:sp>
        <p:nvSpPr>
          <p:cNvPr id="9" name="Slide Number Placeholder 8"/>
          <p:cNvSpPr>
            <a:spLocks noGrp="1"/>
          </p:cNvSpPr>
          <p:nvPr>
            <p:ph type="sldNum" sz="quarter" idx="12"/>
          </p:nvPr>
        </p:nvSpPr>
        <p:spPr/>
        <p:txBody>
          <a:bodyPr/>
          <a:lstStyle/>
          <a:p>
            <a:fld id="{2F03CF15-9775-4923-BCFF-1A75B19C3DAF}" type="slidenum">
              <a:rPr lang="en-GB" altLang="en-US" smtClean="0"/>
              <a:pPr/>
              <a:t>55</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27" name="Picture 26"/>
          <p:cNvPicPr>
            <a:picLocks/>
          </p:cNvPicPr>
          <p:nvPr/>
        </p:nvPicPr>
        <p:blipFill>
          <a:blip r:embed="rId2"/>
          <a:stretch>
            <a:fillRect/>
          </a:stretch>
        </p:blipFill>
        <p:spPr>
          <a:xfrm>
            <a:off x="-1804" y="1676400"/>
            <a:ext cx="2468880" cy="1828800"/>
          </a:xfrm>
          <a:prstGeom prst="rect">
            <a:avLst/>
          </a:prstGeom>
        </p:spPr>
      </p:pic>
      <p:pic>
        <p:nvPicPr>
          <p:cNvPr id="28" name="Picture 27"/>
          <p:cNvPicPr>
            <a:picLocks/>
          </p:cNvPicPr>
          <p:nvPr/>
        </p:nvPicPr>
        <p:blipFill>
          <a:blip r:embed="rId3"/>
          <a:stretch>
            <a:fillRect/>
          </a:stretch>
        </p:blipFill>
        <p:spPr>
          <a:xfrm>
            <a:off x="2291697" y="1676400"/>
            <a:ext cx="2468880" cy="1828800"/>
          </a:xfrm>
          <a:prstGeom prst="rect">
            <a:avLst/>
          </a:prstGeom>
        </p:spPr>
      </p:pic>
      <p:pic>
        <p:nvPicPr>
          <p:cNvPr id="29" name="Picture 28"/>
          <p:cNvPicPr>
            <a:picLocks/>
          </p:cNvPicPr>
          <p:nvPr/>
        </p:nvPicPr>
        <p:blipFill>
          <a:blip r:embed="rId4"/>
          <a:stretch>
            <a:fillRect/>
          </a:stretch>
        </p:blipFill>
        <p:spPr>
          <a:xfrm>
            <a:off x="4573476" y="1685192"/>
            <a:ext cx="2468880" cy="1828800"/>
          </a:xfrm>
          <a:prstGeom prst="rect">
            <a:avLst/>
          </a:prstGeom>
        </p:spPr>
      </p:pic>
      <p:pic>
        <p:nvPicPr>
          <p:cNvPr id="30" name="Picture 29"/>
          <p:cNvPicPr>
            <a:picLocks/>
          </p:cNvPicPr>
          <p:nvPr/>
        </p:nvPicPr>
        <p:blipFill>
          <a:blip r:embed="rId5"/>
          <a:stretch>
            <a:fillRect/>
          </a:stretch>
        </p:blipFill>
        <p:spPr>
          <a:xfrm>
            <a:off x="6860928" y="1679330"/>
            <a:ext cx="2468880" cy="1828800"/>
          </a:xfrm>
          <a:prstGeom prst="rect">
            <a:avLst/>
          </a:prstGeom>
        </p:spPr>
      </p:pic>
      <p:pic>
        <p:nvPicPr>
          <p:cNvPr id="31" name="Picture 30"/>
          <p:cNvPicPr>
            <a:picLocks/>
          </p:cNvPicPr>
          <p:nvPr/>
        </p:nvPicPr>
        <p:blipFill>
          <a:blip r:embed="rId6"/>
          <a:stretch>
            <a:fillRect/>
          </a:stretch>
        </p:blipFill>
        <p:spPr>
          <a:xfrm>
            <a:off x="1146515" y="3810000"/>
            <a:ext cx="2468880" cy="1828800"/>
          </a:xfrm>
          <a:prstGeom prst="rect">
            <a:avLst/>
          </a:prstGeom>
        </p:spPr>
      </p:pic>
      <p:pic>
        <p:nvPicPr>
          <p:cNvPr id="32" name="Picture 31"/>
          <p:cNvPicPr>
            <a:picLocks/>
          </p:cNvPicPr>
          <p:nvPr/>
        </p:nvPicPr>
        <p:blipFill>
          <a:blip r:embed="rId7"/>
          <a:stretch>
            <a:fillRect/>
          </a:stretch>
        </p:blipFill>
        <p:spPr>
          <a:xfrm>
            <a:off x="3429000" y="3807070"/>
            <a:ext cx="2468880" cy="1828800"/>
          </a:xfrm>
          <a:prstGeom prst="rect">
            <a:avLst/>
          </a:prstGeom>
        </p:spPr>
      </p:pic>
      <p:pic>
        <p:nvPicPr>
          <p:cNvPr id="33" name="Picture 32"/>
          <p:cNvPicPr>
            <a:picLocks/>
          </p:cNvPicPr>
          <p:nvPr/>
        </p:nvPicPr>
        <p:blipFill>
          <a:blip r:embed="rId8"/>
          <a:stretch>
            <a:fillRect/>
          </a:stretch>
        </p:blipFill>
        <p:spPr>
          <a:xfrm>
            <a:off x="5720277" y="3795346"/>
            <a:ext cx="2468880" cy="1828800"/>
          </a:xfrm>
          <a:prstGeom prst="rect">
            <a:avLst/>
          </a:prstGeom>
        </p:spPr>
      </p:pic>
      <p:sp>
        <p:nvSpPr>
          <p:cNvPr id="15" name="TextBox 14"/>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20859755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F03CF15-9775-4923-BCFF-1A75B19C3DAF}" type="slidenum">
              <a:rPr lang="en-GB" altLang="en-US" smtClean="0"/>
              <a:pPr/>
              <a:t>56</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2" name="Rectangle 2"/>
          <p:cNvSpPr txBox="1">
            <a:spLocks noChangeArrowheads="1"/>
          </p:cNvSpPr>
          <p:nvPr/>
        </p:nvSpPr>
        <p:spPr>
          <a:xfrm>
            <a:off x="685800" y="685800"/>
            <a:ext cx="7772400" cy="685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Effective Channel Responses </a:t>
            </a:r>
          </a:p>
        </p:txBody>
      </p:sp>
      <p:pic>
        <p:nvPicPr>
          <p:cNvPr id="21" name="Picture 20"/>
          <p:cNvPicPr>
            <a:picLocks/>
          </p:cNvPicPr>
          <p:nvPr/>
        </p:nvPicPr>
        <p:blipFill>
          <a:blip r:embed="rId2"/>
          <a:stretch>
            <a:fillRect/>
          </a:stretch>
        </p:blipFill>
        <p:spPr>
          <a:xfrm>
            <a:off x="1" y="1676400"/>
            <a:ext cx="2468880" cy="1828800"/>
          </a:xfrm>
          <a:prstGeom prst="rect">
            <a:avLst/>
          </a:prstGeom>
        </p:spPr>
      </p:pic>
      <p:pic>
        <p:nvPicPr>
          <p:cNvPr id="22" name="Picture 21"/>
          <p:cNvPicPr>
            <a:picLocks/>
          </p:cNvPicPr>
          <p:nvPr/>
        </p:nvPicPr>
        <p:blipFill>
          <a:blip r:embed="rId3"/>
          <a:stretch>
            <a:fillRect/>
          </a:stretch>
        </p:blipFill>
        <p:spPr>
          <a:xfrm>
            <a:off x="2291697" y="1676400"/>
            <a:ext cx="2468880" cy="1828800"/>
          </a:xfrm>
          <a:prstGeom prst="rect">
            <a:avLst/>
          </a:prstGeom>
        </p:spPr>
      </p:pic>
      <p:pic>
        <p:nvPicPr>
          <p:cNvPr id="23" name="Picture 22"/>
          <p:cNvPicPr>
            <a:picLocks/>
          </p:cNvPicPr>
          <p:nvPr/>
        </p:nvPicPr>
        <p:blipFill>
          <a:blip r:embed="rId4"/>
          <a:stretch>
            <a:fillRect/>
          </a:stretch>
        </p:blipFill>
        <p:spPr>
          <a:xfrm>
            <a:off x="4573760" y="1676400"/>
            <a:ext cx="2468880" cy="1828800"/>
          </a:xfrm>
          <a:prstGeom prst="rect">
            <a:avLst/>
          </a:prstGeom>
        </p:spPr>
      </p:pic>
      <p:pic>
        <p:nvPicPr>
          <p:cNvPr id="24" name="Picture 23"/>
          <p:cNvPicPr>
            <a:picLocks/>
          </p:cNvPicPr>
          <p:nvPr/>
        </p:nvPicPr>
        <p:blipFill>
          <a:blip r:embed="rId5"/>
          <a:stretch>
            <a:fillRect/>
          </a:stretch>
        </p:blipFill>
        <p:spPr>
          <a:xfrm>
            <a:off x="6861521" y="1676400"/>
            <a:ext cx="2468880" cy="1828800"/>
          </a:xfrm>
          <a:prstGeom prst="rect">
            <a:avLst/>
          </a:prstGeom>
        </p:spPr>
      </p:pic>
      <p:pic>
        <p:nvPicPr>
          <p:cNvPr id="25" name="Picture 24"/>
          <p:cNvPicPr>
            <a:picLocks/>
          </p:cNvPicPr>
          <p:nvPr/>
        </p:nvPicPr>
        <p:blipFill>
          <a:blip r:embed="rId6"/>
          <a:stretch>
            <a:fillRect/>
          </a:stretch>
        </p:blipFill>
        <p:spPr>
          <a:xfrm>
            <a:off x="1145342" y="3808632"/>
            <a:ext cx="2468880" cy="1828800"/>
          </a:xfrm>
          <a:prstGeom prst="rect">
            <a:avLst/>
          </a:prstGeom>
        </p:spPr>
      </p:pic>
      <p:pic>
        <p:nvPicPr>
          <p:cNvPr id="26" name="Picture 25"/>
          <p:cNvPicPr>
            <a:picLocks/>
          </p:cNvPicPr>
          <p:nvPr/>
        </p:nvPicPr>
        <p:blipFill>
          <a:blip r:embed="rId7"/>
          <a:stretch>
            <a:fillRect/>
          </a:stretch>
        </p:blipFill>
        <p:spPr>
          <a:xfrm>
            <a:off x="3433102" y="3796225"/>
            <a:ext cx="2468880" cy="1828800"/>
          </a:xfrm>
          <a:prstGeom prst="rect">
            <a:avLst/>
          </a:prstGeom>
        </p:spPr>
      </p:pic>
      <p:pic>
        <p:nvPicPr>
          <p:cNvPr id="29" name="Picture 28"/>
          <p:cNvPicPr>
            <a:picLocks/>
          </p:cNvPicPr>
          <p:nvPr/>
        </p:nvPicPr>
        <p:blipFill>
          <a:blip r:embed="rId8"/>
          <a:stretch>
            <a:fillRect/>
          </a:stretch>
        </p:blipFill>
        <p:spPr>
          <a:xfrm>
            <a:off x="5715000" y="3788801"/>
            <a:ext cx="2468880" cy="1828800"/>
          </a:xfrm>
          <a:prstGeom prst="rect">
            <a:avLst/>
          </a:prstGeom>
        </p:spPr>
      </p:pic>
      <p:sp>
        <p:nvSpPr>
          <p:cNvPr id="15" name="TextBox 14"/>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349047885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2F03CF15-9775-4923-BCFF-1A75B19C3DAF}" type="slidenum">
              <a:rPr lang="en-GB" altLang="en-US" smtClean="0"/>
              <a:pPr/>
              <a:t>57</a:t>
            </a:fld>
            <a:endParaRPr lang="en-GB" altLang="en-US" dirty="0"/>
          </a:p>
        </p:txBody>
      </p:sp>
      <p:sp>
        <p:nvSpPr>
          <p:cNvPr id="16" name="TextBox 15"/>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7" name="TextBox 16"/>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9" name="TextBox 18"/>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graphicFrame>
        <p:nvGraphicFramePr>
          <p:cNvPr id="22" name="Table 21"/>
          <p:cNvGraphicFramePr>
            <a:graphicFrameLocks noGrp="1"/>
          </p:cNvGraphicFramePr>
          <p:nvPr>
            <p:extLst>
              <p:ext uri="{D42A27DB-BD31-4B8C-83A1-F6EECF244321}">
                <p14:modId xmlns:p14="http://schemas.microsoft.com/office/powerpoint/2010/main" val="419923276"/>
              </p:ext>
            </p:extLst>
          </p:nvPr>
        </p:nvGraphicFramePr>
        <p:xfrm>
          <a:off x="709878" y="1169420"/>
          <a:ext cx="2560320" cy="5266944"/>
        </p:xfrm>
        <a:graphic>
          <a:graphicData uri="http://schemas.openxmlformats.org/drawingml/2006/table">
            <a:tbl>
              <a:tblPr firstRow="1" firstCol="1" bandRow="1">
                <a:tableStyleId>{5940675A-B579-460E-94D1-54222C63F5DA}</a:tableStyleId>
              </a:tblPr>
              <a:tblGrid>
                <a:gridCol w="54864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gridCol w="731520">
                  <a:extLst>
                    <a:ext uri="{9D8B030D-6E8A-4147-A177-3AD203B41FA5}">
                      <a16:colId xmlns:a16="http://schemas.microsoft.com/office/drawing/2014/main" xmlns="" val="20003"/>
                    </a:ext>
                  </a:extLst>
                </a:gridCol>
                <a:gridCol w="731520">
                  <a:extLst>
                    <a:ext uri="{9D8B030D-6E8A-4147-A177-3AD203B41FA5}">
                      <a16:colId xmlns:a16="http://schemas.microsoft.com/office/drawing/2014/main" xmlns="" val="20004"/>
                    </a:ext>
                  </a:extLst>
                </a:gridCol>
              </a:tblGrid>
              <a:tr h="219456">
                <a:tc gridSpan="2">
                  <a:txBody>
                    <a:bodyPr/>
                    <a:lstStyle/>
                    <a:p>
                      <a:pPr marL="0" marR="0" algn="ctr" defTabSz="914400" rtl="0" eaLnBrk="1" latinLnBrk="0" hangingPunct="1">
                        <a:lnSpc>
                          <a:spcPct val="115000"/>
                        </a:lnSpc>
                        <a:spcBef>
                          <a:spcPts val="0"/>
                        </a:spcBef>
                        <a:spcAft>
                          <a:spcPts val="0"/>
                        </a:spcAft>
                      </a:pPr>
                      <a:r>
                        <a:rPr lang="en-US" sz="1200" b="1" kern="1200" dirty="0" smtClean="0">
                          <a:solidFill>
                            <a:schemeClr val="tx1"/>
                          </a:solidFill>
                          <a:effectLst/>
                          <a:latin typeface="Times New Roman" pitchFamily="18" charset="0"/>
                          <a:ea typeface="+mn-ea"/>
                          <a:cs typeface="Times New Roman" pitchFamily="18" charset="0"/>
                        </a:rPr>
                        <a:t>TX-RX</a:t>
                      </a:r>
                      <a:endParaRPr lang="en-US" sz="1200" b="1" kern="1200" dirty="0">
                        <a:solidFill>
                          <a:schemeClr val="tx1"/>
                        </a:solidFill>
                        <a:effectLst/>
                        <a:latin typeface="Times New Roman" pitchFamily="18" charset="0"/>
                        <a:ea typeface="+mn-ea"/>
                        <a:cs typeface="Times New Roman" pitchFamily="18" charset="0"/>
                      </a:endParaRPr>
                    </a:p>
                  </a:txBody>
                  <a:tcPr marL="32332" marR="32332" marT="0" marB="0"/>
                </a:tc>
                <a:tc hMerge="1">
                  <a:txBody>
                    <a:bodyPr/>
                    <a:lstStyle/>
                    <a:p>
                      <a:pPr marL="0" marR="0" algn="ctr" defTabSz="914400" rtl="0" eaLnBrk="1" latinLnBrk="0" hangingPunct="1">
                        <a:lnSpc>
                          <a:spcPct val="115000"/>
                        </a:lnSpc>
                        <a:spcBef>
                          <a:spcPts val="0"/>
                        </a:spcBef>
                        <a:spcAft>
                          <a:spcPts val="0"/>
                        </a:spcAft>
                      </a:pPr>
                      <a:endParaRPr lang="en-US" sz="900" b="1"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         (ns)</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697494308"/>
                  </a:ext>
                </a:extLst>
              </a:tr>
              <a:tr h="92457">
                <a:tc rowSpan="8">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endParaRPr lang="en-US" sz="1200" b="1" kern="1200" dirty="0" smtClean="0">
                        <a:solidFill>
                          <a:schemeClr val="tx1"/>
                        </a:solidFill>
                        <a:effectLst/>
                        <a:latin typeface="Times New Roman" pitchFamily="18" charset="0"/>
                        <a:ea typeface="+mn-ea"/>
                        <a:cs typeface="Times New Roman" pitchFamily="18" charset="0"/>
                      </a:endParaRPr>
                    </a:p>
                    <a:p>
                      <a:pPr marL="0" marR="0" algn="ctr" defTabSz="914400" rtl="0" eaLnBrk="1" latinLnBrk="0" hangingPunct="1">
                        <a:lnSpc>
                          <a:spcPct val="115000"/>
                        </a:lnSpc>
                        <a:spcBef>
                          <a:spcPts val="0"/>
                        </a:spcBef>
                        <a:spcAft>
                          <a:spcPts val="0"/>
                        </a:spcAft>
                      </a:pPr>
                      <a:r>
                        <a:rPr lang="en-US" sz="1200" b="1" kern="1200" dirty="0" smtClean="0">
                          <a:solidFill>
                            <a:schemeClr val="tx1"/>
                          </a:solidFill>
                          <a:effectLst/>
                          <a:latin typeface="Times New Roman" pitchFamily="18" charset="0"/>
                          <a:ea typeface="+mn-ea"/>
                          <a:cs typeface="Times New Roman" pitchFamily="18" charset="0"/>
                        </a:rPr>
                        <a:t>LED1</a:t>
                      </a:r>
                      <a:endParaRPr lang="en-US" sz="1200" b="1"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D1</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15.20</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5.81</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01"/>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D2</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15.68</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1.08</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02"/>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D3</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17.84</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4.64</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03"/>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D4</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17.53</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1.01</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04"/>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D5</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10.96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5.79</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05"/>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D6</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15.13</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7.67</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06"/>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D7</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15.03</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4.82</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07"/>
                  </a:ext>
                </a:extLst>
              </a:tr>
              <a:tr h="110490">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D8</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12.11</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4.77</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08"/>
                  </a:ext>
                </a:extLst>
              </a:tr>
              <a:tr h="92457">
                <a:tc rowSpan="8">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smtClean="0">
                          <a:solidFill>
                            <a:schemeClr val="tx1"/>
                          </a:solidFill>
                          <a:effectLst/>
                          <a:latin typeface="Times New Roman" pitchFamily="18" charset="0"/>
                          <a:ea typeface="+mn-ea"/>
                          <a:cs typeface="Times New Roman" pitchFamily="18" charset="0"/>
                        </a:rPr>
                        <a:t>LED2</a:t>
                      </a:r>
                      <a:endParaRPr lang="en-US" sz="1200" b="1"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D1</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13.29</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6.94</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09"/>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D2</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13.51</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5.21</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10"/>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D3</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13.66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4.68</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11"/>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D4</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9.64</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2.50</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-5</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12"/>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D5</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14.03</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6.30</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13"/>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D6</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16.79</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4.05</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14"/>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D7</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13.00</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5.47</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15"/>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D8</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18.82</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1.96</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16"/>
                  </a:ext>
                </a:extLst>
              </a:tr>
              <a:tr h="92457">
                <a:tc rowSpan="8">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smtClean="0">
                          <a:solidFill>
                            <a:schemeClr val="tx1"/>
                          </a:solidFill>
                          <a:effectLst/>
                          <a:latin typeface="Times New Roman" pitchFamily="18" charset="0"/>
                          <a:ea typeface="+mn-ea"/>
                          <a:cs typeface="Times New Roman" pitchFamily="18" charset="0"/>
                        </a:rPr>
                        <a:t>LED3</a:t>
                      </a:r>
                      <a:endParaRPr lang="en-US" sz="1200" b="1"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D1</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13.93</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8.78</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17"/>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D2</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11.16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6.35</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18"/>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D3</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10.09</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1.09</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-5</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19"/>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D4</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17.59</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5.70</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20"/>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D5</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14.66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1.32</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21"/>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D6</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15.94</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3.55</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22"/>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D7</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14.29</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3.53</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23"/>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D8</a:t>
                      </a: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14.24</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1.13</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0024"/>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256408942"/>
              </p:ext>
            </p:extLst>
          </p:nvPr>
        </p:nvGraphicFramePr>
        <p:xfrm>
          <a:off x="3328242" y="1167361"/>
          <a:ext cx="2560320" cy="5266944"/>
        </p:xfrm>
        <a:graphic>
          <a:graphicData uri="http://schemas.openxmlformats.org/drawingml/2006/table">
            <a:tbl>
              <a:tblPr firstRow="1" firstCol="1" bandRow="1">
                <a:tableStyleId>{5940675A-B579-460E-94D1-54222C63F5DA}</a:tableStyleId>
              </a:tblPr>
              <a:tblGrid>
                <a:gridCol w="54864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gridCol w="731520">
                  <a:extLst>
                    <a:ext uri="{9D8B030D-6E8A-4147-A177-3AD203B41FA5}">
                      <a16:colId xmlns:a16="http://schemas.microsoft.com/office/drawing/2014/main" xmlns="" val="20003"/>
                    </a:ext>
                  </a:extLst>
                </a:gridCol>
                <a:gridCol w="731520">
                  <a:extLst>
                    <a:ext uri="{9D8B030D-6E8A-4147-A177-3AD203B41FA5}">
                      <a16:colId xmlns:a16="http://schemas.microsoft.com/office/drawing/2014/main" xmlns="" val="20004"/>
                    </a:ext>
                  </a:extLst>
                </a:gridCol>
              </a:tblGrid>
              <a:tr h="219456">
                <a:tc gridSpan="2">
                  <a:txBody>
                    <a:bodyPr/>
                    <a:lstStyle/>
                    <a:p>
                      <a:pPr marL="0" marR="0" algn="ctr" defTabSz="914400" rtl="0" eaLnBrk="1" latinLnBrk="0" hangingPunct="1">
                        <a:lnSpc>
                          <a:spcPct val="115000"/>
                        </a:lnSpc>
                        <a:spcBef>
                          <a:spcPts val="0"/>
                        </a:spcBef>
                        <a:spcAft>
                          <a:spcPts val="0"/>
                        </a:spcAft>
                      </a:pPr>
                      <a:r>
                        <a:rPr lang="en-US" sz="1200" b="1" kern="1200" dirty="0" smtClean="0">
                          <a:solidFill>
                            <a:schemeClr val="tx1"/>
                          </a:solidFill>
                          <a:effectLst/>
                          <a:latin typeface="Times New Roman" pitchFamily="18" charset="0"/>
                          <a:ea typeface="+mn-ea"/>
                          <a:cs typeface="Times New Roman" pitchFamily="18" charset="0"/>
                        </a:rPr>
                        <a:t>TX-RX</a:t>
                      </a:r>
                      <a:endParaRPr lang="en-US" sz="1200" b="1" kern="1200" dirty="0">
                        <a:solidFill>
                          <a:schemeClr val="tx1"/>
                        </a:solidFill>
                        <a:effectLst/>
                        <a:latin typeface="Times New Roman" pitchFamily="18" charset="0"/>
                        <a:ea typeface="+mn-ea"/>
                        <a:cs typeface="Times New Roman" pitchFamily="18" charset="0"/>
                      </a:endParaRPr>
                    </a:p>
                  </a:txBody>
                  <a:tcPr marL="32332" marR="32332" marT="0" marB="0"/>
                </a:tc>
                <a:tc hMerge="1">
                  <a:txBody>
                    <a:bodyPr/>
                    <a:lstStyle/>
                    <a:p>
                      <a:pPr marL="0" marR="0" algn="ctr" defTabSz="914400" rtl="0" eaLnBrk="1" latinLnBrk="0" hangingPunct="1">
                        <a:lnSpc>
                          <a:spcPct val="115000"/>
                        </a:lnSpc>
                        <a:spcBef>
                          <a:spcPts val="0"/>
                        </a:spcBef>
                        <a:spcAft>
                          <a:spcPts val="0"/>
                        </a:spcAft>
                      </a:pPr>
                      <a:endParaRPr lang="en-US" sz="900" b="1"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         (ns)</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1199998618"/>
                  </a:ext>
                </a:extLst>
              </a:tr>
              <a:tr h="92457">
                <a:tc rowSpan="8">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endParaRPr lang="en-US" sz="1200" b="1" kern="1200" dirty="0" smtClean="0">
                        <a:solidFill>
                          <a:schemeClr val="tx1"/>
                        </a:solidFill>
                        <a:effectLst/>
                        <a:latin typeface="Times New Roman" pitchFamily="18" charset="0"/>
                        <a:ea typeface="+mn-ea"/>
                        <a:cs typeface="Times New Roman" pitchFamily="18" charset="0"/>
                      </a:endParaRPr>
                    </a:p>
                    <a:p>
                      <a:pPr marL="0" marR="0" algn="ctr" defTabSz="914400" rtl="0" eaLnBrk="1" latinLnBrk="0" hangingPunct="1">
                        <a:lnSpc>
                          <a:spcPct val="115000"/>
                        </a:lnSpc>
                        <a:spcBef>
                          <a:spcPts val="0"/>
                        </a:spcBef>
                        <a:spcAft>
                          <a:spcPts val="0"/>
                        </a:spcAft>
                      </a:pPr>
                      <a:r>
                        <a:rPr lang="en-US" sz="1200" b="1" kern="1200" dirty="0" smtClean="0">
                          <a:solidFill>
                            <a:schemeClr val="tx1"/>
                          </a:solidFill>
                          <a:effectLst/>
                          <a:latin typeface="Times New Roman" pitchFamily="18" charset="0"/>
                          <a:ea typeface="+mn-ea"/>
                          <a:cs typeface="Times New Roman" pitchFamily="18" charset="0"/>
                        </a:rPr>
                        <a:t>LED4</a:t>
                      </a:r>
                      <a:endParaRPr lang="en-US" sz="1200" b="1"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D1</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12.71</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6.79</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01"/>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D2</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13.23</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1.01</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02"/>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D3</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17.82</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5.61</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03"/>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D4</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16.81</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6.60</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04"/>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D5</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16.81</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2.17</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05"/>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D6</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12.92</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3.90</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06"/>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D7</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11.66</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4.29</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07"/>
                  </a:ext>
                </a:extLst>
              </a:tr>
              <a:tr h="110490">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D8</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11.48</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1.27</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08"/>
                  </a:ext>
                </a:extLst>
              </a:tr>
              <a:tr h="92457">
                <a:tc rowSpan="8">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smtClean="0">
                          <a:solidFill>
                            <a:schemeClr val="tx1"/>
                          </a:solidFill>
                          <a:effectLst/>
                          <a:latin typeface="Times New Roman" pitchFamily="18" charset="0"/>
                          <a:ea typeface="+mn-ea"/>
                          <a:cs typeface="Times New Roman" pitchFamily="18" charset="0"/>
                        </a:rPr>
                        <a:t>LED5</a:t>
                      </a:r>
                      <a:endParaRPr lang="en-US" sz="1200" b="1"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D1</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16.99</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2.55</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09"/>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D2</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15.89</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4.21</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10"/>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D3</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12.96</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4.32</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11"/>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D4</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16.52</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6.92</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12"/>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D5</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14.77</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2.88</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13"/>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D6</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13.00</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7.10</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14"/>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D7</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14.48</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3.37</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15"/>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D8</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10.08</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8.34</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16"/>
                  </a:ext>
                </a:extLst>
              </a:tr>
              <a:tr h="92457">
                <a:tc rowSpan="8">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smtClean="0">
                          <a:solidFill>
                            <a:schemeClr val="tx1"/>
                          </a:solidFill>
                          <a:effectLst/>
                          <a:latin typeface="Times New Roman" pitchFamily="18" charset="0"/>
                          <a:ea typeface="+mn-ea"/>
                          <a:cs typeface="Times New Roman" pitchFamily="18" charset="0"/>
                        </a:rPr>
                        <a:t>LED6</a:t>
                      </a:r>
                      <a:endParaRPr lang="en-US" sz="1200" b="1"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D1</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14.81</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1.05</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17"/>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D2</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13.98</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2.68</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18"/>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D3</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12.19</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5.75</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19"/>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D4</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8.84</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5.78</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-5</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20"/>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D5</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15.39</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3.48</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21"/>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D6</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14.40</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1.25</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22"/>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D7</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14.24</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9.74</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23"/>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D8</a:t>
                      </a: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13.19</a:t>
                      </a:r>
                      <a:endParaRPr lang="en-US" sz="1200" dirty="0">
                        <a:effectLst/>
                        <a:latin typeface="Times New Roman" pitchFamily="18" charset="0"/>
                        <a:ea typeface="Calibri"/>
                        <a:cs typeface="Times New Roman" pitchFamily="18" charset="0"/>
                      </a:endParaRPr>
                    </a:p>
                  </a:txBody>
                  <a:tcPr marL="32332" marR="32332" marT="0" marB="0"/>
                </a:tc>
                <a:tc>
                  <a:txBody>
                    <a:bodyPr/>
                    <a:lstStyle/>
                    <a:p>
                      <a:pPr marL="0" marR="0" algn="ctr">
                        <a:lnSpc>
                          <a:spcPct val="115000"/>
                        </a:lnSpc>
                        <a:spcBef>
                          <a:spcPts val="0"/>
                        </a:spcBef>
                        <a:spcAft>
                          <a:spcPts val="0"/>
                        </a:spcAft>
                      </a:pPr>
                      <a:r>
                        <a:rPr lang="en-US" sz="1200" dirty="0" smtClean="0">
                          <a:effectLst/>
                          <a:latin typeface="Times New Roman" pitchFamily="18" charset="0"/>
                          <a:ea typeface="Calibri"/>
                          <a:cs typeface="Times New Roman" pitchFamily="18" charset="0"/>
                        </a:rPr>
                        <a:t>2.75</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Times New Roman" pitchFamily="18" charset="0"/>
                        <a:ea typeface="Calibri"/>
                        <a:cs typeface="Times New Roman" pitchFamily="18" charset="0"/>
                      </a:endParaRPr>
                    </a:p>
                  </a:txBody>
                  <a:tcPr marL="32332" marR="32332" marT="0" marB="0"/>
                </a:tc>
                <a:extLst>
                  <a:ext uri="{0D108BD9-81ED-4DB2-BD59-A6C34878D82A}">
                    <a16:rowId xmlns:a16="http://schemas.microsoft.com/office/drawing/2014/main" xmlns="" val="10024"/>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798136210"/>
              </p:ext>
            </p:extLst>
          </p:nvPr>
        </p:nvGraphicFramePr>
        <p:xfrm>
          <a:off x="5950128" y="1164433"/>
          <a:ext cx="2560320" cy="1901952"/>
        </p:xfrm>
        <a:graphic>
          <a:graphicData uri="http://schemas.openxmlformats.org/drawingml/2006/table">
            <a:tbl>
              <a:tblPr firstRow="1" firstCol="1" bandRow="1">
                <a:tableStyleId>{5940675A-B579-460E-94D1-54222C63F5DA}</a:tableStyleId>
              </a:tblPr>
              <a:tblGrid>
                <a:gridCol w="54864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gridCol w="731520">
                  <a:extLst>
                    <a:ext uri="{9D8B030D-6E8A-4147-A177-3AD203B41FA5}">
                      <a16:colId xmlns:a16="http://schemas.microsoft.com/office/drawing/2014/main" xmlns="" val="20003"/>
                    </a:ext>
                  </a:extLst>
                </a:gridCol>
                <a:gridCol w="731520">
                  <a:extLst>
                    <a:ext uri="{9D8B030D-6E8A-4147-A177-3AD203B41FA5}">
                      <a16:colId xmlns:a16="http://schemas.microsoft.com/office/drawing/2014/main" xmlns="" val="20004"/>
                    </a:ext>
                  </a:extLst>
                </a:gridCol>
              </a:tblGrid>
              <a:tr h="219456">
                <a:tc gridSpan="2">
                  <a:txBody>
                    <a:bodyPr/>
                    <a:lstStyle/>
                    <a:p>
                      <a:pPr marL="0" marR="0" algn="ctr" defTabSz="914400" rtl="0" eaLnBrk="1" latinLnBrk="0" hangingPunct="1">
                        <a:lnSpc>
                          <a:spcPct val="115000"/>
                        </a:lnSpc>
                        <a:spcBef>
                          <a:spcPts val="0"/>
                        </a:spcBef>
                        <a:spcAft>
                          <a:spcPts val="0"/>
                        </a:spcAft>
                      </a:pPr>
                      <a:r>
                        <a:rPr lang="en-US" sz="1200" b="1" kern="1200" dirty="0" smtClean="0">
                          <a:solidFill>
                            <a:schemeClr val="tx1"/>
                          </a:solidFill>
                          <a:effectLst/>
                          <a:latin typeface="Times New Roman" pitchFamily="18" charset="0"/>
                          <a:ea typeface="+mn-ea"/>
                          <a:cs typeface="Times New Roman" pitchFamily="18" charset="0"/>
                        </a:rPr>
                        <a:t>TX-RX</a:t>
                      </a:r>
                      <a:endParaRPr lang="en-US" sz="1200" b="1" kern="1200" dirty="0">
                        <a:solidFill>
                          <a:schemeClr val="tx1"/>
                        </a:solidFill>
                        <a:effectLst/>
                        <a:latin typeface="Times New Roman" pitchFamily="18" charset="0"/>
                        <a:ea typeface="+mn-ea"/>
                        <a:cs typeface="Times New Roman" pitchFamily="18" charset="0"/>
                      </a:endParaRPr>
                    </a:p>
                  </a:txBody>
                  <a:tcPr marL="32332" marR="32332" marT="0" marB="0"/>
                </a:tc>
                <a:tc hMerge="1">
                  <a:txBody>
                    <a:bodyPr/>
                    <a:lstStyle/>
                    <a:p>
                      <a:pPr marL="0" marR="0" algn="ctr" defTabSz="914400" rtl="0" eaLnBrk="1" latinLnBrk="0" hangingPunct="1">
                        <a:lnSpc>
                          <a:spcPct val="115000"/>
                        </a:lnSpc>
                        <a:spcBef>
                          <a:spcPts val="0"/>
                        </a:spcBef>
                        <a:spcAft>
                          <a:spcPts val="0"/>
                        </a:spcAft>
                      </a:pPr>
                      <a:endParaRPr lang="en-US" sz="900" b="1"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l" defTabSz="914400" rtl="0" eaLnBrk="1" latinLnBrk="0" hangingPunct="1">
                        <a:lnSpc>
                          <a:spcPct val="115000"/>
                        </a:lnSpc>
                        <a:spcBef>
                          <a:spcPts val="0"/>
                        </a:spcBef>
                        <a:spcAft>
                          <a:spcPts val="0"/>
                        </a:spcAft>
                      </a:pPr>
                      <a:r>
                        <a:rPr lang="en-US" sz="1200" kern="1200" dirty="0" smtClean="0">
                          <a:solidFill>
                            <a:schemeClr val="tx1"/>
                          </a:solidFill>
                          <a:effectLst/>
                          <a:latin typeface="Times New Roman" pitchFamily="18" charset="0"/>
                          <a:ea typeface="+mn-ea"/>
                          <a:cs typeface="Times New Roman" pitchFamily="18" charset="0"/>
                        </a:rPr>
                        <a:t>         (ns)</a:t>
                      </a: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endParaRPr lang="en-US" sz="1200" kern="1200" dirty="0">
                        <a:solidFill>
                          <a:schemeClr val="tx1"/>
                        </a:solidFill>
                        <a:effectLst/>
                        <a:latin typeface="Times New Roman" pitchFamily="18" charset="0"/>
                        <a:ea typeface="+mn-ea"/>
                        <a:cs typeface="Times New Roman" pitchFamily="18" charset="0"/>
                      </a:endParaRPr>
                    </a:p>
                  </a:txBody>
                  <a:tcPr marL="32332" marR="32332" marT="0" marB="0"/>
                </a:tc>
                <a:extLst>
                  <a:ext uri="{0D108BD9-81ED-4DB2-BD59-A6C34878D82A}">
                    <a16:rowId xmlns:a16="http://schemas.microsoft.com/office/drawing/2014/main" xmlns="" val="3613513195"/>
                  </a:ext>
                </a:extLst>
              </a:tr>
              <a:tr h="92457">
                <a:tc rowSpan="8">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p>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 </a:t>
                      </a:r>
                      <a:endParaRPr lang="en-US" sz="1200" b="1" kern="1200" dirty="0" smtClean="0">
                        <a:solidFill>
                          <a:schemeClr val="tx1"/>
                        </a:solidFill>
                        <a:effectLst/>
                        <a:latin typeface="Times New Roman" pitchFamily="18" charset="0"/>
                        <a:ea typeface="+mn-ea"/>
                        <a:cs typeface="Times New Roman" pitchFamily="18" charset="0"/>
                      </a:endParaRPr>
                    </a:p>
                    <a:p>
                      <a:pPr marL="0" marR="0" algn="ctr">
                        <a:lnSpc>
                          <a:spcPct val="115000"/>
                        </a:lnSpc>
                        <a:spcBef>
                          <a:spcPts val="0"/>
                        </a:spcBef>
                        <a:spcAft>
                          <a:spcPts val="0"/>
                        </a:spcAft>
                      </a:pPr>
                      <a:r>
                        <a:rPr lang="en-US" sz="1200" b="1" dirty="0" smtClean="0">
                          <a:effectLst/>
                          <a:latin typeface="Times New Roman" pitchFamily="18" charset="0"/>
                          <a:cs typeface="Times New Roman" pitchFamily="18" charset="0"/>
                        </a:rPr>
                        <a:t>All LEDs</a:t>
                      </a:r>
                      <a:endParaRPr lang="en-US" sz="1200" b="1" kern="1200" dirty="0">
                        <a:solidFill>
                          <a:schemeClr val="tx1"/>
                        </a:solidFill>
                        <a:effectLst/>
                        <a:latin typeface="Times New Roman" pitchFamily="18" charset="0"/>
                        <a:ea typeface="+mn-ea"/>
                        <a:cs typeface="Times New Roman" pitchFamily="18" charset="0"/>
                      </a:endParaRPr>
                    </a:p>
                  </a:txBody>
                  <a:tcPr marL="32332" marR="32332" marT="0" marB="0"/>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D1</a:t>
                      </a:r>
                    </a:p>
                  </a:txBody>
                  <a:tcPr marL="32332" marR="32332"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15.66</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7.78</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D2</a:t>
                      </a:r>
                    </a:p>
                  </a:txBody>
                  <a:tcPr marL="32332" marR="32332"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15.52</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1.99</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D3</a:t>
                      </a:r>
                    </a:p>
                  </a:txBody>
                  <a:tcPr marL="32332" marR="32332"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14.13</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2.96</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3"/>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D4</a:t>
                      </a:r>
                    </a:p>
                  </a:txBody>
                  <a:tcPr marL="32332" marR="32332"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10.45</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1.43</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-5</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D5</a:t>
                      </a:r>
                    </a:p>
                  </a:txBody>
                  <a:tcPr marL="32332" marR="32332"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16.42</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1.29</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D6</a:t>
                      </a:r>
                    </a:p>
                  </a:txBody>
                  <a:tcPr marL="32332" marR="32332"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14.85</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8.15</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6"/>
                  </a:ext>
                </a:extLst>
              </a:tr>
              <a:tr h="92457">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D7</a:t>
                      </a:r>
                    </a:p>
                  </a:txBody>
                  <a:tcPr marL="32332" marR="32332"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15.83</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3.78</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-7</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7"/>
                  </a:ext>
                </a:extLst>
              </a:tr>
              <a:tr h="110490">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200" b="1" kern="1200" dirty="0">
                          <a:solidFill>
                            <a:schemeClr val="tx1"/>
                          </a:solidFill>
                          <a:effectLst/>
                          <a:latin typeface="Times New Roman" pitchFamily="18" charset="0"/>
                          <a:ea typeface="+mn-ea"/>
                          <a:cs typeface="Times New Roman" pitchFamily="18" charset="0"/>
                        </a:rPr>
                        <a:t>D8</a:t>
                      </a:r>
                    </a:p>
                  </a:txBody>
                  <a:tcPr marL="32332" marR="32332"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13.58</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j-lt"/>
                          <a:ea typeface="Calibri"/>
                          <a:cs typeface="Times New Roman"/>
                        </a:rPr>
                        <a:t>3.10</a:t>
                      </a:r>
                      <a:r>
                        <a:rPr lang="en-US" sz="1200" dirty="0" smtClean="0">
                          <a:effectLst/>
                          <a:latin typeface="Times New Roman"/>
                          <a:ea typeface="Calibri"/>
                          <a:cs typeface="Times New Roman"/>
                        </a:rPr>
                        <a:t>×10</a:t>
                      </a:r>
                      <a:r>
                        <a:rPr lang="en-US" sz="1200" baseline="30000" dirty="0" smtClean="0">
                          <a:effectLst/>
                          <a:latin typeface="Times New Roman"/>
                          <a:ea typeface="Calibri"/>
                          <a:cs typeface="Times New Roman"/>
                        </a:rPr>
                        <a:t>-6</a:t>
                      </a:r>
                      <a:endParaRPr lang="en-US" sz="1200" dirty="0">
                        <a:effectLst/>
                        <a:latin typeface="+mj-lt"/>
                        <a:ea typeface="Calibri"/>
                        <a:cs typeface="Times New Roman"/>
                      </a:endParaRPr>
                    </a:p>
                  </a:txBody>
                  <a:tcPr marL="68580" marR="68580" marT="0" marB="0"/>
                </a:tc>
                <a:extLst>
                  <a:ext uri="{0D108BD9-81ED-4DB2-BD59-A6C34878D82A}">
                    <a16:rowId xmlns:a16="http://schemas.microsoft.com/office/drawing/2014/main" xmlns="" val="10008"/>
                  </a:ext>
                </a:extLst>
              </a:tr>
            </a:tbl>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152357428"/>
              </p:ext>
            </p:extLst>
          </p:nvPr>
        </p:nvGraphicFramePr>
        <p:xfrm>
          <a:off x="2809326" y="1160462"/>
          <a:ext cx="219075" cy="228600"/>
        </p:xfrm>
        <a:graphic>
          <a:graphicData uri="http://schemas.openxmlformats.org/presentationml/2006/ole">
            <mc:AlternateContent xmlns:mc="http://schemas.openxmlformats.org/markup-compatibility/2006">
              <mc:Choice xmlns:v="urn:schemas-microsoft-com:vml" Requires="v">
                <p:oleObj spid="_x0000_s45742" name="Equation" r:id="rId3" imgW="215640" imgH="228600" progId="Equation.DSMT4">
                  <p:embed/>
                </p:oleObj>
              </mc:Choice>
              <mc:Fallback>
                <p:oleObj name="Equation" r:id="rId3" imgW="215640" imgH="228600" progId="Equation.DSMT4">
                  <p:embed/>
                  <p:pic>
                    <p:nvPicPr>
                      <p:cNvPr id="24"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326" y="1160462"/>
                        <a:ext cx="219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176119685"/>
              </p:ext>
            </p:extLst>
          </p:nvPr>
        </p:nvGraphicFramePr>
        <p:xfrm>
          <a:off x="1879005" y="1143000"/>
          <a:ext cx="304800" cy="228600"/>
        </p:xfrm>
        <a:graphic>
          <a:graphicData uri="http://schemas.openxmlformats.org/presentationml/2006/ole">
            <mc:AlternateContent xmlns:mc="http://schemas.openxmlformats.org/markup-compatibility/2006">
              <mc:Choice xmlns:v="urn:schemas-microsoft-com:vml" Requires="v">
                <p:oleObj spid="_x0000_s45743" name="Equation" r:id="rId5" imgW="304560" imgH="228600" progId="Equation.DSMT4">
                  <p:embed/>
                </p:oleObj>
              </mc:Choice>
              <mc:Fallback>
                <p:oleObj name="Equation" r:id="rId5" imgW="304560" imgH="228600" progId="Equation.DSMT4">
                  <p:embed/>
                  <p:pic>
                    <p:nvPicPr>
                      <p:cNvPr id="25" name="Object 24"/>
                      <p:cNvPicPr>
                        <a:picLocks noChangeAspect="1" noChangeArrowheads="1"/>
                      </p:cNvPicPr>
                      <p:nvPr/>
                    </p:nvPicPr>
                    <p:blipFill>
                      <a:blip r:embed="rId6"/>
                      <a:srcRect/>
                      <a:stretch>
                        <a:fillRect/>
                      </a:stretch>
                    </p:blipFill>
                    <p:spPr bwMode="auto">
                      <a:xfrm>
                        <a:off x="1879005" y="1143000"/>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732754905"/>
              </p:ext>
            </p:extLst>
          </p:nvPr>
        </p:nvGraphicFramePr>
        <p:xfrm>
          <a:off x="5424072" y="1167361"/>
          <a:ext cx="219075" cy="228600"/>
        </p:xfrm>
        <a:graphic>
          <a:graphicData uri="http://schemas.openxmlformats.org/presentationml/2006/ole">
            <mc:AlternateContent xmlns:mc="http://schemas.openxmlformats.org/markup-compatibility/2006">
              <mc:Choice xmlns:v="urn:schemas-microsoft-com:vml" Requires="v">
                <p:oleObj spid="_x0000_s45744" name="Equation" r:id="rId7" imgW="215640" imgH="228600" progId="Equation.DSMT4">
                  <p:embed/>
                </p:oleObj>
              </mc:Choice>
              <mc:Fallback>
                <p:oleObj name="Equation" r:id="rId7" imgW="215640" imgH="228600" progId="Equation.DSMT4">
                  <p:embed/>
                  <p:pic>
                    <p:nvPicPr>
                      <p:cNvPr id="21"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072" y="1167361"/>
                        <a:ext cx="219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24499367"/>
              </p:ext>
            </p:extLst>
          </p:nvPr>
        </p:nvGraphicFramePr>
        <p:xfrm>
          <a:off x="4499448" y="1158237"/>
          <a:ext cx="304800" cy="228600"/>
        </p:xfrm>
        <a:graphic>
          <a:graphicData uri="http://schemas.openxmlformats.org/presentationml/2006/ole">
            <mc:AlternateContent xmlns:mc="http://schemas.openxmlformats.org/markup-compatibility/2006">
              <mc:Choice xmlns:v="urn:schemas-microsoft-com:vml" Requires="v">
                <p:oleObj spid="_x0000_s45745" name="Equation" r:id="rId8" imgW="304560" imgH="228600" progId="Equation.DSMT4">
                  <p:embed/>
                </p:oleObj>
              </mc:Choice>
              <mc:Fallback>
                <p:oleObj name="Equation" r:id="rId8" imgW="304560" imgH="228600" progId="Equation.DSMT4">
                  <p:embed/>
                  <p:pic>
                    <p:nvPicPr>
                      <p:cNvPr id="23" name="Object 22"/>
                      <p:cNvPicPr>
                        <a:picLocks noChangeAspect="1" noChangeArrowheads="1"/>
                      </p:cNvPicPr>
                      <p:nvPr/>
                    </p:nvPicPr>
                    <p:blipFill>
                      <a:blip r:embed="rId6"/>
                      <a:srcRect/>
                      <a:stretch>
                        <a:fillRect/>
                      </a:stretch>
                    </p:blipFill>
                    <p:spPr bwMode="auto">
                      <a:xfrm>
                        <a:off x="4499448" y="1158237"/>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234215351"/>
              </p:ext>
            </p:extLst>
          </p:nvPr>
        </p:nvGraphicFramePr>
        <p:xfrm>
          <a:off x="8053926" y="1164433"/>
          <a:ext cx="219075" cy="228600"/>
        </p:xfrm>
        <a:graphic>
          <a:graphicData uri="http://schemas.openxmlformats.org/presentationml/2006/ole">
            <mc:AlternateContent xmlns:mc="http://schemas.openxmlformats.org/markup-compatibility/2006">
              <mc:Choice xmlns:v="urn:schemas-microsoft-com:vml" Requires="v">
                <p:oleObj spid="_x0000_s45746" name="Equation" r:id="rId9" imgW="215640" imgH="228600" progId="Equation.DSMT4">
                  <p:embed/>
                </p:oleObj>
              </mc:Choice>
              <mc:Fallback>
                <p:oleObj name="Equation" r:id="rId9" imgW="215640" imgH="228600" progId="Equation.DSMT4">
                  <p:embed/>
                  <p:pic>
                    <p:nvPicPr>
                      <p:cNvPr id="21"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3926" y="1164433"/>
                        <a:ext cx="219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465566791"/>
              </p:ext>
            </p:extLst>
          </p:nvPr>
        </p:nvGraphicFramePr>
        <p:xfrm>
          <a:off x="7125588" y="1149528"/>
          <a:ext cx="304800" cy="228600"/>
        </p:xfrm>
        <a:graphic>
          <a:graphicData uri="http://schemas.openxmlformats.org/presentationml/2006/ole">
            <mc:AlternateContent xmlns:mc="http://schemas.openxmlformats.org/markup-compatibility/2006">
              <mc:Choice xmlns:v="urn:schemas-microsoft-com:vml" Requires="v">
                <p:oleObj spid="_x0000_s45747" name="Equation" r:id="rId10" imgW="304560" imgH="228600" progId="Equation.DSMT4">
                  <p:embed/>
                </p:oleObj>
              </mc:Choice>
              <mc:Fallback>
                <p:oleObj name="Equation" r:id="rId10" imgW="304560" imgH="228600" progId="Equation.DSMT4">
                  <p:embed/>
                  <p:pic>
                    <p:nvPicPr>
                      <p:cNvPr id="23" name="Object 22"/>
                      <p:cNvPicPr>
                        <a:picLocks noChangeAspect="1" noChangeArrowheads="1"/>
                      </p:cNvPicPr>
                      <p:nvPr/>
                    </p:nvPicPr>
                    <p:blipFill>
                      <a:blip r:embed="rId6"/>
                      <a:srcRect/>
                      <a:stretch>
                        <a:fillRect/>
                      </a:stretch>
                    </p:blipFill>
                    <p:spPr bwMode="auto">
                      <a:xfrm>
                        <a:off x="7125588" y="1149528"/>
                        <a:ext cx="304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
        <p:nvSpPr>
          <p:cNvPr id="20" name="Rectangle 2"/>
          <p:cNvSpPr txBox="1">
            <a:spLocks noChangeArrowheads="1"/>
          </p:cNvSpPr>
          <p:nvPr/>
        </p:nvSpPr>
        <p:spPr>
          <a:xfrm>
            <a:off x="1066800" y="5334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60397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447427" y="5462336"/>
            <a:ext cx="8001000" cy="0"/>
          </a:xfrm>
          <a:prstGeom prst="line">
            <a:avLst/>
          </a:prstGeom>
          <a:solidFill>
            <a:schemeClr val="accent1"/>
          </a:solidFill>
          <a:ln w="12700" cap="flat" cmpd="sng" algn="ctr">
            <a:solidFill>
              <a:schemeClr val="bg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8"/>
          <p:cNvSpPr>
            <a:spLocks noGrp="1"/>
          </p:cNvSpPr>
          <p:nvPr>
            <p:ph type="sldNum" sz="quarter" idx="12"/>
          </p:nvPr>
        </p:nvSpPr>
        <p:spPr/>
        <p:txBody>
          <a:bodyPr/>
          <a:lstStyle/>
          <a:p>
            <a:pPr algn="ctr"/>
            <a:fld id="{2F03CF15-9775-4923-BCFF-1A75B19C3DAF}" type="slidenum">
              <a:rPr lang="en-GB" altLang="en-US" smtClean="0"/>
              <a:pPr algn="ctr"/>
              <a:t>58</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2" name="TextBox 5"/>
          <p:cNvSpPr txBox="1"/>
          <p:nvPr/>
        </p:nvSpPr>
        <p:spPr>
          <a:xfrm>
            <a:off x="5257800" y="6451208"/>
            <a:ext cx="3383280" cy="307777"/>
          </a:xfrm>
          <a:prstGeom prst="rect">
            <a:avLst/>
          </a:prstGeom>
          <a:noFill/>
        </p:spPr>
        <p:txBody>
          <a:bodyPr wrap="square" rtlCol="0">
            <a:spAutoFit/>
          </a:bodyPr>
          <a:ls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
        <p:nvSpPr>
          <p:cNvPr id="11"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Conclusions</a:t>
            </a:r>
            <a:endParaRPr lang="en-CA" b="1" dirty="0" smtClean="0">
              <a:solidFill>
                <a:srgbClr val="80B4CE"/>
              </a:solidFill>
              <a:effectLst>
                <a:outerShdw blurRad="38100" dist="38100" dir="2700000" algn="tl">
                  <a:srgbClr val="000000">
                    <a:alpha val="43137"/>
                  </a:srgbClr>
                </a:outerShdw>
              </a:effectLst>
            </a:endParaRPr>
          </a:p>
        </p:txBody>
      </p:sp>
      <p:sp>
        <p:nvSpPr>
          <p:cNvPr id="13" name="TextBox 12"/>
          <p:cNvSpPr txBox="1"/>
          <p:nvPr/>
        </p:nvSpPr>
        <p:spPr>
          <a:xfrm>
            <a:off x="579120" y="1447800"/>
            <a:ext cx="7955280" cy="1354217"/>
          </a:xfrm>
          <a:prstGeom prst="rect">
            <a:avLst/>
          </a:prstGeom>
          <a:noFill/>
        </p:spPr>
        <p:txBody>
          <a:bodyPr wrap="square">
            <a:spAutoFit/>
          </a:bodyPr>
          <a:lstStyle/>
          <a:p>
            <a:pPr marL="342900" lvl="1" indent="-342900" algn="just">
              <a:spcAft>
                <a:spcPts val="1200"/>
              </a:spcAft>
              <a:buClr>
                <a:srgbClr val="3366CC"/>
              </a:buClr>
              <a:buSzPct val="150000"/>
              <a:buFont typeface="Courier New" pitchFamily="49" charset="0"/>
              <a:buChar char="o"/>
              <a:defRPr/>
            </a:pPr>
            <a:r>
              <a:rPr lang="en-GB" altLang="en-US" sz="1800" dirty="0" smtClean="0">
                <a:solidFill>
                  <a:schemeClr val="tx2"/>
                </a:solidFill>
              </a:rPr>
              <a:t>T</a:t>
            </a:r>
            <a:r>
              <a:rPr lang="tr-TR" altLang="en-US" sz="1800" dirty="0">
                <a:solidFill>
                  <a:schemeClr val="tx2"/>
                </a:solidFill>
              </a:rPr>
              <a:t>his contribution proposes </a:t>
            </a:r>
            <a:r>
              <a:rPr lang="en-GB" altLang="en-US" sz="1800" dirty="0" err="1">
                <a:solidFill>
                  <a:schemeClr val="tx2"/>
                </a:solidFill>
              </a:rPr>
              <a:t>LiFi</a:t>
            </a:r>
            <a:r>
              <a:rPr lang="en-GB" altLang="en-US" sz="1800" dirty="0">
                <a:solidFill>
                  <a:schemeClr val="tx2"/>
                </a:solidFill>
              </a:rPr>
              <a:t> </a:t>
            </a:r>
            <a:r>
              <a:rPr lang="en-US" altLang="en-US" sz="1800" dirty="0">
                <a:solidFill>
                  <a:schemeClr val="tx2"/>
                </a:solidFill>
              </a:rPr>
              <a:t>reference channel models </a:t>
            </a:r>
            <a:r>
              <a:rPr lang="tr-TR" altLang="en-US" sz="1800" dirty="0">
                <a:solidFill>
                  <a:schemeClr val="tx2"/>
                </a:solidFill>
              </a:rPr>
              <a:t>for </a:t>
            </a:r>
            <a:r>
              <a:rPr lang="en-US" altLang="en-US" sz="1800" dirty="0" smtClean="0">
                <a:solidFill>
                  <a:schemeClr val="tx2"/>
                </a:solidFill>
              </a:rPr>
              <a:t>indoor</a:t>
            </a:r>
            <a:r>
              <a:rPr lang="tr-TR" altLang="en-US" sz="1800" dirty="0" smtClean="0">
                <a:solidFill>
                  <a:schemeClr val="tx2"/>
                </a:solidFill>
              </a:rPr>
              <a:t> environments</a:t>
            </a:r>
            <a:r>
              <a:rPr lang="en-US" altLang="en-US" sz="1800" dirty="0" smtClean="0">
                <a:solidFill>
                  <a:schemeClr val="tx2"/>
                </a:solidFill>
              </a:rPr>
              <a:t> </a:t>
            </a:r>
            <a:r>
              <a:rPr lang="en-GB" altLang="en-US" sz="1800" dirty="0">
                <a:solidFill>
                  <a:schemeClr val="tx2"/>
                </a:solidFill>
              </a:rPr>
              <a:t>to assist the IEEE </a:t>
            </a:r>
            <a:r>
              <a:rPr lang="en-GB" altLang="en-US" sz="1800" dirty="0" smtClean="0">
                <a:solidFill>
                  <a:schemeClr val="tx2"/>
                </a:solidFill>
              </a:rPr>
              <a:t>802.11bb.</a:t>
            </a:r>
            <a:endParaRPr lang="en-US" altLang="en-US" sz="1800" dirty="0">
              <a:solidFill>
                <a:schemeClr val="tx2"/>
              </a:solidFill>
            </a:endParaRPr>
          </a:p>
          <a:p>
            <a:pPr marL="342900" lvl="1" indent="-342900" algn="just">
              <a:spcAft>
                <a:spcPts val="1200"/>
              </a:spcAft>
              <a:buClr>
                <a:srgbClr val="3366CC"/>
              </a:buClr>
              <a:buSzPct val="150000"/>
              <a:buFont typeface="Courier New" pitchFamily="49" charset="0"/>
              <a:buChar char="o"/>
              <a:defRPr/>
            </a:pPr>
            <a:r>
              <a:rPr lang="en-US" altLang="en-US" sz="1800" dirty="0" smtClean="0">
                <a:solidFill>
                  <a:schemeClr val="tx2"/>
                </a:solidFill>
              </a:rPr>
              <a:t>Our </a:t>
            </a:r>
            <a:r>
              <a:rPr lang="en-US" altLang="en-US" sz="1800" dirty="0">
                <a:solidFill>
                  <a:schemeClr val="tx2"/>
                </a:solidFill>
              </a:rPr>
              <a:t>results are extended versions of the previous </a:t>
            </a:r>
            <a:r>
              <a:rPr lang="en-US" altLang="en-US" sz="1800" dirty="0" smtClean="0">
                <a:solidFill>
                  <a:schemeClr val="tx2"/>
                </a:solidFill>
              </a:rPr>
              <a:t>contribution in </a:t>
            </a:r>
            <a:r>
              <a:rPr lang="tr-TR" altLang="en-US" sz="1800" dirty="0">
                <a:solidFill>
                  <a:schemeClr val="tx2"/>
                </a:solidFill>
              </a:rPr>
              <a:t>802.15.7r1</a:t>
            </a:r>
            <a:r>
              <a:rPr lang="en-US" altLang="en-US" sz="1800" dirty="0" smtClean="0">
                <a:solidFill>
                  <a:schemeClr val="tx2"/>
                </a:solidFill>
              </a:rPr>
              <a:t> </a:t>
            </a:r>
            <a:r>
              <a:rPr lang="en-US" altLang="en-US" sz="1800" dirty="0">
                <a:solidFill>
                  <a:schemeClr val="tx2"/>
                </a:solidFill>
              </a:rPr>
              <a:t>where the </a:t>
            </a:r>
            <a:r>
              <a:rPr lang="en-US" altLang="en-US" sz="1800" dirty="0" smtClean="0">
                <a:solidFill>
                  <a:schemeClr val="tx2"/>
                </a:solidFill>
              </a:rPr>
              <a:t>effect </a:t>
            </a:r>
            <a:r>
              <a:rPr lang="en-US" altLang="en-US" sz="1800" dirty="0">
                <a:solidFill>
                  <a:schemeClr val="tx2"/>
                </a:solidFill>
              </a:rPr>
              <a:t>of </a:t>
            </a:r>
            <a:r>
              <a:rPr lang="en-US" altLang="en-US" sz="1800" dirty="0" smtClean="0">
                <a:solidFill>
                  <a:schemeClr val="tx2"/>
                </a:solidFill>
              </a:rPr>
              <a:t>LED response is </a:t>
            </a:r>
            <a:r>
              <a:rPr lang="en-US" altLang="en-US" sz="1800" dirty="0">
                <a:solidFill>
                  <a:schemeClr val="tx2"/>
                </a:solidFill>
              </a:rPr>
              <a:t>further considered</a:t>
            </a:r>
            <a:r>
              <a:rPr lang="en-US" altLang="en-US" sz="1800" dirty="0" smtClean="0">
                <a:solidFill>
                  <a:schemeClr val="tx2"/>
                </a:solidFill>
              </a:rPr>
              <a:t>.</a:t>
            </a:r>
            <a:endParaRPr lang="en-US" altLang="en-US" sz="1800" dirty="0">
              <a:solidFill>
                <a:schemeClr val="tx2"/>
              </a:solidFill>
            </a:endParaRPr>
          </a:p>
        </p:txBody>
      </p:sp>
    </p:spTree>
    <p:extLst>
      <p:ext uri="{BB962C8B-B14F-4D97-AF65-F5344CB8AC3E}">
        <p14:creationId xmlns:p14="http://schemas.microsoft.com/office/powerpoint/2010/main" val="373764525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447427" y="5462336"/>
            <a:ext cx="8001000" cy="0"/>
          </a:xfrm>
          <a:prstGeom prst="line">
            <a:avLst/>
          </a:prstGeom>
          <a:solidFill>
            <a:schemeClr val="accent1"/>
          </a:solidFill>
          <a:ln w="12700" cap="flat" cmpd="sng" algn="ctr">
            <a:solidFill>
              <a:schemeClr val="bg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8"/>
          <p:cNvSpPr>
            <a:spLocks noGrp="1"/>
          </p:cNvSpPr>
          <p:nvPr>
            <p:ph type="sldNum" sz="quarter" idx="12"/>
          </p:nvPr>
        </p:nvSpPr>
        <p:spPr/>
        <p:txBody>
          <a:bodyPr/>
          <a:lstStyle/>
          <a:p>
            <a:pPr algn="ctr"/>
            <a:fld id="{2F03CF15-9775-4923-BCFF-1A75B19C3DAF}" type="slidenum">
              <a:rPr lang="en-GB" altLang="en-US" smtClean="0"/>
              <a:pPr algn="ctr"/>
              <a:t>59</a:t>
            </a:fld>
            <a:endParaRPr lang="en-GB" altLang="en-US" dirty="0"/>
          </a:p>
        </p:txBody>
      </p:sp>
      <p:sp>
        <p:nvSpPr>
          <p:cNvPr id="7" name="TextBox 6"/>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0" name="TextBox 9"/>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2" name="TextBox 5"/>
          <p:cNvSpPr txBox="1"/>
          <p:nvPr/>
        </p:nvSpPr>
        <p:spPr>
          <a:xfrm>
            <a:off x="5257800" y="6451208"/>
            <a:ext cx="3383280" cy="307777"/>
          </a:xfrm>
          <a:prstGeom prst="rect">
            <a:avLst/>
          </a:prstGeom>
          <a:noFill/>
        </p:spPr>
        <p:txBody>
          <a:bodyPr wrap="square" rtlCol="0">
            <a:spAutoFit/>
          </a:bodyPr>
          <a:ls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
        <p:nvSpPr>
          <p:cNvPr id="11"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Acknowledgement</a:t>
            </a:r>
            <a:endParaRPr lang="en-CA" b="1" dirty="0" smtClean="0">
              <a:solidFill>
                <a:srgbClr val="80B4CE"/>
              </a:solidFill>
              <a:effectLst>
                <a:outerShdw blurRad="38100" dist="38100" dir="2700000" algn="tl">
                  <a:srgbClr val="000000">
                    <a:alpha val="43137"/>
                  </a:srgbClr>
                </a:outerShdw>
              </a:effectLst>
            </a:endParaRPr>
          </a:p>
        </p:txBody>
      </p:sp>
      <p:sp>
        <p:nvSpPr>
          <p:cNvPr id="13" name="TextBox 12"/>
          <p:cNvSpPr txBox="1"/>
          <p:nvPr/>
        </p:nvSpPr>
        <p:spPr>
          <a:xfrm>
            <a:off x="579120" y="1447800"/>
            <a:ext cx="7955280"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The </a:t>
            </a:r>
            <a:r>
              <a:rPr lang="en-US" sz="1800" dirty="0">
                <a:solidFill>
                  <a:schemeClr val="tx2"/>
                </a:solidFill>
              </a:rPr>
              <a:t>work of M. </a:t>
            </a:r>
            <a:r>
              <a:rPr lang="en-US" sz="1800" dirty="0" err="1">
                <a:solidFill>
                  <a:schemeClr val="tx2"/>
                </a:solidFill>
              </a:rPr>
              <a:t>Uysal</a:t>
            </a:r>
            <a:r>
              <a:rPr lang="en-US" sz="1800" dirty="0">
                <a:solidFill>
                  <a:schemeClr val="tx2"/>
                </a:solidFill>
              </a:rPr>
              <a:t> and T. </a:t>
            </a:r>
            <a:r>
              <a:rPr lang="en-US" sz="1800" dirty="0" err="1">
                <a:solidFill>
                  <a:schemeClr val="tx2"/>
                </a:solidFill>
              </a:rPr>
              <a:t>Baykas</a:t>
            </a:r>
            <a:r>
              <a:rPr lang="en-US" sz="1800" dirty="0">
                <a:solidFill>
                  <a:schemeClr val="tx2"/>
                </a:solidFill>
              </a:rPr>
              <a:t> was supported by the Turkish Scientific and Research Council (TUBITAK) under Grant 215E311.</a:t>
            </a:r>
          </a:p>
        </p:txBody>
      </p:sp>
    </p:spTree>
    <p:extLst>
      <p:ext uri="{BB962C8B-B14F-4D97-AF65-F5344CB8AC3E}">
        <p14:creationId xmlns:p14="http://schemas.microsoft.com/office/powerpoint/2010/main" val="3627499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604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Effect of LED Response</a:t>
            </a:r>
            <a:endParaRPr lang="en-CA" b="1" dirty="0" smtClean="0">
              <a:solidFill>
                <a:srgbClr val="80B4CE"/>
              </a:solidFill>
              <a:effectLst>
                <a:outerShdw blurRad="38100" dist="38100" dir="2700000" algn="tl">
                  <a:srgbClr val="000000">
                    <a:alpha val="43137"/>
                  </a:srgbClr>
                </a:outerShdw>
              </a:effectLst>
            </a:endParaRPr>
          </a:p>
        </p:txBody>
      </p:sp>
      <p:sp>
        <p:nvSpPr>
          <p:cNvPr id="6" name="Rectangle 1"/>
          <p:cNvSpPr/>
          <p:nvPr/>
        </p:nvSpPr>
        <p:spPr>
          <a:xfrm>
            <a:off x="838200" y="1398925"/>
            <a:ext cx="7620000" cy="923330"/>
          </a:xfrm>
          <a:prstGeom prst="rect">
            <a:avLst/>
          </a:prstGeom>
        </p:spPr>
        <p:txBody>
          <a:bodyPr wrap="square">
            <a:spAutoFit/>
          </a:bodyPr>
          <a:lstStyle/>
          <a:p>
            <a:pPr marL="342900" lvl="1" indent="-342900" algn="just">
              <a:spcAft>
                <a:spcPts val="600"/>
              </a:spcAft>
              <a:buClr>
                <a:srgbClr val="0070C0"/>
              </a:buClr>
              <a:buSzPct val="150000"/>
              <a:buFont typeface="Courier New" pitchFamily="49" charset="0"/>
              <a:buChar char="o"/>
              <a:defRPr/>
            </a:pPr>
            <a:r>
              <a:rPr lang="en-US" sz="1800" dirty="0" smtClean="0">
                <a:solidFill>
                  <a:schemeClr val="tx2"/>
                </a:solidFill>
                <a:cs typeface="Arial" charset="0"/>
              </a:rPr>
              <a:t>In </a:t>
            </a:r>
            <a:r>
              <a:rPr lang="en-US" sz="1800" dirty="0">
                <a:solidFill>
                  <a:schemeClr val="tx2"/>
                </a:solidFill>
                <a:cs typeface="Arial" charset="0"/>
              </a:rPr>
              <a:t>addition to the multipath propagation environment, the low-pass characteristics of the LED sources should be further taken into account in channel modelling</a:t>
            </a:r>
            <a:r>
              <a:rPr lang="en-US" sz="1800" dirty="0" smtClean="0">
                <a:solidFill>
                  <a:schemeClr val="tx2"/>
                </a:solidFill>
                <a:cs typeface="Arial" charset="0"/>
              </a:rPr>
              <a:t>.</a:t>
            </a:r>
            <a:endParaRPr lang="en-US" sz="1800" dirty="0">
              <a:solidFill>
                <a:schemeClr val="tx2"/>
              </a:solidFill>
              <a:latin typeface="+mj-lt"/>
              <a:cs typeface="Arial" charset="0"/>
            </a:endParaRPr>
          </a:p>
        </p:txBody>
      </p:sp>
      <p:sp>
        <p:nvSpPr>
          <p:cNvPr id="9" name="Slide Number Placeholder 8"/>
          <p:cNvSpPr>
            <a:spLocks noGrp="1"/>
          </p:cNvSpPr>
          <p:nvPr>
            <p:ph type="sldNum" sz="quarter" idx="12"/>
          </p:nvPr>
        </p:nvSpPr>
        <p:spPr>
          <a:xfrm>
            <a:off x="4502748" y="6475413"/>
            <a:ext cx="365760" cy="184666"/>
          </a:xfrm>
        </p:spPr>
        <p:txBody>
          <a:bodyPr/>
          <a:lstStyle/>
          <a:p>
            <a:pPr algn="ctr"/>
            <a:fld id="{2F03CF15-9775-4923-BCFF-1A75B19C3DAF}" type="slidenum">
              <a:rPr lang="en-GB" altLang="en-US" smtClean="0"/>
              <a:pPr algn="ctr"/>
              <a:t>6</a:t>
            </a:fld>
            <a:endParaRPr lang="en-GB" altLang="en-US" dirty="0"/>
          </a:p>
        </p:txBody>
      </p:sp>
      <p:sp>
        <p:nvSpPr>
          <p:cNvPr id="5" name="TextBox 4"/>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7" name="TextBox 6"/>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8" name="TextBox 7"/>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580577804"/>
              </p:ext>
            </p:extLst>
          </p:nvPr>
        </p:nvGraphicFramePr>
        <p:xfrm>
          <a:off x="1060450" y="2743200"/>
          <a:ext cx="2159000" cy="914400"/>
        </p:xfrm>
        <a:graphic>
          <a:graphicData uri="http://schemas.openxmlformats.org/presentationml/2006/ole">
            <mc:AlternateContent xmlns:mc="http://schemas.openxmlformats.org/markup-compatibility/2006">
              <mc:Choice xmlns:v="urn:schemas-microsoft-com:vml" Requires="v">
                <p:oleObj spid="_x0000_s41488" name="Equation" r:id="rId3" imgW="2158920" imgH="914400" progId="Equation.DSMT4">
                  <p:embed/>
                </p:oleObj>
              </mc:Choice>
              <mc:Fallback>
                <p:oleObj name="Equation" r:id="rId3" imgW="2158920" imgH="914400" progId="Equation.DSMT4">
                  <p:embed/>
                  <p:pic>
                    <p:nvPicPr>
                      <p:cNvPr id="2" name="Object 1"/>
                      <p:cNvPicPr/>
                      <p:nvPr/>
                    </p:nvPicPr>
                    <p:blipFill>
                      <a:blip r:embed="rId4"/>
                      <a:stretch>
                        <a:fillRect/>
                      </a:stretch>
                    </p:blipFill>
                    <p:spPr>
                      <a:xfrm>
                        <a:off x="1060450" y="2743200"/>
                        <a:ext cx="2159000" cy="9144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26610867"/>
              </p:ext>
            </p:extLst>
          </p:nvPr>
        </p:nvGraphicFramePr>
        <p:xfrm>
          <a:off x="1027724" y="4225196"/>
          <a:ext cx="2222500" cy="622300"/>
        </p:xfrm>
        <a:graphic>
          <a:graphicData uri="http://schemas.openxmlformats.org/presentationml/2006/ole">
            <mc:AlternateContent xmlns:mc="http://schemas.openxmlformats.org/markup-compatibility/2006">
              <mc:Choice xmlns:v="urn:schemas-microsoft-com:vml" Requires="v">
                <p:oleObj spid="_x0000_s41489" name="Equation" r:id="rId5" imgW="2222280" imgH="622080" progId="Equation.DSMT4">
                  <p:embed/>
                </p:oleObj>
              </mc:Choice>
              <mc:Fallback>
                <p:oleObj name="Equation" r:id="rId5" imgW="2222280" imgH="622080" progId="Equation.DSMT4">
                  <p:embed/>
                  <p:pic>
                    <p:nvPicPr>
                      <p:cNvPr id="2" name="Object 1"/>
                      <p:cNvPicPr/>
                      <p:nvPr/>
                    </p:nvPicPr>
                    <p:blipFill>
                      <a:blip r:embed="rId6"/>
                      <a:stretch>
                        <a:fillRect/>
                      </a:stretch>
                    </p:blipFill>
                    <p:spPr>
                      <a:xfrm>
                        <a:off x="1027724" y="4225196"/>
                        <a:ext cx="2222500" cy="622300"/>
                      </a:xfrm>
                      <a:prstGeom prst="rect">
                        <a:avLst/>
                      </a:prstGeom>
                    </p:spPr>
                  </p:pic>
                </p:oleObj>
              </mc:Fallback>
            </mc:AlternateContent>
          </a:graphicData>
        </a:graphic>
      </p:graphicFrame>
      <p:sp>
        <p:nvSpPr>
          <p:cNvPr id="13" name="Rectangle 1">
            <a:extLst>
              <a:ext uri="{FF2B5EF4-FFF2-40B4-BE49-F238E27FC236}">
                <a16:creationId xmlns:a16="http://schemas.microsoft.com/office/drawing/2014/main" xmlns="" id="{839BD752-A61D-4E00-AD7D-053120A07EB7}"/>
              </a:ext>
            </a:extLst>
          </p:cNvPr>
          <p:cNvSpPr/>
          <p:nvPr/>
        </p:nvSpPr>
        <p:spPr>
          <a:xfrm>
            <a:off x="1295400" y="2394440"/>
            <a:ext cx="1645920" cy="365760"/>
          </a:xfrm>
          <a:prstGeom prst="rect">
            <a:avLst/>
          </a:prstGeom>
        </p:spPr>
        <p:txBody>
          <a:bodyPr wrap="square">
            <a:spAutoFit/>
          </a:bodyPr>
          <a:lstStyle/>
          <a:p>
            <a:pPr marL="182880" lvl="1" indent="-182880" algn="ctr">
              <a:spcAft>
                <a:spcPts val="0"/>
              </a:spcAft>
              <a:buClr>
                <a:srgbClr val="0070C0"/>
              </a:buClr>
              <a:buSzPct val="150000"/>
              <a:defRPr/>
            </a:pPr>
            <a:r>
              <a:rPr lang="en-US" sz="1600" b="1" dirty="0" smtClean="0"/>
              <a:t>LED Model 1 [1]</a:t>
            </a:r>
            <a:endParaRPr lang="en-US" sz="1600" b="1" dirty="0"/>
          </a:p>
        </p:txBody>
      </p:sp>
      <p:graphicFrame>
        <p:nvGraphicFramePr>
          <p:cNvPr id="14" name="Object 13">
            <a:extLst>
              <a:ext uri="{FF2B5EF4-FFF2-40B4-BE49-F238E27FC236}">
                <a16:creationId xmlns:a16="http://schemas.microsoft.com/office/drawing/2014/main" xmlns="" id="{277611C9-54D1-4988-BBDE-A8BFF0C5773F}"/>
              </a:ext>
            </a:extLst>
          </p:cNvPr>
          <p:cNvGraphicFramePr>
            <a:graphicFrameLocks noChangeAspect="1"/>
          </p:cNvGraphicFramePr>
          <p:nvPr>
            <p:extLst>
              <p:ext uri="{D42A27DB-BD31-4B8C-83A1-F6EECF244321}">
                <p14:modId xmlns:p14="http://schemas.microsoft.com/office/powerpoint/2010/main" val="1152476514"/>
              </p:ext>
            </p:extLst>
          </p:nvPr>
        </p:nvGraphicFramePr>
        <p:xfrm>
          <a:off x="882160" y="5073160"/>
          <a:ext cx="502024" cy="292100"/>
        </p:xfrm>
        <a:graphic>
          <a:graphicData uri="http://schemas.openxmlformats.org/presentationml/2006/ole">
            <mc:AlternateContent xmlns:mc="http://schemas.openxmlformats.org/markup-compatibility/2006">
              <mc:Choice xmlns:v="urn:schemas-microsoft-com:vml" Requires="v">
                <p:oleObj spid="_x0000_s41490" name="Equation" r:id="rId7" imgW="533160" imgH="291960" progId="Equation.DSMT4">
                  <p:embed/>
                </p:oleObj>
              </mc:Choice>
              <mc:Fallback>
                <p:oleObj name="Equation" r:id="rId7" imgW="533160" imgH="291960" progId="Equation.DSMT4">
                  <p:embed/>
                  <p:pic>
                    <p:nvPicPr>
                      <p:cNvPr id="14" name="Object 13">
                        <a:extLst>
                          <a:ext uri="{FF2B5EF4-FFF2-40B4-BE49-F238E27FC236}">
                            <a16:creationId xmlns:a16="http://schemas.microsoft.com/office/drawing/2014/main" xmlns="" id="{277611C9-54D1-4988-BBDE-A8BFF0C5773F}"/>
                          </a:ext>
                        </a:extLst>
                      </p:cNvPr>
                      <p:cNvPicPr/>
                      <p:nvPr/>
                    </p:nvPicPr>
                    <p:blipFill>
                      <a:blip r:embed="rId8"/>
                      <a:stretch>
                        <a:fillRect/>
                      </a:stretch>
                    </p:blipFill>
                    <p:spPr>
                      <a:xfrm>
                        <a:off x="882160" y="5073160"/>
                        <a:ext cx="502024" cy="292100"/>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xmlns="" id="{9A24E10B-B169-4382-B3CD-25177D32ED9C}"/>
              </a:ext>
            </a:extLst>
          </p:cNvPr>
          <p:cNvSpPr/>
          <p:nvPr/>
        </p:nvSpPr>
        <p:spPr bwMode="auto">
          <a:xfrm>
            <a:off x="975360" y="2744960"/>
            <a:ext cx="2286000" cy="9144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a:ln>
                <a:noFill/>
              </a:ln>
              <a:solidFill>
                <a:schemeClr val="tx1"/>
              </a:solidFill>
              <a:effectLst/>
              <a:latin typeface="Times New Roman" pitchFamily="18" charset="0"/>
            </a:endParaRPr>
          </a:p>
        </p:txBody>
      </p:sp>
      <p:sp>
        <p:nvSpPr>
          <p:cNvPr id="16" name="Rectangle 15">
            <a:extLst>
              <a:ext uri="{FF2B5EF4-FFF2-40B4-BE49-F238E27FC236}">
                <a16:creationId xmlns:a16="http://schemas.microsoft.com/office/drawing/2014/main" xmlns="" id="{9A24E10B-B169-4382-B3CD-25177D32ED9C}"/>
              </a:ext>
            </a:extLst>
          </p:cNvPr>
          <p:cNvSpPr/>
          <p:nvPr/>
        </p:nvSpPr>
        <p:spPr bwMode="auto">
          <a:xfrm>
            <a:off x="973016" y="4125360"/>
            <a:ext cx="2286000" cy="9144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a:ln>
                <a:noFill/>
              </a:ln>
              <a:solidFill>
                <a:schemeClr val="tx1"/>
              </a:solidFill>
              <a:effectLst/>
              <a:latin typeface="Times New Roman" pitchFamily="18" charset="0"/>
            </a:endParaRPr>
          </a:p>
        </p:txBody>
      </p:sp>
      <p:sp>
        <p:nvSpPr>
          <p:cNvPr id="18" name="Rectangle 1">
            <a:extLst>
              <a:ext uri="{FF2B5EF4-FFF2-40B4-BE49-F238E27FC236}">
                <a16:creationId xmlns:a16="http://schemas.microsoft.com/office/drawing/2014/main" xmlns="" id="{839BD752-A61D-4E00-AD7D-053120A07EB7}"/>
              </a:ext>
            </a:extLst>
          </p:cNvPr>
          <p:cNvSpPr/>
          <p:nvPr/>
        </p:nvSpPr>
        <p:spPr>
          <a:xfrm>
            <a:off x="1143000" y="5029200"/>
            <a:ext cx="3657600" cy="369332"/>
          </a:xfrm>
          <a:prstGeom prst="rect">
            <a:avLst/>
          </a:prstGeom>
        </p:spPr>
        <p:txBody>
          <a:bodyPr wrap="square">
            <a:spAutoFit/>
          </a:bodyPr>
          <a:lstStyle/>
          <a:p>
            <a:pPr marL="182880" lvl="1" indent="-182880">
              <a:spcAft>
                <a:spcPts val="0"/>
              </a:spcAft>
              <a:buClr>
                <a:srgbClr val="0070C0"/>
              </a:buClr>
              <a:buSzPct val="150000"/>
              <a:defRPr/>
            </a:pPr>
            <a:r>
              <a:rPr lang="en-US" sz="1800" dirty="0"/>
              <a:t>   </a:t>
            </a:r>
            <a:r>
              <a:rPr lang="en-US" sz="1800" dirty="0" smtClean="0"/>
              <a:t>: </a:t>
            </a:r>
            <a:r>
              <a:rPr lang="en-US" sz="1800" dirty="0"/>
              <a:t>3 dB cut-off frequency of the LED</a:t>
            </a:r>
          </a:p>
        </p:txBody>
      </p:sp>
      <p:sp>
        <p:nvSpPr>
          <p:cNvPr id="19" name="Rectangle 1">
            <a:extLst>
              <a:ext uri="{FF2B5EF4-FFF2-40B4-BE49-F238E27FC236}">
                <a16:creationId xmlns:a16="http://schemas.microsoft.com/office/drawing/2014/main" xmlns="" id="{839BD752-A61D-4E00-AD7D-053120A07EB7}"/>
              </a:ext>
            </a:extLst>
          </p:cNvPr>
          <p:cNvSpPr/>
          <p:nvPr/>
        </p:nvSpPr>
        <p:spPr>
          <a:xfrm>
            <a:off x="1295400" y="3774840"/>
            <a:ext cx="1645920" cy="365760"/>
          </a:xfrm>
          <a:prstGeom prst="rect">
            <a:avLst/>
          </a:prstGeom>
        </p:spPr>
        <p:txBody>
          <a:bodyPr wrap="square">
            <a:spAutoFit/>
          </a:bodyPr>
          <a:lstStyle/>
          <a:p>
            <a:pPr marL="182880" lvl="1" indent="-182880" algn="ctr">
              <a:spcAft>
                <a:spcPts val="0"/>
              </a:spcAft>
              <a:buClr>
                <a:srgbClr val="0070C0"/>
              </a:buClr>
              <a:buSzPct val="150000"/>
              <a:defRPr/>
            </a:pPr>
            <a:r>
              <a:rPr lang="en-US" sz="1600" b="1" dirty="0" smtClean="0"/>
              <a:t>LED Model 2 [2]</a:t>
            </a:r>
            <a:endParaRPr lang="en-US" sz="1600" b="1" dirty="0"/>
          </a:p>
        </p:txBody>
      </p:sp>
      <p:sp>
        <p:nvSpPr>
          <p:cNvPr id="20" name="TextBox 19"/>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
        <p:nvSpPr>
          <p:cNvPr id="21" name="TextBox 20"/>
          <p:cNvSpPr txBox="1"/>
          <p:nvPr/>
        </p:nvSpPr>
        <p:spPr>
          <a:xfrm>
            <a:off x="628944" y="5468816"/>
            <a:ext cx="7955280" cy="1015663"/>
          </a:xfrm>
          <a:prstGeom prst="rect">
            <a:avLst/>
          </a:prstGeom>
          <a:noFill/>
        </p:spPr>
        <p:txBody>
          <a:bodyPr wrap="square" rtlCol="0">
            <a:spAutoFit/>
          </a:bodyPr>
          <a:lstStyle/>
          <a:p>
            <a:pPr algn="just"/>
            <a:r>
              <a:rPr lang="en-US" dirty="0"/>
              <a:t>[1] L. </a:t>
            </a:r>
            <a:r>
              <a:rPr lang="en-US" dirty="0" err="1"/>
              <a:t>Grobe</a:t>
            </a:r>
            <a:r>
              <a:rPr lang="en-US" dirty="0"/>
              <a:t>, and K. D. Langer, “</a:t>
            </a:r>
            <a:r>
              <a:rPr lang="en-US" b="1" dirty="0"/>
              <a:t>Block-based PAM with frequency domain equalization in visible light communications</a:t>
            </a:r>
            <a:r>
              <a:rPr lang="en-US" dirty="0"/>
              <a:t>,” In </a:t>
            </a:r>
            <a:r>
              <a:rPr lang="en-US" i="1" dirty="0"/>
              <a:t>IEEE </a:t>
            </a:r>
            <a:r>
              <a:rPr lang="en-US" i="1" dirty="0" err="1"/>
              <a:t>Globecom</a:t>
            </a:r>
            <a:r>
              <a:rPr lang="en-US" i="1" dirty="0"/>
              <a:t> Workshops (GC </a:t>
            </a:r>
            <a:r>
              <a:rPr lang="en-US" i="1" dirty="0" err="1"/>
              <a:t>Wkshps</a:t>
            </a:r>
            <a:r>
              <a:rPr lang="en-US" i="1" dirty="0"/>
              <a:t>)</a:t>
            </a:r>
            <a:r>
              <a:rPr lang="en-US" dirty="0"/>
              <a:t>, pp. 1070-1075, 2013</a:t>
            </a:r>
            <a:r>
              <a:rPr lang="en-US" dirty="0" smtClean="0"/>
              <a:t>.</a:t>
            </a:r>
          </a:p>
          <a:p>
            <a:pPr algn="just"/>
            <a:r>
              <a:rPr lang="en-US" dirty="0"/>
              <a:t>[2] M. Wolf, S. A. Cheema, M. </a:t>
            </a:r>
            <a:r>
              <a:rPr lang="en-US" dirty="0" err="1"/>
              <a:t>Haardt</a:t>
            </a:r>
            <a:r>
              <a:rPr lang="en-US" dirty="0"/>
              <a:t>, and L. </a:t>
            </a:r>
            <a:r>
              <a:rPr lang="en-US" dirty="0" err="1"/>
              <a:t>Grobe</a:t>
            </a:r>
            <a:r>
              <a:rPr lang="en-US" dirty="0"/>
              <a:t>, </a:t>
            </a:r>
            <a:r>
              <a:rPr lang="en-US" dirty="0" smtClean="0"/>
              <a:t>“</a:t>
            </a:r>
            <a:r>
              <a:rPr lang="en-US" b="1" dirty="0" smtClean="0"/>
              <a:t>On </a:t>
            </a:r>
            <a:r>
              <a:rPr lang="en-US" b="1" dirty="0"/>
              <a:t>the performance of block transmission schemes in optical channels with a Gaussian profile</a:t>
            </a:r>
            <a:r>
              <a:rPr lang="en-US" dirty="0" smtClean="0"/>
              <a:t>,”</a:t>
            </a:r>
            <a:r>
              <a:rPr lang="en-US" dirty="0"/>
              <a:t> </a:t>
            </a:r>
            <a:r>
              <a:rPr lang="en-US" i="1" dirty="0"/>
              <a:t>In 16th International Conference on Transparent Optical Networks (ICTON</a:t>
            </a:r>
            <a:r>
              <a:rPr lang="en-US" i="1" dirty="0" smtClean="0"/>
              <a:t>)</a:t>
            </a:r>
            <a:r>
              <a:rPr lang="en-US" dirty="0" smtClean="0"/>
              <a:t>, </a:t>
            </a:r>
            <a:r>
              <a:rPr lang="en-US" dirty="0"/>
              <a:t>pp. 1-8, </a:t>
            </a:r>
            <a:r>
              <a:rPr lang="en-US" dirty="0" smtClean="0"/>
              <a:t>2014.</a:t>
            </a:r>
          </a:p>
        </p:txBody>
      </p:sp>
      <p:pic>
        <p:nvPicPr>
          <p:cNvPr id="3" name="Picture 2"/>
          <p:cNvPicPr>
            <a:picLocks noChangeAspect="1"/>
          </p:cNvPicPr>
          <p:nvPr/>
        </p:nvPicPr>
        <p:blipFill>
          <a:blip r:embed="rId9"/>
          <a:stretch>
            <a:fillRect/>
          </a:stretch>
        </p:blipFill>
        <p:spPr>
          <a:xfrm>
            <a:off x="4901247" y="2106310"/>
            <a:ext cx="3288402" cy="3291840"/>
          </a:xfrm>
          <a:prstGeom prst="rect">
            <a:avLst/>
          </a:prstGeom>
        </p:spPr>
      </p:pic>
    </p:spTree>
    <p:extLst>
      <p:ext uri="{BB962C8B-B14F-4D97-AF65-F5344CB8AC3E}">
        <p14:creationId xmlns:p14="http://schemas.microsoft.com/office/powerpoint/2010/main" val="14244696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
          <p:cNvSpPr txBox="1"/>
          <p:nvPr/>
        </p:nvSpPr>
        <p:spPr>
          <a:xfrm>
            <a:off x="685800" y="1524000"/>
            <a:ext cx="7848600" cy="584775"/>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600" dirty="0">
                <a:solidFill>
                  <a:schemeClr val="tx2"/>
                </a:solidFill>
              </a:rPr>
              <a:t>We consider </a:t>
            </a:r>
            <a:r>
              <a:rPr lang="en-US" sz="1600" dirty="0" smtClean="0">
                <a:solidFill>
                  <a:schemeClr val="tx2"/>
                </a:solidFill>
              </a:rPr>
              <a:t>an empty </a:t>
            </a:r>
            <a:r>
              <a:rPr lang="en-US" sz="1600" dirty="0">
                <a:solidFill>
                  <a:schemeClr val="tx2"/>
                </a:solidFill>
              </a:rPr>
              <a:t>room with a size of 6 m × 6 m × 3 m with plaster ceiling/walls and pinewood floor. </a:t>
            </a:r>
          </a:p>
        </p:txBody>
      </p:sp>
      <p:sp>
        <p:nvSpPr>
          <p:cNvPr id="4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a:xfrm>
            <a:off x="4520331" y="6475413"/>
            <a:ext cx="365760" cy="184666"/>
          </a:xfrm>
        </p:spPr>
        <p:txBody>
          <a:bodyPr/>
          <a:lstStyle/>
          <a:p>
            <a:pPr algn="ctr"/>
            <a:fld id="{6C911B8A-1E84-42DB-B751-42B7EDCBCFAE}" type="slidenum">
              <a:rPr lang="en-GB" altLang="en-US" smtClean="0"/>
              <a:pPr algn="ctr"/>
              <a:t>7</a:t>
            </a:fld>
            <a:endParaRPr lang="en-GB" altLang="en-US" dirty="0"/>
          </a:p>
        </p:txBody>
      </p:sp>
      <p:sp>
        <p:nvSpPr>
          <p:cNvPr id="12" name="Rectangle 2"/>
          <p:cNvSpPr txBox="1">
            <a:spLocks noChangeArrowheads="1"/>
          </p:cNvSpPr>
          <p:nvPr/>
        </p:nvSpPr>
        <p:spPr>
          <a:xfrm>
            <a:off x="10604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Simulation Scenario </a:t>
            </a:r>
            <a:r>
              <a:rPr lang="en-US" sz="3200" b="1" dirty="0">
                <a:solidFill>
                  <a:srgbClr val="0070C0"/>
                </a:solidFill>
              </a:rPr>
              <a:t>0</a:t>
            </a:r>
            <a:r>
              <a:rPr lang="en-US" sz="3200" b="1" dirty="0" smtClean="0">
                <a:solidFill>
                  <a:srgbClr val="0070C0"/>
                </a:solidFill>
              </a:rPr>
              <a:t>: Empty Room</a:t>
            </a:r>
            <a:endParaRPr lang="en-CA" b="1" dirty="0" smtClean="0">
              <a:solidFill>
                <a:srgbClr val="80B4CE"/>
              </a:solidFill>
              <a:effectLst>
                <a:outerShdw blurRad="38100" dist="38100" dir="2700000" algn="tl">
                  <a:srgbClr val="000000">
                    <a:alpha val="43137"/>
                  </a:srgbClr>
                </a:outerShdw>
              </a:effectLst>
            </a:endParaRPr>
          </a:p>
        </p:txBody>
      </p:sp>
      <p:sp>
        <p:nvSpPr>
          <p:cNvPr id="13" name="TextBox 12"/>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4" name="TextBox 13"/>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5" name="TextBox 14"/>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19" y="2651760"/>
            <a:ext cx="3497281" cy="2834640"/>
          </a:xfrm>
          <a:prstGeom prst="rect">
            <a:avLst/>
          </a:prstGeom>
        </p:spPr>
      </p:pic>
      <p:sp>
        <p:nvSpPr>
          <p:cNvPr id="11" name="TextBox 10"/>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pic>
        <p:nvPicPr>
          <p:cNvPr id="17" name="Picture 16" descr="D:\OZYEGIN UNIVERSITY\S005827\Ph.D. Works\Meeting Prof. Murat\Meeting 16-10-2016\CIRs\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0079" y="2675792"/>
            <a:ext cx="1280160" cy="2834640"/>
          </a:xfrm>
          <a:prstGeom prst="rect">
            <a:avLst/>
          </a:prstGeom>
          <a:noFill/>
          <a:ln>
            <a:noFill/>
          </a:ln>
        </p:spPr>
      </p:pic>
      <p:pic>
        <p:nvPicPr>
          <p:cNvPr id="18" name="Picture 17"/>
          <p:cNvPicPr>
            <a:picLocks/>
          </p:cNvPicPr>
          <p:nvPr/>
        </p:nvPicPr>
        <p:blipFill>
          <a:blip r:embed="rId5">
            <a:extLst>
              <a:ext uri="{28A0092B-C50C-407E-A947-70E740481C1C}">
                <a14:useLocalDpi xmlns:a14="http://schemas.microsoft.com/office/drawing/2010/main" val="0"/>
              </a:ext>
            </a:extLst>
          </a:blip>
          <a:stretch>
            <a:fillRect/>
          </a:stretch>
        </p:blipFill>
        <p:spPr>
          <a:xfrm>
            <a:off x="5897880" y="2667000"/>
            <a:ext cx="2560320" cy="2834640"/>
          </a:xfrm>
          <a:prstGeom prst="rect">
            <a:avLst/>
          </a:prstGeom>
        </p:spPr>
      </p:pic>
      <p:cxnSp>
        <p:nvCxnSpPr>
          <p:cNvPr id="19" name="Straight Arrow Connector 18"/>
          <p:cNvCxnSpPr/>
          <p:nvPr/>
        </p:nvCxnSpPr>
        <p:spPr bwMode="auto">
          <a:xfrm>
            <a:off x="4859216" y="3045072"/>
            <a:ext cx="1600200" cy="105156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V="1">
            <a:off x="2676643" y="3429000"/>
            <a:ext cx="1843688" cy="488818"/>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342514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07346"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Simulation Parameters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423944363"/>
              </p:ext>
            </p:extLst>
          </p:nvPr>
        </p:nvGraphicFramePr>
        <p:xfrm>
          <a:off x="1219200" y="1587817"/>
          <a:ext cx="6705600" cy="2944367"/>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xmlns="" val="20000"/>
                    </a:ext>
                  </a:extLst>
                </a:gridCol>
                <a:gridCol w="4419600">
                  <a:extLst>
                    <a:ext uri="{9D8B030D-6E8A-4147-A177-3AD203B41FA5}">
                      <a16:colId xmlns:a16="http://schemas.microsoft.com/office/drawing/2014/main" xmlns="" val="20001"/>
                    </a:ext>
                  </a:extLst>
                </a:gridCol>
              </a:tblGrid>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6</a:t>
                      </a:r>
                      <a:r>
                        <a:rPr lang="en-US" sz="1400" baseline="0" dirty="0" smtClean="0">
                          <a:effectLst/>
                          <a:latin typeface="+mj-lt"/>
                        </a:rPr>
                        <a:t> </a:t>
                      </a:r>
                      <a:r>
                        <a:rPr lang="en-US" sz="1400" dirty="0" smtClean="0">
                          <a:effectLst/>
                          <a:latin typeface="+mj-lt"/>
                        </a:rPr>
                        <a:t>m × 6</a:t>
                      </a:r>
                      <a:r>
                        <a:rPr lang="en-US" sz="1400" baseline="0" dirty="0" smtClean="0">
                          <a:effectLst/>
                          <a:latin typeface="+mj-lt"/>
                        </a:rPr>
                        <a:t> </a:t>
                      </a:r>
                      <a:r>
                        <a:rPr lang="en-US" sz="1400" dirty="0" smtClean="0">
                          <a:effectLst/>
                          <a:latin typeface="+mj-lt"/>
                        </a:rPr>
                        <a:t>m × 3 m</a:t>
                      </a:r>
                      <a:endParaRPr lang="en-US" sz="1400" dirty="0">
                        <a:effectLst/>
                        <a:latin typeface="+mj-lt"/>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Walls: </a:t>
                      </a:r>
                      <a:r>
                        <a:rPr lang="en-US" sz="1400" dirty="0" smtClean="0">
                          <a:effectLst/>
                          <a:latin typeface="+mj-lt"/>
                        </a:rPr>
                        <a:t>Plaster,</a:t>
                      </a:r>
                      <a:r>
                        <a:rPr lang="en-US" sz="1400" baseline="0" dirty="0" smtClean="0">
                          <a:effectLst/>
                          <a:latin typeface="+mj-lt"/>
                        </a:rPr>
                        <a:t> </a:t>
                      </a:r>
                      <a:r>
                        <a:rPr lang="en-US" sz="1400" dirty="0" smtClean="0">
                          <a:effectLst/>
                          <a:latin typeface="+mj-lt"/>
                        </a:rPr>
                        <a:t>Ceiling:</a:t>
                      </a:r>
                      <a:r>
                        <a:rPr lang="en-US" sz="1400" baseline="0" dirty="0" smtClean="0">
                          <a:effectLst/>
                          <a:latin typeface="+mj-lt"/>
                        </a:rPr>
                        <a:t> </a:t>
                      </a:r>
                      <a:r>
                        <a:rPr lang="en-US" sz="1400" dirty="0" smtClean="0">
                          <a:effectLst/>
                          <a:latin typeface="+mj-lt"/>
                        </a:rPr>
                        <a:t>Plaster,</a:t>
                      </a:r>
                      <a:r>
                        <a:rPr lang="en-US" sz="1400" baseline="0" dirty="0" smtClean="0">
                          <a:effectLst/>
                          <a:latin typeface="+mj-lt"/>
                        </a:rPr>
                        <a:t> </a:t>
                      </a:r>
                      <a:r>
                        <a:rPr lang="en-US" sz="1400" dirty="0" smtClean="0">
                          <a:effectLst/>
                          <a:latin typeface="+mj-lt"/>
                        </a:rPr>
                        <a:t>Floor</a:t>
                      </a:r>
                      <a:r>
                        <a:rPr lang="en-US" sz="1400" dirty="0">
                          <a:effectLst/>
                          <a:latin typeface="+mj-lt"/>
                        </a:rPr>
                        <a:t>: </a:t>
                      </a:r>
                      <a:r>
                        <a:rPr lang="en-US" sz="1400" dirty="0" smtClean="0">
                          <a:effectLst/>
                          <a:latin typeface="+mj-lt"/>
                        </a:rPr>
                        <a:t>Pinewood</a:t>
                      </a:r>
                    </a:p>
                  </a:txBody>
                  <a:tcPr marL="68580" marR="68580" marT="0" marB="0"/>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Objects specifications</a:t>
                      </a:r>
                      <a:endParaRPr lang="en-US" sz="1400" b="1" dirty="0">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Cell phone: Black gloss paint (</a:t>
                      </a:r>
                      <a:r>
                        <a:rPr lang="en-US" sz="1400" dirty="0" smtClean="0">
                          <a:solidFill>
                            <a:schemeClr val="tx2"/>
                          </a:solidFill>
                          <a:latin typeface="+mj-lt"/>
                        </a:rPr>
                        <a:t>5.5 cm × 10.5 cm × 0.5 cm</a:t>
                      </a:r>
                      <a:r>
                        <a:rPr lang="en-US" sz="1400" kern="1200" dirty="0" smtClean="0">
                          <a:solidFill>
                            <a:schemeClr val="tx1"/>
                          </a:solidFill>
                          <a:effectLst/>
                          <a:latin typeface="+mj-lt"/>
                          <a:ea typeface="Calibri"/>
                          <a:cs typeface="Times New Roman"/>
                        </a:rPr>
                        <a:t>)</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Human</a:t>
                      </a:r>
                      <a:r>
                        <a:rPr lang="en-US" sz="1400" kern="1200" baseline="0" dirty="0" smtClean="0">
                          <a:solidFill>
                            <a:schemeClr val="tx1"/>
                          </a:solidFill>
                          <a:effectLst/>
                          <a:latin typeface="+mj-lt"/>
                          <a:ea typeface="Calibri"/>
                          <a:cs typeface="Times New Roman"/>
                        </a:rPr>
                        <a:t> body: </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baseline="0" dirty="0" smtClean="0">
                          <a:solidFill>
                            <a:schemeClr val="tx1"/>
                          </a:solidFill>
                          <a:effectLst/>
                          <a:latin typeface="+mj-lt"/>
                          <a:ea typeface="Calibri"/>
                          <a:cs typeface="Times New Roman"/>
                        </a:rPr>
                        <a:t>Shoes: Black gloss paint</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baseline="0" dirty="0" smtClean="0">
                          <a:solidFill>
                            <a:schemeClr val="tx1"/>
                          </a:solidFill>
                          <a:effectLst/>
                          <a:latin typeface="+mj-lt"/>
                          <a:ea typeface="Calibri"/>
                          <a:cs typeface="Times New Roman"/>
                        </a:rPr>
                        <a:t>Head &amp; Hands: Absorbing</a:t>
                      </a:r>
                    </a:p>
                    <a:p>
                      <a:pPr marL="274320" marR="0" indent="-182880" algn="l" defTabSz="914400" rtl="0" eaLnBrk="1" fontAlgn="auto" latinLnBrk="0" hangingPunct="1">
                        <a:lnSpc>
                          <a:spcPct val="115000"/>
                        </a:lnSpc>
                        <a:spcBef>
                          <a:spcPts val="0"/>
                        </a:spcBef>
                        <a:spcAft>
                          <a:spcPts val="0"/>
                        </a:spcAft>
                        <a:buClrTx/>
                        <a:buSzTx/>
                        <a:buFont typeface="Wingdings" pitchFamily="2" charset="2"/>
                        <a:buChar char="§"/>
                        <a:tabLst/>
                        <a:defRPr/>
                      </a:pPr>
                      <a:r>
                        <a:rPr lang="en-US" sz="1400" kern="1200" baseline="0" dirty="0" smtClean="0">
                          <a:solidFill>
                            <a:schemeClr val="tx1"/>
                          </a:solidFill>
                          <a:effectLst/>
                          <a:latin typeface="+mj-lt"/>
                          <a:ea typeface="Calibri"/>
                          <a:cs typeface="Times New Roman"/>
                        </a:rPr>
                        <a:t>Clothes: Cotton</a:t>
                      </a:r>
                    </a:p>
                  </a:txBody>
                  <a:tcPr marL="68580" marR="68580" marT="0" marB="0"/>
                </a:tc>
                <a:extLst>
                  <a:ext uri="{0D108BD9-81ED-4DB2-BD59-A6C34878D82A}">
                    <a16:rowId xmlns:a16="http://schemas.microsoft.com/office/drawing/2014/main" xmlns="" val="10003"/>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Luminary Specifications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kern="1200" dirty="0" smtClean="0">
                          <a:solidFill>
                            <a:schemeClr val="tx1"/>
                          </a:solidFill>
                          <a:effectLst/>
                          <a:latin typeface="+mj-lt"/>
                          <a:ea typeface="Calibri"/>
                          <a:cs typeface="Times New Roman"/>
                        </a:rPr>
                        <a:t>Brand: CR6-800L Cree Inc.</a:t>
                      </a:r>
                    </a:p>
                    <a:p>
                      <a:pPr marL="0" marR="0">
                        <a:lnSpc>
                          <a:spcPct val="115000"/>
                        </a:lnSpc>
                        <a:spcBef>
                          <a:spcPts val="0"/>
                        </a:spcBef>
                        <a:spcAft>
                          <a:spcPts val="0"/>
                        </a:spcAft>
                      </a:pPr>
                      <a:r>
                        <a:rPr lang="en-US" sz="1400" kern="1200" dirty="0" smtClean="0">
                          <a:solidFill>
                            <a:schemeClr val="tx1"/>
                          </a:solidFill>
                          <a:effectLst/>
                          <a:latin typeface="+mj-lt"/>
                          <a:ea typeface="Calibri"/>
                          <a:cs typeface="Times New Roman"/>
                        </a:rPr>
                        <a:t>Half viewing</a:t>
                      </a:r>
                      <a:r>
                        <a:rPr lang="en-US" sz="1400" kern="1200" baseline="0" dirty="0" smtClean="0">
                          <a:solidFill>
                            <a:schemeClr val="tx1"/>
                          </a:solidFill>
                          <a:effectLst/>
                          <a:latin typeface="+mj-lt"/>
                          <a:ea typeface="Calibri"/>
                          <a:cs typeface="Times New Roman"/>
                        </a:rPr>
                        <a:t> angle: 40º</a:t>
                      </a:r>
                      <a:endParaRPr lang="en-US" sz="1400" kern="12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luminaries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mn-ea"/>
                          <a:cs typeface="+mn-cs"/>
                        </a:rPr>
                        <a:t>9</a:t>
                      </a:r>
                      <a:endParaRPr lang="en-US" sz="1400" dirty="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PDs</a:t>
                      </a:r>
                      <a:endParaRPr lang="en-US" sz="1400" b="1" kern="1200" dirty="0">
                        <a:solidFill>
                          <a:schemeClr val="tx1"/>
                        </a:solidFill>
                        <a:effectLst/>
                        <a:latin typeface="+mj-lt"/>
                        <a:ea typeface="+mn-ea"/>
                        <a:cs typeface="+mn-cs"/>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j-lt"/>
                          <a:ea typeface="+mn-ea"/>
                          <a:cs typeface="+mn-cs"/>
                        </a:rPr>
                        <a:t>7</a:t>
                      </a:r>
                      <a:endParaRPr lang="en-US" sz="1400" kern="1200" dirty="0" smtClean="0">
                        <a:solidFill>
                          <a:schemeClr val="tx1"/>
                        </a:solidFill>
                        <a:effectLst/>
                        <a:latin typeface="Times New Roman" pitchFamily="18" charset="0"/>
                        <a:ea typeface="+mn-ea"/>
                        <a:cs typeface="Times New Roman" pitchFamily="18" charset="0"/>
                      </a:endParaRPr>
                    </a:p>
                  </a:txBody>
                  <a:tcPr marL="68580" marR="68580" marT="0" marB="0"/>
                </a:tc>
                <a:extLst>
                  <a:ext uri="{0D108BD9-81ED-4DB2-BD59-A6C34878D82A}">
                    <a16:rowId xmlns:a16="http://schemas.microsoft.com/office/drawing/2014/main" xmlns="" val="10006"/>
                  </a:ext>
                </a:extLst>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Receiver area</a:t>
                      </a:r>
                      <a:endParaRPr lang="en-US" sz="1400" b="1" kern="1200" dirty="0">
                        <a:solidFill>
                          <a:schemeClr val="tx1"/>
                        </a:solidFill>
                        <a:effectLst/>
                        <a:latin typeface="+mj-lt"/>
                        <a:ea typeface="+mn-ea"/>
                        <a:cs typeface="+mn-cs"/>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mj-lt"/>
                          <a:ea typeface="+mn-ea"/>
                          <a:cs typeface="+mn-cs"/>
                        </a:rPr>
                        <a:t>1 </a:t>
                      </a:r>
                      <a:r>
                        <a:rPr lang="en-US" sz="1400" kern="1200" dirty="0" smtClean="0">
                          <a:solidFill>
                            <a:schemeClr val="tx1"/>
                          </a:solidFill>
                          <a:effectLst/>
                          <a:latin typeface="Times New Roman" pitchFamily="18" charset="0"/>
                          <a:ea typeface="+mn-ea"/>
                          <a:cs typeface="Times New Roman" pitchFamily="18" charset="0"/>
                        </a:rPr>
                        <a:t>cm</a:t>
                      </a:r>
                      <a:r>
                        <a:rPr lang="en-US" sz="1400" kern="1200" baseline="30000" dirty="0" smtClean="0">
                          <a:solidFill>
                            <a:schemeClr val="tx1"/>
                          </a:solidFill>
                          <a:effectLst/>
                          <a:latin typeface="Times New Roman" pitchFamily="18" charset="0"/>
                          <a:ea typeface="+mn-ea"/>
                          <a:cs typeface="Times New Roman" pitchFamily="18" charset="0"/>
                        </a:rPr>
                        <a:t>2</a:t>
                      </a:r>
                      <a:endParaRPr lang="en-US" sz="1400" kern="1200" dirty="0" smtClean="0">
                        <a:solidFill>
                          <a:schemeClr val="tx1"/>
                        </a:solidFill>
                        <a:effectLst/>
                        <a:latin typeface="Times New Roman" pitchFamily="18" charset="0"/>
                        <a:ea typeface="+mn-ea"/>
                        <a:cs typeface="Times New Roman" pitchFamily="18" charset="0"/>
                      </a:endParaRPr>
                    </a:p>
                  </a:txBody>
                  <a:tcPr marL="68580" marR="68580" marT="0" marB="0"/>
                </a:tc>
                <a:extLst>
                  <a:ext uri="{0D108BD9-81ED-4DB2-BD59-A6C34878D82A}">
                    <a16:rowId xmlns:a16="http://schemas.microsoft.com/office/drawing/2014/main" xmlns="" val="547310967"/>
                  </a:ext>
                </a:extLst>
              </a:tr>
            </a:tbl>
          </a:graphicData>
        </a:graphic>
      </p:graphicFrame>
      <p:sp>
        <p:nvSpPr>
          <p:cNvPr id="7" name="Slide Number Placeholder 6"/>
          <p:cNvSpPr>
            <a:spLocks noGrp="1"/>
          </p:cNvSpPr>
          <p:nvPr>
            <p:ph type="sldNum" sz="quarter" idx="12"/>
          </p:nvPr>
        </p:nvSpPr>
        <p:spPr/>
        <p:txBody>
          <a:bodyPr/>
          <a:lstStyle/>
          <a:p>
            <a:pPr algn="ctr"/>
            <a:fld id="{2F03CF15-9775-4923-BCFF-1A75B19C3DAF}" type="slidenum">
              <a:rPr lang="en-GB" altLang="en-US" smtClean="0"/>
              <a:pPr algn="ctr"/>
              <a:t>8</a:t>
            </a:fld>
            <a:endParaRPr lang="en-GB" altLang="en-US" dirty="0"/>
          </a:p>
        </p:txBody>
      </p:sp>
      <p:sp>
        <p:nvSpPr>
          <p:cNvPr id="6" name="TextBox 5"/>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8" name="TextBox 7"/>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9" name="TextBox 8"/>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1" name="TextBox 10"/>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3974661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1285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Light Source</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4" name="TextBox 7"/>
          <p:cNvSpPr txBox="1"/>
          <p:nvPr/>
        </p:nvSpPr>
        <p:spPr>
          <a:xfrm>
            <a:off x="723900" y="1324669"/>
            <a:ext cx="73151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In simulation study, we use the LED luminary </a:t>
            </a:r>
            <a:r>
              <a:rPr lang="en-US" sz="1800" dirty="0" smtClean="0">
                <a:solidFill>
                  <a:schemeClr val="tx2"/>
                </a:solidFill>
              </a:rPr>
              <a:t>“</a:t>
            </a:r>
            <a:r>
              <a:rPr lang="en-US" sz="1800" dirty="0">
                <a:solidFill>
                  <a:schemeClr val="tx2"/>
                </a:solidFill>
              </a:rPr>
              <a:t>CR6-800L</a:t>
            </a:r>
            <a:r>
              <a:rPr lang="en-US" sz="1800" dirty="0" smtClean="0">
                <a:solidFill>
                  <a:schemeClr val="tx2"/>
                </a:solidFill>
              </a:rPr>
              <a:t>” </a:t>
            </a:r>
            <a:r>
              <a:rPr lang="en-US" sz="1800" dirty="0">
                <a:solidFill>
                  <a:schemeClr val="tx2"/>
                </a:solidFill>
              </a:rPr>
              <a:t>from </a:t>
            </a:r>
            <a:r>
              <a:rPr lang="en-US" sz="1800" dirty="0" smtClean="0">
                <a:solidFill>
                  <a:schemeClr val="tx2"/>
                </a:solidFill>
              </a:rPr>
              <a:t>Cree. </a:t>
            </a:r>
            <a:endParaRPr lang="en-US" sz="500" dirty="0">
              <a:solidFill>
                <a:srgbClr val="0070C0"/>
              </a:solidFill>
            </a:endParaRPr>
          </a:p>
        </p:txBody>
      </p:sp>
      <p:sp>
        <p:nvSpPr>
          <p:cNvPr id="6" name="TextBox 7"/>
          <p:cNvSpPr txBox="1"/>
          <p:nvPr/>
        </p:nvSpPr>
        <p:spPr>
          <a:xfrm>
            <a:off x="5197475" y="4523601"/>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r>
              <a:rPr lang="en-US" baseline="30000" dirty="0" smtClean="0"/>
              <a:t>®</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2638"/>
          <a:stretch/>
        </p:blipFill>
        <p:spPr bwMode="auto">
          <a:xfrm>
            <a:off x="914400" y="1762112"/>
            <a:ext cx="3566160" cy="459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8" name="Picture 2" descr="C:\Users\CTTLab\Desktop\Capture5.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160" y="1905000"/>
            <a:ext cx="2834640" cy="265176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lgn="ctr"/>
            <a:fld id="{2F03CF15-9775-4923-BCFF-1A75B19C3DAF}" type="slidenum">
              <a:rPr lang="en-GB" altLang="en-US" smtClean="0"/>
              <a:pPr algn="ctr"/>
              <a:t>9</a:t>
            </a:fld>
            <a:endParaRPr lang="en-GB" altLang="en-US" dirty="0"/>
          </a:p>
        </p:txBody>
      </p:sp>
      <p:sp>
        <p:nvSpPr>
          <p:cNvPr id="8" name="TextBox 7"/>
          <p:cNvSpPr txBox="1"/>
          <p:nvPr/>
        </p:nvSpPr>
        <p:spPr>
          <a:xfrm>
            <a:off x="685800" y="304800"/>
            <a:ext cx="914400" cy="307777"/>
          </a:xfrm>
          <a:prstGeom prst="rect">
            <a:avLst/>
          </a:prstGeom>
          <a:noFill/>
        </p:spPr>
        <p:txBody>
          <a:bodyPr wrap="square" rtlCol="0">
            <a:spAutoFit/>
          </a:bodyPr>
          <a:lstStyle/>
          <a:p>
            <a:r>
              <a:rPr lang="en-US" sz="1400" b="1" dirty="0" smtClean="0"/>
              <a:t>July 2018</a:t>
            </a:r>
            <a:endParaRPr lang="en-US" sz="1400" b="1" dirty="0"/>
          </a:p>
        </p:txBody>
      </p:sp>
      <p:sp>
        <p:nvSpPr>
          <p:cNvPr id="10" name="TextBox 9"/>
          <p:cNvSpPr txBox="1"/>
          <p:nvPr/>
        </p:nvSpPr>
        <p:spPr>
          <a:xfrm>
            <a:off x="5943600" y="301823"/>
            <a:ext cx="2651760" cy="307777"/>
          </a:xfrm>
          <a:prstGeom prst="rect">
            <a:avLst/>
          </a:prstGeom>
          <a:noFill/>
        </p:spPr>
        <p:txBody>
          <a:bodyPr wrap="square" rtlCol="0">
            <a:spAutoFit/>
          </a:bodyPr>
          <a:lstStyle/>
          <a:p>
            <a:r>
              <a:rPr lang="tr-TR" sz="1400" b="1" dirty="0"/>
              <a:t> doc.: IEEE </a:t>
            </a:r>
            <a:r>
              <a:rPr lang="hu-HU" sz="1400" b="1" dirty="0" smtClean="0"/>
              <a:t>11-18-1236-00-00bb</a:t>
            </a:r>
            <a:endParaRPr lang="en-US" sz="1400" b="1" dirty="0"/>
          </a:p>
        </p:txBody>
      </p:sp>
      <p:sp>
        <p:nvSpPr>
          <p:cNvPr id="11" name="TextBox 10"/>
          <p:cNvSpPr txBox="1"/>
          <p:nvPr/>
        </p:nvSpPr>
        <p:spPr>
          <a:xfrm>
            <a:off x="609600" y="6451208"/>
            <a:ext cx="1188720" cy="365760"/>
          </a:xfrm>
          <a:prstGeom prst="rect">
            <a:avLst/>
          </a:prstGeom>
          <a:noFill/>
        </p:spPr>
        <p:txBody>
          <a:bodyPr wrap="square" rtlCol="0">
            <a:spAutoFit/>
          </a:bodyPr>
          <a:lstStyle/>
          <a:p>
            <a:r>
              <a:rPr lang="en-US" sz="1400" dirty="0" smtClean="0"/>
              <a:t>Submission</a:t>
            </a:r>
            <a:endParaRPr lang="en-US" sz="1400" dirty="0"/>
          </a:p>
        </p:txBody>
      </p:sp>
      <p:sp>
        <p:nvSpPr>
          <p:cNvPr id="13" name="TextBox 12"/>
          <p:cNvSpPr txBox="1"/>
          <p:nvPr/>
        </p:nvSpPr>
        <p:spPr>
          <a:xfrm>
            <a:off x="5292968" y="6453552"/>
            <a:ext cx="3383280" cy="307777"/>
          </a:xfrm>
          <a:prstGeom prst="rect">
            <a:avLst/>
          </a:prstGeom>
          <a:noFill/>
        </p:spPr>
        <p:txBody>
          <a:bodyPr wrap="square" rtlCol="0">
            <a:spAutoFit/>
          </a:bodyPr>
          <a:lstStyle/>
          <a:p>
            <a:r>
              <a:rPr lang="en-US" sz="1400" dirty="0" smtClean="0"/>
              <a:t>M. </a:t>
            </a:r>
            <a:r>
              <a:rPr lang="en-US" sz="1400" dirty="0" err="1" smtClean="0"/>
              <a:t>Uysal</a:t>
            </a:r>
            <a:r>
              <a:rPr lang="en-US" sz="1400" dirty="0" smtClean="0"/>
              <a:t>, F. </a:t>
            </a:r>
            <a:r>
              <a:rPr lang="en-US" sz="1400" dirty="0" err="1" smtClean="0"/>
              <a:t>Miramirkhani</a:t>
            </a:r>
            <a:r>
              <a:rPr lang="en-US" sz="1400" dirty="0" smtClean="0"/>
              <a:t>, T. </a:t>
            </a:r>
            <a:r>
              <a:rPr lang="en-US" sz="1400" dirty="0" err="1" smtClean="0"/>
              <a:t>Baykas</a:t>
            </a:r>
            <a:r>
              <a:rPr lang="en-US" sz="1400" dirty="0" smtClean="0"/>
              <a:t>, </a:t>
            </a:r>
            <a:r>
              <a:rPr lang="en-US" sz="1400" i="1" dirty="0" smtClean="0"/>
              <a:t>et al.</a:t>
            </a:r>
            <a:endParaRPr lang="en-US" sz="1400" i="1" dirty="0"/>
          </a:p>
        </p:txBody>
      </p:sp>
    </p:spTree>
    <p:extLst>
      <p:ext uri="{BB962C8B-B14F-4D97-AF65-F5344CB8AC3E}">
        <p14:creationId xmlns:p14="http://schemas.microsoft.com/office/powerpoint/2010/main" val="18262326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10483</TotalTime>
  <Words>5214</Words>
  <Application>Microsoft Macintosh PowerPoint</Application>
  <PresentationFormat>On-screen Show (4:3)</PresentationFormat>
  <Paragraphs>1051</Paragraphs>
  <Slides>59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IEEE-P802_15</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Hewlett-Packard Company</dc:creator>
  <dc:description>&lt;doc#&gt;</dc:description>
  <cp:lastModifiedBy>Tuncer Baykas</cp:lastModifiedBy>
  <cp:revision>597</cp:revision>
  <cp:lastPrinted>1998-02-10T13:28:06Z</cp:lastPrinted>
  <dcterms:created xsi:type="dcterms:W3CDTF">2015-01-07T12:47:05Z</dcterms:created>
  <dcterms:modified xsi:type="dcterms:W3CDTF">2018-07-09T10:50:59Z</dcterms:modified>
</cp:coreProperties>
</file>