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8" r:id="rId5"/>
    <p:sldId id="276" r:id="rId6"/>
    <p:sldId id="265" r:id="rId7"/>
    <p:sldId id="270" r:id="rId8"/>
    <p:sldId id="272" r:id="rId9"/>
    <p:sldId id="277" r:id="rId10"/>
    <p:sldId id="263" r:id="rId11"/>
    <p:sldId id="264" r:id="rId12"/>
    <p:sldId id="274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31" autoAdjust="0"/>
    <p:restoredTop sz="97829" autoAdjust="0"/>
  </p:normalViewPr>
  <p:slideViewPr>
    <p:cSldViewPr>
      <p:cViewPr varScale="1">
        <p:scale>
          <a:sx n="76" d="100"/>
          <a:sy n="76" d="100"/>
        </p:scale>
        <p:origin x="111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802.11-16/0500r0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Huawei </a:t>
            </a:r>
            <a:r>
              <a:rPr lang="en-GB" dirty="0" smtClean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Huawei Technologies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802.11-18/1222r0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Visio_2003-2010_Drawing33.vsd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Microsoft_Visio_2003-2010_Drawing55.vsd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Microsoft_Visio_2003-2010_Drawing22.vsd"/><Relationship Id="rId10" Type="http://schemas.openxmlformats.org/officeDocument/2006/relationships/oleObject" Target="../embeddings/Microsoft_Visio_2003-2010_Drawing44.vsd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6.bin"/><Relationship Id="rId7" Type="http://schemas.openxmlformats.org/officeDocument/2006/relationships/package" Target="../embeddings/Microsoft_Visio_Drawing2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Drawing11.vsdx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image" Target="../media/image2.emf"/><Relationship Id="rId4" Type="http://schemas.openxmlformats.org/officeDocument/2006/relationships/oleObject" Target="../embeddings/Microsoft_Visio_2003-2010_Drawing66.vsd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System Level Simulation Results of Full Duplex Transmission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11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299369"/>
              </p:ext>
            </p:extLst>
          </p:nvPr>
        </p:nvGraphicFramePr>
        <p:xfrm>
          <a:off x="509588" y="2630488"/>
          <a:ext cx="7986712" cy="267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Document" r:id="rId5" imgW="8250056" imgH="2765808" progId="Word.Document.8">
                  <p:embed/>
                </p:oleObj>
              </mc:Choice>
              <mc:Fallback>
                <p:oleObj name="Document" r:id="rId5" imgW="8250056" imgH="2765808" progId="Word.Document.8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0488"/>
                        <a:ext cx="7986712" cy="267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971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Through NS3 based system level simulation, we demonstrate that a large amount of throughput gain can be achieved by using FD transmission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the symmetric FD case, more than 100% throughput gain can be obtained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the asymmetric FD case, 27%~44% throughput gain is achievable.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Further optimization may be needed to increase the throughput gain (e.g., more precise power control)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IEEE 802.11-18/0191r0, 802.11 Full Duplex</a:t>
            </a:r>
            <a:endParaRPr lang="en-US" altLang="zh-CN" dirty="0" smtClean="0"/>
          </a:p>
          <a:p>
            <a:r>
              <a:rPr lang="en-US" altLang="zh-CN" dirty="0" smtClean="0"/>
              <a:t>[2]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 IEEE </a:t>
            </a:r>
            <a:r>
              <a:rPr lang="en-GB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802.11-18/0549r0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, </a:t>
            </a:r>
            <a:r>
              <a:rPr lang="en-GB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Full Duplex for 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802.11 </a:t>
            </a:r>
            <a:endParaRPr lang="en-US" dirty="0" smtClean="0"/>
          </a:p>
          <a:p>
            <a:r>
              <a:rPr lang="en-US" altLang="zh-CN" dirty="0" smtClean="0"/>
              <a:t>[3]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 IEEE 802.11-18/0448r1, </a:t>
            </a:r>
            <a:r>
              <a:rPr lang="en-US" dirty="0"/>
              <a:t>Full Duplex Benefits and Challenges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6912" y="4038600"/>
            <a:ext cx="7770813" cy="1065213"/>
          </a:xfrm>
        </p:spPr>
        <p:txBody>
          <a:bodyPr/>
          <a:lstStyle/>
          <a:p>
            <a:pPr algn="l"/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053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609600"/>
          </a:xfrm>
        </p:spPr>
        <p:txBody>
          <a:bodyPr/>
          <a:lstStyle/>
          <a:p>
            <a:r>
              <a:rPr lang="en-US" altLang="zh-CN" dirty="0"/>
              <a:t>[2]</a:t>
            </a:r>
            <a:r>
              <a:rPr lang="en-GB" kern="1200" dirty="0">
                <a:latin typeface="Times New Roman" pitchFamily="16" charset="0"/>
                <a:ea typeface="MS Gothic" charset="-128"/>
                <a:cs typeface="Arial Unicode MS" charset="0"/>
              </a:rPr>
              <a:t> IEEE 802.11-18/0549r0, Full Duplex for 802.11 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167" y="2804464"/>
            <a:ext cx="5988670" cy="2601077"/>
          </a:xfrm>
          <a:prstGeom prst="rect">
            <a:avLst/>
          </a:prstGeom>
        </p:spPr>
      </p:pic>
      <p:sp>
        <p:nvSpPr>
          <p:cNvPr id="8" name="TextBox 15"/>
          <p:cNvSpPr txBox="1"/>
          <p:nvPr/>
        </p:nvSpPr>
        <p:spPr>
          <a:xfrm>
            <a:off x="6017569" y="3202057"/>
            <a:ext cx="145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With Full Duplex Echo Cancellation</a:t>
            </a:r>
          </a:p>
        </p:txBody>
      </p:sp>
      <p:sp>
        <p:nvSpPr>
          <p:cNvPr id="9" name="TextBox 17"/>
          <p:cNvSpPr txBox="1"/>
          <p:nvPr/>
        </p:nvSpPr>
        <p:spPr>
          <a:xfrm>
            <a:off x="6004108" y="4545818"/>
            <a:ext cx="158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Without Full Duplex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Echo Cancellation</a:t>
            </a: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xmlns="" id="{8FDC5169-75F5-4A9C-83A0-A7BC1DFDADF5}"/>
              </a:ext>
            </a:extLst>
          </p:cNvPr>
          <p:cNvSpPr/>
          <p:nvPr/>
        </p:nvSpPr>
        <p:spPr>
          <a:xfrm>
            <a:off x="381000" y="5667787"/>
            <a:ext cx="838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i="1" dirty="0">
                <a:solidFill>
                  <a:srgbClr val="7F7F7F"/>
                </a:solidFill>
                <a:latin typeface="Roboto"/>
              </a:rPr>
              <a:t>Assumptions: 5GHz UNI-I, 4x4 MU-MIMO capable AP, 80MHz Channel Bandwidth, ZFBF </a:t>
            </a:r>
            <a:r>
              <a:rPr lang="en-US" sz="2000" i="1" dirty="0" smtClean="0">
                <a:solidFill>
                  <a:srgbClr val="7F7F7F"/>
                </a:solidFill>
                <a:latin typeface="Roboto"/>
              </a:rPr>
              <a:t>receiver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698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Full Duplex (FD) technology is investigated as a candidate of key technology for the next generation of Wi-Fi [1-3].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Some initial results have been shown in [</a:t>
            </a:r>
            <a:r>
              <a:rPr lang="en-GB" dirty="0"/>
              <a:t>2</a:t>
            </a:r>
            <a:r>
              <a:rPr lang="en-GB" dirty="0" smtClean="0"/>
              <a:t>] to demonstrate the throughput enhancement with interference cancellation.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is to provide more system level simulation results to show the throughput gain of FD based on the NS3 simulation platform.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3803500" cy="4572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Number of AP: 1,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Number of </a:t>
            </a:r>
            <a:r>
              <a:rPr lang="en-US" altLang="zh-CN" sz="2000" dirty="0" smtClean="0"/>
              <a:t>STAs per BSS: 10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BSS Range: 10m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Bandwidth: </a:t>
            </a:r>
            <a:r>
              <a:rPr lang="en-GB" sz="2000" dirty="0" smtClean="0"/>
              <a:t>20MHz </a:t>
            </a:r>
            <a:r>
              <a:rPr lang="en-GB" sz="2000" dirty="0"/>
              <a:t>@ </a:t>
            </a:r>
            <a:r>
              <a:rPr lang="en-GB" sz="2000" dirty="0" smtClean="0"/>
              <a:t>2.4GHz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Self interference cancelation (SIC): </a:t>
            </a:r>
            <a:r>
              <a:rPr lang="en-GB" sz="2000" dirty="0" smtClean="0"/>
              <a:t>80dB~120dB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Traffic model: full buffer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Packet size: 1500 </a:t>
            </a:r>
            <a:r>
              <a:rPr lang="en-GB" sz="2000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Data MCS: link adaptation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Antenna#: AP 1, STA 1</a:t>
            </a:r>
            <a:endParaRPr lang="en-GB" sz="16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48200" y="1828800"/>
            <a:ext cx="3894138" cy="13379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 position: random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(uniform distribution) within a certain BSS range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24" name="矩形 23"/>
          <p:cNvSpPr/>
          <p:nvPr/>
        </p:nvSpPr>
        <p:spPr bwMode="auto">
          <a:xfrm>
            <a:off x="5397000" y="333856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477000" y="333856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5397000" y="441868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6477000" y="4418687"/>
            <a:ext cx="1080000" cy="108012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3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462122"/>
              </p:ext>
            </p:extLst>
          </p:nvPr>
        </p:nvGraphicFramePr>
        <p:xfrm>
          <a:off x="5830054" y="3539048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1" name="Visio" r:id="rId5" imgW="470630" imgH="1381315" progId="">
                  <p:embed/>
                </p:oleObj>
              </mc:Choice>
              <mc:Fallback>
                <p:oleObj name="Visio" r:id="rId5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054" y="3539048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271120"/>
              </p:ext>
            </p:extLst>
          </p:nvPr>
        </p:nvGraphicFramePr>
        <p:xfrm>
          <a:off x="6950604" y="3539743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2" name="Visio" r:id="rId8" imgW="470630" imgH="1381315" progId="">
                  <p:embed/>
                </p:oleObj>
              </mc:Choice>
              <mc:Fallback>
                <p:oleObj name="Visio" r:id="rId8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0604" y="3539743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64249"/>
              </p:ext>
            </p:extLst>
          </p:nvPr>
        </p:nvGraphicFramePr>
        <p:xfrm>
          <a:off x="5828650" y="4663992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3" name="Visio" r:id="rId10" imgW="470630" imgH="1381315" progId="">
                  <p:embed/>
                </p:oleObj>
              </mc:Choice>
              <mc:Fallback>
                <p:oleObj name="Visio" r:id="rId10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8650" y="4663992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898125"/>
              </p:ext>
            </p:extLst>
          </p:nvPr>
        </p:nvGraphicFramePr>
        <p:xfrm>
          <a:off x="6949200" y="4664687"/>
          <a:ext cx="213892" cy="632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84" name="Visio" r:id="rId12" imgW="470630" imgH="1381315" progId="">
                  <p:embed/>
                </p:oleObj>
              </mc:Choice>
              <mc:Fallback>
                <p:oleObj name="Visio" r:id="rId12" imgW="470630" imgH="138131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9200" y="4664687"/>
                        <a:ext cx="213892" cy="63294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" name="直接箭头连接符 39"/>
          <p:cNvCxnSpPr/>
          <p:nvPr/>
        </p:nvCxnSpPr>
        <p:spPr bwMode="auto">
          <a:xfrm>
            <a:off x="5397000" y="5599742"/>
            <a:ext cx="1030716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41" name="TextBox 21"/>
          <p:cNvSpPr txBox="1"/>
          <p:nvPr/>
        </p:nvSpPr>
        <p:spPr>
          <a:xfrm>
            <a:off x="5496218" y="5673214"/>
            <a:ext cx="83227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BSS Range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procedure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48824"/>
            <a:ext cx="7770813" cy="1905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Baseline: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EDCA based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Full Duplex: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Trigger </a:t>
            </a:r>
            <a:r>
              <a:rPr lang="en-US" sz="1600" dirty="0"/>
              <a:t>frame initiates every transmission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Symmetric </a:t>
            </a:r>
            <a:r>
              <a:rPr lang="en-US" sz="1400" dirty="0" smtClean="0"/>
              <a:t>case (both AP and STA have FD capability)</a:t>
            </a:r>
            <a:endParaRPr lang="en-US" sz="1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Asymmetric </a:t>
            </a:r>
            <a:r>
              <a:rPr lang="en-US" sz="1400" dirty="0" smtClean="0"/>
              <a:t>case (only AP has FD capability)</a:t>
            </a:r>
            <a:endParaRPr 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627784" y="3883196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2627784" y="4459260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 bwMode="auto">
          <a:xfrm>
            <a:off x="3275856" y="3595164"/>
            <a:ext cx="1080120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</a:t>
            </a:r>
          </a:p>
        </p:txBody>
      </p:sp>
      <p:sp>
        <p:nvSpPr>
          <p:cNvPr id="10" name="矩形 9"/>
          <p:cNvSpPr/>
          <p:nvPr/>
        </p:nvSpPr>
        <p:spPr bwMode="auto">
          <a:xfrm>
            <a:off x="4572000" y="3595164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1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7092280" y="4171228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572000" y="4171227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2</a:t>
            </a:r>
          </a:p>
        </p:txBody>
      </p:sp>
      <p:sp>
        <p:nvSpPr>
          <p:cNvPr id="13" name="矩形 12"/>
          <p:cNvSpPr/>
          <p:nvPr/>
        </p:nvSpPr>
        <p:spPr bwMode="auto">
          <a:xfrm>
            <a:off x="7092280" y="3595164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570109" y="355451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566601" y="4068611"/>
            <a:ext cx="508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2627784" y="5152502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 bwMode="auto">
          <a:xfrm>
            <a:off x="2627784" y="5661163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 bwMode="auto">
          <a:xfrm>
            <a:off x="3275856" y="4864470"/>
            <a:ext cx="1080120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</a:t>
            </a:r>
          </a:p>
        </p:txBody>
      </p:sp>
      <p:sp>
        <p:nvSpPr>
          <p:cNvPr id="19" name="矩形 18"/>
          <p:cNvSpPr/>
          <p:nvPr/>
        </p:nvSpPr>
        <p:spPr bwMode="auto">
          <a:xfrm>
            <a:off x="4572000" y="4864470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1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7092280" y="5373131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1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7092280" y="4864470"/>
            <a:ext cx="5760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BA 2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570109" y="482382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AP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566601" y="5270514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STA1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4" name="直接连接符 23"/>
          <p:cNvCxnSpPr/>
          <p:nvPr/>
        </p:nvCxnSpPr>
        <p:spPr bwMode="auto">
          <a:xfrm>
            <a:off x="2627784" y="6123738"/>
            <a:ext cx="5688632" cy="0"/>
          </a:xfrm>
          <a:prstGeom prst="line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 bwMode="auto">
          <a:xfrm>
            <a:off x="4572000" y="5835705"/>
            <a:ext cx="2376264" cy="288032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566601" y="5733089"/>
            <a:ext cx="5983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STA2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67544" y="3876218"/>
            <a:ext cx="1327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Symmetric case</a:t>
            </a:r>
          </a:p>
        </p:txBody>
      </p:sp>
      <p:sp>
        <p:nvSpPr>
          <p:cNvPr id="28" name="矩形 27"/>
          <p:cNvSpPr/>
          <p:nvPr/>
        </p:nvSpPr>
        <p:spPr>
          <a:xfrm>
            <a:off x="481932" y="5136998"/>
            <a:ext cx="14285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Asymmetric case</a:t>
            </a:r>
          </a:p>
        </p:txBody>
      </p:sp>
      <p:sp>
        <p:nvSpPr>
          <p:cNvPr id="2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259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architecture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40468" y="4851523"/>
            <a:ext cx="7616145" cy="1446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When start transmission, the AP should decide whether to send a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u="sng" dirty="0" smtClean="0">
                <a:solidFill>
                  <a:srgbClr val="FF0000"/>
                </a:solidFill>
              </a:rPr>
              <a:t>Considering self interference and mutual interference, if the predicted sum rate of the two FD links (UL+DL) is higher than the link without using FD, then send a Trigger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If needed, send the Trigger frame, followed by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STA side: send data after receiving the Trigger frame</a:t>
            </a:r>
            <a:endParaRPr 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84046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190706"/>
              </p:ext>
            </p:extLst>
          </p:nvPr>
        </p:nvGraphicFramePr>
        <p:xfrm>
          <a:off x="840468" y="1442106"/>
          <a:ext cx="2664732" cy="2977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9" name="Visio" r:id="rId4" imgW="4057650" imgH="4533995" progId="Visio.Drawing.15">
                  <p:embed/>
                </p:oleObj>
              </mc:Choice>
              <mc:Fallback>
                <p:oleObj name="Visio" r:id="rId4" imgW="4057650" imgH="4533995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468" y="1442106"/>
                        <a:ext cx="2664732" cy="29774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551999"/>
              </p:ext>
            </p:extLst>
          </p:nvPr>
        </p:nvGraphicFramePr>
        <p:xfrm>
          <a:off x="4955513" y="1371600"/>
          <a:ext cx="2840753" cy="3038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0" name="Visio" r:id="rId7" imgW="4238530" imgH="4533995" progId="Visio.Drawing.15">
                  <p:embed/>
                </p:oleObj>
              </mc:Choice>
              <mc:Fallback>
                <p:oleObj name="Visio" r:id="rId7" imgW="4238530" imgH="4533995" progId="Visio.Drawing.15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5513" y="1371600"/>
                        <a:ext cx="2840753" cy="30386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 bwMode="auto">
          <a:xfrm>
            <a:off x="1905000" y="4520029"/>
            <a:ext cx="838200" cy="228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 side</a:t>
            </a:r>
          </a:p>
        </p:txBody>
      </p:sp>
      <p:sp>
        <p:nvSpPr>
          <p:cNvPr id="14" name="矩形 13"/>
          <p:cNvSpPr/>
          <p:nvPr/>
        </p:nvSpPr>
        <p:spPr bwMode="auto">
          <a:xfrm>
            <a:off x="6111878" y="4520029"/>
            <a:ext cx="974722" cy="228600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STA side</a:t>
            </a:r>
          </a:p>
        </p:txBody>
      </p:sp>
    </p:spTree>
    <p:extLst>
      <p:ext uri="{BB962C8B-B14F-4D97-AF65-F5344CB8AC3E}">
        <p14:creationId xmlns:p14="http://schemas.microsoft.com/office/powerpoint/2010/main" val="386715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 (</a:t>
            </a:r>
            <a:r>
              <a:rPr lang="en-US" altLang="zh-CN" dirty="0"/>
              <a:t>symmetric </a:t>
            </a:r>
            <a:r>
              <a:rPr lang="en-US" altLang="zh-CN" dirty="0" smtClean="0"/>
              <a:t>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801" y="1981200"/>
            <a:ext cx="3886200" cy="1600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Mode: symmetric FD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STA number per BSS = 10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5800" y="3959226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110dB SIC is needed to achieve maximum throughput 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Up to 125% throughput gain can be obtained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685005" y="5563734"/>
            <a:ext cx="7315995" cy="7858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altLang="zh-CN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Throughput gain definition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+mn-lt"/>
                <a:ea typeface="+mn-ea"/>
              </a:rPr>
              <a:t>throughput </a:t>
            </a:r>
            <a:r>
              <a:rPr lang="en-US" altLang="zh-CN" sz="1600" kern="0" dirty="0">
                <a:solidFill>
                  <a:srgbClr val="000000"/>
                </a:solidFill>
                <a:latin typeface="+mn-lt"/>
                <a:ea typeface="+mn-ea"/>
              </a:rPr>
              <a:t>gain = </a:t>
            </a:r>
            <a:r>
              <a:rPr lang="en-US" sz="1600" kern="0" dirty="0">
                <a:solidFill>
                  <a:srgbClr val="000000"/>
                </a:solidFill>
                <a:latin typeface="+mn-lt"/>
                <a:ea typeface="+mn-ea"/>
              </a:rPr>
              <a:t>(FD throughput – EDCA throughput)/EDCA throughput</a:t>
            </a:r>
            <a:endParaRPr lang="en-US" altLang="zh-CN" sz="160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905" y="1778280"/>
            <a:ext cx="4889095" cy="3669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(symmetric 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006" y="1981200"/>
            <a:ext cx="3886200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Mode: symmetric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FD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</a:t>
            </a:r>
            <a:r>
              <a:rPr lang="en-US" altLang="zh-CN" sz="1600" kern="0" dirty="0">
                <a:solidFill>
                  <a:srgbClr val="000000"/>
                </a:solidFill>
                <a:latin typeface="+mn-lt"/>
                <a:ea typeface="+mn-ea"/>
              </a:rPr>
              <a:t>4</a:t>
            </a:r>
            <a:endParaRPr kumimoji="0" lang="en-US" altLang="zh-CN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10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</a:p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800" b="1" kern="0" dirty="0">
                <a:solidFill>
                  <a:srgbClr val="000000"/>
                </a:solidFill>
              </a:rPr>
              <a:t>Result 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110dB SIC is needed to achieve maximum throughput 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>
                <a:solidFill>
                  <a:srgbClr val="000000"/>
                </a:solidFill>
              </a:rPr>
              <a:t>Up to 194% throughput gain can be 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obtained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More throughput gain can be achieved comparing with the single BSS case</a:t>
            </a:r>
            <a:endParaRPr lang="en-US" altLang="zh-CN" sz="1600" kern="0" dirty="0">
              <a:solidFill>
                <a:srgbClr val="000000"/>
              </a:solidFill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0" y="1785000"/>
            <a:ext cx="4787555" cy="359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88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</a:t>
            </a:r>
            <a:r>
              <a:rPr lang="en-US" altLang="zh-CN" dirty="0" smtClean="0"/>
              <a:t>(asymmetric </a:t>
            </a:r>
            <a:r>
              <a:rPr lang="en-US" altLang="zh-CN" dirty="0"/>
              <a:t>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457200" y="1650134"/>
            <a:ext cx="4114801" cy="25392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Mode: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asymmetric FD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2 (simple setting)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200" kern="0" dirty="0" smtClean="0">
                <a:solidFill>
                  <a:srgbClr val="000000"/>
                </a:solidFill>
                <a:latin typeface="+mn-lt"/>
                <a:ea typeface="+mn-ea"/>
              </a:rPr>
              <a:t>STA1 is 1 meter away from the AP (</a:t>
            </a:r>
            <a:r>
              <a:rPr lang="en-US" altLang="zh-CN" sz="1200" kern="0" dirty="0" smtClean="0">
                <a:solidFill>
                  <a:srgbClr val="FF0000"/>
                </a:solidFill>
                <a:latin typeface="+mn-lt"/>
                <a:ea typeface="+mn-ea"/>
              </a:rPr>
              <a:t>near</a:t>
            </a:r>
            <a:r>
              <a:rPr lang="en-US" altLang="zh-CN" sz="1200" kern="0" dirty="0" smtClean="0">
                <a:solidFill>
                  <a:srgbClr val="000000"/>
                </a:solidFill>
                <a:latin typeface="+mn-lt"/>
                <a:ea typeface="+mn-ea"/>
              </a:rPr>
              <a:t>)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STA2 is 5 meters away on the other side (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</a:rPr>
              <a:t>far</a:t>
            </a:r>
            <a:r>
              <a:rPr kumimoji="0" lang="en-US" altLang="zh-CN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)</a:t>
            </a:r>
          </a:p>
          <a:p>
            <a:pPr lvl="2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Using </a:t>
            </a:r>
            <a:r>
              <a:rPr lang="en-US" sz="1200" dirty="0" smtClean="0">
                <a:solidFill>
                  <a:srgbClr val="FF0000"/>
                </a:solidFill>
              </a:rPr>
              <a:t>near-far paring</a:t>
            </a:r>
            <a:r>
              <a:rPr lang="en-US" sz="1200" dirty="0" smtClean="0">
                <a:solidFill>
                  <a:schemeClr val="tx1"/>
                </a:solidFill>
              </a:rPr>
              <a:t>, the </a:t>
            </a:r>
            <a:r>
              <a:rPr lang="en-US" sz="1200" dirty="0">
                <a:solidFill>
                  <a:srgbClr val="FF0000"/>
                </a:solidFill>
              </a:rPr>
              <a:t>DL</a:t>
            </a:r>
            <a:r>
              <a:rPr lang="en-US" sz="1200" dirty="0">
                <a:solidFill>
                  <a:schemeClr val="tx1"/>
                </a:solidFill>
              </a:rPr>
              <a:t> transmission to STA1 can have relatively </a:t>
            </a:r>
            <a:r>
              <a:rPr lang="en-US" sz="1200" dirty="0">
                <a:solidFill>
                  <a:srgbClr val="FF0000"/>
                </a:solidFill>
              </a:rPr>
              <a:t>high SINR</a:t>
            </a:r>
            <a:r>
              <a:rPr lang="en-US" sz="1200" dirty="0">
                <a:solidFill>
                  <a:schemeClr val="tx1"/>
                </a:solidFill>
              </a:rPr>
              <a:t>, in which case we can see more FD </a:t>
            </a:r>
            <a:r>
              <a:rPr lang="en-US" sz="1200" dirty="0" smtClean="0">
                <a:solidFill>
                  <a:schemeClr val="tx1"/>
                </a:solidFill>
              </a:rPr>
              <a:t>gain</a:t>
            </a:r>
            <a:endParaRPr kumimoji="0" lang="en-US" altLang="zh-CN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4681955" y="4880875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b="1" kern="0" dirty="0">
                <a:solidFill>
                  <a:srgbClr val="000000"/>
                </a:solidFill>
              </a:rPr>
              <a:t>Result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110dB </a:t>
            </a:r>
            <a:r>
              <a:rPr lang="en-US" altLang="zh-CN" sz="1400" kern="0" dirty="0">
                <a:solidFill>
                  <a:srgbClr val="000000"/>
                </a:solidFill>
              </a:rPr>
              <a:t>SIC is needed to achieve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maximum throughput </a:t>
            </a:r>
            <a:r>
              <a:rPr lang="en-US" altLang="zh-CN" sz="1400" kern="0" dirty="0">
                <a:solidFill>
                  <a:srgbClr val="000000"/>
                </a:solidFill>
              </a:rPr>
              <a:t>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29%~44% </a:t>
            </a:r>
            <a:r>
              <a:rPr lang="en-US" altLang="zh-CN" sz="1400" kern="0" dirty="0">
                <a:solidFill>
                  <a:srgbClr val="000000"/>
                </a:solidFill>
              </a:rPr>
              <a:t>throughput gain can be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obtained in simple scenario</a:t>
            </a:r>
            <a:endParaRPr lang="en-US" altLang="zh-CN" sz="1400" kern="0" dirty="0">
              <a:solidFill>
                <a:srgbClr val="000000"/>
              </a:solidFill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grpSp>
        <p:nvGrpSpPr>
          <p:cNvPr id="19" name="组合 18"/>
          <p:cNvGrpSpPr/>
          <p:nvPr/>
        </p:nvGrpSpPr>
        <p:grpSpPr>
          <a:xfrm>
            <a:off x="1548901" y="4343400"/>
            <a:ext cx="2160000" cy="2006012"/>
            <a:chOff x="5791200" y="1830388"/>
            <a:chExt cx="2160000" cy="2006012"/>
          </a:xfrm>
        </p:grpSpPr>
        <p:sp>
          <p:nvSpPr>
            <p:cNvPr id="9" name="矩形 8"/>
            <p:cNvSpPr/>
            <p:nvPr/>
          </p:nvSpPr>
          <p:spPr bwMode="auto">
            <a:xfrm>
              <a:off x="5791200" y="1830388"/>
              <a:ext cx="2160000" cy="200601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buFont typeface="Wingdings" pitchFamily="2" charset="2"/>
                <a:buChar char="n"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endParaRPr>
            </a:p>
          </p:txBody>
        </p:sp>
        <p:graphicFrame>
          <p:nvGraphicFramePr>
            <p:cNvPr id="10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713071"/>
                </p:ext>
              </p:extLst>
            </p:nvPr>
          </p:nvGraphicFramePr>
          <p:xfrm>
            <a:off x="6764254" y="2439928"/>
            <a:ext cx="213892" cy="632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9" name="Visio" r:id="rId4" imgW="470630" imgH="1381315" progId="">
                    <p:embed/>
                  </p:oleObj>
                </mc:Choice>
                <mc:Fallback>
                  <p:oleObj name="Visio" r:id="rId4" imgW="470630" imgH="138131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64254" y="2439928"/>
                          <a:ext cx="213892" cy="632944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椭圆 5"/>
            <p:cNvSpPr/>
            <p:nvPr/>
          </p:nvSpPr>
          <p:spPr bwMode="auto">
            <a:xfrm>
              <a:off x="6477000" y="2883194"/>
              <a:ext cx="76200" cy="762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" name="椭圆 13"/>
            <p:cNvSpPr/>
            <p:nvPr/>
          </p:nvSpPr>
          <p:spPr bwMode="auto">
            <a:xfrm>
              <a:off x="7836900" y="2895600"/>
              <a:ext cx="76200" cy="762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6013421" y="2635386"/>
              <a:ext cx="4908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STA1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422260" y="2642111"/>
              <a:ext cx="49084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STA2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" name="左大括号 7"/>
            <p:cNvSpPr/>
            <p:nvPr/>
          </p:nvSpPr>
          <p:spPr bwMode="auto">
            <a:xfrm rot="16200000">
              <a:off x="6640371" y="2969570"/>
              <a:ext cx="94722" cy="366938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" name="左大括号 15"/>
            <p:cNvSpPr/>
            <p:nvPr/>
          </p:nvSpPr>
          <p:spPr bwMode="auto">
            <a:xfrm rot="16200000">
              <a:off x="7363732" y="2651032"/>
              <a:ext cx="95514" cy="1003222"/>
            </a:xfrm>
            <a:prstGeom prst="lef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6504261" y="3205085"/>
              <a:ext cx="3802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1 m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7243603" y="3199679"/>
              <a:ext cx="3802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5</a:t>
              </a:r>
              <a:r>
                <a:rPr lang="en-US" sz="1000" dirty="0" smtClean="0">
                  <a:solidFill>
                    <a:schemeClr val="tx1"/>
                  </a:solidFill>
                </a:rPr>
                <a:t> m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1206" y="1500918"/>
            <a:ext cx="4498376" cy="337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227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</a:t>
            </a:r>
            <a:r>
              <a:rPr lang="en-US" altLang="zh-CN" dirty="0" smtClean="0"/>
              <a:t>(asymmetric </a:t>
            </a:r>
            <a:r>
              <a:rPr lang="en-US" altLang="zh-CN" dirty="0"/>
              <a:t>FD)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smtClean="0"/>
              <a:t>Huawei </a:t>
            </a:r>
            <a:r>
              <a:rPr lang="en-GB" dirty="0"/>
              <a:t>Technologies </a:t>
            </a:r>
            <a:endParaRPr lang="en-GB" altLang="zh-CN" dirty="0"/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85801" y="1981200"/>
            <a:ext cx="3886200" cy="1660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Setting: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Mode: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asymmetric FD</a:t>
            </a:r>
            <a:endParaRPr kumimoji="0" lang="en-US" altLang="zh-CN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AP number = 1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>
                <a:solidFill>
                  <a:srgbClr val="000000"/>
                </a:solidFill>
              </a:rPr>
              <a:t>STA number per BSS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= 10 (random setting)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SIC = 80,</a:t>
            </a:r>
            <a:r>
              <a:rPr kumimoji="0" lang="en-US" altLang="zh-CN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 90, 100, 110, 120dB</a:t>
            </a:r>
            <a:endParaRPr kumimoji="0" lang="zh-CN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2" name="内容占位符 2"/>
          <p:cNvSpPr txBox="1">
            <a:spLocks/>
          </p:cNvSpPr>
          <p:nvPr/>
        </p:nvSpPr>
        <p:spPr bwMode="auto">
          <a:xfrm>
            <a:off x="685800" y="3959226"/>
            <a:ext cx="3886200" cy="1371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altLang="zh-CN" sz="1600" b="1" kern="0" dirty="0">
                <a:solidFill>
                  <a:srgbClr val="000000"/>
                </a:solidFill>
              </a:rPr>
              <a:t>Result </a:t>
            </a: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: 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110dB </a:t>
            </a:r>
            <a:r>
              <a:rPr lang="en-US" altLang="zh-CN" sz="1400" kern="0" dirty="0">
                <a:solidFill>
                  <a:srgbClr val="000000"/>
                </a:solidFill>
              </a:rPr>
              <a:t>SIC is needed to achieve </a:t>
            </a:r>
            <a:r>
              <a:rPr lang="en-US" altLang="zh-CN" sz="1400" kern="0" dirty="0" smtClean="0">
                <a:solidFill>
                  <a:srgbClr val="000000"/>
                </a:solidFill>
              </a:rPr>
              <a:t>maximum throughput </a:t>
            </a:r>
            <a:r>
              <a:rPr lang="en-US" altLang="zh-CN" sz="1400" kern="0" dirty="0">
                <a:solidFill>
                  <a:srgbClr val="000000"/>
                </a:solidFill>
              </a:rPr>
              <a:t>gain</a:t>
            </a:r>
          </a:p>
          <a:p>
            <a:pPr lvl="1" eaLnBrk="1" hangingPunct="1">
              <a:spcBef>
                <a:spcPts val="500"/>
              </a:spcBef>
              <a:buFont typeface="Wingdings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0000"/>
                </a:solidFill>
              </a:rPr>
              <a:t>27% </a:t>
            </a:r>
            <a:r>
              <a:rPr lang="en-US" altLang="zh-CN" sz="1400" kern="0" dirty="0">
                <a:solidFill>
                  <a:srgbClr val="000000"/>
                </a:solidFill>
              </a:rPr>
              <a:t>throughput gain can be obtained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2018</a:t>
            </a:r>
            <a:endParaRPr lang="en-GB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1751013"/>
            <a:ext cx="4889095" cy="36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397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20054</TotalTime>
  <Words>846</Words>
  <Application>Microsoft Office PowerPoint</Application>
  <PresentationFormat>全屏显示(4:3)</PresentationFormat>
  <Paragraphs>164</Paragraphs>
  <Slides>13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 Unicode MS</vt:lpstr>
      <vt:lpstr>MS Gothic</vt:lpstr>
      <vt:lpstr>Roboto</vt:lpstr>
      <vt:lpstr>宋体</vt:lpstr>
      <vt:lpstr>Arial</vt:lpstr>
      <vt:lpstr>Times New Roman</vt:lpstr>
      <vt:lpstr>Wingdings</vt:lpstr>
      <vt:lpstr>802-11-Submission</vt:lpstr>
      <vt:lpstr>Document</vt:lpstr>
      <vt:lpstr>Visio</vt:lpstr>
      <vt:lpstr>System Level Simulation Results of Full Duplex Transmission</vt:lpstr>
      <vt:lpstr>Introduction</vt:lpstr>
      <vt:lpstr>Simulation Assumptions</vt:lpstr>
      <vt:lpstr>Transmission procedure</vt:lpstr>
      <vt:lpstr>Simulation architecture</vt:lpstr>
      <vt:lpstr>Simulation Results (symmetric FD)</vt:lpstr>
      <vt:lpstr>Simulation Results (symmetric FD)</vt:lpstr>
      <vt:lpstr>Simulation Results (asymmetric FD)</vt:lpstr>
      <vt:lpstr>Simulation Results (asymmetric FD)</vt:lpstr>
      <vt:lpstr>Conclusion</vt:lpstr>
      <vt:lpstr>References</vt:lpstr>
      <vt:lpstr>Appendix</vt:lpstr>
      <vt:lpstr>PowerPoint 演示文稿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95 Wireless Tutorial IEEE 802.11 status</dc:title>
  <dc:creator>Dorothy Stanley</dc:creator>
  <cp:lastModifiedBy>Guoyuchen (Jason Yuchen Guo)</cp:lastModifiedBy>
  <cp:revision>287</cp:revision>
  <cp:lastPrinted>1601-01-01T00:00:00Z</cp:lastPrinted>
  <dcterms:created xsi:type="dcterms:W3CDTF">2016-03-24T22:14:52Z</dcterms:created>
  <dcterms:modified xsi:type="dcterms:W3CDTF">2018-07-10T05:42:30Z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(3)EUJ6mokgqha36B8RMnVRAb+HWyBzXqwlNZ36LBCjNZ/ie8ZG/gdxMxPY0LiKCwnB295Z82Lo
SCy0viB3YPqJ8eoKvMMe8pMPPJLAfM/75mGMxt5jMIkeTVm5ryk1JaVpChX6LUqCYOETXuRD
XFGXdhQ3XzbrQL8e0jX4FUSrDiX3Ve/SMx9uHaH4CLgJY6LHYbZ0vQL4qlf6zF+1M1Dq8aIu
59L2NcLCdD8F6Daycp</vt:lpwstr>
  </property>
  <property fmtid="{D5CDD505-2E9C-101B-9397-08002B2CF9AE}" pid="3" name="_2015_ms_pID_7253431">
    <vt:lpwstr>/v3gIMUvpJdkTWBLYUbdE/TxW9W958Y6zKHqEECebenPdZ4aNjhiCM
VjYN1kox7pE1OxzuNIivBz+1x0tP+5BsQU/9yKLNNNWKbKOHsoS+cbrJEIqBkkcUC6xY6xdj
p6pT5jmeFjtM88egiT7ALrPDZJWCphUTF66B8TxI00MMM3kmtVU00xfJOc+quBlVw1wt3rHY
fYaCakhpq8XwTSqDLQs1qzAMmVObNbmNZkJE</vt:lpwstr>
  </property>
  <property fmtid="{D5CDD505-2E9C-101B-9397-08002B2CF9AE}" pid="4" name="_2015_ms_pID_7253432">
    <vt:lpwstr>Tw==</vt:lpwstr>
  </property>
</Properties>
</file>