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88" r:id="rId3"/>
    <p:sldId id="282" r:id="rId4"/>
    <p:sldId id="281" r:id="rId5"/>
    <p:sldId id="278" r:id="rId6"/>
    <p:sldId id="283" r:id="rId7"/>
    <p:sldId id="287" r:id="rId8"/>
    <p:sldId id="284" r:id="rId9"/>
    <p:sldId id="289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61" autoAdjust="0"/>
    <p:restoredTop sz="92170" autoAdjust="0"/>
  </p:normalViewPr>
  <p:slideViewPr>
    <p:cSldViewPr>
      <p:cViewPr varScale="1">
        <p:scale>
          <a:sx n="92" d="100"/>
          <a:sy n="92" d="100"/>
        </p:scale>
        <p:origin x="8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4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92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06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682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80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472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/>
              <a:t>Yasantha</a:t>
            </a:r>
            <a:r>
              <a:rPr lang="en-GB"/>
              <a:t>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438202" y="332601"/>
            <a:ext cx="30072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doc: IEEE 802.11-18/1221</a:t>
            </a:r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3691" y="6475413"/>
            <a:ext cx="22602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Positioning Use Cases for NGV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67487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2018-07-08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467544" y="1951343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10" name="Object 11">
            <a:extLst>
              <a:ext uri="{FF2B5EF4-FFF2-40B4-BE49-F238E27FC236}">
                <a16:creationId xmlns:a16="http://schemas.microsoft.com/office/drawing/2014/main" id="{509C01F6-E73C-B24A-B409-8D009FA9CD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734163"/>
              </p:ext>
            </p:extLst>
          </p:nvPr>
        </p:nvGraphicFramePr>
        <p:xfrm>
          <a:off x="900113" y="3103563"/>
          <a:ext cx="7188200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" name="Dokument" r:id="rId4" imgW="8255000" imgH="3136900" progId="Word.Document.8">
                  <p:embed/>
                </p:oleObj>
              </mc:Choice>
              <mc:Fallback>
                <p:oleObj name="Dokument" r:id="rId4" imgW="8255000" imgH="3136900" progId="Word.Document.8">
                  <p:embed/>
                  <p:pic>
                    <p:nvPicPr>
                      <p:cNvPr id="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103563"/>
                        <a:ext cx="7188200" cy="2790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/>
              <a:t>General consideration concerning enhanced positioning services in NGV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588456"/>
            <a:ext cx="8064896" cy="4608512"/>
          </a:xfrm>
        </p:spPr>
        <p:txBody>
          <a:bodyPr>
            <a:normAutofit fontScale="92500" lnSpcReduction="20000"/>
          </a:bodyPr>
          <a:lstStyle/>
          <a:p>
            <a:r>
              <a:rPr lang="en-US" sz="2500" dirty="0"/>
              <a:t>What are potential environments?</a:t>
            </a:r>
          </a:p>
          <a:p>
            <a:pPr lvl="1"/>
            <a:r>
              <a:rPr lang="en-US" sz="2100" dirty="0"/>
              <a:t>All transportation with speeds from 3km/h onwards</a:t>
            </a:r>
            <a:br>
              <a:rPr lang="en-US" sz="2100" dirty="0"/>
            </a:br>
            <a:r>
              <a:rPr lang="en-US" sz="2100" dirty="0"/>
              <a:t>from pedestrian to high-speed trains</a:t>
            </a:r>
            <a:endParaRPr lang="en-US" dirty="0"/>
          </a:p>
          <a:p>
            <a:pPr lvl="1"/>
            <a:r>
              <a:rPr lang="en-US" dirty="0"/>
              <a:t>IEE802.11 is the basis for V2V and V2x cooperative communication (802.11p) and future NGV extensions</a:t>
            </a:r>
          </a:p>
          <a:p>
            <a:pPr lvl="2"/>
            <a:r>
              <a:rPr lang="en-US" sz="1600" dirty="0"/>
              <a:t>US: IEEE WAVE</a:t>
            </a:r>
            <a:endParaRPr lang="en-US" sz="850" dirty="0"/>
          </a:p>
          <a:p>
            <a:pPr lvl="2"/>
            <a:r>
              <a:rPr lang="en-US" sz="1400" dirty="0"/>
              <a:t>EUROPE: ETSI ITS-G5</a:t>
            </a:r>
            <a:endParaRPr lang="en-US" sz="1600" dirty="0"/>
          </a:p>
          <a:p>
            <a:r>
              <a:rPr lang="en-US" dirty="0"/>
              <a:t>Positioning relies mainly on GNSS based methods using GPS</a:t>
            </a:r>
          </a:p>
          <a:p>
            <a:pPr lvl="1"/>
            <a:r>
              <a:rPr lang="en-US" dirty="0"/>
              <a:t>Limited precision (2m – 7m) depending on environment</a:t>
            </a:r>
          </a:p>
          <a:p>
            <a:r>
              <a:rPr lang="en-US" dirty="0"/>
              <a:t>Enhanced positioning in 802.11 could open up new applications for V2X communications systems in NGV</a:t>
            </a:r>
          </a:p>
          <a:p>
            <a:pPr lvl="1"/>
            <a:r>
              <a:rPr lang="en-US" dirty="0"/>
              <a:t>Inclusion of pedestrians, bicycles and motorbikes </a:t>
            </a:r>
          </a:p>
          <a:p>
            <a:pPr lvl="1"/>
            <a:r>
              <a:rPr lang="en-US" dirty="0"/>
              <a:t>High precision lane assistance in dense traffic environments</a:t>
            </a:r>
          </a:p>
          <a:p>
            <a:pPr lvl="1"/>
            <a:r>
              <a:rPr lang="en-US" dirty="0"/>
              <a:t>In-out detection for tolling and parking applications</a:t>
            </a:r>
          </a:p>
          <a:p>
            <a:pPr lvl="1"/>
            <a:r>
              <a:rPr lang="en-US" dirty="0"/>
              <a:t>Enhanced safety application and autonomous driving applications </a:t>
            </a:r>
          </a:p>
          <a:p>
            <a:pPr lvl="1"/>
            <a:endParaRPr lang="en-US" dirty="0"/>
          </a:p>
          <a:p>
            <a:pPr lvl="1"/>
            <a:endParaRPr lang="en-US" sz="1400" dirty="0"/>
          </a:p>
          <a:p>
            <a:pPr lvl="1"/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227454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029" y="1754293"/>
            <a:ext cx="8064896" cy="4339003"/>
          </a:xfrm>
        </p:spPr>
        <p:txBody>
          <a:bodyPr>
            <a:normAutofit/>
          </a:bodyPr>
          <a:lstStyle/>
          <a:p>
            <a:r>
              <a:rPr lang="en-US" dirty="0"/>
              <a:t>Support of 802.11p modes including 10MHz channel bandwidth</a:t>
            </a:r>
          </a:p>
          <a:p>
            <a:r>
              <a:rPr lang="en-US" dirty="0"/>
              <a:t>Consideration of highly mobile environment</a:t>
            </a:r>
          </a:p>
          <a:p>
            <a:pPr lvl="1"/>
            <a:r>
              <a:rPr lang="en-US" dirty="0"/>
              <a:t>Update rates of up to 30Hz (C-ACC and Platooning)</a:t>
            </a:r>
          </a:p>
          <a:p>
            <a:pPr lvl="1"/>
            <a:r>
              <a:rPr lang="en-US" dirty="0"/>
              <a:t>Channel models in dynamic environment</a:t>
            </a:r>
          </a:p>
          <a:p>
            <a:r>
              <a:rPr lang="en-US" dirty="0"/>
              <a:t>Relative positioning using the ad-hoc communication mode of 802.11p</a:t>
            </a:r>
          </a:p>
          <a:p>
            <a:r>
              <a:rPr lang="en-US" dirty="0"/>
              <a:t>Inclusion infrastructure stations with absolute positioning </a:t>
            </a:r>
          </a:p>
          <a:p>
            <a:endParaRPr lang="en-US" dirty="0"/>
          </a:p>
          <a:p>
            <a:pPr lvl="1"/>
            <a:endParaRPr lang="en-US" sz="1400" dirty="0"/>
          </a:p>
          <a:p>
            <a:pPr lvl="1"/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190400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/>
              <a:t>Use case 1: Pedestrian detection and warning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176464"/>
          </a:xfrm>
        </p:spPr>
        <p:txBody>
          <a:bodyPr>
            <a:noAutofit/>
          </a:bodyPr>
          <a:lstStyle/>
          <a:p>
            <a:r>
              <a:rPr lang="en-GB" sz="2000" dirty="0"/>
              <a:t>User: </a:t>
            </a:r>
          </a:p>
          <a:p>
            <a:pPr lvl="1"/>
            <a:r>
              <a:rPr lang="en-GB" sz="1600" dirty="0"/>
              <a:t>Persons participating as pedestrian in urban and suburban road traffic at pedestrian crossing and walkways</a:t>
            </a:r>
          </a:p>
          <a:p>
            <a:pPr lvl="1"/>
            <a:r>
              <a:rPr lang="en-GB" sz="1600" dirty="0"/>
              <a:t>Drive of vehicles equipped with cooperative ITS system based on IEEE802 NGV (WAVE, ITS-G5) </a:t>
            </a:r>
          </a:p>
          <a:p>
            <a:r>
              <a:rPr lang="en-GB" sz="2000" dirty="0"/>
              <a:t>Environment: </a:t>
            </a:r>
          </a:p>
          <a:p>
            <a:pPr lvl="1"/>
            <a:r>
              <a:rPr lang="en-GB" sz="1600" dirty="0"/>
              <a:t>Dynamic urban and suburban outdoor environments with high road traffic and pedestrian density</a:t>
            </a:r>
            <a:endParaRPr lang="en-GB" dirty="0"/>
          </a:p>
          <a:p>
            <a:r>
              <a:rPr lang="en-GB" sz="2000" dirty="0"/>
              <a:t>Use case:</a:t>
            </a:r>
          </a:p>
          <a:p>
            <a:pPr lvl="1"/>
            <a:r>
              <a:rPr lang="en-GB" sz="1600" dirty="0"/>
              <a:t>Pedestrian/Vulnerable road user portable WAVE or ITS-G5 device based on 802.11NGV technology sends out periodic messages including positon and type information every 0.1sec to 5 sec</a:t>
            </a:r>
          </a:p>
          <a:p>
            <a:pPr lvl="1"/>
            <a:r>
              <a:rPr lang="en-GB" sz="1600" dirty="0"/>
              <a:t>Vehicular stations send out messages with period of up to 10Hz</a:t>
            </a:r>
          </a:p>
          <a:p>
            <a:pPr lvl="1"/>
            <a:r>
              <a:rPr lang="en-GB" sz="1600" dirty="0"/>
              <a:t>Pedestrian station can be warned from approaching cars</a:t>
            </a:r>
          </a:p>
          <a:p>
            <a:pPr lvl="1"/>
            <a:r>
              <a:rPr lang="en-GB" sz="1600" dirty="0"/>
              <a:t>Vehicular user can recognize pedestrian/vulnerable road user in system overview</a:t>
            </a:r>
          </a:p>
          <a:p>
            <a:pPr lvl="1"/>
            <a:endParaRPr lang="en-GB" sz="16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205171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/>
              <a:t>Linear precision and accuracy/reliability and along street</a:t>
            </a:r>
          </a:p>
          <a:p>
            <a:pPr lvl="1"/>
            <a:r>
              <a:rPr lang="en-US" sz="1600" dirty="0"/>
              <a:t>For persons/pedestrians: &lt;0.25m@95% per measurement</a:t>
            </a:r>
          </a:p>
          <a:p>
            <a:r>
              <a:rPr lang="en-US" sz="2000" b="0" dirty="0"/>
              <a:t>Horizontal accuracy with respect to local reference system(e.g. pedestrian crossing): </a:t>
            </a:r>
          </a:p>
          <a:p>
            <a:pPr lvl="1"/>
            <a:r>
              <a:rPr lang="en-US" sz="1600" b="0" dirty="0"/>
              <a:t>For pedestrians: &lt;0.25 m@95%, </a:t>
            </a:r>
          </a:p>
          <a:p>
            <a:r>
              <a:rPr lang="en-US" sz="2000" b="0" dirty="0"/>
              <a:t>Vertical  accuracy for multi level crossings:</a:t>
            </a:r>
          </a:p>
          <a:p>
            <a:pPr lvl="1"/>
            <a:r>
              <a:rPr lang="en-US" sz="1600" dirty="0"/>
              <a:t>For pedestrians: &lt;2 m@95%, </a:t>
            </a:r>
          </a:p>
          <a:p>
            <a:r>
              <a:rPr lang="en-US" sz="2000" b="0" dirty="0"/>
              <a:t>Latency: &lt; 100ms </a:t>
            </a:r>
          </a:p>
          <a:p>
            <a:r>
              <a:rPr lang="en-US" sz="2000" b="0" dirty="0"/>
              <a:t>Refresh Rate: &gt; 1-10 location/sec/user</a:t>
            </a:r>
          </a:p>
          <a:p>
            <a:r>
              <a:rPr lang="en-US" sz="2000" b="0" dirty="0"/>
              <a:t>Number of simultaneous users: &lt; 250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303382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/>
              <a:t>Use case 2: Free-flow tolling operation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176464"/>
          </a:xfrm>
        </p:spPr>
        <p:txBody>
          <a:bodyPr>
            <a:noAutofit/>
          </a:bodyPr>
          <a:lstStyle/>
          <a:p>
            <a:r>
              <a:rPr lang="en-GB" sz="2000" dirty="0"/>
              <a:t>User: </a:t>
            </a:r>
          </a:p>
          <a:p>
            <a:pPr lvl="1"/>
            <a:r>
              <a:rPr lang="en-GB" sz="1600" dirty="0"/>
              <a:t>Drive of vehicles equipped with cooperative ITS system based on IEEE802 (WAVE, ITS-G5)</a:t>
            </a:r>
          </a:p>
          <a:p>
            <a:pPr lvl="1"/>
            <a:r>
              <a:rPr lang="en-GB" sz="1600" dirty="0"/>
              <a:t>Road operator managing roads or parts of roads</a:t>
            </a:r>
          </a:p>
          <a:p>
            <a:r>
              <a:rPr lang="en-GB" sz="2000" dirty="0"/>
              <a:t>Environment: </a:t>
            </a:r>
          </a:p>
          <a:p>
            <a:pPr lvl="1"/>
            <a:r>
              <a:rPr lang="en-GB" sz="1600" dirty="0"/>
              <a:t>Highly dynamic urban, suburban and rural outdoor environments with </a:t>
            </a:r>
          </a:p>
          <a:p>
            <a:pPr lvl="1"/>
            <a:r>
              <a:rPr lang="en-GB" sz="1600" dirty="0"/>
              <a:t>high road traffic</a:t>
            </a:r>
            <a:endParaRPr lang="en-GB" dirty="0"/>
          </a:p>
          <a:p>
            <a:r>
              <a:rPr lang="en-GB" sz="2000" dirty="0"/>
              <a:t>Use case:</a:t>
            </a:r>
          </a:p>
          <a:p>
            <a:pPr lvl="1"/>
            <a:r>
              <a:rPr lang="en-GB" sz="1600" dirty="0"/>
              <a:t>Infrastructure ITS-G5 or WAVE station monitoring a very specific area/section of road</a:t>
            </a:r>
          </a:p>
          <a:p>
            <a:pPr lvl="1"/>
            <a:r>
              <a:rPr lang="en-GB" sz="1600" dirty="0"/>
              <a:t>Road toll, City toll, tunnel tolling</a:t>
            </a:r>
          </a:p>
          <a:p>
            <a:pPr lvl="1"/>
            <a:r>
              <a:rPr lang="en-GB" sz="1600" dirty="0"/>
              <a:t>Vehicular stations send out messages with period of up to 10Hz</a:t>
            </a:r>
          </a:p>
          <a:p>
            <a:pPr lvl="1"/>
            <a:r>
              <a:rPr lang="en-GB" sz="1600" dirty="0"/>
              <a:t>Infrastructure recognizes the crossing of a vehicular station with speeds up to 200km/h (125Miles/h)</a:t>
            </a:r>
          </a:p>
          <a:p>
            <a:pPr lvl="1"/>
            <a:endParaRPr lang="en-GB" sz="16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201362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Typical free flow scenario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36675" y="1988839"/>
            <a:ext cx="198233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0987"/>
            <a:ext cx="5616624" cy="42124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9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/>
              <a:t>Linear accuracy along street</a:t>
            </a:r>
          </a:p>
          <a:p>
            <a:pPr lvl="1"/>
            <a:r>
              <a:rPr lang="en-US" sz="1600" dirty="0"/>
              <a:t>&lt;1 m@95% per measurement</a:t>
            </a:r>
          </a:p>
          <a:p>
            <a:pPr lvl="1"/>
            <a:r>
              <a:rPr lang="en-US" sz="1600" dirty="0"/>
              <a:t>Differentiation of </a:t>
            </a:r>
            <a:r>
              <a:rPr lang="en-US" sz="1600"/>
              <a:t>road users</a:t>
            </a:r>
            <a:endParaRPr lang="en-US" sz="1600" dirty="0"/>
          </a:p>
          <a:p>
            <a:r>
              <a:rPr lang="en-US" sz="2000" b="0" dirty="0"/>
              <a:t>Horizontal accuracy with respect to local reference system (single lane detection): </a:t>
            </a:r>
          </a:p>
          <a:p>
            <a:pPr lvl="1"/>
            <a:r>
              <a:rPr lang="en-US" sz="1600" b="0" dirty="0"/>
              <a:t>Vehicular: &lt;1.00 m@99%,</a:t>
            </a:r>
          </a:p>
          <a:p>
            <a:pPr lvl="1"/>
            <a:r>
              <a:rPr lang="en-US" sz="1600" dirty="0"/>
              <a:t>Differentiation of cars in different lanes</a:t>
            </a:r>
            <a:endParaRPr lang="en-US" sz="1600" b="0" dirty="0"/>
          </a:p>
          <a:p>
            <a:r>
              <a:rPr lang="en-US" sz="2000" b="0" dirty="0"/>
              <a:t>Vertical  accuracy: not required, street level only</a:t>
            </a:r>
          </a:p>
          <a:p>
            <a:r>
              <a:rPr lang="en-US" sz="2000" b="0" dirty="0"/>
              <a:t>Latency: &lt; 100ms </a:t>
            </a:r>
          </a:p>
          <a:p>
            <a:r>
              <a:rPr lang="en-US" sz="2000" b="0" dirty="0"/>
              <a:t>Refresh Rate: &gt; 1- 10 locations/sec/user</a:t>
            </a:r>
          </a:p>
          <a:p>
            <a:r>
              <a:rPr lang="en-US" sz="2000" b="0" dirty="0"/>
              <a:t>Number of simultaneous users: &lt; 250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Friedbert Berens, FBConsulting Sarl</a:t>
            </a:r>
          </a:p>
        </p:txBody>
      </p:sp>
    </p:spTree>
    <p:extLst>
      <p:ext uri="{BB962C8B-B14F-4D97-AF65-F5344CB8AC3E}">
        <p14:creationId xmlns:p14="http://schemas.microsoft.com/office/powerpoint/2010/main" val="210789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dirty="0"/>
              <a:t>Two use cases for enhanced positioning for NGV have been presented</a:t>
            </a:r>
          </a:p>
          <a:p>
            <a:r>
              <a:rPr lang="en-GB" dirty="0"/>
              <a:t>The specific requirements of these environments are proposed to be added to the NGV requirement set</a:t>
            </a:r>
          </a:p>
          <a:p>
            <a:pPr lvl="1"/>
            <a:r>
              <a:rPr lang="en-GB" dirty="0"/>
              <a:t>High update rate of position information</a:t>
            </a:r>
          </a:p>
          <a:p>
            <a:pPr lvl="1"/>
            <a:r>
              <a:rPr lang="en-GB" dirty="0"/>
              <a:t>High number of simultaneous users</a:t>
            </a:r>
          </a:p>
          <a:p>
            <a:pPr lvl="1"/>
            <a:r>
              <a:rPr lang="en-GB" dirty="0"/>
              <a:t>High reliability requirements</a:t>
            </a:r>
          </a:p>
          <a:p>
            <a:r>
              <a:rPr lang="en-GB" dirty="0"/>
              <a:t>These use cases are covered by using NGV based system in vehicular environments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Friedbert Berens, FBConsulting Sarl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53212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686</Words>
  <Application>Microsoft Macintosh PowerPoint</Application>
  <PresentationFormat>Bildschirmpräsentation (4:3)</PresentationFormat>
  <Paragraphs>123</Paragraphs>
  <Slides>9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宋体</vt:lpstr>
      <vt:lpstr>Times New Roman</vt:lpstr>
      <vt:lpstr>ACcord-Submission</vt:lpstr>
      <vt:lpstr>Dokument</vt:lpstr>
      <vt:lpstr>Positioning Use Cases for NGV</vt:lpstr>
      <vt:lpstr>General consideration concerning enhanced positioning services in NGV</vt:lpstr>
      <vt:lpstr>General requirements</vt:lpstr>
      <vt:lpstr>Use case 1: Pedestrian detection and warning </vt:lpstr>
      <vt:lpstr>Key Performance and Attributes</vt:lpstr>
      <vt:lpstr>Use case 2: Free-flow tolling operation</vt:lpstr>
      <vt:lpstr>Typical free flow scenario </vt:lpstr>
      <vt:lpstr>Key Performance and Attributes</vt:lpstr>
      <vt:lpstr>Summary</vt:lpstr>
    </vt:vector>
  </TitlesOfParts>
  <Company>Cisco Systems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friedbert.berens@me.com</cp:lastModifiedBy>
  <cp:revision>697</cp:revision>
  <cp:lastPrinted>2013-07-10T22:27:23Z</cp:lastPrinted>
  <dcterms:created xsi:type="dcterms:W3CDTF">2009-11-13T19:11:16Z</dcterms:created>
  <dcterms:modified xsi:type="dcterms:W3CDTF">2018-07-08T21:44:13Z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