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74" r:id="rId5"/>
    <p:sldId id="262" r:id="rId6"/>
    <p:sldId id="276" r:id="rId7"/>
    <p:sldId id="277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64" r:id="rId18"/>
    <p:sldId id="275" r:id="rId19"/>
  </p:sldIdLst>
  <p:sldSz cx="12192000" cy="6858000"/>
  <p:notesSz cx="6781800" cy="90678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-Presentation, Funktional" initials="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9" autoAdjust="0"/>
    <p:restoredTop sz="94636" autoAdjust="0"/>
  </p:normalViewPr>
  <p:slideViewPr>
    <p:cSldViewPr>
      <p:cViewPr>
        <p:scale>
          <a:sx n="68" d="100"/>
          <a:sy n="68" d="100"/>
        </p:scale>
        <p:origin x="-76" y="-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44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14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/>
          <a:lstStyle>
            <a:lvl1pPr algn="l">
              <a:defRPr sz="1200"/>
            </a:lvl1pPr>
          </a:lstStyle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157" y="0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/>
          <a:lstStyle>
            <a:lvl1pPr algn="r">
              <a:defRPr sz="1200"/>
            </a:lvl1pPr>
          </a:lstStyle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3325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 anchor="b"/>
          <a:lstStyle>
            <a:lvl1pPr algn="l">
              <a:defRPr sz="1200"/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157" y="8613325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1800" cy="9067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16424" y="94619"/>
            <a:ext cx="625701" cy="206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9675" y="94619"/>
            <a:ext cx="807357" cy="206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21387" cy="33877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3010" cy="4079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85" tIns="45039" rIns="91485" bIns="450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40059" y="8779294"/>
            <a:ext cx="902066" cy="176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6867" algn="l"/>
                <a:tab pos="1340602" algn="l"/>
                <a:tab pos="2234336" algn="l"/>
                <a:tab pos="3128071" algn="l"/>
                <a:tab pos="4021806" algn="l"/>
                <a:tab pos="4915540" algn="l"/>
                <a:tab pos="5809275" algn="l"/>
                <a:tab pos="6703009" algn="l"/>
                <a:tab pos="7596744" algn="l"/>
                <a:tab pos="8490478" algn="l"/>
                <a:tab pos="9384213" algn="l"/>
                <a:tab pos="1027794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1799" y="8779293"/>
            <a:ext cx="499940" cy="355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6439" y="877929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7990" y="8777743"/>
            <a:ext cx="5365820" cy="155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373" tIns="44687" rIns="89373" bIns="4468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3465" y="290059"/>
            <a:ext cx="5514870" cy="155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373" tIns="44687" rIns="89373" bIns="4468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8748" y="685591"/>
            <a:ext cx="4524305" cy="3389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5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6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28748" y="685591"/>
            <a:ext cx="4524305" cy="3389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7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802.11-18/1216r2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%C3%A9tection_de_personne_-_exemple_3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Vehicular-to-Pedestrian Channel Models</a:t>
            </a:r>
            <a:endParaRPr lang="en-US" noProof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noProof="0" dirty="0" smtClean="0"/>
              <a:t>Date:</a:t>
            </a:r>
            <a:r>
              <a:rPr lang="en-US" sz="2000" b="0" noProof="0" dirty="0" smtClean="0"/>
              <a:t> 2018-07-10</a:t>
            </a:r>
            <a:endParaRPr lang="en-US" sz="2000" b="0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93823DB3-BAA4-4F4A-B4B3-ED9ABE70E976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13985"/>
              </p:ext>
            </p:extLst>
          </p:nvPr>
        </p:nvGraphicFramePr>
        <p:xfrm>
          <a:off x="998538" y="2419350"/>
          <a:ext cx="101711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Document" r:id="rId4" imgW="10425511" imgH="3453120" progId="Word.Document.8">
                  <p:embed/>
                </p:oleObj>
              </mc:Choice>
              <mc:Fallback>
                <p:oleObj name="Document" r:id="rId4" imgW="10425511" imgH="34531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19350"/>
                        <a:ext cx="10171112" cy="336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Authors: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noProof="0" dirty="0" smtClean="0"/>
              <a:t>LOS </a:t>
            </a:r>
            <a:r>
              <a:rPr lang="en-US" noProof="0" dirty="0"/>
              <a:t>– Moving </a:t>
            </a:r>
            <a:r>
              <a:rPr lang="en-US" noProof="0" dirty="0" smtClean="0"/>
              <a:t>Pedestrian, Texting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/>
              <a:t>Pedestrian antenna </a:t>
            </a:r>
            <a:r>
              <a:rPr lang="en-US" sz="2000" noProof="0" dirty="0" smtClean="0"/>
              <a:t>at </a:t>
            </a:r>
            <a:r>
              <a:rPr lang="en-US" sz="2000" noProof="0" dirty="0"/>
              <a:t>low elevation and close to </a:t>
            </a:r>
            <a:r>
              <a:rPr lang="en-US" sz="2000" noProof="0" dirty="0" smtClean="0"/>
              <a:t>body </a:t>
            </a:r>
            <a:r>
              <a:rPr lang="en-US" sz="2000" noProof="0" dirty="0" smtClean="0">
                <a:sym typeface="Wingdings" panose="05000000000000000000" pitchFamily="2" charset="2"/>
              </a:rPr>
              <a:t> </a:t>
            </a:r>
            <a:r>
              <a:rPr lang="en-US" sz="2000" noProof="0" dirty="0">
                <a:sym typeface="Wingdings" panose="05000000000000000000" pitchFamily="2" charset="2"/>
              </a:rPr>
              <a:t>self-body </a:t>
            </a:r>
            <a:r>
              <a:rPr lang="en-US" sz="2000" noProof="0" dirty="0" smtClean="0">
                <a:sym typeface="Wingdings" panose="05000000000000000000" pitchFamily="2" charset="2"/>
              </a:rPr>
              <a:t>shadowing</a:t>
            </a:r>
            <a:endParaRPr lang="en-US" sz="2000" noProof="0" dirty="0"/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40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2.44</a:t>
            </a:r>
            <a:endParaRPr lang="en-US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5.47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2" descr="C:\Users\rash_ir\Desktop\exp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02" r="7218" b="7860"/>
          <a:stretch/>
        </p:blipFill>
        <p:spPr bwMode="auto">
          <a:xfrm>
            <a:off x="4943872" y="2940782"/>
            <a:ext cx="6940296" cy="33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52403" y="4653336"/>
            <a:ext cx="2943397" cy="1800000"/>
            <a:chOff x="467544" y="1916832"/>
            <a:chExt cx="2943397" cy="1800000"/>
          </a:xfrm>
        </p:grpSpPr>
        <p:pic>
          <p:nvPicPr>
            <p:cNvPr id="12" name="Picture 2" descr="D:\1111 presentations\IRACON Cyprus 2018 V2P\exp20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16832"/>
              <a:ext cx="294339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987824" y="2775269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5816" y="3207317"/>
              <a:ext cx="4472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NLOS, </a:t>
            </a:r>
            <a:r>
              <a:rPr lang="en-US" noProof="0" dirty="0" smtClean="0">
                <a:solidFill>
                  <a:schemeClr val="tx1"/>
                </a:solidFill>
              </a:rPr>
              <a:t>Crowd Shadowing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>
                <a:solidFill>
                  <a:schemeClr val="tx1"/>
                </a:solidFill>
              </a:rPr>
              <a:t>Nearby other pedestrians </a:t>
            </a:r>
            <a:r>
              <a:rPr lang="en-US" sz="2000" noProof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5-10 dB additional </a:t>
            </a:r>
            <a:r>
              <a:rPr lang="en-US" sz="2000" noProof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path loss due to shadowing</a:t>
            </a:r>
            <a:endParaRPr lang="en-US" sz="2000" noProof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67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1.26</a:t>
            </a:r>
            <a:endParaRPr lang="en-US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3.35 dB</a:t>
            </a:r>
            <a:endParaRPr lang="en-US" sz="2000" b="0" noProof="0" dirty="0">
              <a:solidFill>
                <a:schemeClr val="tx1"/>
              </a:solidFill>
            </a:endParaRPr>
          </a:p>
          <a:p>
            <a:endParaRPr lang="en-US" sz="2000" b="0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tx1"/>
                </a:solidFill>
              </a:rPr>
              <a:pPr/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Stephan Sand, German Aerospace Center (DLR)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July 2018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D:\RashdanPhD\Matlab\ChannelMeasurements\Journal1_code\LosExp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502" r="8858"/>
          <a:stretch/>
        </p:blipFill>
        <p:spPr bwMode="auto">
          <a:xfrm>
            <a:off x="4844336" y="2660115"/>
            <a:ext cx="6940296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1111 presentations\IRACON Cyprus 2018 V2P\exp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4654296"/>
            <a:ext cx="29271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noProof="0" dirty="0" smtClean="0"/>
              <a:t>Parking Cars, NLOS, Diffraction </a:t>
            </a:r>
            <a:r>
              <a:rPr lang="en-US" noProof="0" dirty="0"/>
              <a:t>– First </a:t>
            </a:r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 descr="D:\RashdanPhD\Matlab\ChannelMeasurements\Journal1_code\diffraction_scenariof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51418" b="4414"/>
          <a:stretch/>
        </p:blipFill>
        <p:spPr bwMode="auto">
          <a:xfrm>
            <a:off x="6600056" y="2420888"/>
            <a:ext cx="4704407" cy="38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8" descr="D:\RashdanPhD\Matlab\ChannelMeasurements\Journal1_code\pathlo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4416" r="7539" b="-217"/>
          <a:stretch/>
        </p:blipFill>
        <p:spPr bwMode="auto">
          <a:xfrm>
            <a:off x="789272" y="1856232"/>
            <a:ext cx="6400800" cy="34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Parking Cars, NLOS, </a:t>
            </a:r>
            <a:r>
              <a:rPr lang="en-US" dirty="0"/>
              <a:t>Diffraction – First </a:t>
            </a:r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 descr="D:\RashdanPhD\Matlab\ChannelMeasurements\Journal1_code\diffraction_scenariof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51418" b="4414"/>
          <a:stretch/>
        </p:blipFill>
        <p:spPr bwMode="auto">
          <a:xfrm>
            <a:off x="6600056" y="2420888"/>
            <a:ext cx="4704407" cy="38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8" descr="D:\RashdanPhD\Matlab\ChannelMeasurements\Journal1_code\pathlo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4372" r="7519" b="-257"/>
          <a:stretch/>
        </p:blipFill>
        <p:spPr bwMode="auto">
          <a:xfrm>
            <a:off x="786384" y="1856232"/>
            <a:ext cx="6400800" cy="34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19693302">
            <a:off x="6462178" y="5220055"/>
            <a:ext cx="1755175" cy="80174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43472" y="2852936"/>
            <a:ext cx="1512168" cy="86409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0" idx="4"/>
            <a:endCxn id="9" idx="0"/>
          </p:cNvCxnSpPr>
          <p:nvPr/>
        </p:nvCxnSpPr>
        <p:spPr>
          <a:xfrm>
            <a:off x="2099556" y="3717032"/>
            <a:ext cx="5029097" cy="15631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Parking Cars, NLOS, </a:t>
            </a:r>
            <a:r>
              <a:rPr lang="en-US" dirty="0"/>
              <a:t>Diffraction – First </a:t>
            </a:r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dirty="0"/>
          </a:p>
          <a:p>
            <a:endParaRPr lang="en-US" sz="2000" b="0" noProof="0" dirty="0" smtClean="0"/>
          </a:p>
          <a:p>
            <a:endParaRPr lang="en-US" sz="2000" b="0" noProof="0" dirty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r>
              <a:rPr lang="en-US" sz="2000" noProof="0" dirty="0" smtClean="0"/>
              <a:t>Multiple </a:t>
            </a:r>
            <a:r>
              <a:rPr lang="en-US" sz="2000" noProof="0" dirty="0"/>
              <a:t>knife-edge diffraction model + </a:t>
            </a:r>
            <a:r>
              <a:rPr lang="en-US" sz="2000" noProof="0" dirty="0" smtClean="0"/>
              <a:t/>
            </a:r>
            <a:br>
              <a:rPr lang="en-US" sz="2000" noProof="0" dirty="0" smtClean="0"/>
            </a:br>
            <a:r>
              <a:rPr lang="en-US" sz="2000" noProof="0" dirty="0" smtClean="0"/>
              <a:t>two-ray path loss </a:t>
            </a:r>
            <a:r>
              <a:rPr lang="en-US" sz="2000" noProof="0" dirty="0"/>
              <a:t>model</a:t>
            </a:r>
          </a:p>
          <a:p>
            <a:endParaRPr lang="en-US" sz="2000" b="0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2" name="Picture 6" descr="D:\RashdanPhD\Matlab\ChannelMeasurements\Journal1_code\diffraction_scenar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39146"/>
          <a:stretch/>
        </p:blipFill>
        <p:spPr bwMode="auto">
          <a:xfrm>
            <a:off x="7318002" y="3285336"/>
            <a:ext cx="4628834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RashdanPhD\Matlab\ChannelMeasurements\Journal1_code\diffractionLossExp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4281" r="7648" b="-164"/>
          <a:stretch/>
        </p:blipFill>
        <p:spPr bwMode="auto">
          <a:xfrm>
            <a:off x="786384" y="1856232"/>
            <a:ext cx="6400800" cy="34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V2P channel different from V2V/V2I channel </a:t>
            </a:r>
            <a:r>
              <a:rPr lang="en-US" sz="2000" dirty="0" smtClean="0">
                <a:sym typeface="Wingdings" panose="05000000000000000000" pitchFamily="2" charset="2"/>
              </a:rPr>
              <a:t> 3GPP 5G approach realistic?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channel models: </a:t>
            </a:r>
            <a:r>
              <a:rPr lang="en-US" sz="2000" b="0" dirty="0" smtClean="0">
                <a:sym typeface="Wingdings" panose="05000000000000000000" pitchFamily="2" charset="2"/>
              </a:rPr>
              <a:t>Recent papers [2] @ 1.85 GHz, [3] @ 3.8 GHz, [4] @ 5.2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path loss models based on [4]: </a:t>
            </a:r>
          </a:p>
          <a:p>
            <a:pPr marL="0" indent="0"/>
            <a:endParaRPr lang="en-US" sz="20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967608" y="3212976"/>
            <a:ext cx="3200400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moving pedestrian, texting: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increased </a:t>
            </a:r>
            <a:r>
              <a:rPr lang="en-US" sz="2000" dirty="0">
                <a:sym typeface="Wingdings" panose="05000000000000000000" pitchFamily="2" charset="2"/>
              </a:rPr>
              <a:t>shadow fading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47328" y="3212976"/>
            <a:ext cx="2880320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static pedestrian: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Two-ray </a:t>
            </a:r>
            <a:r>
              <a:rPr lang="en-US" sz="2000" dirty="0" err="1">
                <a:sym typeface="Wingdings" panose="05000000000000000000" pitchFamily="2" charset="2"/>
              </a:rPr>
              <a:t>pathloss</a:t>
            </a:r>
            <a:r>
              <a:rPr lang="en-US" sz="2000" dirty="0">
                <a:sym typeface="Wingdings" panose="05000000000000000000" pitchFamily="2" charset="2"/>
              </a:rPr>
              <a:t> model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232304" y="3209544"/>
            <a:ext cx="2912368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parked vehicles:</a:t>
            </a:r>
            <a:r>
              <a:rPr lang="en-US" sz="2000" dirty="0">
                <a:sym typeface="Wingdings" panose="05000000000000000000" pitchFamily="2" charset="2"/>
              </a:rPr>
              <a:t> Multiple knife edge diffraction model</a:t>
            </a:r>
          </a:p>
        </p:txBody>
      </p:sp>
      <p:pic>
        <p:nvPicPr>
          <p:cNvPr id="14" name="Picture 7" descr="D:\RashdanPhD\Matlab\ChannelMeasurements\Journal1_code\diffractionLossExp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4281" r="7546" b="-164"/>
          <a:stretch/>
        </p:blipFill>
        <p:spPr bwMode="auto">
          <a:xfrm>
            <a:off x="9304312" y="4561021"/>
            <a:ext cx="274683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6230391" y="3212976"/>
            <a:ext cx="2952328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other nearby pedestrians: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5-10 dB additional path loss due to shadowing</a:t>
            </a:r>
          </a:p>
        </p:txBody>
      </p:sp>
      <p:pic>
        <p:nvPicPr>
          <p:cNvPr id="35" name="Picture 5" descr="C:\Users\rash_ir\Desktop\LosExp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493" r="8823"/>
          <a:stretch/>
        </p:blipFill>
        <p:spPr bwMode="auto">
          <a:xfrm>
            <a:off x="111743" y="4551396"/>
            <a:ext cx="2715058" cy="14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ash_ir\Desktop\exp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02" r="7218" b="7860"/>
          <a:stretch/>
        </p:blipFill>
        <p:spPr bwMode="auto">
          <a:xfrm>
            <a:off x="3073056" y="4551396"/>
            <a:ext cx="301535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RashdanPhD\Matlab\ChannelMeasurements\Journal1_code\LosExp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502" r="8858"/>
          <a:stretch/>
        </p:blipFill>
        <p:spPr bwMode="auto">
          <a:xfrm>
            <a:off x="6294806" y="4558248"/>
            <a:ext cx="27320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V2P channel different from V2V/V2I channel </a:t>
            </a:r>
            <a:r>
              <a:rPr lang="en-US" sz="2000" dirty="0" smtClean="0">
                <a:sym typeface="Wingdings" panose="05000000000000000000" pitchFamily="2" charset="2"/>
              </a:rPr>
              <a:t> 3GPP 5G approach realistic?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channel models: </a:t>
            </a:r>
            <a:r>
              <a:rPr lang="en-US" sz="2000" b="0" dirty="0" smtClean="0">
                <a:sym typeface="Wingdings" panose="05000000000000000000" pitchFamily="2" charset="2"/>
              </a:rPr>
              <a:t>Recent papers [2] @ 1.85 GHz, [3] @ 3.8 GHz, [4] @ 5.2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path loss models based on [4]: </a:t>
            </a:r>
          </a:p>
          <a:p>
            <a:pPr marL="0" indent="0"/>
            <a:endParaRPr lang="en-US" sz="20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15" name="Pentagon 14"/>
          <p:cNvSpPr/>
          <p:nvPr/>
        </p:nvSpPr>
        <p:spPr bwMode="auto">
          <a:xfrm>
            <a:off x="1559496" y="5175518"/>
            <a:ext cx="3168352" cy="11887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Accurate V2P channel models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4367808" y="5157192"/>
            <a:ext cx="3312368" cy="1188720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Design reliable V2P communications 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7392144" y="5175518"/>
            <a:ext cx="3240360" cy="115212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Protect vulnerable road users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967608" y="3212976"/>
            <a:ext cx="32004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moving pedestrian, texting: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increased </a:t>
            </a:r>
            <a:r>
              <a:rPr lang="en-US" sz="2000" dirty="0">
                <a:sym typeface="Wingdings" panose="05000000000000000000" pitchFamily="2" charset="2"/>
              </a:rPr>
              <a:t>shadow fading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328" y="3212976"/>
            <a:ext cx="288032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static pedestrian: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Two-ray </a:t>
            </a:r>
            <a:r>
              <a:rPr lang="en-US" sz="2000" dirty="0" err="1">
                <a:sym typeface="Wingdings" panose="05000000000000000000" pitchFamily="2" charset="2"/>
              </a:rPr>
              <a:t>pathloss</a:t>
            </a:r>
            <a:r>
              <a:rPr lang="en-US" sz="2000" dirty="0">
                <a:sym typeface="Wingdings" panose="05000000000000000000" pitchFamily="2" charset="2"/>
              </a:rPr>
              <a:t> model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232304" y="3209544"/>
            <a:ext cx="2912368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parked vehicles:</a:t>
            </a:r>
            <a:r>
              <a:rPr lang="en-US" sz="2000" dirty="0">
                <a:sym typeface="Wingdings" panose="05000000000000000000" pitchFamily="2" charset="2"/>
              </a:rPr>
              <a:t> Multiple knife edge diffraction model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30391" y="3212976"/>
            <a:ext cx="2952328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other nearby pedestrians: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5-10 dB additional path loss due to shadowing</a:t>
            </a:r>
          </a:p>
        </p:txBody>
      </p:sp>
    </p:spTree>
    <p:extLst>
      <p:ext uri="{BB962C8B-B14F-4D97-AF65-F5344CB8AC3E}">
        <p14:creationId xmlns:p14="http://schemas.microsoft.com/office/powerpoint/2010/main" val="565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000" b="0" noProof="0" dirty="0" smtClean="0"/>
              <a:t>[1</a:t>
            </a:r>
            <a:r>
              <a:rPr lang="en-US" sz="2000" b="0" dirty="0"/>
              <a:t>] Wikipedia </a:t>
            </a:r>
            <a:r>
              <a:rPr lang="en-US" sz="2000" b="0" dirty="0">
                <a:hlinkClick r:id="rId3"/>
              </a:rPr>
              <a:t>https://commons.wikimedia.org/wiki/File:D%C3%A9tection_de_personne_-_</a:t>
            </a:r>
            <a:r>
              <a:rPr lang="en-US" sz="2000" b="0" dirty="0" smtClean="0">
                <a:hlinkClick r:id="rId3"/>
              </a:rPr>
              <a:t>exemple_3.jpg</a:t>
            </a:r>
            <a:r>
              <a:rPr lang="en-US" sz="2000" b="0" dirty="0"/>
              <a:t> </a:t>
            </a:r>
            <a:endParaRPr lang="en-US" sz="2000" b="0" noProof="0" dirty="0" smtClean="0"/>
          </a:p>
          <a:p>
            <a:r>
              <a:rPr lang="en-US" sz="2000" b="0" noProof="0" dirty="0" smtClean="0"/>
              <a:t>[</a:t>
            </a:r>
            <a:r>
              <a:rPr lang="en-US" sz="2000" b="0" dirty="0"/>
              <a:t>2</a:t>
            </a:r>
            <a:r>
              <a:rPr lang="en-US" sz="2000" b="0" dirty="0" smtClean="0"/>
              <a:t>] </a:t>
            </a:r>
            <a:r>
              <a:rPr lang="en-US" sz="2000" b="0" dirty="0" err="1" smtClean="0"/>
              <a:t>Ibdah</a:t>
            </a:r>
            <a:r>
              <a:rPr lang="en-US" sz="2000" b="0" dirty="0"/>
              <a:t>, </a:t>
            </a:r>
            <a:r>
              <a:rPr lang="en-US" sz="2000" b="0" dirty="0" err="1"/>
              <a:t>Yazan</a:t>
            </a:r>
            <a:r>
              <a:rPr lang="en-US" sz="2000" b="0" dirty="0"/>
              <a:t> and Ding, </a:t>
            </a:r>
            <a:r>
              <a:rPr lang="en-US" sz="2000" b="0" dirty="0" err="1"/>
              <a:t>Yanwu</a:t>
            </a:r>
            <a:r>
              <a:rPr lang="en-US" sz="2000" b="0" dirty="0"/>
              <a:t> (2015) Mobile-to-Mobile Channel Measurements at 1.85 GHz in Suburban Environments. IEEE Transactions on Communications, vol. 63, no. 2, Feb. 2015, pp. 466-475</a:t>
            </a:r>
          </a:p>
          <a:p>
            <a:r>
              <a:rPr lang="en-US" sz="2000" b="0" dirty="0" smtClean="0"/>
              <a:t>[3] </a:t>
            </a:r>
            <a:r>
              <a:rPr lang="en-US" sz="2000" b="0" dirty="0" err="1" smtClean="0"/>
              <a:t>Makhoul</a:t>
            </a:r>
            <a:r>
              <a:rPr lang="en-US" sz="2000" b="0" dirty="0" smtClean="0"/>
              <a:t>, Gloria and </a:t>
            </a:r>
            <a:r>
              <a:rPr lang="en-US" sz="2000" b="0" dirty="0" err="1" smtClean="0"/>
              <a:t>D’Errico</a:t>
            </a:r>
            <a:r>
              <a:rPr lang="en-US" sz="2000" b="0" dirty="0" smtClean="0"/>
              <a:t>, Raffaele and </a:t>
            </a:r>
            <a:r>
              <a:rPr lang="en-US" sz="2000" b="0" dirty="0" err="1" smtClean="0"/>
              <a:t>Oestges</a:t>
            </a:r>
            <a:r>
              <a:rPr lang="en-US" sz="2000" b="0" dirty="0" smtClean="0"/>
              <a:t>, Claude (2018) Wideband Vehicle to Pedestrian Propagation Channel Characterization and Modeling. </a:t>
            </a:r>
            <a:r>
              <a:rPr lang="en-US" sz="2000" b="0" dirty="0" err="1" smtClean="0"/>
              <a:t>EuCAP</a:t>
            </a:r>
            <a:r>
              <a:rPr lang="en-US" sz="2000" b="0" dirty="0" smtClean="0"/>
              <a:t> 2018, 9.-13. Apr. 0218, London, UK.</a:t>
            </a:r>
          </a:p>
          <a:p>
            <a:r>
              <a:rPr lang="en-US" sz="2000" b="0" noProof="0" dirty="0" smtClean="0"/>
              <a:t>[</a:t>
            </a:r>
            <a:r>
              <a:rPr lang="en-US" sz="2000" b="0" noProof="0" dirty="0"/>
              <a:t>4</a:t>
            </a:r>
            <a:r>
              <a:rPr lang="en-US" sz="2000" b="0" dirty="0" smtClean="0"/>
              <a:t>] </a:t>
            </a:r>
            <a:r>
              <a:rPr lang="en-US" sz="2000" b="0" dirty="0" err="1"/>
              <a:t>Rashdan</a:t>
            </a:r>
            <a:r>
              <a:rPr lang="en-US" sz="2000" b="0" dirty="0"/>
              <a:t>, Ibrahim and Ponte Müller, Fabian and Wang, Wei und </a:t>
            </a:r>
            <a:r>
              <a:rPr lang="en-US" sz="2000" b="0" dirty="0" err="1"/>
              <a:t>Schmidhammer</a:t>
            </a:r>
            <a:r>
              <a:rPr lang="en-US" sz="2000" b="0" dirty="0"/>
              <a:t>, Martin und Sand, Stephan (2018) Vehicle-to-Pedestrian Channel Characterization: Wideband Measurement Campaign and First Results. </a:t>
            </a:r>
            <a:r>
              <a:rPr lang="en-US" sz="2000" b="0" dirty="0" err="1"/>
              <a:t>EuCAP</a:t>
            </a:r>
            <a:r>
              <a:rPr lang="en-US" sz="2000" b="0" dirty="0"/>
              <a:t> 2018, 9.-13. Apr. 2018, London, UK. </a:t>
            </a:r>
            <a:endParaRPr lang="en-US" sz="2000" b="0" dirty="0" smtClean="0"/>
          </a:p>
          <a:p>
            <a:r>
              <a:rPr lang="en-US" sz="2000" b="0" dirty="0" smtClean="0"/>
              <a:t>[5] </a:t>
            </a:r>
            <a:r>
              <a:rPr lang="en-US" sz="2000" b="0" dirty="0"/>
              <a:t>3GPP (2018</a:t>
            </a:r>
            <a:r>
              <a:rPr lang="en-US" sz="2000" b="0" dirty="0" smtClean="0"/>
              <a:t>) </a:t>
            </a:r>
            <a:r>
              <a:rPr lang="en-US" sz="2000" b="0" dirty="0"/>
              <a:t>Study on evaluation methodology of new Vehicle-to-Everything V2X use cases for LTE and NR</a:t>
            </a:r>
            <a:r>
              <a:rPr lang="en-US" sz="2000" b="0" dirty="0" smtClean="0"/>
              <a:t>;(</a:t>
            </a:r>
            <a:r>
              <a:rPr lang="en-US" sz="2000" b="0" dirty="0"/>
              <a:t>Release 15</a:t>
            </a:r>
            <a:r>
              <a:rPr lang="en-US" sz="2000" b="0" dirty="0" smtClean="0"/>
              <a:t>). TR 37.885, V15.0.0 (2018-06).</a:t>
            </a:r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65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[6] 3GPP (2018) Study on channel model for frequencies from 0.5 to 100 GHz (Release 15). TR 38.901, V15.0.0 (2018-06).</a:t>
            </a:r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Abstract</a:t>
            </a:r>
            <a:endParaRPr lang="en-US" noProof="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Protect vulnerable road users </a:t>
            </a:r>
            <a:r>
              <a:rPr lang="en-US" noProof="0" dirty="0" smtClean="0"/>
              <a:t>with </a:t>
            </a:r>
            <a:r>
              <a:rPr lang="en-US" noProof="0" dirty="0" smtClean="0"/>
              <a:t>reliable vehicle-to-pedestrian </a:t>
            </a:r>
            <a:r>
              <a:rPr lang="en-US" noProof="0" dirty="0" smtClean="0"/>
              <a:t>communication</a:t>
            </a:r>
            <a:r>
              <a:rPr lang="en-US" dirty="0" smtClean="0"/>
              <a:t>s</a:t>
            </a:r>
            <a:r>
              <a:rPr lang="en-US" dirty="0"/>
              <a:t> </a:t>
            </a:r>
            <a:r>
              <a:rPr lang="en-US" dirty="0" smtClean="0"/>
              <a:t>to reduce </a:t>
            </a:r>
            <a:r>
              <a:rPr lang="en-US" dirty="0"/>
              <a:t>accidents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Accurate vehicle-to-pedestrian </a:t>
            </a:r>
            <a:r>
              <a:rPr lang="en-US" noProof="0" dirty="0" smtClean="0"/>
              <a:t>channel models to design reliable vehicle-to-pedestrian communications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Comparison of V2X channels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Related work </a:t>
            </a:r>
            <a:r>
              <a:rPr lang="en-US" dirty="0"/>
              <a:t>on </a:t>
            </a:r>
            <a:r>
              <a:rPr lang="en-US" dirty="0" smtClean="0"/>
              <a:t>vehicle-to-pedestrian channel models  </a:t>
            </a:r>
            <a:endParaRPr lang="en-US" noProof="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V2P path loss models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Vulnerable r</a:t>
            </a:r>
            <a:r>
              <a:rPr lang="en-US" sz="2000" b="0" dirty="0" smtClean="0"/>
              <a:t>oad users </a:t>
            </a:r>
            <a:r>
              <a:rPr lang="en-US" sz="2000" b="0" dirty="0"/>
              <a:t>account for 30% of road fatalities in Europe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Sensor-based crash avoidance systems suffer from limitations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360 degree awareness by </a:t>
            </a:r>
            <a:r>
              <a:rPr lang="en-US" sz="2000" b="0" dirty="0" smtClean="0"/>
              <a:t>direct exchange of </a:t>
            </a:r>
            <a:r>
              <a:rPr lang="en-US" sz="2000" b="0" dirty="0"/>
              <a:t>information between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vehicles </a:t>
            </a:r>
            <a:r>
              <a:rPr lang="en-US" sz="2000" b="0" dirty="0"/>
              <a:t>and </a:t>
            </a:r>
            <a:r>
              <a:rPr lang="en-US" sz="2000" b="0" dirty="0" smtClean="0"/>
              <a:t>pedestrians</a:t>
            </a:r>
            <a:endParaRPr lang="en-GB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9" name="Picture 4" descr="D:\1111 presentations\IRACON Cyprus 2018 V2P\Scenario1_I_020_final_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933296"/>
            <a:ext cx="323765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1111 presentations\IRACON Cyprus 2018 V2P\Scenario1_IV_001_V1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23" y="3935312"/>
            <a:ext cx="323697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1111 presentations\IRACON Cyprus 2018 V2P\Scenario1_II_002_final_72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935312"/>
            <a:ext cx="3234637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Détection de personne - exemple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29" y="1628800"/>
            <a:ext cx="3080660" cy="20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08845" y="32129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Accurate V2P channel </a:t>
            </a:r>
            <a:r>
              <a:rPr lang="en-US" sz="2000" dirty="0"/>
              <a:t>models </a:t>
            </a:r>
            <a:r>
              <a:rPr lang="en-US" sz="2000" dirty="0" smtClean="0"/>
              <a:t>required for reliable communication system</a:t>
            </a:r>
            <a:endParaRPr lang="en-US" sz="2000" dirty="0"/>
          </a:p>
          <a:p>
            <a:endParaRPr lang="en-US" sz="2000" b="0" dirty="0"/>
          </a:p>
          <a:p>
            <a:r>
              <a:rPr lang="en-US" sz="2000" dirty="0"/>
              <a:t>Extensive work has been done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vehicle-to-vehicle (V2V)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vehicle-to-infrastructure (V2I)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person-to-network (P2N)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r>
              <a:rPr lang="en-US" sz="2000" dirty="0" smtClean="0"/>
              <a:t>V2P </a:t>
            </a:r>
            <a:r>
              <a:rPr lang="en-US" sz="2000" dirty="0"/>
              <a:t>channel models </a:t>
            </a:r>
            <a:r>
              <a:rPr lang="en-US" sz="2000" dirty="0" smtClean="0"/>
              <a:t>only 3 recent papers </a:t>
            </a:r>
          </a:p>
          <a:p>
            <a:r>
              <a:rPr lang="en-US" sz="2000" b="0" dirty="0" smtClean="0"/>
              <a:t>[2] @ 1.85 GHz, [3] @ 3.8 GHz, [4] @ 5.2 GHz</a:t>
            </a:r>
          </a:p>
          <a:p>
            <a:r>
              <a:rPr lang="en-US" sz="2000" b="0" dirty="0"/>
              <a:t>M</a:t>
            </a:r>
            <a:r>
              <a:rPr lang="en-US" sz="2000" b="0" dirty="0" smtClean="0"/>
              <a:t>uch </a:t>
            </a:r>
            <a:r>
              <a:rPr lang="en-US" sz="2000" b="0" dirty="0"/>
              <a:t>work to be done</a:t>
            </a:r>
            <a:r>
              <a:rPr lang="en-US" sz="2000" b="0" dirty="0" smtClean="0"/>
              <a:t>!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2621" y="5167662"/>
            <a:ext cx="705145" cy="7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5212" y="4900571"/>
            <a:ext cx="625364" cy="7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2660039"/>
            <a:ext cx="679568" cy="8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68323"/>
            <a:ext cx="1402970" cy="7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6" y="4892711"/>
            <a:ext cx="1444082" cy="7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8764218" y="3096644"/>
            <a:ext cx="179627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68208" y="3236527"/>
            <a:ext cx="0" cy="172501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598856" y="3236527"/>
            <a:ext cx="0" cy="18053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28248" y="5041903"/>
            <a:ext cx="213694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08368" y="2742066"/>
            <a:ext cx="4792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1918" y="4011958"/>
            <a:ext cx="59952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78711" y="5104953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55212" y="4011958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P2N</a:t>
            </a:r>
          </a:p>
        </p:txBody>
      </p:sp>
    </p:spTree>
    <p:extLst>
      <p:ext uri="{BB962C8B-B14F-4D97-AF65-F5344CB8AC3E}">
        <p14:creationId xmlns:p14="http://schemas.microsoft.com/office/powerpoint/2010/main" val="2920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Comparison of V2X Channels</a:t>
            </a:r>
            <a:endParaRPr lang="en-US" noProof="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V2V, V2I and </a:t>
            </a:r>
            <a:r>
              <a:rPr lang="en-US" sz="2000" dirty="0" smtClean="0"/>
              <a:t>V2P: </a:t>
            </a:r>
            <a:r>
              <a:rPr lang="en-US" sz="2000" b="0" dirty="0" smtClean="0"/>
              <a:t>Different a</a:t>
            </a:r>
            <a:r>
              <a:rPr lang="en-US" sz="2000" b="0" noProof="0" dirty="0" err="1" smtClean="0"/>
              <a:t>ntenna</a:t>
            </a:r>
            <a:r>
              <a:rPr lang="en-US" sz="2000" b="0" noProof="0" dirty="0" smtClean="0"/>
              <a:t> </a:t>
            </a:r>
            <a:r>
              <a:rPr lang="en-US" sz="2000" b="0" noProof="0" dirty="0"/>
              <a:t>height, mobility </a:t>
            </a:r>
            <a:r>
              <a:rPr lang="en-US" sz="2000" b="0" noProof="0" dirty="0" smtClean="0"/>
              <a:t>pattern, </a:t>
            </a:r>
            <a:r>
              <a:rPr lang="en-US" sz="2000" b="0" noProof="0" dirty="0"/>
              <a:t>and propagation </a:t>
            </a:r>
            <a:r>
              <a:rPr lang="en-US" sz="2000" b="0" dirty="0" smtClean="0"/>
              <a:t>scenarios</a:t>
            </a:r>
            <a:br>
              <a:rPr lang="en-US" sz="2000" b="0" dirty="0" smtClean="0"/>
            </a:br>
            <a:r>
              <a:rPr lang="en-US" sz="2000" b="0" dirty="0" smtClean="0">
                <a:sym typeface="Wingdings" panose="05000000000000000000" pitchFamily="2" charset="2"/>
              </a:rPr>
              <a:t> </a:t>
            </a:r>
            <a:r>
              <a:rPr lang="en-US" sz="2000" b="0" noProof="0" dirty="0" smtClean="0"/>
              <a:t> different </a:t>
            </a:r>
            <a:r>
              <a:rPr lang="en-US" sz="2000" b="0" noProof="0" dirty="0"/>
              <a:t>propagation aspects 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Nonstationary V2V and V2P channels: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Time-variant </a:t>
            </a:r>
            <a:r>
              <a:rPr lang="en-US" sz="2000" b="0" dirty="0"/>
              <a:t>channel statistics due to </a:t>
            </a:r>
            <a:r>
              <a:rPr lang="en-US" sz="2000" b="0" dirty="0" smtClean="0"/>
              <a:t>moving TX, RX, and dynamic </a:t>
            </a:r>
            <a:r>
              <a:rPr lang="en-US" sz="2000" b="0" dirty="0"/>
              <a:t>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Signal attenuation: </a:t>
            </a:r>
            <a:r>
              <a:rPr lang="en-US" sz="2000" b="0" dirty="0" smtClean="0"/>
              <a:t>Strong </a:t>
            </a:r>
            <a:r>
              <a:rPr lang="en-US" sz="2000" b="0" dirty="0" err="1" smtClean="0"/>
              <a:t>spatio</a:t>
            </a:r>
            <a:r>
              <a:rPr lang="en-US" sz="2000" b="0" dirty="0" smtClean="0"/>
              <a:t>-temporal correlations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Stochastic channel models [2]:</a:t>
            </a:r>
            <a:r>
              <a:rPr lang="en-US" sz="2000" b="0" noProof="0" dirty="0" smtClean="0"/>
              <a:t> Large-scale </a:t>
            </a:r>
            <a:r>
              <a:rPr lang="en-US" sz="2000" b="0" noProof="0" dirty="0"/>
              <a:t>VANET simulators e.g., </a:t>
            </a:r>
            <a:r>
              <a:rPr lang="en-US" sz="2000" b="0" noProof="0" dirty="0" smtClean="0"/>
              <a:t>ns3 </a:t>
            </a:r>
            <a:r>
              <a:rPr lang="en-US" sz="2000" b="0" noProof="0" dirty="0"/>
              <a:t>and </a:t>
            </a:r>
            <a:r>
              <a:rPr lang="en-US" sz="2000" b="0" noProof="0" dirty="0" err="1"/>
              <a:t>OMNet</a:t>
            </a:r>
            <a:r>
              <a:rPr lang="en-US" sz="2000" b="0" noProof="0" dirty="0" smtClean="0"/>
              <a:t>++</a:t>
            </a:r>
          </a:p>
          <a:p>
            <a:pPr marL="0" indent="0"/>
            <a:r>
              <a:rPr lang="en-US" sz="2000" b="0" dirty="0" smtClean="0">
                <a:sym typeface="Wingdings" panose="05000000000000000000" pitchFamily="2" charset="2"/>
              </a:rPr>
              <a:t> Average packet delivery ratio, but difficult to account for geometry dependent correlations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Geometry-based stochastic channel model (GSCM) [3], [4]:</a:t>
            </a:r>
            <a:r>
              <a:rPr lang="en-US" sz="2000" b="0" noProof="0" dirty="0" smtClean="0"/>
              <a:t> Link level and system level simulations in particular for safety-relevant applications </a:t>
            </a:r>
            <a:r>
              <a:rPr lang="en-US" sz="2000" b="0" dirty="0" smtClean="0">
                <a:sym typeface="Wingdings" panose="05000000000000000000" pitchFamily="2" charset="2"/>
              </a:rPr>
              <a:t>such as platooning, automated and remote driving</a:t>
            </a:r>
          </a:p>
          <a:p>
            <a:pPr marL="0" indent="0"/>
            <a:r>
              <a:rPr lang="en-US" sz="2000" b="0" noProof="0" dirty="0" smtClean="0"/>
              <a:t> </a:t>
            </a:r>
            <a:r>
              <a:rPr lang="en-US" sz="2000" b="0" dirty="0">
                <a:sym typeface="Wingdings" panose="05000000000000000000" pitchFamily="2" charset="2"/>
              </a:rPr>
              <a:t> </a:t>
            </a:r>
            <a:r>
              <a:rPr lang="en-US" sz="2000" b="0" dirty="0" smtClean="0">
                <a:sym typeface="Wingdings" panose="05000000000000000000" pitchFamily="2" charset="2"/>
              </a:rPr>
              <a:t>Geometry dependent packet outages, but higher complexity</a:t>
            </a:r>
            <a:endParaRPr lang="en-US" sz="2000" b="0" dirty="0"/>
          </a:p>
          <a:p>
            <a:pPr marL="0" indent="0"/>
            <a:endParaRPr lang="en-US" sz="2000" b="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20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3GPP 5G V2X Channel Models &amp; 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3GPP 5G V2X use case groups [5]: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Vehicle platooning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Extended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Automated driving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Remote driving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5G V2V performance evaluation for use case groups: </a:t>
            </a:r>
            <a:r>
              <a:rPr lang="en-US" sz="2000" b="0" dirty="0" smtClean="0">
                <a:sym typeface="Wingdings" panose="05000000000000000000" pitchFamily="2" charset="2"/>
              </a:rPr>
              <a:t/>
            </a:r>
            <a:br>
              <a:rPr lang="en-US" sz="2000" b="0" dirty="0" smtClean="0">
                <a:sym typeface="Wingdings" panose="05000000000000000000" pitchFamily="2" charset="2"/>
              </a:rPr>
            </a:br>
            <a:r>
              <a:rPr lang="en-US" sz="2000" b="0" dirty="0" smtClean="0">
                <a:sym typeface="Wingdings" panose="05000000000000000000" pitchFamily="2" charset="2"/>
              </a:rPr>
              <a:t>Adapted parameter sets of GSCM [6] for below and above 6 GHz</a:t>
            </a:r>
          </a:p>
          <a:p>
            <a:pPr>
              <a:buFont typeface="Wingdings"/>
              <a:buChar char="è"/>
            </a:pPr>
            <a:endParaRPr lang="en-US" sz="2000" b="0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V2P and V2I models assume same parameters as V2V</a:t>
            </a:r>
          </a:p>
          <a:p>
            <a:pPr marL="457200" lvl="1" indent="0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ealistic?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V2P Channel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V2P stochastic channel models (SCM)  @ 1.85 GHz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In-vehicle to pedestrian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LOS/NLOS and in pocket/next to 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Path loss, shadow, small scale, and multi scale fading parameters based on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SCM with combination of Weibull and Rayleigh distributions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r>
              <a:rPr lang="en-US" sz="2000" dirty="0" smtClean="0"/>
              <a:t>V2P channel models  @ 3.8 GHz [3]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</a:t>
            </a:r>
            <a:r>
              <a:rPr lang="en-US" sz="2000" b="0" dirty="0" smtClean="0"/>
              <a:t>nly LOS </a:t>
            </a:r>
            <a:r>
              <a:rPr lang="en-US" sz="2000" b="0" dirty="0"/>
              <a:t>evaluated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RX </a:t>
            </a:r>
            <a:r>
              <a:rPr lang="en-US" sz="2000" b="0" dirty="0"/>
              <a:t>antenna fixed on long wooden stick </a:t>
            </a:r>
            <a:r>
              <a:rPr lang="en-US" sz="2000" b="0" dirty="0">
                <a:sym typeface="Wingdings" panose="05000000000000000000" pitchFamily="2" charset="2"/>
              </a:rPr>
              <a:t> </a:t>
            </a:r>
            <a:r>
              <a:rPr lang="en-US" sz="2000" b="0" dirty="0" smtClean="0">
                <a:sym typeface="Wingdings" panose="05000000000000000000" pitchFamily="2" charset="2"/>
              </a:rPr>
              <a:t>untypical</a:t>
            </a:r>
            <a:r>
              <a:rPr lang="en-US" sz="2000" b="0" dirty="0">
                <a:sym typeface="Wingdings" panose="05000000000000000000" pitchFamily="2" charset="2"/>
              </a:rPr>
              <a:t>, best case pedestrian scenario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Two-ray path loss </a:t>
            </a:r>
            <a:r>
              <a:rPr lang="en-US" sz="2000" b="0" dirty="0"/>
              <a:t>model  &lt; 32 meters</a:t>
            </a: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V2P </a:t>
            </a:r>
            <a:r>
              <a:rPr lang="en-US" dirty="0"/>
              <a:t>P</a:t>
            </a:r>
            <a:r>
              <a:rPr lang="en-US" noProof="0" dirty="0" err="1" smtClean="0"/>
              <a:t>ath</a:t>
            </a:r>
            <a:r>
              <a:rPr lang="en-US" noProof="0" dirty="0" smtClean="0"/>
              <a:t> Loss Models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0" noProof="0" dirty="0" smtClean="0"/>
              <a:t>Based on [</a:t>
            </a:r>
            <a:r>
              <a:rPr lang="en-US" sz="2000" b="0" noProof="0" dirty="0" smtClean="0"/>
              <a:t>4] </a:t>
            </a:r>
            <a:r>
              <a:rPr lang="en-US" sz="2000" b="0" noProof="0" dirty="0" smtClean="0"/>
              <a:t>@ 5.2 GHz: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Line-of-Sight (LOS):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 smtClean="0"/>
              <a:t>Static pedestrian: </a:t>
            </a:r>
            <a:r>
              <a:rPr lang="en-US" b="0" noProof="0" dirty="0" smtClean="0"/>
              <a:t>Two-ray ground reflection path loss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 smtClean="0"/>
              <a:t>Moving pedestrian, texting:</a:t>
            </a:r>
            <a:r>
              <a:rPr lang="en-US" noProof="0" dirty="0" smtClean="0"/>
              <a:t> Log-distance path loss model + increased shadow fading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other nearby </a:t>
            </a:r>
            <a:r>
              <a:rPr lang="en-US" sz="2000" dirty="0" smtClean="0"/>
              <a:t>pedestrians:</a:t>
            </a:r>
            <a:br>
              <a:rPr lang="en-US" sz="2000" dirty="0" smtClean="0"/>
            </a:br>
            <a:r>
              <a:rPr lang="en-US" sz="2000" b="0" dirty="0" smtClean="0"/>
              <a:t>5-10 dB additional path loss due to shadowing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parked vehicles:</a:t>
            </a:r>
            <a:r>
              <a:rPr lang="en-US" sz="2000" noProof="0" dirty="0" smtClean="0">
                <a:sym typeface="Wingdings" panose="05000000000000000000" pitchFamily="2" charset="2"/>
              </a:rPr>
              <a:t> </a:t>
            </a:r>
            <a:r>
              <a:rPr lang="en-US" sz="2000" b="0" noProof="0" dirty="0" smtClean="0">
                <a:sym typeface="Wingdings" panose="05000000000000000000" pitchFamily="2" charset="2"/>
              </a:rPr>
              <a:t/>
            </a:r>
            <a:br>
              <a:rPr lang="en-US" sz="2000" b="0" noProof="0" dirty="0" smtClean="0">
                <a:sym typeface="Wingdings" panose="05000000000000000000" pitchFamily="2" charset="2"/>
              </a:rPr>
            </a:br>
            <a:r>
              <a:rPr lang="en-US" sz="2000" b="0" dirty="0" smtClean="0">
                <a:sym typeface="Wingdings" panose="05000000000000000000" pitchFamily="2" charset="2"/>
              </a:rPr>
              <a:t>M</a:t>
            </a:r>
            <a:r>
              <a:rPr lang="en-US" sz="2000" b="0" noProof="0" dirty="0" err="1" smtClean="0">
                <a:sym typeface="Wingdings" panose="05000000000000000000" pitchFamily="2" charset="2"/>
              </a:rPr>
              <a:t>ultiple</a:t>
            </a:r>
            <a:r>
              <a:rPr lang="en-US" sz="2000" b="0" noProof="0" dirty="0" smtClean="0">
                <a:sym typeface="Wingdings" panose="05000000000000000000" pitchFamily="2" charset="2"/>
              </a:rPr>
              <a:t> knife edge diffraction model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</a:t>
            </a:r>
            <a:r>
              <a:rPr lang="en-US" sz="2000" dirty="0"/>
              <a:t>b</a:t>
            </a:r>
            <a:r>
              <a:rPr lang="en-US" sz="2000" noProof="0" dirty="0" err="1" smtClean="0"/>
              <a:t>uildings</a:t>
            </a:r>
            <a:r>
              <a:rPr lang="en-US" sz="2000" noProof="0" dirty="0" smtClean="0"/>
              <a:t>:</a:t>
            </a:r>
            <a:r>
              <a:rPr lang="en-US" sz="2000" noProof="0" dirty="0" smtClean="0">
                <a:sym typeface="Wingdings" panose="05000000000000000000" pitchFamily="2" charset="2"/>
              </a:rPr>
              <a:t> </a:t>
            </a:r>
            <a:r>
              <a:rPr lang="en-US" sz="2000" b="0" noProof="0" dirty="0" smtClean="0">
                <a:sym typeface="Wingdings" panose="05000000000000000000" pitchFamily="2" charset="2"/>
              </a:rPr>
              <a:t/>
            </a:r>
            <a:br>
              <a:rPr lang="en-US" sz="2000" b="0" noProof="0" dirty="0" smtClean="0">
                <a:sym typeface="Wingdings" panose="05000000000000000000" pitchFamily="2" charset="2"/>
              </a:rPr>
            </a:br>
            <a:r>
              <a:rPr lang="en-US" sz="2000" b="0" noProof="0" dirty="0" smtClean="0">
                <a:sym typeface="Wingdings" panose="05000000000000000000" pitchFamily="2" charset="2"/>
              </a:rPr>
              <a:t>Log-distance path loss model (propagation through building) + knife edge diffraction (+ reflections/scattering)</a:t>
            </a:r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82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</a:t>
            </a:r>
            <a:r>
              <a:rPr lang="en-US" dirty="0" smtClean="0"/>
              <a:t>: LOS </a:t>
            </a:r>
            <a:r>
              <a:rPr lang="en-US" noProof="0" dirty="0"/>
              <a:t>– </a:t>
            </a:r>
            <a:r>
              <a:rPr lang="en-US" noProof="0" dirty="0" smtClean="0"/>
              <a:t>Static </a:t>
            </a:r>
            <a:r>
              <a:rPr lang="en-US" dirty="0"/>
              <a:t>T</a:t>
            </a:r>
            <a:r>
              <a:rPr lang="en-US" noProof="0" dirty="0" err="1" smtClean="0"/>
              <a:t>ripod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46.77 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2.03</a:t>
            </a:r>
          </a:p>
          <a:p>
            <a:pPr marL="0" indent="0"/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3.23 dB</a:t>
            </a:r>
            <a:endParaRPr 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8" name="Picture 5" descr="C:\Users\rash_ir\Desktop\LosExp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493" r="8823"/>
          <a:stretch/>
        </p:blipFill>
        <p:spPr bwMode="auto">
          <a:xfrm>
            <a:off x="4870174" y="2057400"/>
            <a:ext cx="6937513" cy="37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53312" y="4653336"/>
            <a:ext cx="2927103" cy="1800000"/>
            <a:chOff x="577028" y="1937239"/>
            <a:chExt cx="2927103" cy="1800000"/>
          </a:xfrm>
        </p:grpSpPr>
        <p:pic>
          <p:nvPicPr>
            <p:cNvPr id="15" name="Picture 5" descr="D:\1111 presentations\IRACON Cyprus 2018 V2P\exp2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28" y="1937239"/>
              <a:ext cx="292710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339752" y="2780928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627784" y="3068960"/>
              <a:ext cx="72008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62671" y="2863969"/>
              <a:ext cx="4472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1.1 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3021" y="3212976"/>
              <a:ext cx="2981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 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5547" y="2431341"/>
              <a:ext cx="22923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3169" y="2590055"/>
              <a:ext cx="25006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35879" y="2621215"/>
              <a:ext cx="0" cy="2984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7877" y="2644803"/>
              <a:ext cx="2981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1458</Words>
  <Application>Microsoft Office PowerPoint</Application>
  <PresentationFormat>Custom</PresentationFormat>
  <Paragraphs>266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802-11-Submission-16-9</vt:lpstr>
      <vt:lpstr>Document</vt:lpstr>
      <vt:lpstr>Vehicular-to-Pedestrian Channel Models</vt:lpstr>
      <vt:lpstr>Abstract</vt:lpstr>
      <vt:lpstr>Motivation</vt:lpstr>
      <vt:lpstr>Motivation</vt:lpstr>
      <vt:lpstr>Comparison of V2X Channels</vt:lpstr>
      <vt:lpstr>Related Work: 3GPP 5G V2X Channel Models &amp; Evaluation Methodology</vt:lpstr>
      <vt:lpstr>Related Work: V2P Channel Models </vt:lpstr>
      <vt:lpstr>V2P Path Loss Models</vt:lpstr>
      <vt:lpstr>V2P Path Loss Models: LOS – Static Tripod</vt:lpstr>
      <vt:lpstr>V2P Path Loss Models: LOS – Moving Pedestrian, Texting</vt:lpstr>
      <vt:lpstr>V2P Path Loss Models: NLOS, Crowd Shadowing</vt:lpstr>
      <vt:lpstr>V2P Path Loss Models: Parking Cars, NLOS, Diffraction – First Results</vt:lpstr>
      <vt:lpstr>V2P Path Loss Models: Parking Cars, NLOS, Diffraction – First Results</vt:lpstr>
      <vt:lpstr>V2P Path Loss Models: Parking Cars, NLOS, Diffraction – First Results</vt:lpstr>
      <vt:lpstr>Conclusions</vt:lpstr>
      <vt:lpstr>Conclusions</vt:lpstr>
      <vt:lpstr>References</vt:lpstr>
      <vt:lpstr>References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Vehicular-to-Pedestrian Channel Models</dc:title>
  <dc:creator>Stephan.Sand@dlr.de</dc:creator>
  <cp:lastModifiedBy>KN-Presentation, Funktional</cp:lastModifiedBy>
  <cp:revision>91</cp:revision>
  <cp:lastPrinted>1601-01-01T00:00:00Z</cp:lastPrinted>
  <dcterms:created xsi:type="dcterms:W3CDTF">2018-06-28T08:53:40Z</dcterms:created>
  <dcterms:modified xsi:type="dcterms:W3CDTF">2018-07-12T19:02:52Z</dcterms:modified>
</cp:coreProperties>
</file>