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9" r:id="rId3"/>
    <p:sldId id="404" r:id="rId4"/>
    <p:sldId id="414" r:id="rId5"/>
    <p:sldId id="406" r:id="rId6"/>
    <p:sldId id="407" r:id="rId7"/>
    <p:sldId id="420" r:id="rId8"/>
    <p:sldId id="409" r:id="rId9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52" autoAdjust="0"/>
  </p:normalViewPr>
  <p:slideViewPr>
    <p:cSldViewPr>
      <p:cViewPr varScale="1">
        <p:scale>
          <a:sx n="114" d="100"/>
          <a:sy n="114" d="100"/>
        </p:scale>
        <p:origin x="156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1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Onn Haran, Autotalks, et al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802.11-18-XXXXr0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b="0" dirty="0"/>
              <a:t>Backward Compatible PHY Feasibility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177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</a:t>
            </a:r>
            <a:r>
              <a:rPr lang="en-GB" dirty="0" err="1"/>
              <a:t>Autotalks</a:t>
            </a:r>
            <a:r>
              <a:rPr lang="en-GB" dirty="0"/>
              <a:t>)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52759"/>
              </p:ext>
            </p:extLst>
          </p:nvPr>
        </p:nvGraphicFramePr>
        <p:xfrm>
          <a:off x="142875" y="2298700"/>
          <a:ext cx="8880475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Document" r:id="rId4" imgW="8519929" imgH="3020301" progId="Word.Document.8">
                  <p:embed/>
                </p:oleObj>
              </mc:Choice>
              <mc:Fallback>
                <p:oleObj name="Document" r:id="rId4" imgW="8519929" imgH="30203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298700"/>
                        <a:ext cx="8880475" cy="2898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Compatibility PHY Enhancements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Onn Haran (Autotalks)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BB6CB3B-EED2-445F-89DD-E1D4ED3C6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3200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enhancement is considered backward compatible if a legacy device can decode the data</a:t>
            </a: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modification isn’t possible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Adding post-packet data is a potential change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Shouldn’t harm legacy device operation and access to the network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8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Concatenated Error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305800" cy="1372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Outer error correction code can be appended to packet, protecting it without changing 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673501-FEFD-489B-B631-5AFA29DD674B}"/>
              </a:ext>
            </a:extLst>
          </p:cNvPr>
          <p:cNvSpPr/>
          <p:nvPr/>
        </p:nvSpPr>
        <p:spPr bwMode="auto">
          <a:xfrm>
            <a:off x="381000" y="3780434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data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746224A-9A7C-44D9-9B48-F09810C093E0}"/>
              </a:ext>
            </a:extLst>
          </p:cNvPr>
          <p:cNvCxnSpPr/>
          <p:nvPr/>
        </p:nvCxnSpPr>
        <p:spPr bwMode="auto">
          <a:xfrm>
            <a:off x="1866930" y="4047134"/>
            <a:ext cx="6667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570EBC9-B328-443B-B61F-89E6BB6FD1E6}"/>
              </a:ext>
            </a:extLst>
          </p:cNvPr>
          <p:cNvSpPr txBox="1"/>
          <p:nvPr/>
        </p:nvSpPr>
        <p:spPr>
          <a:xfrm>
            <a:off x="1600200" y="31242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Outer code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(enc.)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3BA1F4-DBA9-4316-8542-552019320580}"/>
              </a:ext>
            </a:extLst>
          </p:cNvPr>
          <p:cNvSpPr/>
          <p:nvPr/>
        </p:nvSpPr>
        <p:spPr bwMode="auto">
          <a:xfrm>
            <a:off x="2609865" y="3786147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DFDEA3-F8EC-436C-B52F-4CC32EEDB386}"/>
              </a:ext>
            </a:extLst>
          </p:cNvPr>
          <p:cNvSpPr/>
          <p:nvPr/>
        </p:nvSpPr>
        <p:spPr bwMode="auto">
          <a:xfrm>
            <a:off x="3940899" y="3786147"/>
            <a:ext cx="4572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Parity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BE091ED-68ED-4FF8-9241-B87B1BED126F}"/>
              </a:ext>
            </a:extLst>
          </p:cNvPr>
          <p:cNvCxnSpPr/>
          <p:nvPr/>
        </p:nvCxnSpPr>
        <p:spPr bwMode="auto">
          <a:xfrm>
            <a:off x="4493363" y="4047134"/>
            <a:ext cx="6667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DE148E5-DCE9-4368-AC72-6E62FC64809A}"/>
              </a:ext>
            </a:extLst>
          </p:cNvPr>
          <p:cNvSpPr txBox="1"/>
          <p:nvPr/>
        </p:nvSpPr>
        <p:spPr>
          <a:xfrm>
            <a:off x="4267200" y="31242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Inner code (conv.)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7D9A45-38AD-40B9-8241-26EFB0D3377F}"/>
              </a:ext>
            </a:extLst>
          </p:cNvPr>
          <p:cNvSpPr/>
          <p:nvPr/>
        </p:nvSpPr>
        <p:spPr bwMode="auto">
          <a:xfrm>
            <a:off x="5236298" y="3767336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packet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3ECC7-D020-4964-9BFE-7181DDF9CD42}"/>
              </a:ext>
            </a:extLst>
          </p:cNvPr>
          <p:cNvSpPr/>
          <p:nvPr/>
        </p:nvSpPr>
        <p:spPr bwMode="auto">
          <a:xfrm>
            <a:off x="6607905" y="3767336"/>
            <a:ext cx="4572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Coded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parity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53D657-44B9-4FB8-B781-B9500EDF6AF3}"/>
              </a:ext>
            </a:extLst>
          </p:cNvPr>
          <p:cNvSpPr/>
          <p:nvPr/>
        </p:nvSpPr>
        <p:spPr bwMode="auto">
          <a:xfrm>
            <a:off x="381000" y="5252087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data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6255FEE-A482-40C3-9646-92845E6ACB0C}"/>
              </a:ext>
            </a:extLst>
          </p:cNvPr>
          <p:cNvCxnSpPr>
            <a:cxnSpLocks/>
          </p:cNvCxnSpPr>
          <p:nvPr/>
        </p:nvCxnSpPr>
        <p:spPr bwMode="auto">
          <a:xfrm flipH="1">
            <a:off x="1866930" y="5518787"/>
            <a:ext cx="6667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DBCE18E-653D-4A72-B2B9-8C493911CF4E}"/>
              </a:ext>
            </a:extLst>
          </p:cNvPr>
          <p:cNvSpPr/>
          <p:nvPr/>
        </p:nvSpPr>
        <p:spPr bwMode="auto">
          <a:xfrm>
            <a:off x="2609865" y="5257800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data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5E1CB7-1159-4EC9-9C83-AB7D84346810}"/>
              </a:ext>
            </a:extLst>
          </p:cNvPr>
          <p:cNvSpPr/>
          <p:nvPr/>
        </p:nvSpPr>
        <p:spPr bwMode="auto">
          <a:xfrm>
            <a:off x="3940899" y="5257800"/>
            <a:ext cx="4572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Parity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077E474-2124-4589-BA9A-3BCD1966F2B5}"/>
              </a:ext>
            </a:extLst>
          </p:cNvPr>
          <p:cNvCxnSpPr>
            <a:cxnSpLocks/>
          </p:cNvCxnSpPr>
          <p:nvPr/>
        </p:nvCxnSpPr>
        <p:spPr bwMode="auto">
          <a:xfrm flipH="1">
            <a:off x="4493363" y="5518787"/>
            <a:ext cx="6667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614AD8E-83C4-4DC1-810F-7B428210AD23}"/>
              </a:ext>
            </a:extLst>
          </p:cNvPr>
          <p:cNvSpPr/>
          <p:nvPr/>
        </p:nvSpPr>
        <p:spPr bwMode="auto">
          <a:xfrm>
            <a:off x="5236298" y="5238989"/>
            <a:ext cx="1390665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packet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3B1A10-4FFB-4F5C-90E0-70125D7559F3}"/>
              </a:ext>
            </a:extLst>
          </p:cNvPr>
          <p:cNvSpPr/>
          <p:nvPr/>
        </p:nvSpPr>
        <p:spPr bwMode="auto">
          <a:xfrm>
            <a:off x="6607905" y="5238989"/>
            <a:ext cx="4572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Coded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parity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90BA5B1-CA09-44A3-86D6-609105926CE6}"/>
              </a:ext>
            </a:extLst>
          </p:cNvPr>
          <p:cNvSpPr/>
          <p:nvPr/>
        </p:nvSpPr>
        <p:spPr bwMode="auto">
          <a:xfrm>
            <a:off x="7548436" y="4419600"/>
            <a:ext cx="1051560" cy="7315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Channel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EA02DC-D0C9-47FC-9CE3-2FD070DC91F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93575" y="5499976"/>
            <a:ext cx="8806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D5B0288-3549-4DD1-B23E-9EBFE6BC2DB9}"/>
              </a:ext>
            </a:extLst>
          </p:cNvPr>
          <p:cNvCxnSpPr>
            <a:cxnSpLocks/>
            <a:stCxn id="30" idx="2"/>
          </p:cNvCxnSpPr>
          <p:nvPr/>
        </p:nvCxnSpPr>
        <p:spPr bwMode="auto">
          <a:xfrm>
            <a:off x="8074216" y="5151120"/>
            <a:ext cx="0" cy="348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DFEBB76-6A50-40E9-B804-7828988FF2A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93575" y="4070744"/>
            <a:ext cx="8806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305CBC-84E7-4C55-9912-B405FB3867A1}"/>
              </a:ext>
            </a:extLst>
          </p:cNvPr>
          <p:cNvCxnSpPr>
            <a:cxnSpLocks/>
          </p:cNvCxnSpPr>
          <p:nvPr/>
        </p:nvCxnSpPr>
        <p:spPr bwMode="auto">
          <a:xfrm flipV="1">
            <a:off x="8074216" y="4070744"/>
            <a:ext cx="0" cy="348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622D83A-35E2-4FC2-8575-46F2A64D802C}"/>
              </a:ext>
            </a:extLst>
          </p:cNvPr>
          <p:cNvSpPr txBox="1"/>
          <p:nvPr/>
        </p:nvSpPr>
        <p:spPr>
          <a:xfrm>
            <a:off x="4284079" y="458799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Inner code (Viterbi)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2EEDF99-2A9B-474D-A1FC-3C89A4C14D3F}"/>
              </a:ext>
            </a:extLst>
          </p:cNvPr>
          <p:cNvSpPr txBox="1"/>
          <p:nvPr/>
        </p:nvSpPr>
        <p:spPr>
          <a:xfrm>
            <a:off x="1666897" y="458799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Outer code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dec.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544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Parity Bytes Without Harming Backward Compatibility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458200" cy="12953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Parity bytes can be appended to packet till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802.11 5GHz SIFS (16us) and not the unnecessary long 802.11p SIFS (32us)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Parity bytes are ignored by DIFS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Caveat: very close vehicles might exceed -62dBm energy detect threshold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Legacy device receives packet while ignoring parity bytes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NGV device benefits from coding gain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73DE14-0BA5-4652-B17E-1F873A6E8020}"/>
              </a:ext>
            </a:extLst>
          </p:cNvPr>
          <p:cNvSpPr/>
          <p:nvPr/>
        </p:nvSpPr>
        <p:spPr bwMode="auto">
          <a:xfrm>
            <a:off x="1295400" y="4121905"/>
            <a:ext cx="5530236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packet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AF35E0-5415-4301-8B51-111D1F5E212E}"/>
              </a:ext>
            </a:extLst>
          </p:cNvPr>
          <p:cNvSpPr/>
          <p:nvPr/>
        </p:nvSpPr>
        <p:spPr bwMode="auto">
          <a:xfrm>
            <a:off x="6795422" y="4121905"/>
            <a:ext cx="685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Parity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8C2CF3-CF17-45EF-A1E8-10FAB2C245DD}"/>
              </a:ext>
            </a:extLst>
          </p:cNvPr>
          <p:cNvCxnSpPr>
            <a:cxnSpLocks/>
          </p:cNvCxnSpPr>
          <p:nvPr/>
        </p:nvCxnSpPr>
        <p:spPr bwMode="auto">
          <a:xfrm>
            <a:off x="6825636" y="4919246"/>
            <a:ext cx="10972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BE32EE2-3F77-442A-891B-AE2BAF88E80B}"/>
              </a:ext>
            </a:extLst>
          </p:cNvPr>
          <p:cNvSpPr txBox="1"/>
          <p:nvPr/>
        </p:nvSpPr>
        <p:spPr>
          <a:xfrm>
            <a:off x="6825636" y="4614446"/>
            <a:ext cx="1453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58uS 11p DIFS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FA99842-5977-4D9B-A98B-89FCE295BC01}"/>
              </a:ext>
            </a:extLst>
          </p:cNvPr>
          <p:cNvCxnSpPr>
            <a:cxnSpLocks/>
          </p:cNvCxnSpPr>
          <p:nvPr/>
        </p:nvCxnSpPr>
        <p:spPr bwMode="auto">
          <a:xfrm>
            <a:off x="7481222" y="4462046"/>
            <a:ext cx="4206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859716B-D754-4C00-8B43-0B603BE35CE2}"/>
              </a:ext>
            </a:extLst>
          </p:cNvPr>
          <p:cNvSpPr txBox="1"/>
          <p:nvPr/>
        </p:nvSpPr>
        <p:spPr>
          <a:xfrm>
            <a:off x="7432816" y="4088169"/>
            <a:ext cx="110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16uS SIFS</a:t>
            </a:r>
          </a:p>
        </p:txBody>
      </p:sp>
    </p:spTree>
    <p:extLst>
      <p:ext uri="{BB962C8B-B14F-4D97-AF65-F5344CB8AC3E}">
        <p14:creationId xmlns:p14="http://schemas.microsoft.com/office/powerpoint/2010/main" val="374736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Outer Error Correction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Reed-Solomon (RS) is commonly used as outer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correct (N-K)/2 bytes by adding (N-K) parity bytes to N bytes block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complexity decoding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is divided to blocks where each block is encoded / decoded independently. Last block may be shorter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Validation of parity bytes existence isn’t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Decoding isn’t performed on packets with good CRC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CRC is bad, and parity bytes are missing, RS decoding may introduce more errors, but packet isn’t good anyhow, so no harm is done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Onn Haran (Autotalks)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CE741-7DFD-47C1-AECC-FC98B7982E55}"/>
              </a:ext>
            </a:extLst>
          </p:cNvPr>
          <p:cNvSpPr/>
          <p:nvPr/>
        </p:nvSpPr>
        <p:spPr bwMode="auto">
          <a:xfrm>
            <a:off x="1743279" y="5410200"/>
            <a:ext cx="4914343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802.11p packet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4C98AD-5E74-48B9-B441-B3CB68F23214}"/>
              </a:ext>
            </a:extLst>
          </p:cNvPr>
          <p:cNvSpPr/>
          <p:nvPr/>
        </p:nvSpPr>
        <p:spPr bwMode="auto">
          <a:xfrm>
            <a:off x="6600311" y="5410200"/>
            <a:ext cx="975641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Parity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647870D-5CC0-41A1-BBA7-1758CB5A0B95}"/>
              </a:ext>
            </a:extLst>
          </p:cNvPr>
          <p:cNvGrpSpPr/>
          <p:nvPr/>
        </p:nvGrpSpPr>
        <p:grpSpPr>
          <a:xfrm>
            <a:off x="1743276" y="5998028"/>
            <a:ext cx="4857031" cy="180975"/>
            <a:chOff x="1743277" y="6172200"/>
            <a:chExt cx="3902566" cy="180975"/>
          </a:xfrm>
        </p:grpSpPr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43C6482F-092E-40C8-945B-125E9FC14AFC}"/>
                </a:ext>
              </a:extLst>
            </p:cNvPr>
            <p:cNvSpPr/>
            <p:nvPr/>
          </p:nvSpPr>
          <p:spPr bwMode="auto">
            <a:xfrm rot="5400000">
              <a:off x="2303217" y="5612260"/>
              <a:ext cx="180975" cy="1300855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Block 1</a:t>
              </a:r>
              <a:endParaRPr kumimoji="0" lang="en-US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ight Bracket 10">
              <a:extLst>
                <a:ext uri="{FF2B5EF4-FFF2-40B4-BE49-F238E27FC236}">
                  <a16:creationId xmlns:a16="http://schemas.microsoft.com/office/drawing/2014/main" id="{2185BE72-9F4E-44E5-A744-E30D66C95175}"/>
                </a:ext>
              </a:extLst>
            </p:cNvPr>
            <p:cNvSpPr/>
            <p:nvPr/>
          </p:nvSpPr>
          <p:spPr bwMode="auto">
            <a:xfrm rot="5400000">
              <a:off x="3604073" y="5612260"/>
              <a:ext cx="180975" cy="1300855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Block 2</a:t>
              </a:r>
              <a:endParaRPr kumimoji="0" lang="en-US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ight Bracket 11">
              <a:extLst>
                <a:ext uri="{FF2B5EF4-FFF2-40B4-BE49-F238E27FC236}">
                  <a16:creationId xmlns:a16="http://schemas.microsoft.com/office/drawing/2014/main" id="{F542496A-032E-411E-8826-03CF4FB773D9}"/>
                </a:ext>
              </a:extLst>
            </p:cNvPr>
            <p:cNvSpPr/>
            <p:nvPr/>
          </p:nvSpPr>
          <p:spPr bwMode="auto">
            <a:xfrm rot="5400000">
              <a:off x="4904928" y="5612260"/>
              <a:ext cx="180975" cy="1300855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Block 3</a:t>
              </a:r>
              <a:endParaRPr kumimoji="0" lang="en-US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4" name="Right Bracket 13">
            <a:extLst>
              <a:ext uri="{FF2B5EF4-FFF2-40B4-BE49-F238E27FC236}">
                <a16:creationId xmlns:a16="http://schemas.microsoft.com/office/drawing/2014/main" id="{ABFD0CD2-277B-423A-8EF9-7BB3E731C45A}"/>
              </a:ext>
            </a:extLst>
          </p:cNvPr>
          <p:cNvSpPr/>
          <p:nvPr/>
        </p:nvSpPr>
        <p:spPr bwMode="auto">
          <a:xfrm rot="5400000">
            <a:off x="6672428" y="5925911"/>
            <a:ext cx="180977" cy="325214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P1</a:t>
            </a:r>
            <a:endParaRPr kumimoji="0" lang="en-US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ight Bracket 14">
            <a:extLst>
              <a:ext uri="{FF2B5EF4-FFF2-40B4-BE49-F238E27FC236}">
                <a16:creationId xmlns:a16="http://schemas.microsoft.com/office/drawing/2014/main" id="{47D3DC52-1082-4FF8-BA48-0F6D0B963367}"/>
              </a:ext>
            </a:extLst>
          </p:cNvPr>
          <p:cNvSpPr/>
          <p:nvPr/>
        </p:nvSpPr>
        <p:spPr bwMode="auto">
          <a:xfrm rot="5400000">
            <a:off x="6997642" y="5925911"/>
            <a:ext cx="180977" cy="325214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P2</a:t>
            </a:r>
            <a:endParaRPr kumimoji="0" lang="en-US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59A55F7-F71E-4764-94C9-A0539F349806}"/>
              </a:ext>
            </a:extLst>
          </p:cNvPr>
          <p:cNvSpPr/>
          <p:nvPr/>
        </p:nvSpPr>
        <p:spPr bwMode="auto">
          <a:xfrm rot="5400000">
            <a:off x="7322856" y="5925911"/>
            <a:ext cx="180977" cy="325214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P3</a:t>
            </a:r>
            <a:endParaRPr kumimoji="0" lang="en-US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3518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Outer Code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305800" cy="2095426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Entire parity bytes should fit 5 symbols (58-16=42us)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Avoiding tailing bits is recommended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Increases number of available parity bytes, but complicates coding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Code can be selected per packet according to packet length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69766BA-476F-43D5-964F-8197B47D9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23470"/>
              </p:ext>
            </p:extLst>
          </p:nvPr>
        </p:nvGraphicFramePr>
        <p:xfrm>
          <a:off x="1757507" y="3973231"/>
          <a:ext cx="5627397" cy="22136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620641138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389768721"/>
                    </a:ext>
                  </a:extLst>
                </a:gridCol>
                <a:gridCol w="856250">
                  <a:extLst>
                    <a:ext uri="{9D8B030D-6E8A-4147-A177-3AD203B41FA5}">
                      <a16:colId xmlns:a16="http://schemas.microsoft.com/office/drawing/2014/main" val="1399214161"/>
                    </a:ext>
                  </a:extLst>
                </a:gridCol>
                <a:gridCol w="1022107">
                  <a:extLst>
                    <a:ext uri="{9D8B030D-6E8A-4147-A177-3AD203B41FA5}">
                      <a16:colId xmlns:a16="http://schemas.microsoft.com/office/drawing/2014/main" val="2059800"/>
                    </a:ext>
                  </a:extLst>
                </a:gridCol>
              </a:tblGrid>
              <a:tr h="319462"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Max. decoded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Tail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859213"/>
                  </a:ext>
                </a:extLst>
              </a:tr>
              <a:tr h="384823">
                <a:tc>
                  <a:txBody>
                    <a:bodyPr/>
                    <a:lstStyle/>
                    <a:p>
                      <a:r>
                        <a:rPr lang="en-US" dirty="0"/>
                        <a:t>RS(86, 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634832"/>
                  </a:ext>
                </a:extLst>
              </a:tr>
              <a:tr h="319462">
                <a:tc>
                  <a:txBody>
                    <a:bodyPr/>
                    <a:lstStyle/>
                    <a:p>
                      <a:r>
                        <a:rPr lang="en-US" dirty="0"/>
                        <a:t>RS(166, 160)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959399"/>
                  </a:ext>
                </a:extLst>
              </a:tr>
              <a:tr h="280859">
                <a:tc>
                  <a:txBody>
                    <a:bodyPr/>
                    <a:lstStyle/>
                    <a:p>
                      <a:r>
                        <a:rPr lang="en-US" dirty="0"/>
                        <a:t>RS(250, 244)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044099"/>
                  </a:ext>
                </a:extLst>
              </a:tr>
              <a:tr h="280859">
                <a:tc>
                  <a:txBody>
                    <a:bodyPr/>
                    <a:lstStyle/>
                    <a:p>
                      <a:r>
                        <a:rPr lang="en-US" dirty="0"/>
                        <a:t>RS(248, 244)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1708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56601"/>
                  </a:ext>
                </a:extLst>
              </a:tr>
              <a:tr h="280859">
                <a:tc>
                  <a:txBody>
                    <a:bodyPr/>
                    <a:lstStyle/>
                    <a:p>
                      <a:r>
                        <a:rPr lang="en-US" dirty="0"/>
                        <a:t>RS(250, 244)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071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46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Outer Code Gain</a:t>
            </a:r>
            <a:br>
              <a:rPr lang="en-US" dirty="0"/>
            </a:br>
            <a:r>
              <a:rPr lang="en-US" sz="2800" b="0" dirty="0"/>
              <a:t>MCS=1, 239 bytes packet, 1RX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30CDB0-0E85-42DE-8DC6-EBE27207C6CD}"/>
              </a:ext>
            </a:extLst>
          </p:cNvPr>
          <p:cNvSpPr txBox="1"/>
          <p:nvPr/>
        </p:nvSpPr>
        <p:spPr>
          <a:xfrm>
            <a:off x="6569874" y="2065394"/>
            <a:ext cx="2092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~0.5dB gain </a:t>
            </a:r>
            <a:r>
              <a:rPr lang="en-US" sz="1500" dirty="0">
                <a:solidFill>
                  <a:schemeClr val="tx1"/>
                </a:solidFill>
              </a:rPr>
              <a:t>[AWGN]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A8010D-0ECD-44F7-8250-CD7464B7F0B6}"/>
              </a:ext>
            </a:extLst>
          </p:cNvPr>
          <p:cNvSpPr txBox="1"/>
          <p:nvPr/>
        </p:nvSpPr>
        <p:spPr>
          <a:xfrm>
            <a:off x="5575394" y="4248090"/>
            <a:ext cx="3429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~1.5dB </a:t>
            </a:r>
            <a:r>
              <a:rPr lang="en-US" sz="1500" dirty="0">
                <a:solidFill>
                  <a:schemeClr val="tx1"/>
                </a:solidFill>
              </a:rPr>
              <a:t>[C2C_highway_LOS_</a:t>
            </a:r>
            <a:r>
              <a:rPr lang="en-US" sz="1500">
                <a:solidFill>
                  <a:schemeClr val="tx1"/>
                </a:solidFill>
              </a:rPr>
              <a:t>enhanced </a:t>
            </a:r>
            <a:br>
              <a:rPr lang="en-US" sz="1500">
                <a:solidFill>
                  <a:schemeClr val="tx1"/>
                </a:solidFill>
              </a:rPr>
            </a:br>
            <a:r>
              <a:rPr lang="en-US" sz="1500">
                <a:solidFill>
                  <a:schemeClr val="tx1"/>
                </a:solidFill>
              </a:rPr>
              <a:t>(</a:t>
            </a:r>
            <a:r>
              <a:rPr lang="en-US" sz="1500" dirty="0">
                <a:solidFill>
                  <a:schemeClr val="tx1"/>
                </a:solidFill>
              </a:rPr>
              <a:t>Doppler = 1176Hz)]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2223E7-B4B4-4083-8ADC-6746A63647C5}"/>
              </a:ext>
            </a:extLst>
          </p:cNvPr>
          <p:cNvSpPr txBox="1"/>
          <p:nvPr/>
        </p:nvSpPr>
        <p:spPr>
          <a:xfrm>
            <a:off x="920362" y="1921118"/>
            <a:ext cx="436850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~3dB gain</a:t>
            </a:r>
          </a:p>
          <a:p>
            <a:r>
              <a:rPr lang="en-US" sz="1500" dirty="0">
                <a:solidFill>
                  <a:schemeClr val="tx1"/>
                </a:solidFill>
              </a:rPr>
              <a:t>[C2C_highway_NLOS_enhanced (Doppler=2352Hz)]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E9D6B6-C622-46DD-B0AC-129B53797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04" y="2426798"/>
            <a:ext cx="4572396" cy="27434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D262C5-BC1F-4535-93B5-29B498311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403" y="2434488"/>
            <a:ext cx="3292125" cy="17740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B5DEE4-27CB-4B32-922B-0422D426B9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8402" y="4779110"/>
            <a:ext cx="3292125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5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Enhanced PHY messages are received by 802.11p devices and increase NGV devices communication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impacting legacy IEEE802.11p reception, network access and fairness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Forward looking solution, supporting high network 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Utilizing long DIFS period for outer error correction code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gain (~3dB) is achieved on complex channels, where range increase is desired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channels have low gain (~1dB) but communication range already surpasses requirements by far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61145-F6E1-4CE5-8EF8-40EB17DB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Onn Haran (Autotalks)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68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73391</TotalTime>
  <Words>586</Words>
  <Application>Microsoft Office PowerPoint</Application>
  <PresentationFormat>On-screen Show (4:3)</PresentationFormat>
  <Paragraphs>129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Gothic</vt:lpstr>
      <vt:lpstr>Arial</vt:lpstr>
      <vt:lpstr>Arial Unicode MS</vt:lpstr>
      <vt:lpstr>Times New Roman</vt:lpstr>
      <vt:lpstr>Office Theme</vt:lpstr>
      <vt:lpstr>Document</vt:lpstr>
      <vt:lpstr>Backward Compatible PHY Feasibility</vt:lpstr>
      <vt:lpstr>Backward Compatibility PHY Enhancements</vt:lpstr>
      <vt:lpstr>Concatenated Error Protection</vt:lpstr>
      <vt:lpstr>Adding Parity Bytes Without Harming Backward Compatibility </vt:lpstr>
      <vt:lpstr>Outer Error Correction Code</vt:lpstr>
      <vt:lpstr>Outer Code Construction</vt:lpstr>
      <vt:lpstr>Outer Code Gain MCS=1, 239 bytes packet, 1RX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requirements of 802.11ngv</dc:title>
  <dc:creator>Onn Haran</dc:creator>
  <cp:lastModifiedBy>Onn Haran</cp:lastModifiedBy>
  <cp:revision>1793</cp:revision>
  <cp:lastPrinted>2018-03-03T00:02:44Z</cp:lastPrinted>
  <dcterms:created xsi:type="dcterms:W3CDTF">2015-10-31T00:33:08Z</dcterms:created>
  <dcterms:modified xsi:type="dcterms:W3CDTF">2018-07-08T12:38:12Z</dcterms:modified>
</cp:coreProperties>
</file>