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1" r:id="rId2"/>
    <p:sldId id="282" r:id="rId3"/>
    <p:sldId id="318" r:id="rId4"/>
    <p:sldId id="334" r:id="rId5"/>
    <p:sldId id="333" r:id="rId6"/>
    <p:sldId id="335" r:id="rId7"/>
    <p:sldId id="336" r:id="rId8"/>
    <p:sldId id="270" r:id="rId9"/>
    <p:sldId id="29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322386-3B83-4ECF-A78B-A571A8C028D2}" v="51" dt="2018-07-10T13:11:51.6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3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안 진수" userId="ecebe57a9cd41047" providerId="LiveId" clId="{E1322386-3B83-4ECF-A78B-A571A8C028D2}"/>
    <pc:docChg chg="undo modSld modMainMaster">
      <pc:chgData name="안 진수" userId="ecebe57a9cd41047" providerId="LiveId" clId="{E1322386-3B83-4ECF-A78B-A571A8C028D2}" dt="2018-07-10T13:11:51.693" v="47"/>
      <pc:docMkLst>
        <pc:docMk/>
      </pc:docMkLst>
      <pc:sldChg chg="modSp">
        <pc:chgData name="안 진수" userId="ecebe57a9cd41047" providerId="LiveId" clId="{E1322386-3B83-4ECF-A78B-A571A8C028D2}" dt="2018-07-10T13:08:43.076" v="28" actId="20577"/>
        <pc:sldMkLst>
          <pc:docMk/>
          <pc:sldMk cId="2234076841" sldId="282"/>
        </pc:sldMkLst>
        <pc:spChg chg="mod">
          <ac:chgData name="안 진수" userId="ecebe57a9cd41047" providerId="LiveId" clId="{E1322386-3B83-4ECF-A78B-A571A8C028D2}" dt="2018-07-10T13:08:43.076" v="28" actId="20577"/>
          <ac:spMkLst>
            <pc:docMk/>
            <pc:sldMk cId="2234076841" sldId="282"/>
            <ac:spMk id="5" creationId="{00000000-0000-0000-0000-000000000000}"/>
          </ac:spMkLst>
        </pc:spChg>
      </pc:sldChg>
      <pc:sldChg chg="modSp">
        <pc:chgData name="안 진수" userId="ecebe57a9cd41047" providerId="LiveId" clId="{E1322386-3B83-4ECF-A78B-A571A8C028D2}" dt="2018-07-10T13:11:51.693" v="47"/>
        <pc:sldMkLst>
          <pc:docMk/>
          <pc:sldMk cId="32541866" sldId="292"/>
        </pc:sldMkLst>
        <pc:spChg chg="mod">
          <ac:chgData name="안 진수" userId="ecebe57a9cd41047" providerId="LiveId" clId="{E1322386-3B83-4ECF-A78B-A571A8C028D2}" dt="2018-07-10T13:11:51.693" v="47"/>
          <ac:spMkLst>
            <pc:docMk/>
            <pc:sldMk cId="32541866" sldId="292"/>
            <ac:spMk id="3" creationId="{00000000-0000-0000-0000-000000000000}"/>
          </ac:spMkLst>
        </pc:spChg>
      </pc:sldChg>
      <pc:sldChg chg="addSp modSp">
        <pc:chgData name="안 진수" userId="ecebe57a9cd41047" providerId="LiveId" clId="{E1322386-3B83-4ECF-A78B-A571A8C028D2}" dt="2018-07-10T13:10:04.488" v="32" actId="14100"/>
        <pc:sldMkLst>
          <pc:docMk/>
          <pc:sldMk cId="1358662768" sldId="318"/>
        </pc:sldMkLst>
        <pc:spChg chg="add mod">
          <ac:chgData name="안 진수" userId="ecebe57a9cd41047" providerId="LiveId" clId="{E1322386-3B83-4ECF-A78B-A571A8C028D2}" dt="2018-07-10T13:10:04.488" v="32" actId="14100"/>
          <ac:spMkLst>
            <pc:docMk/>
            <pc:sldMk cId="1358662768" sldId="318"/>
            <ac:spMk id="77" creationId="{80DE4255-347C-40C9-94AA-09B1ECF05219}"/>
          </ac:spMkLst>
        </pc:spChg>
      </pc:sldChg>
      <pc:sldMasterChg chg="modSp">
        <pc:chgData name="안 진수" userId="ecebe57a9cd41047" providerId="LiveId" clId="{E1322386-3B83-4ECF-A78B-A571A8C028D2}" dt="2018-07-10T13:05:17.236" v="7" actId="20577"/>
        <pc:sldMasterMkLst>
          <pc:docMk/>
          <pc:sldMasterMk cId="3913356251" sldId="2147483672"/>
        </pc:sldMasterMkLst>
        <pc:spChg chg="mod">
          <ac:chgData name="안 진수" userId="ecebe57a9cd41047" providerId="LiveId" clId="{E1322386-3B83-4ECF-A78B-A571A8C028D2}" dt="2018-07-10T13:05:17.236" v="7" actId="20577"/>
          <ac:spMkLst>
            <pc:docMk/>
            <pc:sldMasterMk cId="3913356251" sldId="2147483672"/>
            <ac:spMk id="15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2018-07-10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Jinsoo</a:t>
            </a:r>
            <a:r>
              <a:rPr lang="en-GB" dirty="0"/>
              <a:t> </a:t>
            </a:r>
            <a:r>
              <a:rPr lang="en-GB" dirty="0" err="1"/>
              <a:t>Ahn</a:t>
            </a:r>
            <a:r>
              <a:rPr lang="en-GB" dirty="0"/>
              <a:t>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Jinsoo</a:t>
            </a:r>
            <a:r>
              <a:rPr lang="en-GB" dirty="0"/>
              <a:t> </a:t>
            </a:r>
            <a:r>
              <a:rPr lang="en-GB" dirty="0" err="1"/>
              <a:t>Ahn</a:t>
            </a:r>
            <a:r>
              <a:rPr lang="en-GB" dirty="0"/>
              <a:t>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802.11-18/1207r0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11ba with Conventional Scheduled PS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2018-07-02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058445"/>
              </p:ext>
            </p:extLst>
          </p:nvPr>
        </p:nvGraphicFramePr>
        <p:xfrm>
          <a:off x="452438" y="2997200"/>
          <a:ext cx="8085137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073296" imgH="3012099" progId="Word.Document.8">
                  <p:embed/>
                </p:oleObj>
              </mc:Choice>
              <mc:Fallback>
                <p:oleObj name="Document" r:id="rId4" imgW="7073296" imgH="3012099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997200"/>
                        <a:ext cx="8085137" cy="3243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err="1"/>
              <a:t>TGba</a:t>
            </a:r>
            <a:r>
              <a:rPr lang="en-US" altLang="ko-KR" sz="2000" dirty="0"/>
              <a:t> has defined WUR mode and following features[1]</a:t>
            </a:r>
          </a:p>
          <a:p>
            <a:pPr lvl="1"/>
            <a:r>
              <a:rPr lang="en-US" altLang="ko-KR" sz="1800" dirty="0"/>
              <a:t>STAs in WUR mode could neglect Beacon schedule</a:t>
            </a:r>
          </a:p>
          <a:p>
            <a:pPr lvl="2"/>
            <a:r>
              <a:rPr lang="en-US" altLang="ko-KR" sz="1600" dirty="0"/>
              <a:t>A STA operating in PS mode that is neither in WNM sleep mode nor </a:t>
            </a:r>
            <a:r>
              <a:rPr lang="en-US" altLang="ko-KR" sz="1600" u="sng" dirty="0"/>
              <a:t>in WUR Mode</a:t>
            </a:r>
            <a:r>
              <a:rPr lang="en-US" altLang="ko-KR" sz="1600" dirty="0"/>
              <a:t> shall periodically listen for Beacon frames, as determined by the </a:t>
            </a:r>
            <a:r>
              <a:rPr lang="en-US" altLang="ko-KR" sz="1600" dirty="0" err="1"/>
              <a:t>istenInterval</a:t>
            </a:r>
            <a:r>
              <a:rPr lang="en-US" altLang="ko-KR" sz="1600" dirty="0"/>
              <a:t> parameter of the MLME-</a:t>
            </a:r>
            <a:r>
              <a:rPr lang="en-US" altLang="ko-KR" sz="1600" dirty="0" err="1"/>
              <a:t>ASSOCIATE.request</a:t>
            </a:r>
            <a:r>
              <a:rPr lang="en-US" altLang="ko-KR" sz="1600" dirty="0"/>
              <a:t> or </a:t>
            </a:r>
            <a:r>
              <a:rPr lang="en-US" altLang="ko-KR" sz="1600" dirty="0" err="1"/>
              <a:t>MLMEREASSOCIATE.request</a:t>
            </a:r>
            <a:r>
              <a:rPr lang="en-US" altLang="ko-KR" sz="1600" dirty="0"/>
              <a:t> primitive and the </a:t>
            </a:r>
            <a:r>
              <a:rPr lang="en-US" altLang="ko-KR" sz="1600" dirty="0" err="1"/>
              <a:t>ReceiveDTIMs</a:t>
            </a:r>
            <a:r>
              <a:rPr lang="en-US" altLang="ko-KR" sz="1600" dirty="0"/>
              <a:t> parameter of the </a:t>
            </a:r>
            <a:r>
              <a:rPr lang="en-US" altLang="ko-KR" sz="1600" dirty="0" err="1"/>
              <a:t>MLMEPOWERMGT.request</a:t>
            </a:r>
            <a:r>
              <a:rPr lang="en-US" altLang="ko-KR" sz="1600" dirty="0"/>
              <a:t> primitive.</a:t>
            </a:r>
          </a:p>
          <a:p>
            <a:pPr lvl="1"/>
            <a:r>
              <a:rPr lang="en-US" altLang="ko-KR" dirty="0"/>
              <a:t>WUR duty cycle operation allows </a:t>
            </a:r>
            <a:r>
              <a:rPr lang="en-US" altLang="ko-KR" dirty="0" err="1"/>
              <a:t>WURx</a:t>
            </a:r>
            <a:r>
              <a:rPr lang="en-US" altLang="ko-KR" dirty="0"/>
              <a:t> to enter doze state</a:t>
            </a:r>
          </a:p>
          <a:p>
            <a:pPr lvl="2"/>
            <a:r>
              <a:rPr lang="en-US" altLang="ko-KR" sz="1600" dirty="0" err="1"/>
              <a:t>WURx</a:t>
            </a:r>
            <a:r>
              <a:rPr lang="en-US" altLang="ko-KR" sz="1600" dirty="0"/>
              <a:t> in WUR non-AP STA shall be in awake state during its ‘On duration’ every duty cycle period</a:t>
            </a:r>
          </a:p>
          <a:p>
            <a:pPr lvl="1"/>
            <a:r>
              <a:rPr lang="en-US" altLang="ko-KR" sz="1800" dirty="0"/>
              <a:t>PCR schedule needs to be suspended in WUR mode but there are some exceptions</a:t>
            </a:r>
          </a:p>
          <a:p>
            <a:pPr lvl="2"/>
            <a:r>
              <a:rPr lang="en-GB" altLang="ko-KR" sz="1600" dirty="0"/>
              <a:t>STA is not required to wake up during the service period if the service period is suspended</a:t>
            </a:r>
            <a:r>
              <a:rPr lang="en-GB" altLang="ko-KR" sz="1600" i="1" u="sng" dirty="0"/>
              <a:t>, except that the STA is expected to wake at the next service period following the existing baseline PCR operation (Note:  The STA has indicated its intention to wake at the next service period by simply negotiating the PCR schedule).</a:t>
            </a:r>
            <a:endParaRPr lang="en-US" altLang="ko-KR" sz="1600" i="1" u="sng" dirty="0"/>
          </a:p>
          <a:p>
            <a:pPr lvl="2"/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Scheduled PS and 11ba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88349"/>
            <a:ext cx="8229600" cy="19451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If we allow 11ba STAs to maintain PCR’s schedule and its timer,</a:t>
            </a:r>
          </a:p>
          <a:p>
            <a:pPr lvl="1"/>
            <a:r>
              <a:rPr lang="en-US" altLang="ko-KR" sz="1800" dirty="0"/>
              <a:t>the </a:t>
            </a:r>
            <a:r>
              <a:rPr lang="en-US" altLang="ko-KR" sz="1800" dirty="0" err="1"/>
              <a:t>WURx</a:t>
            </a:r>
            <a:r>
              <a:rPr lang="en-US" altLang="ko-KR" sz="1800" dirty="0"/>
              <a:t> may require more energy and complexity.</a:t>
            </a:r>
          </a:p>
          <a:p>
            <a:pPr lvl="1"/>
            <a:r>
              <a:rPr lang="en-US" altLang="ko-KR" sz="1800" dirty="0"/>
              <a:t>the 11ba STAs may not require receiving WUR frame to wake-up to perform the scheduled power saving operation. (option 2)</a:t>
            </a:r>
          </a:p>
          <a:p>
            <a:r>
              <a:rPr lang="en-US" altLang="ko-KR" sz="2000" dirty="0"/>
              <a:t>Option 2 is more efficient because it does not requires additional WUR</a:t>
            </a:r>
            <a:r>
              <a:rPr lang="ko-KR" altLang="en-US" sz="2000" dirty="0"/>
              <a:t> </a:t>
            </a:r>
            <a:r>
              <a:rPr lang="en-US" altLang="ko-KR" sz="2000" dirty="0"/>
              <a:t>frame transmission and its channel access procedure</a:t>
            </a:r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3083" y="2036712"/>
            <a:ext cx="7943454" cy="114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Rectangle 14">
            <a:extLst>
              <a:ext uri="{FF2B5EF4-FFF2-40B4-BE49-F238E27FC236}">
                <a16:creationId xmlns:a16="http://schemas.microsoft.com/office/drawing/2014/main" id="{2747AAF1-4EA3-48A2-B28B-95CD38F68029}"/>
              </a:ext>
            </a:extLst>
          </p:cNvPr>
          <p:cNvSpPr/>
          <p:nvPr/>
        </p:nvSpPr>
        <p:spPr bwMode="auto">
          <a:xfrm>
            <a:off x="4995821" y="2044933"/>
            <a:ext cx="353712" cy="2247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16">
            <a:extLst>
              <a:ext uri="{FF2B5EF4-FFF2-40B4-BE49-F238E27FC236}">
                <a16:creationId xmlns:a16="http://schemas.microsoft.com/office/drawing/2014/main" id="{E1959A76-A81A-415A-BA2E-483CC539B158}"/>
              </a:ext>
            </a:extLst>
          </p:cNvPr>
          <p:cNvSpPr txBox="1"/>
          <p:nvPr/>
        </p:nvSpPr>
        <p:spPr>
          <a:xfrm>
            <a:off x="578036" y="163272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37E23A32-901E-4C68-B51A-8B588E4C6583}"/>
              </a:ext>
            </a:extLst>
          </p:cNvPr>
          <p:cNvSpPr txBox="1"/>
          <p:nvPr/>
        </p:nvSpPr>
        <p:spPr>
          <a:xfrm>
            <a:off x="552099" y="2078466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0" name="Straight Arrow Connector 18">
            <a:extLst>
              <a:ext uri="{FF2B5EF4-FFF2-40B4-BE49-F238E27FC236}">
                <a16:creationId xmlns:a16="http://schemas.microsoft.com/office/drawing/2014/main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4468" y="2779532"/>
            <a:ext cx="7962069" cy="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19">
            <a:extLst>
              <a:ext uri="{FF2B5EF4-FFF2-40B4-BE49-F238E27FC236}">
                <a16:creationId xmlns:a16="http://schemas.microsoft.com/office/drawing/2014/main" id="{FBA0302E-074C-46E3-AE25-8C3B77266286}"/>
              </a:ext>
            </a:extLst>
          </p:cNvPr>
          <p:cNvSpPr/>
          <p:nvPr/>
        </p:nvSpPr>
        <p:spPr bwMode="auto">
          <a:xfrm>
            <a:off x="1796467" y="2398561"/>
            <a:ext cx="533401" cy="38097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WUR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12" name="TextBox 22">
            <a:extLst>
              <a:ext uri="{FF2B5EF4-FFF2-40B4-BE49-F238E27FC236}">
                <a16:creationId xmlns:a16="http://schemas.microsoft.com/office/drawing/2014/main" id="{F69FDD95-8FAD-4B96-A0EE-0F076A6FA31D}"/>
              </a:ext>
            </a:extLst>
          </p:cNvPr>
          <p:cNvSpPr txBox="1"/>
          <p:nvPr/>
        </p:nvSpPr>
        <p:spPr>
          <a:xfrm>
            <a:off x="595761" y="237548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3" name="TextBox 23">
            <a:extLst>
              <a:ext uri="{FF2B5EF4-FFF2-40B4-BE49-F238E27FC236}">
                <a16:creationId xmlns:a16="http://schemas.microsoft.com/office/drawing/2014/main" id="{03914979-CA13-4CA8-A8A0-726FA06F0B35}"/>
              </a:ext>
            </a:extLst>
          </p:cNvPr>
          <p:cNvSpPr txBox="1"/>
          <p:nvPr/>
        </p:nvSpPr>
        <p:spPr>
          <a:xfrm>
            <a:off x="552100" y="2821234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4" name="Straight Arrow Connector 25">
            <a:extLst>
              <a:ext uri="{FF2B5EF4-FFF2-40B4-BE49-F238E27FC236}">
                <a16:creationId xmlns:a16="http://schemas.microsoft.com/office/drawing/2014/main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1551977" y="2779532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5" name="Straight Connector 31">
            <a:extLst>
              <a:ext uri="{FF2B5EF4-FFF2-40B4-BE49-F238E27FC236}">
                <a16:creationId xmlns:a16="http://schemas.microsoft.com/office/drawing/2014/main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1551977" y="2646427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32">
            <a:extLst>
              <a:ext uri="{FF2B5EF4-FFF2-40B4-BE49-F238E27FC236}">
                <a16:creationId xmlns:a16="http://schemas.microsoft.com/office/drawing/2014/main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7032430" y="2652603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34">
            <a:extLst>
              <a:ext uri="{FF2B5EF4-FFF2-40B4-BE49-F238E27FC236}">
                <a16:creationId xmlns:a16="http://schemas.microsoft.com/office/drawing/2014/main" id="{ED5E8850-D491-4684-8D96-DB65FCB48A32}"/>
              </a:ext>
            </a:extLst>
          </p:cNvPr>
          <p:cNvCxnSpPr/>
          <p:nvPr/>
        </p:nvCxnSpPr>
        <p:spPr bwMode="auto">
          <a:xfrm>
            <a:off x="1551977" y="3018222"/>
            <a:ext cx="1676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35">
            <a:extLst>
              <a:ext uri="{FF2B5EF4-FFF2-40B4-BE49-F238E27FC236}">
                <a16:creationId xmlns:a16="http://schemas.microsoft.com/office/drawing/2014/main" id="{165E1D71-B587-4FAF-ABBF-7DB2D3A508A0}"/>
              </a:ext>
            </a:extLst>
          </p:cNvPr>
          <p:cNvCxnSpPr>
            <a:cxnSpLocks/>
          </p:cNvCxnSpPr>
          <p:nvPr/>
        </p:nvCxnSpPr>
        <p:spPr bwMode="auto">
          <a:xfrm>
            <a:off x="4846055" y="3018222"/>
            <a:ext cx="21863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37">
            <a:extLst>
              <a:ext uri="{FF2B5EF4-FFF2-40B4-BE49-F238E27FC236}">
                <a16:creationId xmlns:a16="http://schemas.microsoft.com/office/drawing/2014/main" id="{C3430058-8D46-4BF3-931C-267F0630CD71}"/>
              </a:ext>
            </a:extLst>
          </p:cNvPr>
          <p:cNvSpPr txBox="1"/>
          <p:nvPr/>
        </p:nvSpPr>
        <p:spPr>
          <a:xfrm>
            <a:off x="3358458" y="2879722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Duty Cycle Period</a:t>
            </a:r>
          </a:p>
        </p:txBody>
      </p:sp>
      <p:sp>
        <p:nvSpPr>
          <p:cNvPr id="20" name="TextBox 40">
            <a:extLst>
              <a:ext uri="{FF2B5EF4-FFF2-40B4-BE49-F238E27FC236}">
                <a16:creationId xmlns:a16="http://schemas.microsoft.com/office/drawing/2014/main" id="{A2A0C0C3-4D57-4225-BF35-C610C0AC6644}"/>
              </a:ext>
            </a:extLst>
          </p:cNvPr>
          <p:cNvSpPr txBox="1"/>
          <p:nvPr/>
        </p:nvSpPr>
        <p:spPr>
          <a:xfrm>
            <a:off x="1879231" y="2717779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2"/>
                </a:solidFill>
              </a:rPr>
              <a:t>ON Duration</a:t>
            </a:r>
          </a:p>
        </p:txBody>
      </p:sp>
      <p:cxnSp>
        <p:nvCxnSpPr>
          <p:cNvPr id="21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2329868" y="2717779"/>
            <a:ext cx="1984957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22" name="TextBox 44">
            <a:extLst>
              <a:ext uri="{FF2B5EF4-FFF2-40B4-BE49-F238E27FC236}">
                <a16:creationId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2876212" y="245985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rgbClr val="FFC000"/>
                </a:solidFill>
              </a:rPr>
              <a:t>PCR delay</a:t>
            </a:r>
          </a:p>
        </p:txBody>
      </p:sp>
      <p:sp>
        <p:nvSpPr>
          <p:cNvPr id="23" name="Rectangle 57">
            <a:extLst>
              <a:ext uri="{FF2B5EF4-FFF2-40B4-BE49-F238E27FC236}">
                <a16:creationId xmlns:a16="http://schemas.microsoft.com/office/drawing/2014/main" id="{84476F03-B08E-4E11-9D04-DB1224BF5651}"/>
              </a:ext>
            </a:extLst>
          </p:cNvPr>
          <p:cNvSpPr/>
          <p:nvPr/>
        </p:nvSpPr>
        <p:spPr bwMode="auto">
          <a:xfrm>
            <a:off x="4439772" y="1797204"/>
            <a:ext cx="443180" cy="2388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</a:p>
        </p:txBody>
      </p:sp>
      <p:sp>
        <p:nvSpPr>
          <p:cNvPr id="24" name="TextBox 76">
            <a:extLst>
              <a:ext uri="{FF2B5EF4-FFF2-40B4-BE49-F238E27FC236}">
                <a16:creationId xmlns:a16="http://schemas.microsoft.com/office/drawing/2014/main" id="{6637943E-D9C2-4D95-A390-9D56AE0E8D20}"/>
              </a:ext>
            </a:extLst>
          </p:cNvPr>
          <p:cNvSpPr txBox="1"/>
          <p:nvPr/>
        </p:nvSpPr>
        <p:spPr>
          <a:xfrm>
            <a:off x="5111552" y="2273526"/>
            <a:ext cx="725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TWT SP</a:t>
            </a:r>
          </a:p>
        </p:txBody>
      </p:sp>
      <p:sp>
        <p:nvSpPr>
          <p:cNvPr id="25" name="Rectangle 81">
            <a:extLst>
              <a:ext uri="{FF2B5EF4-FFF2-40B4-BE49-F238E27FC236}">
                <a16:creationId xmlns:a16="http://schemas.microsoft.com/office/drawing/2014/main" id="{CA1663A0-4EA6-431E-A468-06A72F5BD67F}"/>
              </a:ext>
            </a:extLst>
          </p:cNvPr>
          <p:cNvSpPr/>
          <p:nvPr/>
        </p:nvSpPr>
        <p:spPr bwMode="auto">
          <a:xfrm>
            <a:off x="5423409" y="1771220"/>
            <a:ext cx="380232" cy="2608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</a:t>
            </a:r>
          </a:p>
        </p:txBody>
      </p:sp>
      <p:sp>
        <p:nvSpPr>
          <p:cNvPr id="26" name="Rectangle 82">
            <a:extLst>
              <a:ext uri="{FF2B5EF4-FFF2-40B4-BE49-F238E27FC236}">
                <a16:creationId xmlns:a16="http://schemas.microsoft.com/office/drawing/2014/main" id="{1E7675A2-A85D-41EA-A1A7-88C9688458C2}"/>
              </a:ext>
            </a:extLst>
          </p:cNvPr>
          <p:cNvSpPr/>
          <p:nvPr/>
        </p:nvSpPr>
        <p:spPr bwMode="auto">
          <a:xfrm>
            <a:off x="5873552" y="2039277"/>
            <a:ext cx="288685" cy="2608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27" name="Straight Arrow Connector 86">
            <a:extLst>
              <a:ext uri="{FF2B5EF4-FFF2-40B4-BE49-F238E27FC236}">
                <a16:creationId xmlns:a16="http://schemas.microsoft.com/office/drawing/2014/main" id="{A746FCD8-455D-48B9-92F1-C87A0211106F}"/>
              </a:ext>
            </a:extLst>
          </p:cNvPr>
          <p:cNvCxnSpPr>
            <a:cxnSpLocks/>
          </p:cNvCxnSpPr>
          <p:nvPr/>
        </p:nvCxnSpPr>
        <p:spPr bwMode="auto">
          <a:xfrm>
            <a:off x="4349552" y="2041096"/>
            <a:ext cx="2229668" cy="114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Straight Arrow Connector 90">
            <a:extLst>
              <a:ext uri="{FF2B5EF4-FFF2-40B4-BE49-F238E27FC236}">
                <a16:creationId xmlns:a16="http://schemas.microsoft.com/office/drawing/2014/main" id="{2EF2FF3B-B9DA-4869-B37C-347F2247408F}"/>
              </a:ext>
            </a:extLst>
          </p:cNvPr>
          <p:cNvCxnSpPr>
            <a:cxnSpLocks/>
          </p:cNvCxnSpPr>
          <p:nvPr/>
        </p:nvCxnSpPr>
        <p:spPr bwMode="auto">
          <a:xfrm>
            <a:off x="7032430" y="2779532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9" name="Straight Arrow Connector 91">
            <a:extLst>
              <a:ext uri="{FF2B5EF4-FFF2-40B4-BE49-F238E27FC236}">
                <a16:creationId xmlns:a16="http://schemas.microsoft.com/office/drawing/2014/main" id="{6BF2890D-C126-48E6-B031-740407B60B80}"/>
              </a:ext>
            </a:extLst>
          </p:cNvPr>
          <p:cNvCxnSpPr>
            <a:cxnSpLocks/>
          </p:cNvCxnSpPr>
          <p:nvPr/>
        </p:nvCxnSpPr>
        <p:spPr bwMode="auto">
          <a:xfrm>
            <a:off x="7321352" y="1708921"/>
            <a:ext cx="3810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0" name="TextBox 93">
            <a:extLst>
              <a:ext uri="{FF2B5EF4-FFF2-40B4-BE49-F238E27FC236}">
                <a16:creationId xmlns:a16="http://schemas.microsoft.com/office/drawing/2014/main" id="{F60D7E74-0CC4-4D2E-A34D-F8B062E27C2E}"/>
              </a:ext>
            </a:extLst>
          </p:cNvPr>
          <p:cNvSpPr txBox="1"/>
          <p:nvPr/>
        </p:nvSpPr>
        <p:spPr>
          <a:xfrm>
            <a:off x="7697784" y="1536526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PCR awake state</a:t>
            </a:r>
          </a:p>
        </p:txBody>
      </p:sp>
      <p:cxnSp>
        <p:nvCxnSpPr>
          <p:cNvPr id="31" name="Straight Arrow Connector 94">
            <a:extLst>
              <a:ext uri="{FF2B5EF4-FFF2-40B4-BE49-F238E27FC236}">
                <a16:creationId xmlns:a16="http://schemas.microsoft.com/office/drawing/2014/main" id="{70E5B2B9-235A-4855-9E06-F14E9732024D}"/>
              </a:ext>
            </a:extLst>
          </p:cNvPr>
          <p:cNvCxnSpPr>
            <a:cxnSpLocks/>
          </p:cNvCxnSpPr>
          <p:nvPr/>
        </p:nvCxnSpPr>
        <p:spPr bwMode="auto">
          <a:xfrm>
            <a:off x="7321352" y="2411081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2" name="TextBox 96">
            <a:extLst>
              <a:ext uri="{FF2B5EF4-FFF2-40B4-BE49-F238E27FC236}">
                <a16:creationId xmlns:a16="http://schemas.microsoft.com/office/drawing/2014/main" id="{8AC50B1A-B7D5-463F-8999-6A042381F375}"/>
              </a:ext>
            </a:extLst>
          </p:cNvPr>
          <p:cNvSpPr txBox="1"/>
          <p:nvPr/>
        </p:nvSpPr>
        <p:spPr>
          <a:xfrm>
            <a:off x="7697784" y="2235627"/>
            <a:ext cx="1298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WUR awake state</a:t>
            </a:r>
          </a:p>
        </p:txBody>
      </p:sp>
      <p:cxnSp>
        <p:nvCxnSpPr>
          <p:cNvPr id="33" name="Straight Arrow Connector 100">
            <a:extLst>
              <a:ext uri="{FF2B5EF4-FFF2-40B4-BE49-F238E27FC236}">
                <a16:creationId xmlns:a16="http://schemas.microsoft.com/office/drawing/2014/main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3245855" y="2779532"/>
            <a:ext cx="3786575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4" name="Straight Arrow Connector 103">
            <a:extLst>
              <a:ext uri="{FF2B5EF4-FFF2-40B4-BE49-F238E27FC236}">
                <a16:creationId xmlns:a16="http://schemas.microsoft.com/office/drawing/2014/main" id="{3B776F2E-504A-44CC-B9EE-62062548D0B0}"/>
              </a:ext>
            </a:extLst>
          </p:cNvPr>
          <p:cNvCxnSpPr>
            <a:cxnSpLocks/>
          </p:cNvCxnSpPr>
          <p:nvPr/>
        </p:nvCxnSpPr>
        <p:spPr bwMode="auto">
          <a:xfrm>
            <a:off x="7321352" y="2589046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5" name="TextBox 106">
            <a:extLst>
              <a:ext uri="{FF2B5EF4-FFF2-40B4-BE49-F238E27FC236}">
                <a16:creationId xmlns:a16="http://schemas.microsoft.com/office/drawing/2014/main" id="{3DC7D17E-13D3-4080-8BF5-604C08323613}"/>
              </a:ext>
            </a:extLst>
          </p:cNvPr>
          <p:cNvSpPr txBox="1"/>
          <p:nvPr/>
        </p:nvSpPr>
        <p:spPr>
          <a:xfrm>
            <a:off x="7692409" y="2440780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WUR doze state</a:t>
            </a:r>
          </a:p>
        </p:txBody>
      </p:sp>
      <p:cxnSp>
        <p:nvCxnSpPr>
          <p:cNvPr id="36" name="Straight Arrow Connector 107">
            <a:extLst>
              <a:ext uri="{FF2B5EF4-FFF2-40B4-BE49-F238E27FC236}">
                <a16:creationId xmlns:a16="http://schemas.microsoft.com/office/drawing/2014/main" id="{52A9EAE7-232D-4C38-9D50-0ACC4EF4D22B}"/>
              </a:ext>
            </a:extLst>
          </p:cNvPr>
          <p:cNvCxnSpPr>
            <a:cxnSpLocks/>
          </p:cNvCxnSpPr>
          <p:nvPr/>
        </p:nvCxnSpPr>
        <p:spPr bwMode="auto">
          <a:xfrm flipV="1">
            <a:off x="6579220" y="2038687"/>
            <a:ext cx="2418621" cy="485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7" name="Straight Arrow Connector 116">
            <a:extLst>
              <a:ext uri="{FF2B5EF4-FFF2-40B4-BE49-F238E27FC236}">
                <a16:creationId xmlns:a16="http://schemas.microsoft.com/office/drawing/2014/main" id="{DBDA9922-FC36-4278-8DDE-D4A722B4051A}"/>
              </a:ext>
            </a:extLst>
          </p:cNvPr>
          <p:cNvCxnSpPr>
            <a:cxnSpLocks/>
          </p:cNvCxnSpPr>
          <p:nvPr/>
        </p:nvCxnSpPr>
        <p:spPr bwMode="auto">
          <a:xfrm>
            <a:off x="8726308" y="2779532"/>
            <a:ext cx="27022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8" name="Straight Arrow Connector 119">
            <a:extLst>
              <a:ext uri="{FF2B5EF4-FFF2-40B4-BE49-F238E27FC236}">
                <a16:creationId xmlns:a16="http://schemas.microsoft.com/office/drawing/2014/main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1034468" y="2779532"/>
            <a:ext cx="51750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9" name="Straight Arrow Connector 121">
            <a:extLst>
              <a:ext uri="{FF2B5EF4-FFF2-40B4-BE49-F238E27FC236}">
                <a16:creationId xmlns:a16="http://schemas.microsoft.com/office/drawing/2014/main" id="{4CCEF930-9D8B-4595-83A8-783D11DAAB2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4468" y="2046983"/>
            <a:ext cx="3327952" cy="5733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40" name="Straight Connector 133">
            <a:extLst>
              <a:ext uri="{FF2B5EF4-FFF2-40B4-BE49-F238E27FC236}">
                <a16:creationId xmlns:a16="http://schemas.microsoft.com/office/drawing/2014/main" id="{E4B14C21-0888-466A-8033-10014CFE852A}"/>
              </a:ext>
            </a:extLst>
          </p:cNvPr>
          <p:cNvCxnSpPr/>
          <p:nvPr/>
        </p:nvCxnSpPr>
        <p:spPr bwMode="auto">
          <a:xfrm flipH="1" flipV="1">
            <a:off x="4318852" y="2056369"/>
            <a:ext cx="12642" cy="16441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Arrow Connector 134">
            <a:extLst>
              <a:ext uri="{FF2B5EF4-FFF2-40B4-BE49-F238E27FC236}">
                <a16:creationId xmlns:a16="http://schemas.microsoft.com/office/drawing/2014/main" id="{B90FE37D-7FF7-4D4A-8586-2A3A8E6A927A}"/>
              </a:ext>
            </a:extLst>
          </p:cNvPr>
          <p:cNvCxnSpPr>
            <a:cxnSpLocks/>
          </p:cNvCxnSpPr>
          <p:nvPr/>
        </p:nvCxnSpPr>
        <p:spPr bwMode="auto">
          <a:xfrm>
            <a:off x="7321990" y="1906125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42" name="TextBox 135">
            <a:extLst>
              <a:ext uri="{FF2B5EF4-FFF2-40B4-BE49-F238E27FC236}">
                <a16:creationId xmlns:a16="http://schemas.microsoft.com/office/drawing/2014/main" id="{3395767A-326F-4419-9647-112D0DD3A4FD}"/>
              </a:ext>
            </a:extLst>
          </p:cNvPr>
          <p:cNvSpPr txBox="1"/>
          <p:nvPr/>
        </p:nvSpPr>
        <p:spPr>
          <a:xfrm>
            <a:off x="7693047" y="1757859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PCR doze state</a:t>
            </a:r>
          </a:p>
        </p:txBody>
      </p:sp>
      <p:cxnSp>
        <p:nvCxnSpPr>
          <p:cNvPr id="43" name="Straight Connector 58">
            <a:extLst>
              <a:ext uri="{FF2B5EF4-FFF2-40B4-BE49-F238E27FC236}">
                <a16:creationId xmlns:a16="http://schemas.microsoft.com/office/drawing/2014/main" id="{1B645496-92B1-4942-B67B-E1E3D819F415}"/>
              </a:ext>
            </a:extLst>
          </p:cNvPr>
          <p:cNvCxnSpPr>
            <a:cxnSpLocks/>
          </p:cNvCxnSpPr>
          <p:nvPr/>
        </p:nvCxnSpPr>
        <p:spPr bwMode="auto">
          <a:xfrm>
            <a:off x="5949752" y="2425582"/>
            <a:ext cx="626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8">
            <a:extLst>
              <a:ext uri="{FF2B5EF4-FFF2-40B4-BE49-F238E27FC236}">
                <a16:creationId xmlns:a16="http://schemas.microsoft.com/office/drawing/2014/main" id="{5E110819-FDDE-43A1-B980-BAC1A3AB0370}"/>
              </a:ext>
            </a:extLst>
          </p:cNvPr>
          <p:cNvCxnSpPr>
            <a:cxnSpLocks/>
          </p:cNvCxnSpPr>
          <p:nvPr/>
        </p:nvCxnSpPr>
        <p:spPr bwMode="auto">
          <a:xfrm>
            <a:off x="6576223" y="2053786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52">
            <a:extLst>
              <a:ext uri="{FF2B5EF4-FFF2-40B4-BE49-F238E27FC236}">
                <a16:creationId xmlns:a16="http://schemas.microsoft.com/office/drawing/2014/main" id="{B2FA0AD5-6206-4108-951D-0B3FDD4B2AE1}"/>
              </a:ext>
            </a:extLst>
          </p:cNvPr>
          <p:cNvCxnSpPr>
            <a:cxnSpLocks/>
          </p:cNvCxnSpPr>
          <p:nvPr/>
        </p:nvCxnSpPr>
        <p:spPr bwMode="auto">
          <a:xfrm>
            <a:off x="4349552" y="2428907"/>
            <a:ext cx="7195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59">
            <a:extLst>
              <a:ext uri="{FF2B5EF4-FFF2-40B4-BE49-F238E27FC236}">
                <a16:creationId xmlns:a16="http://schemas.microsoft.com/office/drawing/2014/main" id="{5232819B-DCFE-4EA5-88C3-9F4404B6E3CE}"/>
              </a:ext>
            </a:extLst>
          </p:cNvPr>
          <p:cNvCxnSpPr>
            <a:cxnSpLocks/>
          </p:cNvCxnSpPr>
          <p:nvPr/>
        </p:nvCxnSpPr>
        <p:spPr bwMode="auto">
          <a:xfrm>
            <a:off x="4349552" y="2053786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4">
            <a:extLst>
              <a:ext uri="{FF2B5EF4-FFF2-40B4-BE49-F238E27FC236}">
                <a16:creationId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3749185" y="1469833"/>
            <a:ext cx="1316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rgbClr val="7030A0"/>
                </a:solidFill>
              </a:rPr>
              <a:t>Target Wake Time</a:t>
            </a:r>
          </a:p>
        </p:txBody>
      </p:sp>
      <p:cxnSp>
        <p:nvCxnSpPr>
          <p:cNvPr id="49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4355246" y="1683321"/>
            <a:ext cx="0" cy="3636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7030A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56" name="Straight Arrow Connector 18">
            <a:extLst>
              <a:ext uri="{FF2B5EF4-FFF2-40B4-BE49-F238E27FC236}">
                <a16:creationId xmlns:a16="http://schemas.microsoft.com/office/drawing/2014/main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4468" y="3700493"/>
            <a:ext cx="7962069" cy="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22">
            <a:extLst>
              <a:ext uri="{FF2B5EF4-FFF2-40B4-BE49-F238E27FC236}">
                <a16:creationId xmlns:a16="http://schemas.microsoft.com/office/drawing/2014/main" id="{F69FDD95-8FAD-4B96-A0EE-0F076A6FA31D}"/>
              </a:ext>
            </a:extLst>
          </p:cNvPr>
          <p:cNvSpPr txBox="1"/>
          <p:nvPr/>
        </p:nvSpPr>
        <p:spPr>
          <a:xfrm>
            <a:off x="595761" y="329645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59" name="TextBox 23">
            <a:extLst>
              <a:ext uri="{FF2B5EF4-FFF2-40B4-BE49-F238E27FC236}">
                <a16:creationId xmlns:a16="http://schemas.microsoft.com/office/drawing/2014/main" id="{03914979-CA13-4CA8-A8A0-726FA06F0B35}"/>
              </a:ext>
            </a:extLst>
          </p:cNvPr>
          <p:cNvSpPr txBox="1"/>
          <p:nvPr/>
        </p:nvSpPr>
        <p:spPr>
          <a:xfrm>
            <a:off x="552100" y="3742195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60" name="Straight Arrow Connector 25">
            <a:extLst>
              <a:ext uri="{FF2B5EF4-FFF2-40B4-BE49-F238E27FC236}">
                <a16:creationId xmlns:a16="http://schemas.microsoft.com/office/drawing/2014/main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1551977" y="3700493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61" name="Straight Connector 31">
            <a:extLst>
              <a:ext uri="{FF2B5EF4-FFF2-40B4-BE49-F238E27FC236}">
                <a16:creationId xmlns:a16="http://schemas.microsoft.com/office/drawing/2014/main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1551977" y="3567388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32">
            <a:extLst>
              <a:ext uri="{FF2B5EF4-FFF2-40B4-BE49-F238E27FC236}">
                <a16:creationId xmlns:a16="http://schemas.microsoft.com/office/drawing/2014/main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7032430" y="3573564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34">
            <a:extLst>
              <a:ext uri="{FF2B5EF4-FFF2-40B4-BE49-F238E27FC236}">
                <a16:creationId xmlns:a16="http://schemas.microsoft.com/office/drawing/2014/main" id="{ED5E8850-D491-4684-8D96-DB65FCB48A32}"/>
              </a:ext>
            </a:extLst>
          </p:cNvPr>
          <p:cNvCxnSpPr/>
          <p:nvPr/>
        </p:nvCxnSpPr>
        <p:spPr bwMode="auto">
          <a:xfrm>
            <a:off x="1551977" y="3939183"/>
            <a:ext cx="1676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35">
            <a:extLst>
              <a:ext uri="{FF2B5EF4-FFF2-40B4-BE49-F238E27FC236}">
                <a16:creationId xmlns:a16="http://schemas.microsoft.com/office/drawing/2014/main" id="{165E1D71-B587-4FAF-ABBF-7DB2D3A508A0}"/>
              </a:ext>
            </a:extLst>
          </p:cNvPr>
          <p:cNvCxnSpPr>
            <a:cxnSpLocks/>
          </p:cNvCxnSpPr>
          <p:nvPr/>
        </p:nvCxnSpPr>
        <p:spPr bwMode="auto">
          <a:xfrm>
            <a:off x="4846055" y="3939183"/>
            <a:ext cx="21863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37">
            <a:extLst>
              <a:ext uri="{FF2B5EF4-FFF2-40B4-BE49-F238E27FC236}">
                <a16:creationId xmlns:a16="http://schemas.microsoft.com/office/drawing/2014/main" id="{C3430058-8D46-4BF3-931C-267F0630CD71}"/>
              </a:ext>
            </a:extLst>
          </p:cNvPr>
          <p:cNvSpPr txBox="1"/>
          <p:nvPr/>
        </p:nvSpPr>
        <p:spPr>
          <a:xfrm>
            <a:off x="3358458" y="3800683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Duty Cycle Period</a:t>
            </a:r>
          </a:p>
        </p:txBody>
      </p:sp>
      <p:sp>
        <p:nvSpPr>
          <p:cNvPr id="66" name="TextBox 40">
            <a:extLst>
              <a:ext uri="{FF2B5EF4-FFF2-40B4-BE49-F238E27FC236}">
                <a16:creationId xmlns:a16="http://schemas.microsoft.com/office/drawing/2014/main" id="{A2A0C0C3-4D57-4225-BF35-C610C0AC6644}"/>
              </a:ext>
            </a:extLst>
          </p:cNvPr>
          <p:cNvSpPr txBox="1"/>
          <p:nvPr/>
        </p:nvSpPr>
        <p:spPr>
          <a:xfrm>
            <a:off x="1879231" y="3349868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2"/>
                </a:solidFill>
              </a:rPr>
              <a:t>ON Duration</a:t>
            </a:r>
          </a:p>
        </p:txBody>
      </p:sp>
      <p:cxnSp>
        <p:nvCxnSpPr>
          <p:cNvPr id="67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2329868" y="3638740"/>
            <a:ext cx="1984957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68" name="TextBox 44">
            <a:extLst>
              <a:ext uri="{FF2B5EF4-FFF2-40B4-BE49-F238E27FC236}">
                <a16:creationId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2876212" y="3380811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rgbClr val="FFC000"/>
                </a:solidFill>
              </a:rPr>
              <a:t>PCR delay</a:t>
            </a:r>
          </a:p>
        </p:txBody>
      </p:sp>
      <p:cxnSp>
        <p:nvCxnSpPr>
          <p:cNvPr id="69" name="Straight Arrow Connector 90">
            <a:extLst>
              <a:ext uri="{FF2B5EF4-FFF2-40B4-BE49-F238E27FC236}">
                <a16:creationId xmlns:a16="http://schemas.microsoft.com/office/drawing/2014/main" id="{2EF2FF3B-B9DA-4869-B37C-347F2247408F}"/>
              </a:ext>
            </a:extLst>
          </p:cNvPr>
          <p:cNvCxnSpPr>
            <a:cxnSpLocks/>
          </p:cNvCxnSpPr>
          <p:nvPr/>
        </p:nvCxnSpPr>
        <p:spPr bwMode="auto">
          <a:xfrm>
            <a:off x="7032430" y="3700493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70" name="Straight Arrow Connector 94">
            <a:extLst>
              <a:ext uri="{FF2B5EF4-FFF2-40B4-BE49-F238E27FC236}">
                <a16:creationId xmlns:a16="http://schemas.microsoft.com/office/drawing/2014/main" id="{70E5B2B9-235A-4855-9E06-F14E9732024D}"/>
              </a:ext>
            </a:extLst>
          </p:cNvPr>
          <p:cNvCxnSpPr>
            <a:cxnSpLocks/>
          </p:cNvCxnSpPr>
          <p:nvPr/>
        </p:nvCxnSpPr>
        <p:spPr bwMode="auto">
          <a:xfrm>
            <a:off x="7321352" y="3332042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1" name="TextBox 96">
            <a:extLst>
              <a:ext uri="{FF2B5EF4-FFF2-40B4-BE49-F238E27FC236}">
                <a16:creationId xmlns:a16="http://schemas.microsoft.com/office/drawing/2014/main" id="{8AC50B1A-B7D5-463F-8999-6A042381F375}"/>
              </a:ext>
            </a:extLst>
          </p:cNvPr>
          <p:cNvSpPr txBox="1"/>
          <p:nvPr/>
        </p:nvSpPr>
        <p:spPr>
          <a:xfrm>
            <a:off x="7697784" y="3156588"/>
            <a:ext cx="1298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WUR awake state</a:t>
            </a:r>
          </a:p>
        </p:txBody>
      </p:sp>
      <p:cxnSp>
        <p:nvCxnSpPr>
          <p:cNvPr id="72" name="Straight Arrow Connector 100">
            <a:extLst>
              <a:ext uri="{FF2B5EF4-FFF2-40B4-BE49-F238E27FC236}">
                <a16:creationId xmlns:a16="http://schemas.microsoft.com/office/drawing/2014/main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3245855" y="3700493"/>
            <a:ext cx="3786575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73" name="Straight Arrow Connector 103">
            <a:extLst>
              <a:ext uri="{FF2B5EF4-FFF2-40B4-BE49-F238E27FC236}">
                <a16:creationId xmlns:a16="http://schemas.microsoft.com/office/drawing/2014/main" id="{3B776F2E-504A-44CC-B9EE-62062548D0B0}"/>
              </a:ext>
            </a:extLst>
          </p:cNvPr>
          <p:cNvCxnSpPr>
            <a:cxnSpLocks/>
          </p:cNvCxnSpPr>
          <p:nvPr/>
        </p:nvCxnSpPr>
        <p:spPr bwMode="auto">
          <a:xfrm>
            <a:off x="7321352" y="3510007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4" name="TextBox 106">
            <a:extLst>
              <a:ext uri="{FF2B5EF4-FFF2-40B4-BE49-F238E27FC236}">
                <a16:creationId xmlns:a16="http://schemas.microsoft.com/office/drawing/2014/main" id="{3DC7D17E-13D3-4080-8BF5-604C08323613}"/>
              </a:ext>
            </a:extLst>
          </p:cNvPr>
          <p:cNvSpPr txBox="1"/>
          <p:nvPr/>
        </p:nvSpPr>
        <p:spPr>
          <a:xfrm>
            <a:off x="7692409" y="3361741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WUR doze state</a:t>
            </a:r>
          </a:p>
        </p:txBody>
      </p:sp>
      <p:cxnSp>
        <p:nvCxnSpPr>
          <p:cNvPr id="75" name="Straight Arrow Connector 116">
            <a:extLst>
              <a:ext uri="{FF2B5EF4-FFF2-40B4-BE49-F238E27FC236}">
                <a16:creationId xmlns:a16="http://schemas.microsoft.com/office/drawing/2014/main" id="{DBDA9922-FC36-4278-8DDE-D4A722B4051A}"/>
              </a:ext>
            </a:extLst>
          </p:cNvPr>
          <p:cNvCxnSpPr>
            <a:cxnSpLocks/>
          </p:cNvCxnSpPr>
          <p:nvPr/>
        </p:nvCxnSpPr>
        <p:spPr bwMode="auto">
          <a:xfrm>
            <a:off x="8726308" y="3700493"/>
            <a:ext cx="27022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76" name="Straight Arrow Connector 119">
            <a:extLst>
              <a:ext uri="{FF2B5EF4-FFF2-40B4-BE49-F238E27FC236}">
                <a16:creationId xmlns:a16="http://schemas.microsoft.com/office/drawing/2014/main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1034468" y="3700493"/>
            <a:ext cx="51750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9" name="TextBox 44">
            <a:extLst>
              <a:ext uri="{FF2B5EF4-FFF2-40B4-BE49-F238E27FC236}">
                <a16:creationId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1590723" y="4037764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rgbClr val="7030A0"/>
                </a:solidFill>
              </a:rPr>
              <a:t>PCR awake interrupt time</a:t>
            </a:r>
            <a:br>
              <a:rPr lang="en-US" sz="1200" dirty="0">
                <a:solidFill>
                  <a:srgbClr val="7030A0"/>
                </a:solidFill>
              </a:rPr>
            </a:br>
            <a:r>
              <a:rPr lang="en-US" sz="1200" dirty="0">
                <a:solidFill>
                  <a:srgbClr val="7030A0"/>
                </a:solidFill>
              </a:rPr>
              <a:t>(= TWT-PCR delay-</a:t>
            </a:r>
            <a:r>
              <a:rPr lang="el-GR" sz="1200" dirty="0">
                <a:solidFill>
                  <a:srgbClr val="7030A0"/>
                </a:solidFill>
              </a:rPr>
              <a:t>α</a:t>
            </a:r>
            <a:r>
              <a:rPr lang="en-US" sz="1200" dirty="0">
                <a:solidFill>
                  <a:srgbClr val="7030A0"/>
                </a:solidFill>
              </a:rPr>
              <a:t>)</a:t>
            </a:r>
          </a:p>
        </p:txBody>
      </p:sp>
      <p:cxnSp>
        <p:nvCxnSpPr>
          <p:cNvPr id="80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 flipV="1">
            <a:off x="2329868" y="3637610"/>
            <a:ext cx="0" cy="44007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7030A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83" name="TextBox 22">
            <a:extLst>
              <a:ext uri="{FF2B5EF4-FFF2-40B4-BE49-F238E27FC236}">
                <a16:creationId xmlns:a16="http://schemas.microsoft.com/office/drawing/2014/main" id="{F69FDD95-8FAD-4B96-A0EE-0F076A6FA31D}"/>
              </a:ext>
            </a:extLst>
          </p:cNvPr>
          <p:cNvSpPr txBox="1"/>
          <p:nvPr/>
        </p:nvSpPr>
        <p:spPr>
          <a:xfrm>
            <a:off x="117495" y="264103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Opt. 1</a:t>
            </a:r>
          </a:p>
        </p:txBody>
      </p:sp>
      <p:sp>
        <p:nvSpPr>
          <p:cNvPr id="84" name="TextBox 22">
            <a:extLst>
              <a:ext uri="{FF2B5EF4-FFF2-40B4-BE49-F238E27FC236}">
                <a16:creationId xmlns:a16="http://schemas.microsoft.com/office/drawing/2014/main" id="{F69FDD95-8FAD-4B96-A0EE-0F076A6FA31D}"/>
              </a:ext>
            </a:extLst>
          </p:cNvPr>
          <p:cNvSpPr txBox="1"/>
          <p:nvPr/>
        </p:nvSpPr>
        <p:spPr>
          <a:xfrm>
            <a:off x="117495" y="3573449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Opt. 2</a:t>
            </a:r>
          </a:p>
        </p:txBody>
      </p:sp>
      <p:cxnSp>
        <p:nvCxnSpPr>
          <p:cNvPr id="85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 flipV="1">
            <a:off x="4362420" y="2053786"/>
            <a:ext cx="0" cy="44007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7030A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77" name="TextBox 40">
            <a:extLst>
              <a:ext uri="{FF2B5EF4-FFF2-40B4-BE49-F238E27FC236}">
                <a16:creationId xmlns:a16="http://schemas.microsoft.com/office/drawing/2014/main" id="{80DE4255-347C-40C9-94AA-09B1ECF05219}"/>
              </a:ext>
            </a:extLst>
          </p:cNvPr>
          <p:cNvSpPr txBox="1"/>
          <p:nvPr/>
        </p:nvSpPr>
        <p:spPr>
          <a:xfrm>
            <a:off x="6714435" y="1291299"/>
            <a:ext cx="214698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/>
              <a:t>Modified from Source: 802.11-18/834[2]</a:t>
            </a:r>
          </a:p>
        </p:txBody>
      </p:sp>
    </p:spTree>
    <p:extLst>
      <p:ext uri="{BB962C8B-B14F-4D97-AF65-F5344CB8AC3E}">
        <p14:creationId xmlns:p14="http://schemas.microsoft.com/office/powerpoint/2010/main" val="135866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Scheduled PS and 11ba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5733470"/>
            <a:ext cx="8229600" cy="6999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WUR frame can be transmitted but there could be some problem if there are some mismatch between duty cycle period and PS schedule </a:t>
            </a:r>
          </a:p>
          <a:p>
            <a:pPr lvl="1"/>
            <a:endParaRPr lang="en-US" altLang="ko-KR" sz="1600" dirty="0"/>
          </a:p>
        </p:txBody>
      </p: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1727309" y="2160537"/>
            <a:ext cx="6958187" cy="10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Rectangle 14">
            <a:extLst>
              <a:ext uri="{FF2B5EF4-FFF2-40B4-BE49-F238E27FC236}">
                <a16:creationId xmlns:a16="http://schemas.microsoft.com/office/drawing/2014/main" id="{2747AAF1-4EA3-48A2-B28B-95CD38F68029}"/>
              </a:ext>
            </a:extLst>
          </p:cNvPr>
          <p:cNvSpPr/>
          <p:nvPr/>
        </p:nvSpPr>
        <p:spPr bwMode="auto">
          <a:xfrm>
            <a:off x="4684780" y="2168758"/>
            <a:ext cx="353712" cy="2247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16">
            <a:extLst>
              <a:ext uri="{FF2B5EF4-FFF2-40B4-BE49-F238E27FC236}">
                <a16:creationId xmlns:a16="http://schemas.microsoft.com/office/drawing/2014/main" id="{E1959A76-A81A-415A-BA2E-483CC539B158}"/>
              </a:ext>
            </a:extLst>
          </p:cNvPr>
          <p:cNvSpPr txBox="1"/>
          <p:nvPr/>
        </p:nvSpPr>
        <p:spPr>
          <a:xfrm>
            <a:off x="1057047" y="175654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" name="TextBox 17">
            <a:extLst>
              <a:ext uri="{FF2B5EF4-FFF2-40B4-BE49-F238E27FC236}">
                <a16:creationId xmlns:a16="http://schemas.microsoft.com/office/drawing/2014/main" id="{37E23A32-901E-4C68-B51A-8B588E4C6583}"/>
              </a:ext>
            </a:extLst>
          </p:cNvPr>
          <p:cNvSpPr txBox="1"/>
          <p:nvPr/>
        </p:nvSpPr>
        <p:spPr>
          <a:xfrm>
            <a:off x="1031110" y="2202291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0" name="Straight Arrow Connector 18">
            <a:extLst>
              <a:ext uri="{FF2B5EF4-FFF2-40B4-BE49-F238E27FC236}">
                <a16:creationId xmlns:a16="http://schemas.microsoft.com/office/drawing/2014/main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>
            <a:off x="1727309" y="2903357"/>
            <a:ext cx="695818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19">
            <a:extLst>
              <a:ext uri="{FF2B5EF4-FFF2-40B4-BE49-F238E27FC236}">
                <a16:creationId xmlns:a16="http://schemas.microsoft.com/office/drawing/2014/main" id="{FBA0302E-074C-46E3-AE25-8C3B77266286}"/>
              </a:ext>
            </a:extLst>
          </p:cNvPr>
          <p:cNvSpPr/>
          <p:nvPr/>
        </p:nvSpPr>
        <p:spPr bwMode="auto">
          <a:xfrm>
            <a:off x="2857549" y="2522386"/>
            <a:ext cx="533401" cy="38097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WUR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12" name="TextBox 22">
            <a:extLst>
              <a:ext uri="{FF2B5EF4-FFF2-40B4-BE49-F238E27FC236}">
                <a16:creationId xmlns:a16="http://schemas.microsoft.com/office/drawing/2014/main" id="{F69FDD95-8FAD-4B96-A0EE-0F076A6FA31D}"/>
              </a:ext>
            </a:extLst>
          </p:cNvPr>
          <p:cNvSpPr txBox="1"/>
          <p:nvPr/>
        </p:nvSpPr>
        <p:spPr>
          <a:xfrm>
            <a:off x="1074772" y="249931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3" name="TextBox 23">
            <a:extLst>
              <a:ext uri="{FF2B5EF4-FFF2-40B4-BE49-F238E27FC236}">
                <a16:creationId xmlns:a16="http://schemas.microsoft.com/office/drawing/2014/main" id="{03914979-CA13-4CA8-A8A0-726FA06F0B35}"/>
              </a:ext>
            </a:extLst>
          </p:cNvPr>
          <p:cNvSpPr txBox="1"/>
          <p:nvPr/>
        </p:nvSpPr>
        <p:spPr>
          <a:xfrm>
            <a:off x="1031111" y="2945059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4" name="Straight Arrow Connector 25">
            <a:extLst>
              <a:ext uri="{FF2B5EF4-FFF2-40B4-BE49-F238E27FC236}">
                <a16:creationId xmlns:a16="http://schemas.microsoft.com/office/drawing/2014/main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2613059" y="2903357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5" name="Straight Connector 31">
            <a:extLst>
              <a:ext uri="{FF2B5EF4-FFF2-40B4-BE49-F238E27FC236}">
                <a16:creationId xmlns:a16="http://schemas.microsoft.com/office/drawing/2014/main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2613059" y="2770252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32">
            <a:extLst>
              <a:ext uri="{FF2B5EF4-FFF2-40B4-BE49-F238E27FC236}">
                <a16:creationId xmlns:a16="http://schemas.microsoft.com/office/drawing/2014/main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6721389" y="2776428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34">
            <a:extLst>
              <a:ext uri="{FF2B5EF4-FFF2-40B4-BE49-F238E27FC236}">
                <a16:creationId xmlns:a16="http://schemas.microsoft.com/office/drawing/2014/main" id="{ED5E8850-D491-4684-8D96-DB65FCB48A32}"/>
              </a:ext>
            </a:extLst>
          </p:cNvPr>
          <p:cNvCxnSpPr>
            <a:endCxn id="19" idx="1"/>
          </p:cNvCxnSpPr>
          <p:nvPr/>
        </p:nvCxnSpPr>
        <p:spPr bwMode="auto">
          <a:xfrm>
            <a:off x="2613059" y="3142047"/>
            <a:ext cx="136324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35">
            <a:extLst>
              <a:ext uri="{FF2B5EF4-FFF2-40B4-BE49-F238E27FC236}">
                <a16:creationId xmlns:a16="http://schemas.microsoft.com/office/drawing/2014/main" id="{165E1D71-B587-4FAF-ABBF-7DB2D3A508A0}"/>
              </a:ext>
            </a:extLst>
          </p:cNvPr>
          <p:cNvCxnSpPr>
            <a:cxnSpLocks/>
            <a:stCxn id="19" idx="3"/>
          </p:cNvCxnSpPr>
          <p:nvPr/>
        </p:nvCxnSpPr>
        <p:spPr bwMode="auto">
          <a:xfrm>
            <a:off x="5308722" y="3142047"/>
            <a:ext cx="141266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37">
            <a:extLst>
              <a:ext uri="{FF2B5EF4-FFF2-40B4-BE49-F238E27FC236}">
                <a16:creationId xmlns:a16="http://schemas.microsoft.com/office/drawing/2014/main" id="{C3430058-8D46-4BF3-931C-267F0630CD71}"/>
              </a:ext>
            </a:extLst>
          </p:cNvPr>
          <p:cNvSpPr txBox="1"/>
          <p:nvPr/>
        </p:nvSpPr>
        <p:spPr>
          <a:xfrm>
            <a:off x="3976306" y="3003547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Duty Cycle Period</a:t>
            </a:r>
          </a:p>
        </p:txBody>
      </p:sp>
      <p:sp>
        <p:nvSpPr>
          <p:cNvPr id="20" name="TextBox 40">
            <a:extLst>
              <a:ext uri="{FF2B5EF4-FFF2-40B4-BE49-F238E27FC236}">
                <a16:creationId xmlns:a16="http://schemas.microsoft.com/office/drawing/2014/main" id="{A2A0C0C3-4D57-4225-BF35-C610C0AC6644}"/>
              </a:ext>
            </a:extLst>
          </p:cNvPr>
          <p:cNvSpPr txBox="1"/>
          <p:nvPr/>
        </p:nvSpPr>
        <p:spPr>
          <a:xfrm>
            <a:off x="2940313" y="2841604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2"/>
                </a:solidFill>
              </a:rPr>
              <a:t>ON Duration</a:t>
            </a:r>
          </a:p>
        </p:txBody>
      </p:sp>
      <p:cxnSp>
        <p:nvCxnSpPr>
          <p:cNvPr id="21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3390950" y="2841604"/>
            <a:ext cx="1984957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22" name="TextBox 44">
            <a:extLst>
              <a:ext uri="{FF2B5EF4-FFF2-40B4-BE49-F238E27FC236}">
                <a16:creationId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3937294" y="2583675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rgbClr val="FFC000"/>
                </a:solidFill>
              </a:rPr>
              <a:t>PCR delay</a:t>
            </a:r>
          </a:p>
        </p:txBody>
      </p:sp>
      <p:sp>
        <p:nvSpPr>
          <p:cNvPr id="23" name="Rectangle 57">
            <a:extLst>
              <a:ext uri="{FF2B5EF4-FFF2-40B4-BE49-F238E27FC236}">
                <a16:creationId xmlns:a16="http://schemas.microsoft.com/office/drawing/2014/main" id="{84476F03-B08E-4E11-9D04-DB1224BF5651}"/>
              </a:ext>
            </a:extLst>
          </p:cNvPr>
          <p:cNvSpPr/>
          <p:nvPr/>
        </p:nvSpPr>
        <p:spPr bwMode="auto">
          <a:xfrm>
            <a:off x="4128731" y="1921029"/>
            <a:ext cx="443180" cy="2388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</a:p>
        </p:txBody>
      </p:sp>
      <p:sp>
        <p:nvSpPr>
          <p:cNvPr id="24" name="TextBox 76">
            <a:extLst>
              <a:ext uri="{FF2B5EF4-FFF2-40B4-BE49-F238E27FC236}">
                <a16:creationId xmlns:a16="http://schemas.microsoft.com/office/drawing/2014/main" id="{6637943E-D9C2-4D95-A390-9D56AE0E8D20}"/>
              </a:ext>
            </a:extLst>
          </p:cNvPr>
          <p:cNvSpPr txBox="1"/>
          <p:nvPr/>
        </p:nvSpPr>
        <p:spPr>
          <a:xfrm>
            <a:off x="4800511" y="2397351"/>
            <a:ext cx="725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TWT SP</a:t>
            </a:r>
          </a:p>
        </p:txBody>
      </p:sp>
      <p:sp>
        <p:nvSpPr>
          <p:cNvPr id="25" name="Rectangle 81">
            <a:extLst>
              <a:ext uri="{FF2B5EF4-FFF2-40B4-BE49-F238E27FC236}">
                <a16:creationId xmlns:a16="http://schemas.microsoft.com/office/drawing/2014/main" id="{CA1663A0-4EA6-431E-A468-06A72F5BD67F}"/>
              </a:ext>
            </a:extLst>
          </p:cNvPr>
          <p:cNvSpPr/>
          <p:nvPr/>
        </p:nvSpPr>
        <p:spPr bwMode="auto">
          <a:xfrm>
            <a:off x="5112368" y="1895045"/>
            <a:ext cx="380232" cy="2608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</a:t>
            </a:r>
          </a:p>
        </p:txBody>
      </p:sp>
      <p:sp>
        <p:nvSpPr>
          <p:cNvPr id="26" name="Rectangle 82">
            <a:extLst>
              <a:ext uri="{FF2B5EF4-FFF2-40B4-BE49-F238E27FC236}">
                <a16:creationId xmlns:a16="http://schemas.microsoft.com/office/drawing/2014/main" id="{1E7675A2-A85D-41EA-A1A7-88C9688458C2}"/>
              </a:ext>
            </a:extLst>
          </p:cNvPr>
          <p:cNvSpPr/>
          <p:nvPr/>
        </p:nvSpPr>
        <p:spPr bwMode="auto">
          <a:xfrm>
            <a:off x="5562511" y="2163102"/>
            <a:ext cx="288685" cy="2608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27" name="Straight Arrow Connector 86">
            <a:extLst>
              <a:ext uri="{FF2B5EF4-FFF2-40B4-BE49-F238E27FC236}">
                <a16:creationId xmlns:a16="http://schemas.microsoft.com/office/drawing/2014/main" id="{A746FCD8-455D-48B9-92F1-C87A0211106F}"/>
              </a:ext>
            </a:extLst>
          </p:cNvPr>
          <p:cNvCxnSpPr>
            <a:cxnSpLocks/>
            <a:stCxn id="198" idx="2"/>
          </p:cNvCxnSpPr>
          <p:nvPr/>
        </p:nvCxnSpPr>
        <p:spPr bwMode="auto">
          <a:xfrm>
            <a:off x="5406594" y="2160234"/>
            <a:ext cx="1313491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Straight Arrow Connector 90">
            <a:extLst>
              <a:ext uri="{FF2B5EF4-FFF2-40B4-BE49-F238E27FC236}">
                <a16:creationId xmlns:a16="http://schemas.microsoft.com/office/drawing/2014/main" id="{2EF2FF3B-B9DA-4869-B37C-347F2247408F}"/>
              </a:ext>
            </a:extLst>
          </p:cNvPr>
          <p:cNvCxnSpPr>
            <a:cxnSpLocks/>
          </p:cNvCxnSpPr>
          <p:nvPr/>
        </p:nvCxnSpPr>
        <p:spPr bwMode="auto">
          <a:xfrm>
            <a:off x="6721389" y="2903357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9" name="Straight Arrow Connector 91">
            <a:extLst>
              <a:ext uri="{FF2B5EF4-FFF2-40B4-BE49-F238E27FC236}">
                <a16:creationId xmlns:a16="http://schemas.microsoft.com/office/drawing/2014/main" id="{6BF2890D-C126-48E6-B031-740407B60B80}"/>
              </a:ext>
            </a:extLst>
          </p:cNvPr>
          <p:cNvCxnSpPr>
            <a:cxnSpLocks/>
          </p:cNvCxnSpPr>
          <p:nvPr/>
        </p:nvCxnSpPr>
        <p:spPr bwMode="auto">
          <a:xfrm>
            <a:off x="7010311" y="1832746"/>
            <a:ext cx="3810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0" name="TextBox 93">
            <a:extLst>
              <a:ext uri="{FF2B5EF4-FFF2-40B4-BE49-F238E27FC236}">
                <a16:creationId xmlns:a16="http://schemas.microsoft.com/office/drawing/2014/main" id="{F60D7E74-0CC4-4D2E-A34D-F8B062E27C2E}"/>
              </a:ext>
            </a:extLst>
          </p:cNvPr>
          <p:cNvSpPr txBox="1"/>
          <p:nvPr/>
        </p:nvSpPr>
        <p:spPr>
          <a:xfrm>
            <a:off x="7386743" y="1660351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PCR awake state</a:t>
            </a:r>
          </a:p>
        </p:txBody>
      </p:sp>
      <p:cxnSp>
        <p:nvCxnSpPr>
          <p:cNvPr id="31" name="Straight Arrow Connector 94">
            <a:extLst>
              <a:ext uri="{FF2B5EF4-FFF2-40B4-BE49-F238E27FC236}">
                <a16:creationId xmlns:a16="http://schemas.microsoft.com/office/drawing/2014/main" id="{70E5B2B9-235A-4855-9E06-F14E9732024D}"/>
              </a:ext>
            </a:extLst>
          </p:cNvPr>
          <p:cNvCxnSpPr>
            <a:cxnSpLocks/>
          </p:cNvCxnSpPr>
          <p:nvPr/>
        </p:nvCxnSpPr>
        <p:spPr bwMode="auto">
          <a:xfrm>
            <a:off x="7010311" y="2534906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2" name="TextBox 96">
            <a:extLst>
              <a:ext uri="{FF2B5EF4-FFF2-40B4-BE49-F238E27FC236}">
                <a16:creationId xmlns:a16="http://schemas.microsoft.com/office/drawing/2014/main" id="{8AC50B1A-B7D5-463F-8999-6A042381F375}"/>
              </a:ext>
            </a:extLst>
          </p:cNvPr>
          <p:cNvSpPr txBox="1"/>
          <p:nvPr/>
        </p:nvSpPr>
        <p:spPr>
          <a:xfrm>
            <a:off x="7386743" y="2359452"/>
            <a:ext cx="1298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WUR awake state</a:t>
            </a:r>
          </a:p>
        </p:txBody>
      </p:sp>
      <p:cxnSp>
        <p:nvCxnSpPr>
          <p:cNvPr id="33" name="Straight Arrow Connector 100">
            <a:extLst>
              <a:ext uri="{FF2B5EF4-FFF2-40B4-BE49-F238E27FC236}">
                <a16:creationId xmlns:a16="http://schemas.microsoft.com/office/drawing/2014/main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4299059" y="2903357"/>
            <a:ext cx="242233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4" name="Straight Arrow Connector 103">
            <a:extLst>
              <a:ext uri="{FF2B5EF4-FFF2-40B4-BE49-F238E27FC236}">
                <a16:creationId xmlns:a16="http://schemas.microsoft.com/office/drawing/2014/main" id="{3B776F2E-504A-44CC-B9EE-62062548D0B0}"/>
              </a:ext>
            </a:extLst>
          </p:cNvPr>
          <p:cNvCxnSpPr>
            <a:cxnSpLocks/>
          </p:cNvCxnSpPr>
          <p:nvPr/>
        </p:nvCxnSpPr>
        <p:spPr bwMode="auto">
          <a:xfrm>
            <a:off x="7010311" y="2712871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5" name="TextBox 106">
            <a:extLst>
              <a:ext uri="{FF2B5EF4-FFF2-40B4-BE49-F238E27FC236}">
                <a16:creationId xmlns:a16="http://schemas.microsoft.com/office/drawing/2014/main" id="{3DC7D17E-13D3-4080-8BF5-604C08323613}"/>
              </a:ext>
            </a:extLst>
          </p:cNvPr>
          <p:cNvSpPr txBox="1"/>
          <p:nvPr/>
        </p:nvSpPr>
        <p:spPr>
          <a:xfrm>
            <a:off x="7381368" y="2564605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WUR doze state</a:t>
            </a:r>
          </a:p>
        </p:txBody>
      </p:sp>
      <p:cxnSp>
        <p:nvCxnSpPr>
          <p:cNvPr id="36" name="Straight Arrow Connector 107">
            <a:extLst>
              <a:ext uri="{FF2B5EF4-FFF2-40B4-BE49-F238E27FC236}">
                <a16:creationId xmlns:a16="http://schemas.microsoft.com/office/drawing/2014/main" id="{52A9EAE7-232D-4C38-9D50-0ACC4EF4D22B}"/>
              </a:ext>
            </a:extLst>
          </p:cNvPr>
          <p:cNvCxnSpPr>
            <a:cxnSpLocks/>
          </p:cNvCxnSpPr>
          <p:nvPr/>
        </p:nvCxnSpPr>
        <p:spPr bwMode="auto">
          <a:xfrm>
            <a:off x="6721389" y="2162512"/>
            <a:ext cx="1965411" cy="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7" name="Straight Arrow Connector 116">
            <a:extLst>
              <a:ext uri="{FF2B5EF4-FFF2-40B4-BE49-F238E27FC236}">
                <a16:creationId xmlns:a16="http://schemas.microsoft.com/office/drawing/2014/main" id="{DBDA9922-FC36-4278-8DDE-D4A722B4051A}"/>
              </a:ext>
            </a:extLst>
          </p:cNvPr>
          <p:cNvCxnSpPr>
            <a:cxnSpLocks/>
          </p:cNvCxnSpPr>
          <p:nvPr/>
        </p:nvCxnSpPr>
        <p:spPr bwMode="auto">
          <a:xfrm>
            <a:off x="8415267" y="2903357"/>
            <a:ext cx="27022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8" name="Straight Arrow Connector 119">
            <a:extLst>
              <a:ext uri="{FF2B5EF4-FFF2-40B4-BE49-F238E27FC236}">
                <a16:creationId xmlns:a16="http://schemas.microsoft.com/office/drawing/2014/main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1727309" y="2903357"/>
            <a:ext cx="88575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9" name="Straight Arrow Connector 121">
            <a:extLst>
              <a:ext uri="{FF2B5EF4-FFF2-40B4-BE49-F238E27FC236}">
                <a16:creationId xmlns:a16="http://schemas.microsoft.com/office/drawing/2014/main" id="{4CCEF930-9D8B-4595-83A8-783D11DAAB27}"/>
              </a:ext>
            </a:extLst>
          </p:cNvPr>
          <p:cNvCxnSpPr>
            <a:cxnSpLocks/>
            <a:endCxn id="198" idx="2"/>
          </p:cNvCxnSpPr>
          <p:nvPr/>
        </p:nvCxnSpPr>
        <p:spPr bwMode="auto">
          <a:xfrm flipV="1">
            <a:off x="1727309" y="2160234"/>
            <a:ext cx="3679285" cy="1281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40" name="Straight Connector 133">
            <a:extLst>
              <a:ext uri="{FF2B5EF4-FFF2-40B4-BE49-F238E27FC236}">
                <a16:creationId xmlns:a16="http://schemas.microsoft.com/office/drawing/2014/main" id="{E4B14C21-0888-466A-8033-10014CFE852A}"/>
              </a:ext>
            </a:extLst>
          </p:cNvPr>
          <p:cNvCxnSpPr/>
          <p:nvPr/>
        </p:nvCxnSpPr>
        <p:spPr bwMode="auto">
          <a:xfrm flipV="1">
            <a:off x="4012419" y="4007184"/>
            <a:ext cx="0" cy="8948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Arrow Connector 134">
            <a:extLst>
              <a:ext uri="{FF2B5EF4-FFF2-40B4-BE49-F238E27FC236}">
                <a16:creationId xmlns:a16="http://schemas.microsoft.com/office/drawing/2014/main" id="{B90FE37D-7FF7-4D4A-8586-2A3A8E6A927A}"/>
              </a:ext>
            </a:extLst>
          </p:cNvPr>
          <p:cNvCxnSpPr>
            <a:cxnSpLocks/>
          </p:cNvCxnSpPr>
          <p:nvPr/>
        </p:nvCxnSpPr>
        <p:spPr bwMode="auto">
          <a:xfrm>
            <a:off x="7010949" y="2029950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42" name="TextBox 135">
            <a:extLst>
              <a:ext uri="{FF2B5EF4-FFF2-40B4-BE49-F238E27FC236}">
                <a16:creationId xmlns:a16="http://schemas.microsoft.com/office/drawing/2014/main" id="{3395767A-326F-4419-9647-112D0DD3A4FD}"/>
              </a:ext>
            </a:extLst>
          </p:cNvPr>
          <p:cNvSpPr txBox="1"/>
          <p:nvPr/>
        </p:nvSpPr>
        <p:spPr>
          <a:xfrm>
            <a:off x="7382006" y="1881684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PCR doze state</a:t>
            </a:r>
          </a:p>
        </p:txBody>
      </p:sp>
      <p:cxnSp>
        <p:nvCxnSpPr>
          <p:cNvPr id="43" name="Straight Connector 58">
            <a:extLst>
              <a:ext uri="{FF2B5EF4-FFF2-40B4-BE49-F238E27FC236}">
                <a16:creationId xmlns:a16="http://schemas.microsoft.com/office/drawing/2014/main" id="{1B645496-92B1-4942-B67B-E1E3D819F415}"/>
              </a:ext>
            </a:extLst>
          </p:cNvPr>
          <p:cNvCxnSpPr>
            <a:cxnSpLocks/>
          </p:cNvCxnSpPr>
          <p:nvPr/>
        </p:nvCxnSpPr>
        <p:spPr bwMode="auto">
          <a:xfrm>
            <a:off x="5638711" y="2549407"/>
            <a:ext cx="626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8">
            <a:extLst>
              <a:ext uri="{FF2B5EF4-FFF2-40B4-BE49-F238E27FC236}">
                <a16:creationId xmlns:a16="http://schemas.microsoft.com/office/drawing/2014/main" id="{5E110819-FDDE-43A1-B980-BAC1A3AB0370}"/>
              </a:ext>
            </a:extLst>
          </p:cNvPr>
          <p:cNvCxnSpPr>
            <a:cxnSpLocks/>
          </p:cNvCxnSpPr>
          <p:nvPr/>
        </p:nvCxnSpPr>
        <p:spPr bwMode="auto">
          <a:xfrm>
            <a:off x="6265182" y="2177611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52">
            <a:extLst>
              <a:ext uri="{FF2B5EF4-FFF2-40B4-BE49-F238E27FC236}">
                <a16:creationId xmlns:a16="http://schemas.microsoft.com/office/drawing/2014/main" id="{B2FA0AD5-6206-4108-951D-0B3FDD4B2AE1}"/>
              </a:ext>
            </a:extLst>
          </p:cNvPr>
          <p:cNvCxnSpPr>
            <a:cxnSpLocks/>
          </p:cNvCxnSpPr>
          <p:nvPr/>
        </p:nvCxnSpPr>
        <p:spPr bwMode="auto">
          <a:xfrm>
            <a:off x="4038511" y="2552732"/>
            <a:ext cx="7195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59">
            <a:extLst>
              <a:ext uri="{FF2B5EF4-FFF2-40B4-BE49-F238E27FC236}">
                <a16:creationId xmlns:a16="http://schemas.microsoft.com/office/drawing/2014/main" id="{5232819B-DCFE-4EA5-88C3-9F4404B6E3CE}"/>
              </a:ext>
            </a:extLst>
          </p:cNvPr>
          <p:cNvCxnSpPr>
            <a:cxnSpLocks/>
          </p:cNvCxnSpPr>
          <p:nvPr/>
        </p:nvCxnSpPr>
        <p:spPr bwMode="auto">
          <a:xfrm>
            <a:off x="4038511" y="2177611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4">
            <a:extLst>
              <a:ext uri="{FF2B5EF4-FFF2-40B4-BE49-F238E27FC236}">
                <a16:creationId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3438144" y="1593658"/>
            <a:ext cx="1316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rgbClr val="7030A0"/>
                </a:solidFill>
              </a:rPr>
              <a:t>Target Wake Time</a:t>
            </a:r>
          </a:p>
        </p:txBody>
      </p:sp>
      <p:cxnSp>
        <p:nvCxnSpPr>
          <p:cNvPr id="49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4044205" y="1807146"/>
            <a:ext cx="0" cy="3636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7030A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56" name="Straight Arrow Connector 18">
            <a:extLst>
              <a:ext uri="{FF2B5EF4-FFF2-40B4-BE49-F238E27FC236}">
                <a16:creationId xmlns:a16="http://schemas.microsoft.com/office/drawing/2014/main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>
            <a:off x="1727309" y="4902007"/>
            <a:ext cx="695818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22">
            <a:extLst>
              <a:ext uri="{FF2B5EF4-FFF2-40B4-BE49-F238E27FC236}">
                <a16:creationId xmlns:a16="http://schemas.microsoft.com/office/drawing/2014/main" id="{F69FDD95-8FAD-4B96-A0EE-0F076A6FA31D}"/>
              </a:ext>
            </a:extLst>
          </p:cNvPr>
          <p:cNvSpPr txBox="1"/>
          <p:nvPr/>
        </p:nvSpPr>
        <p:spPr>
          <a:xfrm>
            <a:off x="1074772" y="449796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59" name="TextBox 23">
            <a:extLst>
              <a:ext uri="{FF2B5EF4-FFF2-40B4-BE49-F238E27FC236}">
                <a16:creationId xmlns:a16="http://schemas.microsoft.com/office/drawing/2014/main" id="{03914979-CA13-4CA8-A8A0-726FA06F0B35}"/>
              </a:ext>
            </a:extLst>
          </p:cNvPr>
          <p:cNvSpPr txBox="1"/>
          <p:nvPr/>
        </p:nvSpPr>
        <p:spPr>
          <a:xfrm>
            <a:off x="1031111" y="4943709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60" name="Straight Arrow Connector 25">
            <a:extLst>
              <a:ext uri="{FF2B5EF4-FFF2-40B4-BE49-F238E27FC236}">
                <a16:creationId xmlns:a16="http://schemas.microsoft.com/office/drawing/2014/main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2613059" y="4902007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61" name="Straight Connector 31">
            <a:extLst>
              <a:ext uri="{FF2B5EF4-FFF2-40B4-BE49-F238E27FC236}">
                <a16:creationId xmlns:a16="http://schemas.microsoft.com/office/drawing/2014/main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2613059" y="4768902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32">
            <a:extLst>
              <a:ext uri="{FF2B5EF4-FFF2-40B4-BE49-F238E27FC236}">
                <a16:creationId xmlns:a16="http://schemas.microsoft.com/office/drawing/2014/main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6721389" y="4775078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34">
            <a:extLst>
              <a:ext uri="{FF2B5EF4-FFF2-40B4-BE49-F238E27FC236}">
                <a16:creationId xmlns:a16="http://schemas.microsoft.com/office/drawing/2014/main" id="{ED5E8850-D491-4684-8D96-DB65FCB48A32}"/>
              </a:ext>
            </a:extLst>
          </p:cNvPr>
          <p:cNvCxnSpPr>
            <a:endCxn id="65" idx="1"/>
          </p:cNvCxnSpPr>
          <p:nvPr/>
        </p:nvCxnSpPr>
        <p:spPr bwMode="auto">
          <a:xfrm>
            <a:off x="2613059" y="5140697"/>
            <a:ext cx="136324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35">
            <a:extLst>
              <a:ext uri="{FF2B5EF4-FFF2-40B4-BE49-F238E27FC236}">
                <a16:creationId xmlns:a16="http://schemas.microsoft.com/office/drawing/2014/main" id="{165E1D71-B587-4FAF-ABBF-7DB2D3A508A0}"/>
              </a:ext>
            </a:extLst>
          </p:cNvPr>
          <p:cNvCxnSpPr>
            <a:cxnSpLocks/>
            <a:stCxn id="65" idx="3"/>
          </p:cNvCxnSpPr>
          <p:nvPr/>
        </p:nvCxnSpPr>
        <p:spPr bwMode="auto">
          <a:xfrm>
            <a:off x="5308722" y="5140697"/>
            <a:ext cx="141266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37">
            <a:extLst>
              <a:ext uri="{FF2B5EF4-FFF2-40B4-BE49-F238E27FC236}">
                <a16:creationId xmlns:a16="http://schemas.microsoft.com/office/drawing/2014/main" id="{C3430058-8D46-4BF3-931C-267F0630CD71}"/>
              </a:ext>
            </a:extLst>
          </p:cNvPr>
          <p:cNvSpPr txBox="1"/>
          <p:nvPr/>
        </p:nvSpPr>
        <p:spPr>
          <a:xfrm>
            <a:off x="3976306" y="5002197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Duty Cycle Period</a:t>
            </a:r>
          </a:p>
        </p:txBody>
      </p:sp>
      <p:sp>
        <p:nvSpPr>
          <p:cNvPr id="66" name="TextBox 40">
            <a:extLst>
              <a:ext uri="{FF2B5EF4-FFF2-40B4-BE49-F238E27FC236}">
                <a16:creationId xmlns:a16="http://schemas.microsoft.com/office/drawing/2014/main" id="{A2A0C0C3-4D57-4225-BF35-C610C0AC6644}"/>
              </a:ext>
            </a:extLst>
          </p:cNvPr>
          <p:cNvSpPr txBox="1"/>
          <p:nvPr/>
        </p:nvSpPr>
        <p:spPr>
          <a:xfrm>
            <a:off x="2940313" y="4474047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2"/>
                </a:solidFill>
              </a:rPr>
              <a:t>ON Duration</a:t>
            </a:r>
          </a:p>
        </p:txBody>
      </p:sp>
      <p:cxnSp>
        <p:nvCxnSpPr>
          <p:cNvPr id="67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2018827" y="4840254"/>
            <a:ext cx="1984957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68" name="TextBox 44">
            <a:extLst>
              <a:ext uri="{FF2B5EF4-FFF2-40B4-BE49-F238E27FC236}">
                <a16:creationId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2565171" y="4582325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rgbClr val="FFC000"/>
                </a:solidFill>
              </a:rPr>
              <a:t>PCR delay</a:t>
            </a:r>
          </a:p>
        </p:txBody>
      </p:sp>
      <p:cxnSp>
        <p:nvCxnSpPr>
          <p:cNvPr id="69" name="Straight Arrow Connector 90">
            <a:extLst>
              <a:ext uri="{FF2B5EF4-FFF2-40B4-BE49-F238E27FC236}">
                <a16:creationId xmlns:a16="http://schemas.microsoft.com/office/drawing/2014/main" id="{2EF2FF3B-B9DA-4869-B37C-347F2247408F}"/>
              </a:ext>
            </a:extLst>
          </p:cNvPr>
          <p:cNvCxnSpPr>
            <a:cxnSpLocks/>
          </p:cNvCxnSpPr>
          <p:nvPr/>
        </p:nvCxnSpPr>
        <p:spPr bwMode="auto">
          <a:xfrm>
            <a:off x="6721389" y="4902007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70" name="Straight Arrow Connector 94">
            <a:extLst>
              <a:ext uri="{FF2B5EF4-FFF2-40B4-BE49-F238E27FC236}">
                <a16:creationId xmlns:a16="http://schemas.microsoft.com/office/drawing/2014/main" id="{70E5B2B9-235A-4855-9E06-F14E9732024D}"/>
              </a:ext>
            </a:extLst>
          </p:cNvPr>
          <p:cNvCxnSpPr>
            <a:cxnSpLocks/>
          </p:cNvCxnSpPr>
          <p:nvPr/>
        </p:nvCxnSpPr>
        <p:spPr bwMode="auto">
          <a:xfrm>
            <a:off x="7010311" y="4533556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1" name="TextBox 96">
            <a:extLst>
              <a:ext uri="{FF2B5EF4-FFF2-40B4-BE49-F238E27FC236}">
                <a16:creationId xmlns:a16="http://schemas.microsoft.com/office/drawing/2014/main" id="{8AC50B1A-B7D5-463F-8999-6A042381F375}"/>
              </a:ext>
            </a:extLst>
          </p:cNvPr>
          <p:cNvSpPr txBox="1"/>
          <p:nvPr/>
        </p:nvSpPr>
        <p:spPr>
          <a:xfrm>
            <a:off x="7386743" y="4358102"/>
            <a:ext cx="1298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WUR awake state</a:t>
            </a:r>
          </a:p>
        </p:txBody>
      </p:sp>
      <p:cxnSp>
        <p:nvCxnSpPr>
          <p:cNvPr id="72" name="Straight Arrow Connector 100">
            <a:extLst>
              <a:ext uri="{FF2B5EF4-FFF2-40B4-BE49-F238E27FC236}">
                <a16:creationId xmlns:a16="http://schemas.microsoft.com/office/drawing/2014/main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4301440" y="4902007"/>
            <a:ext cx="241994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73" name="Straight Arrow Connector 103">
            <a:extLst>
              <a:ext uri="{FF2B5EF4-FFF2-40B4-BE49-F238E27FC236}">
                <a16:creationId xmlns:a16="http://schemas.microsoft.com/office/drawing/2014/main" id="{3B776F2E-504A-44CC-B9EE-62062548D0B0}"/>
              </a:ext>
            </a:extLst>
          </p:cNvPr>
          <p:cNvCxnSpPr>
            <a:cxnSpLocks/>
          </p:cNvCxnSpPr>
          <p:nvPr/>
        </p:nvCxnSpPr>
        <p:spPr bwMode="auto">
          <a:xfrm>
            <a:off x="7010311" y="4711521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4" name="TextBox 106">
            <a:extLst>
              <a:ext uri="{FF2B5EF4-FFF2-40B4-BE49-F238E27FC236}">
                <a16:creationId xmlns:a16="http://schemas.microsoft.com/office/drawing/2014/main" id="{3DC7D17E-13D3-4080-8BF5-604C08323613}"/>
              </a:ext>
            </a:extLst>
          </p:cNvPr>
          <p:cNvSpPr txBox="1"/>
          <p:nvPr/>
        </p:nvSpPr>
        <p:spPr>
          <a:xfrm>
            <a:off x="7381368" y="4563255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WUR doze state</a:t>
            </a:r>
          </a:p>
        </p:txBody>
      </p:sp>
      <p:cxnSp>
        <p:nvCxnSpPr>
          <p:cNvPr id="75" name="Straight Arrow Connector 116">
            <a:extLst>
              <a:ext uri="{FF2B5EF4-FFF2-40B4-BE49-F238E27FC236}">
                <a16:creationId xmlns:a16="http://schemas.microsoft.com/office/drawing/2014/main" id="{DBDA9922-FC36-4278-8DDE-D4A722B4051A}"/>
              </a:ext>
            </a:extLst>
          </p:cNvPr>
          <p:cNvCxnSpPr>
            <a:cxnSpLocks/>
          </p:cNvCxnSpPr>
          <p:nvPr/>
        </p:nvCxnSpPr>
        <p:spPr bwMode="auto">
          <a:xfrm>
            <a:off x="8415267" y="4902007"/>
            <a:ext cx="27022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76" name="Straight Arrow Connector 119">
            <a:extLst>
              <a:ext uri="{FF2B5EF4-FFF2-40B4-BE49-F238E27FC236}">
                <a16:creationId xmlns:a16="http://schemas.microsoft.com/office/drawing/2014/main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1727309" y="4902007"/>
            <a:ext cx="88575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9" name="TextBox 44">
            <a:extLst>
              <a:ext uri="{FF2B5EF4-FFF2-40B4-BE49-F238E27FC236}">
                <a16:creationId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1279682" y="5239278"/>
            <a:ext cx="1576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rgbClr val="7030A0"/>
                </a:solidFill>
              </a:rPr>
              <a:t>PCR awake interrupt</a:t>
            </a:r>
            <a:br>
              <a:rPr lang="en-US" sz="1200" dirty="0">
                <a:solidFill>
                  <a:srgbClr val="7030A0"/>
                </a:solidFill>
              </a:rPr>
            </a:br>
            <a:r>
              <a:rPr lang="en-US" sz="1200" dirty="0">
                <a:solidFill>
                  <a:srgbClr val="7030A0"/>
                </a:solidFill>
              </a:rPr>
              <a:t>(= TWT-PCR delay-</a:t>
            </a:r>
            <a:r>
              <a:rPr lang="el-GR" sz="1200" dirty="0">
                <a:solidFill>
                  <a:srgbClr val="7030A0"/>
                </a:solidFill>
              </a:rPr>
              <a:t>α</a:t>
            </a:r>
            <a:r>
              <a:rPr lang="en-US" sz="1200" dirty="0">
                <a:solidFill>
                  <a:srgbClr val="7030A0"/>
                </a:solidFill>
              </a:rPr>
              <a:t>)</a:t>
            </a:r>
          </a:p>
        </p:txBody>
      </p:sp>
      <p:cxnSp>
        <p:nvCxnSpPr>
          <p:cNvPr id="80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 flipV="1">
            <a:off x="2018827" y="4839124"/>
            <a:ext cx="0" cy="44007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7030A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83" name="TextBox 22">
            <a:extLst>
              <a:ext uri="{FF2B5EF4-FFF2-40B4-BE49-F238E27FC236}">
                <a16:creationId xmlns:a16="http://schemas.microsoft.com/office/drawing/2014/main" id="{F69FDD95-8FAD-4B96-A0EE-0F076A6FA31D}"/>
              </a:ext>
            </a:extLst>
          </p:cNvPr>
          <p:cNvSpPr txBox="1"/>
          <p:nvPr/>
        </p:nvSpPr>
        <p:spPr>
          <a:xfrm>
            <a:off x="317679" y="2306696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Opt. 1</a:t>
            </a:r>
          </a:p>
        </p:txBody>
      </p:sp>
      <p:sp>
        <p:nvSpPr>
          <p:cNvPr id="84" name="TextBox 22">
            <a:extLst>
              <a:ext uri="{FF2B5EF4-FFF2-40B4-BE49-F238E27FC236}">
                <a16:creationId xmlns:a16="http://schemas.microsoft.com/office/drawing/2014/main" id="{F69FDD95-8FAD-4B96-A0EE-0F076A6FA31D}"/>
              </a:ext>
            </a:extLst>
          </p:cNvPr>
          <p:cNvSpPr txBox="1"/>
          <p:nvPr/>
        </p:nvSpPr>
        <p:spPr>
          <a:xfrm>
            <a:off x="317678" y="4198894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Opt. 2</a:t>
            </a:r>
          </a:p>
        </p:txBody>
      </p:sp>
      <p:cxnSp>
        <p:nvCxnSpPr>
          <p:cNvPr id="85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 flipV="1">
            <a:off x="4051379" y="2177611"/>
            <a:ext cx="0" cy="44007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7030A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165" name="Straight Arrow Connector 7">
            <a:extLst>
              <a:ext uri="{FF2B5EF4-FFF2-40B4-BE49-F238E27FC236}">
                <a16:creationId xmlns:a16="http://schemas.microsoft.com/office/drawing/2014/main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1727309" y="4011857"/>
            <a:ext cx="6958187" cy="10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6" name="Rectangle 14">
            <a:extLst>
              <a:ext uri="{FF2B5EF4-FFF2-40B4-BE49-F238E27FC236}">
                <a16:creationId xmlns:a16="http://schemas.microsoft.com/office/drawing/2014/main" id="{2747AAF1-4EA3-48A2-B28B-95CD38F68029}"/>
              </a:ext>
            </a:extLst>
          </p:cNvPr>
          <p:cNvSpPr/>
          <p:nvPr/>
        </p:nvSpPr>
        <p:spPr bwMode="auto">
          <a:xfrm>
            <a:off x="4684780" y="4020078"/>
            <a:ext cx="353712" cy="2247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7" name="TextBox 16">
            <a:extLst>
              <a:ext uri="{FF2B5EF4-FFF2-40B4-BE49-F238E27FC236}">
                <a16:creationId xmlns:a16="http://schemas.microsoft.com/office/drawing/2014/main" id="{E1959A76-A81A-415A-BA2E-483CC539B158}"/>
              </a:ext>
            </a:extLst>
          </p:cNvPr>
          <p:cNvSpPr txBox="1"/>
          <p:nvPr/>
        </p:nvSpPr>
        <p:spPr>
          <a:xfrm>
            <a:off x="1057047" y="360786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8" name="TextBox 17">
            <a:extLst>
              <a:ext uri="{FF2B5EF4-FFF2-40B4-BE49-F238E27FC236}">
                <a16:creationId xmlns:a16="http://schemas.microsoft.com/office/drawing/2014/main" id="{37E23A32-901E-4C68-B51A-8B588E4C6583}"/>
              </a:ext>
            </a:extLst>
          </p:cNvPr>
          <p:cNvSpPr txBox="1"/>
          <p:nvPr/>
        </p:nvSpPr>
        <p:spPr>
          <a:xfrm>
            <a:off x="1031110" y="4053611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69" name="Rectangle 57">
            <a:extLst>
              <a:ext uri="{FF2B5EF4-FFF2-40B4-BE49-F238E27FC236}">
                <a16:creationId xmlns:a16="http://schemas.microsoft.com/office/drawing/2014/main" id="{84476F03-B08E-4E11-9D04-DB1224BF5651}"/>
              </a:ext>
            </a:extLst>
          </p:cNvPr>
          <p:cNvSpPr/>
          <p:nvPr/>
        </p:nvSpPr>
        <p:spPr bwMode="auto">
          <a:xfrm>
            <a:off x="4128731" y="3772349"/>
            <a:ext cx="443180" cy="2388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</a:p>
        </p:txBody>
      </p:sp>
      <p:sp>
        <p:nvSpPr>
          <p:cNvPr id="170" name="TextBox 76">
            <a:extLst>
              <a:ext uri="{FF2B5EF4-FFF2-40B4-BE49-F238E27FC236}">
                <a16:creationId xmlns:a16="http://schemas.microsoft.com/office/drawing/2014/main" id="{6637943E-D9C2-4D95-A390-9D56AE0E8D20}"/>
              </a:ext>
            </a:extLst>
          </p:cNvPr>
          <p:cNvSpPr txBox="1"/>
          <p:nvPr/>
        </p:nvSpPr>
        <p:spPr>
          <a:xfrm>
            <a:off x="4800511" y="4248671"/>
            <a:ext cx="725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TWT SP</a:t>
            </a:r>
          </a:p>
        </p:txBody>
      </p:sp>
      <p:sp>
        <p:nvSpPr>
          <p:cNvPr id="171" name="Rectangle 81">
            <a:extLst>
              <a:ext uri="{FF2B5EF4-FFF2-40B4-BE49-F238E27FC236}">
                <a16:creationId xmlns:a16="http://schemas.microsoft.com/office/drawing/2014/main" id="{CA1663A0-4EA6-431E-A468-06A72F5BD67F}"/>
              </a:ext>
            </a:extLst>
          </p:cNvPr>
          <p:cNvSpPr/>
          <p:nvPr/>
        </p:nvSpPr>
        <p:spPr bwMode="auto">
          <a:xfrm>
            <a:off x="5112368" y="3746365"/>
            <a:ext cx="380232" cy="2608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</a:t>
            </a:r>
          </a:p>
        </p:txBody>
      </p:sp>
      <p:sp>
        <p:nvSpPr>
          <p:cNvPr id="172" name="Rectangle 82">
            <a:extLst>
              <a:ext uri="{FF2B5EF4-FFF2-40B4-BE49-F238E27FC236}">
                <a16:creationId xmlns:a16="http://schemas.microsoft.com/office/drawing/2014/main" id="{1E7675A2-A85D-41EA-A1A7-88C9688458C2}"/>
              </a:ext>
            </a:extLst>
          </p:cNvPr>
          <p:cNvSpPr/>
          <p:nvPr/>
        </p:nvSpPr>
        <p:spPr bwMode="auto">
          <a:xfrm>
            <a:off x="5562511" y="4014422"/>
            <a:ext cx="288685" cy="2608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173" name="Straight Arrow Connector 86">
            <a:extLst>
              <a:ext uri="{FF2B5EF4-FFF2-40B4-BE49-F238E27FC236}">
                <a16:creationId xmlns:a16="http://schemas.microsoft.com/office/drawing/2014/main" id="{A746FCD8-455D-48B9-92F1-C87A0211106F}"/>
              </a:ext>
            </a:extLst>
          </p:cNvPr>
          <p:cNvCxnSpPr>
            <a:cxnSpLocks/>
          </p:cNvCxnSpPr>
          <p:nvPr/>
        </p:nvCxnSpPr>
        <p:spPr bwMode="auto">
          <a:xfrm>
            <a:off x="4038511" y="4016241"/>
            <a:ext cx="2229668" cy="114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74" name="Straight Arrow Connector 91">
            <a:extLst>
              <a:ext uri="{FF2B5EF4-FFF2-40B4-BE49-F238E27FC236}">
                <a16:creationId xmlns:a16="http://schemas.microsoft.com/office/drawing/2014/main" id="{6BF2890D-C126-48E6-B031-740407B60B80}"/>
              </a:ext>
            </a:extLst>
          </p:cNvPr>
          <p:cNvCxnSpPr>
            <a:cxnSpLocks/>
          </p:cNvCxnSpPr>
          <p:nvPr/>
        </p:nvCxnSpPr>
        <p:spPr bwMode="auto">
          <a:xfrm>
            <a:off x="7010311" y="3684066"/>
            <a:ext cx="3810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75" name="TextBox 93">
            <a:extLst>
              <a:ext uri="{FF2B5EF4-FFF2-40B4-BE49-F238E27FC236}">
                <a16:creationId xmlns:a16="http://schemas.microsoft.com/office/drawing/2014/main" id="{F60D7E74-0CC4-4D2E-A34D-F8B062E27C2E}"/>
              </a:ext>
            </a:extLst>
          </p:cNvPr>
          <p:cNvSpPr txBox="1"/>
          <p:nvPr/>
        </p:nvSpPr>
        <p:spPr>
          <a:xfrm>
            <a:off x="7386743" y="3511671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PCR awake state</a:t>
            </a:r>
          </a:p>
        </p:txBody>
      </p:sp>
      <p:cxnSp>
        <p:nvCxnSpPr>
          <p:cNvPr id="176" name="Straight Arrow Connector 107">
            <a:extLst>
              <a:ext uri="{FF2B5EF4-FFF2-40B4-BE49-F238E27FC236}">
                <a16:creationId xmlns:a16="http://schemas.microsoft.com/office/drawing/2014/main" id="{52A9EAE7-232D-4C38-9D50-0ACC4EF4D22B}"/>
              </a:ext>
            </a:extLst>
          </p:cNvPr>
          <p:cNvCxnSpPr>
            <a:cxnSpLocks/>
          </p:cNvCxnSpPr>
          <p:nvPr/>
        </p:nvCxnSpPr>
        <p:spPr bwMode="auto">
          <a:xfrm flipV="1">
            <a:off x="6268179" y="4013832"/>
            <a:ext cx="2418621" cy="485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77" name="Straight Arrow Connector 121">
            <a:extLst>
              <a:ext uri="{FF2B5EF4-FFF2-40B4-BE49-F238E27FC236}">
                <a16:creationId xmlns:a16="http://schemas.microsoft.com/office/drawing/2014/main" id="{4CCEF930-9D8B-4595-83A8-783D11DAAB27}"/>
              </a:ext>
            </a:extLst>
          </p:cNvPr>
          <p:cNvCxnSpPr>
            <a:cxnSpLocks/>
          </p:cNvCxnSpPr>
          <p:nvPr/>
        </p:nvCxnSpPr>
        <p:spPr bwMode="auto">
          <a:xfrm>
            <a:off x="1727309" y="4018792"/>
            <a:ext cx="232407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78" name="Straight Arrow Connector 134">
            <a:extLst>
              <a:ext uri="{FF2B5EF4-FFF2-40B4-BE49-F238E27FC236}">
                <a16:creationId xmlns:a16="http://schemas.microsoft.com/office/drawing/2014/main" id="{B90FE37D-7FF7-4D4A-8586-2A3A8E6A927A}"/>
              </a:ext>
            </a:extLst>
          </p:cNvPr>
          <p:cNvCxnSpPr>
            <a:cxnSpLocks/>
          </p:cNvCxnSpPr>
          <p:nvPr/>
        </p:nvCxnSpPr>
        <p:spPr bwMode="auto">
          <a:xfrm>
            <a:off x="7010949" y="3881270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79" name="TextBox 135">
            <a:extLst>
              <a:ext uri="{FF2B5EF4-FFF2-40B4-BE49-F238E27FC236}">
                <a16:creationId xmlns:a16="http://schemas.microsoft.com/office/drawing/2014/main" id="{3395767A-326F-4419-9647-112D0DD3A4FD}"/>
              </a:ext>
            </a:extLst>
          </p:cNvPr>
          <p:cNvSpPr txBox="1"/>
          <p:nvPr/>
        </p:nvSpPr>
        <p:spPr>
          <a:xfrm>
            <a:off x="7382006" y="3733004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PCR doze state</a:t>
            </a:r>
          </a:p>
        </p:txBody>
      </p:sp>
      <p:cxnSp>
        <p:nvCxnSpPr>
          <p:cNvPr id="180" name="Straight Connector 58">
            <a:extLst>
              <a:ext uri="{FF2B5EF4-FFF2-40B4-BE49-F238E27FC236}">
                <a16:creationId xmlns:a16="http://schemas.microsoft.com/office/drawing/2014/main" id="{1B645496-92B1-4942-B67B-E1E3D819F415}"/>
              </a:ext>
            </a:extLst>
          </p:cNvPr>
          <p:cNvCxnSpPr>
            <a:cxnSpLocks/>
          </p:cNvCxnSpPr>
          <p:nvPr/>
        </p:nvCxnSpPr>
        <p:spPr bwMode="auto">
          <a:xfrm>
            <a:off x="5638711" y="4400727"/>
            <a:ext cx="62647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48">
            <a:extLst>
              <a:ext uri="{FF2B5EF4-FFF2-40B4-BE49-F238E27FC236}">
                <a16:creationId xmlns:a16="http://schemas.microsoft.com/office/drawing/2014/main" id="{5E110819-FDDE-43A1-B980-BAC1A3AB0370}"/>
              </a:ext>
            </a:extLst>
          </p:cNvPr>
          <p:cNvCxnSpPr>
            <a:cxnSpLocks/>
          </p:cNvCxnSpPr>
          <p:nvPr/>
        </p:nvCxnSpPr>
        <p:spPr bwMode="auto">
          <a:xfrm>
            <a:off x="6265182" y="4028931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52">
            <a:extLst>
              <a:ext uri="{FF2B5EF4-FFF2-40B4-BE49-F238E27FC236}">
                <a16:creationId xmlns:a16="http://schemas.microsoft.com/office/drawing/2014/main" id="{B2FA0AD5-6206-4108-951D-0B3FDD4B2AE1}"/>
              </a:ext>
            </a:extLst>
          </p:cNvPr>
          <p:cNvCxnSpPr>
            <a:cxnSpLocks/>
          </p:cNvCxnSpPr>
          <p:nvPr/>
        </p:nvCxnSpPr>
        <p:spPr bwMode="auto">
          <a:xfrm>
            <a:off x="4038511" y="4404052"/>
            <a:ext cx="7195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59">
            <a:extLst>
              <a:ext uri="{FF2B5EF4-FFF2-40B4-BE49-F238E27FC236}">
                <a16:creationId xmlns:a16="http://schemas.microsoft.com/office/drawing/2014/main" id="{5232819B-DCFE-4EA5-88C3-9F4404B6E3CE}"/>
              </a:ext>
            </a:extLst>
          </p:cNvPr>
          <p:cNvCxnSpPr>
            <a:cxnSpLocks/>
          </p:cNvCxnSpPr>
          <p:nvPr/>
        </p:nvCxnSpPr>
        <p:spPr bwMode="auto">
          <a:xfrm>
            <a:off x="4038511" y="4028931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44">
            <a:extLst>
              <a:ext uri="{FF2B5EF4-FFF2-40B4-BE49-F238E27FC236}">
                <a16:creationId xmlns:a16="http://schemas.microsoft.com/office/drawing/2014/main" id="{A831CF89-9665-449C-A185-27ADCB54690F}"/>
              </a:ext>
            </a:extLst>
          </p:cNvPr>
          <p:cNvSpPr txBox="1"/>
          <p:nvPr/>
        </p:nvSpPr>
        <p:spPr>
          <a:xfrm>
            <a:off x="3438144" y="3444978"/>
            <a:ext cx="1316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rgbClr val="7030A0"/>
                </a:solidFill>
              </a:rPr>
              <a:t>Target Wake Time</a:t>
            </a:r>
          </a:p>
        </p:txBody>
      </p:sp>
      <p:cxnSp>
        <p:nvCxnSpPr>
          <p:cNvPr id="185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4044205" y="3658466"/>
            <a:ext cx="0" cy="3636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7030A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186" name="Straight Connector 42">
            <a:extLst>
              <a:ext uri="{FF2B5EF4-FFF2-40B4-BE49-F238E27FC236}">
                <a16:creationId xmlns:a16="http://schemas.microsoft.com/office/drawing/2014/main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 flipV="1">
            <a:off x="4051379" y="4028931"/>
            <a:ext cx="0" cy="44007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7030A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189" name="Straight Connector 133">
            <a:extLst>
              <a:ext uri="{FF2B5EF4-FFF2-40B4-BE49-F238E27FC236}">
                <a16:creationId xmlns:a16="http://schemas.microsoft.com/office/drawing/2014/main" id="{E4B14C21-0888-466A-8033-10014CFE852A}"/>
              </a:ext>
            </a:extLst>
          </p:cNvPr>
          <p:cNvCxnSpPr/>
          <p:nvPr/>
        </p:nvCxnSpPr>
        <p:spPr bwMode="auto">
          <a:xfrm flipV="1">
            <a:off x="5385065" y="2150912"/>
            <a:ext cx="0" cy="7429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곱셈 기호 195"/>
          <p:cNvSpPr/>
          <p:nvPr/>
        </p:nvSpPr>
        <p:spPr>
          <a:xfrm>
            <a:off x="4127850" y="1779919"/>
            <a:ext cx="436191" cy="534152"/>
          </a:xfrm>
          <a:prstGeom prst="mathMultiply">
            <a:avLst>
              <a:gd name="adj1" fmla="val 330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7" name="곱셈 기호 196"/>
          <p:cNvSpPr/>
          <p:nvPr/>
        </p:nvSpPr>
        <p:spPr>
          <a:xfrm>
            <a:off x="4631928" y="2021448"/>
            <a:ext cx="436191" cy="534152"/>
          </a:xfrm>
          <a:prstGeom prst="mathMultiply">
            <a:avLst>
              <a:gd name="adj1" fmla="val 330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8" name="곱셈 기호 197"/>
          <p:cNvSpPr/>
          <p:nvPr/>
        </p:nvSpPr>
        <p:spPr>
          <a:xfrm>
            <a:off x="5075165" y="1754372"/>
            <a:ext cx="436191" cy="534152"/>
          </a:xfrm>
          <a:prstGeom prst="mathMultiply">
            <a:avLst>
              <a:gd name="adj1" fmla="val 330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9" name="곱셈 기호 198"/>
          <p:cNvSpPr/>
          <p:nvPr/>
        </p:nvSpPr>
        <p:spPr>
          <a:xfrm>
            <a:off x="5501758" y="2066811"/>
            <a:ext cx="436191" cy="534152"/>
          </a:xfrm>
          <a:prstGeom prst="mathMultiply">
            <a:avLst>
              <a:gd name="adj1" fmla="val 330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5" name="Straight Arrow Connector 7">
            <a:extLst>
              <a:ext uri="{FF2B5EF4-FFF2-40B4-BE49-F238E27FC236}">
                <a16:creationId xmlns:a16="http://schemas.microsoft.com/office/drawing/2014/main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381000" y="3402386"/>
            <a:ext cx="8304496" cy="11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39929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TWT and 11ba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660351"/>
            <a:ext cx="8229600" cy="4773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TWT is representative schedule based power save operation</a:t>
            </a:r>
          </a:p>
          <a:p>
            <a:pPr lvl="1"/>
            <a:r>
              <a:rPr lang="en-US" altLang="ko-KR" sz="1600" dirty="0">
                <a:solidFill>
                  <a:srgbClr val="FF0000"/>
                </a:solidFill>
              </a:rPr>
              <a:t>A TWT requesting STA that is awake for an explicit TWT SP shall not enter doze state</a:t>
            </a:r>
            <a:r>
              <a:rPr lang="en-US" altLang="ko-KR" sz="1600" dirty="0"/>
              <a:t> until </a:t>
            </a:r>
            <a:r>
              <a:rPr lang="en-US" altLang="ko-KR" sz="1600" dirty="0">
                <a:solidFill>
                  <a:srgbClr val="7030A0"/>
                </a:solidFill>
              </a:rPr>
              <a:t>it has received a nonzero Next TWT Info/Suspend Duration field from the TWT responding STA</a:t>
            </a:r>
            <a:r>
              <a:rPr lang="en-US" altLang="ko-KR" sz="1600" dirty="0"/>
              <a:t> and has either </a:t>
            </a:r>
            <a:r>
              <a:rPr lang="en-US" altLang="ko-KR" sz="1600" dirty="0">
                <a:solidFill>
                  <a:srgbClr val="7030A0"/>
                </a:solidFill>
              </a:rPr>
              <a:t>been in the awake state for at least Nominal Minimum TWT Wake Duration time</a:t>
            </a:r>
            <a:r>
              <a:rPr lang="en-US" altLang="ko-KR" sz="1600" dirty="0"/>
              <a:t> from the TWT SP start time as identified by the TWT responding STA or has received an EOSP field equal to 1 from the TWT responding STA. </a:t>
            </a:r>
          </a:p>
          <a:p>
            <a:r>
              <a:rPr lang="en-US" altLang="ko-KR" sz="2000" dirty="0"/>
              <a:t>If the exception for scheduled power save is valid, 11ba STAs with an explicit TWT SP shall not enter doze state during the TWT wake duration time</a:t>
            </a:r>
          </a:p>
          <a:p>
            <a:pPr lvl="1"/>
            <a:r>
              <a:rPr lang="en-GB" altLang="ko-KR" sz="1600" dirty="0"/>
              <a:t>STA is not required to wake up during the service period if the service period is suspended</a:t>
            </a:r>
            <a:r>
              <a:rPr lang="en-GB" altLang="ko-KR" sz="1600" i="1" u="sng" dirty="0"/>
              <a:t>, except that the STA is expected to wake at the next service period following the existing baseline PCR operation (Note:  The STA has indicated its intention to wake at the next service period by simply negotiating the PCR schedule)</a:t>
            </a:r>
            <a:endParaRPr lang="en-US" altLang="ko-KR" sz="1600" dirty="0"/>
          </a:p>
          <a:p>
            <a:pPr lvl="1"/>
            <a:r>
              <a:rPr lang="en-US" altLang="ko-KR" sz="1600" dirty="0"/>
              <a:t>Following baseline spec, the STAs shall wake-up during TWT Wake Duration time from the TWT SP start time regardless of receiving WUR frame</a:t>
            </a:r>
          </a:p>
        </p:txBody>
      </p:sp>
    </p:spTree>
    <p:extLst>
      <p:ext uri="{BB962C8B-B14F-4D97-AF65-F5344CB8AC3E}">
        <p14:creationId xmlns:p14="http://schemas.microsoft.com/office/powerpoint/2010/main" val="3109222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660351"/>
            <a:ext cx="8229600" cy="4773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Considering coexistence between scheduled PS and 11ba is valid and necessary</a:t>
            </a:r>
          </a:p>
          <a:p>
            <a:pPr lvl="1"/>
            <a:r>
              <a:rPr lang="en-US" altLang="ko-KR" sz="1600" dirty="0"/>
              <a:t>Using scheduled PS would be more efficient in some traffic patterns</a:t>
            </a:r>
          </a:p>
          <a:p>
            <a:r>
              <a:rPr lang="en-US" altLang="ko-KR" sz="2000" dirty="0"/>
              <a:t>However, mandate all 11ba STAs to maintain PCR schedule may not be a good answer for simple </a:t>
            </a:r>
            <a:r>
              <a:rPr lang="en-US" altLang="ko-KR" sz="2000" dirty="0" err="1"/>
              <a:t>WURx</a:t>
            </a:r>
            <a:r>
              <a:rPr lang="en-US" altLang="ko-KR" sz="2000" dirty="0"/>
              <a:t> architecture</a:t>
            </a:r>
          </a:p>
          <a:p>
            <a:r>
              <a:rPr lang="en-US" altLang="ko-KR" sz="2000" dirty="0"/>
              <a:t>The expression ‘</a:t>
            </a:r>
            <a:r>
              <a:rPr lang="en-GB" altLang="ko-KR" sz="2000" i="1" u="sng" dirty="0"/>
              <a:t>expected to wake at the next service period </a:t>
            </a:r>
            <a:r>
              <a:rPr lang="en-US" altLang="ko-KR" sz="2000" dirty="0"/>
              <a:t>’ can be interpreted in different ways for different PCR scheduled operations. Therefore,  we need to clarify and simplify the operation maintaining the intention</a:t>
            </a:r>
          </a:p>
        </p:txBody>
      </p:sp>
    </p:spTree>
    <p:extLst>
      <p:ext uri="{BB962C8B-B14F-4D97-AF65-F5344CB8AC3E}">
        <p14:creationId xmlns:p14="http://schemas.microsoft.com/office/powerpoint/2010/main" val="273972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Suggestion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660351"/>
            <a:ext cx="8229600" cy="4773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Adding 1 bit of scheduled PS in WUR capabilities or WUR Mode element field</a:t>
            </a:r>
          </a:p>
          <a:p>
            <a:pPr lvl="1"/>
            <a:r>
              <a:rPr lang="en-US" altLang="ko-KR" sz="1600" dirty="0"/>
              <a:t>e.g., 1 bit in WUR Parameters field</a:t>
            </a:r>
          </a:p>
          <a:p>
            <a:r>
              <a:rPr lang="en-US" altLang="ko-KR" sz="2000" dirty="0"/>
              <a:t>If the bit is set to 0, all PCR schedule shall be suspended during WUR mode. However, if it is set to 1, the non-AP WUR STA shall maintain PCR schedule and shall enter awake state following PCR operation rule</a:t>
            </a:r>
          </a:p>
          <a:p>
            <a:r>
              <a:rPr lang="en-US" altLang="ko-KR" sz="2000" dirty="0"/>
              <a:t>Capability on maintaining PCR schedule needs to be discussed in TG</a:t>
            </a:r>
          </a:p>
          <a:p>
            <a:r>
              <a:rPr lang="en-US" altLang="ko-KR" sz="2000" dirty="0"/>
              <a:t>Following text modification is also suggested</a:t>
            </a:r>
          </a:p>
          <a:p>
            <a:pPr lvl="1"/>
            <a:r>
              <a:rPr lang="en-GB" altLang="ko-KR" sz="1600" dirty="0"/>
              <a:t>STA is not required to wake up during the service period if the service period is suspended</a:t>
            </a:r>
            <a:r>
              <a:rPr lang="en-GB" altLang="ko-KR" sz="1600" i="1" u="sng" dirty="0"/>
              <a:t>, except that WUR with schedule PCR subfield is set to 1 during the WUR mode negotiation which is valid for present WUR mode </a:t>
            </a:r>
            <a:r>
              <a:rPr lang="en-GB" altLang="ko-KR" sz="1600" i="1" u="sng" strike="sngStrike" dirty="0"/>
              <a:t>the STA is expected to wake at the next service period following the existing baseline PCR operation (Note:  The STA has indicated its intention to wake at the next service period by simply negotiating the PCR schedule)</a:t>
            </a:r>
            <a:endParaRPr lang="en-US" altLang="ko-KR" sz="1600" strike="sngStrike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54086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Scheduled PS with 11ba has been discussed and it could enhance efficiency of 11ba</a:t>
            </a:r>
          </a:p>
          <a:p>
            <a:r>
              <a:rPr lang="en-US" altLang="ko-KR" dirty="0"/>
              <a:t>In order to clarify and simplify 11ba operation, we suggested to use 1-bit indication for scheduled PS</a:t>
            </a:r>
          </a:p>
          <a:p>
            <a:r>
              <a:rPr lang="en-US" altLang="ko-KR" dirty="0"/>
              <a:t>If the bit is set to 0, PCR schedule is suspended in WUR mode, otherwise, 11ba STA shall maintain PCR schedule</a:t>
            </a:r>
          </a:p>
          <a:p>
            <a:r>
              <a:rPr lang="en-US" altLang="ko-KR" dirty="0"/>
              <a:t>Capability on this feature needs to be discussed (mandatory or optional)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Draft P802.11ba D0.3</a:t>
            </a:r>
          </a:p>
          <a:p>
            <a:pPr marL="0" indent="0">
              <a:buNone/>
            </a:pPr>
            <a:r>
              <a:rPr lang="en-US" altLang="ko-KR" sz="2000" dirty="0"/>
              <a:t>[2] 11-18-0834-00 “Clarifications on WUR-PCR interactions”</a:t>
            </a:r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13630</TotalTime>
  <Words>960</Words>
  <Application>Microsoft Office PowerPoint</Application>
  <PresentationFormat>화면 슬라이드 쇼(4:3)</PresentationFormat>
  <Paragraphs>115</Paragraphs>
  <Slides>9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Scheduled PS and 11ba</vt:lpstr>
      <vt:lpstr>Scheduled PS and 11ba</vt:lpstr>
      <vt:lpstr>TWT and 11ba</vt:lpstr>
      <vt:lpstr>Discussion</vt:lpstr>
      <vt:lpstr>Suggestion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11ba with Conventional Scheduled PS</dc:title>
  <dc:creator>안진수</dc:creator>
  <cp:lastModifiedBy>안 진수</cp:lastModifiedBy>
  <cp:revision>303</cp:revision>
  <dcterms:created xsi:type="dcterms:W3CDTF">2016-07-06T00:57:14Z</dcterms:created>
  <dcterms:modified xsi:type="dcterms:W3CDTF">2018-07-10T13:11:54Z</dcterms:modified>
</cp:coreProperties>
</file>