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41" r:id="rId3"/>
    <p:sldId id="332" r:id="rId4"/>
    <p:sldId id="339" r:id="rId5"/>
    <p:sldId id="325" r:id="rId6"/>
    <p:sldId id="336" r:id="rId7"/>
    <p:sldId id="337" r:id="rId8"/>
    <p:sldId id="340" r:id="rId9"/>
    <p:sldId id="342" r:id="rId10"/>
    <p:sldId id="321" r:id="rId1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 Silva, Claudio" initials="DSC" lastIdx="2" clrIdx="0">
    <p:extLst/>
  </p:cmAuthor>
  <p:cmAuthor id="2" name="Aldana, Carlos H" initials="ACH" lastIdx="15" clrIdx="1">
    <p:extLst/>
  </p:cmAuthor>
  <p:cmAuthor id="3" name="Chen, Cheng" initials="CC" lastIdx="3" clrIdx="2">
    <p:extLst/>
  </p:cmAuthor>
  <p:cmAuthor id="4" name="Nabeel Ahmed" initials="NA" lastIdx="2" clrIdx="3">
    <p:extLst/>
  </p:cmAuthor>
  <p:cmAuthor id="5" name="Nabeel Ahmed" initials="NA [2]" lastIdx="1" clrIdx="4">
    <p:extLst/>
  </p:cmAuthor>
  <p:cmAuthor id="6" name="Nabeel Ahmed" initials="NA [3]" lastIdx="1" clrIdx="5">
    <p:extLst/>
  </p:cmAuthor>
  <p:cmAuthor id="7" name="Nabeel Ahmed" initials="NA [4]" lastIdx="1" clrIdx="6">
    <p:extLst/>
  </p:cmAuthor>
  <p:cmAuthor id="8" name="Nabeel Ahmed" initials="NA [5]" lastIdx="1" clrIdx="7">
    <p:extLst/>
  </p:cmAuthor>
  <p:cmAuthor id="9" name="Nabeel Ahmed" initials="NA [6]" lastIdx="1" clrIdx="8">
    <p:extLst/>
  </p:cmAuthor>
  <p:cmAuthor id="10" name="Nabeel Ahmed" initials="NA [7]" lastIdx="1" clrIdx="9">
    <p:extLst/>
  </p:cmAuthor>
  <p:cmAuthor id="11" name="Nabeel Ahmed" initials="NA [8]" lastIdx="1" clrIdx="10">
    <p:extLst/>
  </p:cmAuthor>
  <p:cmAuthor id="12" name="Nabeel Ahmed" initials="NA [9]" lastIdx="1" clrIdx="11">
    <p:extLst/>
  </p:cmAuthor>
  <p:cmAuthor id="13" name="Nabeel Ahmed" initials="NA [10]" lastIdx="1" clrIdx="12">
    <p:extLst/>
  </p:cmAuthor>
  <p:cmAuthor id="14" name="Nabeel Ahmed" initials="NA [11]" lastIdx="1" clrIdx="13">
    <p:extLst/>
  </p:cmAuthor>
  <p:cmAuthor id="15" name="Nabeel Ahmed" initials="NA [12]" lastIdx="1" clrIdx="14">
    <p:extLst/>
  </p:cmAuthor>
  <p:cmAuthor id="16" name="Nabeel Ahmed" initials="NA [13]" lastIdx="1" clrIdx="15">
    <p:extLst/>
  </p:cmAuthor>
  <p:cmAuthor id="17" name="Nabeel Ahmed" initials="NA [14]" lastIdx="1" clrIdx="16">
    <p:extLst/>
  </p:cmAuthor>
  <p:cmAuthor id="18" name="Nabeel Ahmed" initials="NA [15]" lastIdx="1" clrIdx="17">
    <p:extLst/>
  </p:cmAuthor>
  <p:cmAuthor id="19" name="Nabeel Ahmed" initials="NA [16]" lastIdx="1" clrIdx="18">
    <p:extLst/>
  </p:cmAuthor>
  <p:cmAuthor id="20" name="Nabeel Ahmed" initials="NA [17]" lastIdx="1" clrIdx="19">
    <p:extLst/>
  </p:cmAuthor>
  <p:cmAuthor id="21" name="Nabeel Ahmed" initials="NA [18]" lastIdx="1" clrIdx="20">
    <p:extLst/>
  </p:cmAuthor>
  <p:cmAuthor id="22" name="Nabeel Ahmed" initials="NA [19]" lastIdx="1" clrIdx="21">
    <p:extLst/>
  </p:cmAuthor>
  <p:cmAuthor id="23" name="Nabeel Ahmed" initials="NA [20]" lastIdx="1" clrIdx="22">
    <p:extLst/>
  </p:cmAuthor>
  <p:cmAuthor id="24" name="Nabeel Ahmed" initials="NA [21]" lastIdx="1" clrIdx="23">
    <p:extLst/>
  </p:cmAuthor>
  <p:cmAuthor id="25" name="Cordeiro, Carlos" initials="CC" lastIdx="17" clrIdx="24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26" name="Solomon Trainin" initials="ST" lastIdx="6" clrIdx="25">
    <p:extLst>
      <p:ext uri="{19B8F6BF-5375-455C-9EA6-DF929625EA0E}">
        <p15:presenceInfo xmlns:p15="http://schemas.microsoft.com/office/powerpoint/2012/main" userId="S-1-5-21-1952997573-423393015-1030492284-331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3" autoAdjust="0"/>
    <p:restoredTop sz="95979" autoAdjust="0"/>
  </p:normalViewPr>
  <p:slideViewPr>
    <p:cSldViewPr>
      <p:cViewPr varScale="1">
        <p:scale>
          <a:sx n="113" d="100"/>
          <a:sy n="113" d="100"/>
        </p:scale>
        <p:origin x="188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56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1276" y="175750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20081" y="8997440"/>
            <a:ext cx="106760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4610" y="96239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18939" y="9000621"/>
            <a:ext cx="15318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September 2016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4820" indent="-34482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976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952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928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904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98802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dirty="0"/>
              <a:t>Intel Corporation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IEEE </a:t>
            </a:r>
            <a:r>
              <a:rPr lang="en-US" altLang="en-US" sz="1800" b="1" dirty="0" smtClean="0"/>
              <a:t>802.11-18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/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1202</a:t>
            </a:r>
            <a:r>
              <a:rPr lang="en-US" altLang="en-US" sz="1800" b="1" dirty="0" smtClean="0"/>
              <a:t>r1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611560" y="24026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July 2018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6588224" y="6428194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Mohamed</a:t>
            </a:r>
            <a:r>
              <a:rPr lang="en-US" baseline="0" dirty="0" smtClean="0"/>
              <a:t> Abouelseoud, Sony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Multi-band Discovery Assistance for 802.11ay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CR on CID </a:t>
            </a:r>
            <a:r>
              <a:rPr lang="en-US" dirty="0" smtClean="0"/>
              <a:t>1771)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2018-07-09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745248"/>
              </p:ext>
            </p:extLst>
          </p:nvPr>
        </p:nvGraphicFramePr>
        <p:xfrm>
          <a:off x="535905" y="3263623"/>
          <a:ext cx="8148390" cy="136144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102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31209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848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Mohamed </a:t>
                      </a:r>
                      <a:r>
                        <a:rPr lang="en-US" sz="1400" b="0" dirty="0" err="1" smtClean="0"/>
                        <a:t>Abouelseoud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1730 N. First Street, San Jose CA 95112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+1-408-352-4027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Mohamed.Abouelseoud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Kazuyuki Sakoda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1730 N. First Street, San Jose CA 95112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+1-408-352-4405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kazuyuki.sakoda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[1] IEEE 802.11-18/486r0, “</a:t>
            </a:r>
            <a:r>
              <a:rPr lang="en-US" sz="2000" b="0" dirty="0"/>
              <a:t>Multi-band Discovery Assistance</a:t>
            </a:r>
            <a:r>
              <a:rPr lang="en-US" sz="2000" b="0" dirty="0" smtClean="0"/>
              <a:t>”, Mohamed Abouelseoud, et.al.</a:t>
            </a:r>
          </a:p>
          <a:p>
            <a:r>
              <a:rPr lang="en-US" sz="2000" b="0" dirty="0" smtClean="0"/>
              <a:t>[2] </a:t>
            </a:r>
            <a:r>
              <a:rPr lang="en-US" sz="2000" b="0" dirty="0"/>
              <a:t>IEEE </a:t>
            </a:r>
            <a:r>
              <a:rPr lang="en-US" sz="2000" b="0" dirty="0" smtClean="0"/>
              <a:t>802.11-18703r2, “Discussion the Multi-band Discovery Assistance Proposal</a:t>
            </a:r>
            <a:r>
              <a:rPr lang="en-US" sz="2000" b="0" dirty="0"/>
              <a:t>”, Mohamed Abouelseoud, et.al</a:t>
            </a:r>
            <a:r>
              <a:rPr lang="en-US" sz="2000" b="0" dirty="0" smtClean="0"/>
              <a:t>.</a:t>
            </a:r>
          </a:p>
          <a:p>
            <a:r>
              <a:rPr lang="en-US" sz="2000" b="0" dirty="0" smtClean="0"/>
              <a:t>[3] </a:t>
            </a:r>
            <a:r>
              <a:rPr lang="en-US" sz="2000" b="0" dirty="0"/>
              <a:t>IEEE </a:t>
            </a:r>
            <a:r>
              <a:rPr lang="en-US" sz="2000" b="0" dirty="0" smtClean="0"/>
              <a:t>802.11-18861r1, “</a:t>
            </a:r>
            <a:r>
              <a:rPr lang="en-US" sz="2000" b="0" dirty="0"/>
              <a:t>Discovery Assistance for 802.11ay</a:t>
            </a:r>
            <a:r>
              <a:rPr lang="en-US" sz="2000" b="0" dirty="0" smtClean="0"/>
              <a:t>”, </a:t>
            </a:r>
            <a:r>
              <a:rPr lang="en-US" sz="2000" b="0" dirty="0"/>
              <a:t>Mohamed Abouelseoud, et.al.</a:t>
            </a:r>
          </a:p>
          <a:p>
            <a:endParaRPr lang="en-US" sz="2000" b="0" dirty="0"/>
          </a:p>
          <a:p>
            <a:pPr marL="0" indent="0">
              <a:buNone/>
            </a:pPr>
            <a:endParaRPr lang="en-US" sz="2000" b="0" dirty="0"/>
          </a:p>
          <a:p>
            <a:endParaRPr lang="en-US" sz="2000" b="0" dirty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489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 on CID 1771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102596"/>
              </p:ext>
            </p:extLst>
          </p:nvPr>
        </p:nvGraphicFramePr>
        <p:xfrm>
          <a:off x="827584" y="2060848"/>
          <a:ext cx="7630616" cy="18722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8376"/>
                <a:gridCol w="485652"/>
                <a:gridCol w="3329656"/>
                <a:gridCol w="2008057"/>
                <a:gridCol w="1288875"/>
              </a:tblGrid>
              <a:tr h="3382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CID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PP.LL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Comment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Proposed Change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Suggested Resolution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</a:tr>
              <a:tr h="153398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1771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135.2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If TDD channel access is operated as shown in 11-17/1321, DMG Beacon frames are not transmitted periodically, and it would be hard for STAs to discover operating BSS. We need a procedure to enable network discovery for this mode of operation.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Please consider to add a network discovery method for TDD channel access mode that operates similar to 11-17/1321. There should be a way to enable it leveraging existing framework such as multiband operation.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REVISED: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Adopt changes proposed in doc11-18/1203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079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628800"/>
            <a:ext cx="8090145" cy="4412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Robustness and latency are critical for consumer devices use cases</a:t>
            </a:r>
          </a:p>
          <a:p>
            <a:r>
              <a:rPr lang="en-US" sz="2000" dirty="0" smtClean="0"/>
              <a:t>Previous contributions ([1],[2] and [3]), multi-band discovery assistance is introduced to:</a:t>
            </a:r>
          </a:p>
          <a:p>
            <a:pPr lvl="1"/>
            <a:r>
              <a:rPr lang="en-US" sz="1600" dirty="0"/>
              <a:t>R</a:t>
            </a:r>
            <a:r>
              <a:rPr lang="en-US" sz="1600" dirty="0" smtClean="0"/>
              <a:t>educe </a:t>
            </a:r>
            <a:r>
              <a:rPr lang="en-US" sz="1600" dirty="0"/>
              <a:t>BHI overhead </a:t>
            </a:r>
            <a:r>
              <a:rPr lang="en-US" sz="1600" dirty="0" smtClean="0"/>
              <a:t>latency</a:t>
            </a:r>
          </a:p>
          <a:p>
            <a:pPr marL="457200" lvl="1" indent="0">
              <a:buNone/>
            </a:pPr>
            <a:r>
              <a:rPr lang="en-US" sz="1600" dirty="0" smtClean="0"/>
              <a:t> On-demand </a:t>
            </a:r>
            <a:r>
              <a:rPr lang="en-US" sz="1600" dirty="0"/>
              <a:t>SLS is triggered </a:t>
            </a:r>
            <a:r>
              <a:rPr lang="en-US" sz="1600" dirty="0" smtClean="0"/>
              <a:t>using </a:t>
            </a:r>
            <a:r>
              <a:rPr lang="en-US" sz="1600" dirty="0"/>
              <a:t>m</a:t>
            </a:r>
            <a:r>
              <a:rPr lang="en-US" sz="1600" dirty="0" smtClean="0"/>
              <a:t>ulti-band signaling and  DMG beacon transmission is </a:t>
            </a:r>
            <a:r>
              <a:rPr lang="en-US" sz="1600" dirty="0"/>
              <a:t>reduced to minimum </a:t>
            </a:r>
            <a:r>
              <a:rPr lang="en-US" sz="1600" dirty="0" smtClean="0"/>
              <a:t> </a:t>
            </a:r>
            <a:endParaRPr lang="en-US" sz="800" dirty="0" smtClean="0"/>
          </a:p>
          <a:p>
            <a:pPr lvl="1"/>
            <a:r>
              <a:rPr lang="en-US" sz="1600" dirty="0" smtClean="0"/>
              <a:t>Enable </a:t>
            </a:r>
            <a:r>
              <a:rPr lang="en-US" sz="1600" dirty="0"/>
              <a:t>TDD </a:t>
            </a:r>
            <a:r>
              <a:rPr lang="en-US" sz="1600" dirty="0" smtClean="0"/>
              <a:t>channel access without </a:t>
            </a:r>
            <a:r>
              <a:rPr lang="en-US" sz="1600" dirty="0"/>
              <a:t>relying on human </a:t>
            </a:r>
            <a:r>
              <a:rPr lang="en-US" sz="1600" dirty="0" smtClean="0"/>
              <a:t>triggering</a:t>
            </a:r>
          </a:p>
          <a:p>
            <a:pPr marL="457200" lvl="1" indent="0">
              <a:buNone/>
            </a:pPr>
            <a:r>
              <a:rPr lang="en-US" sz="1600" dirty="0" smtClean="0"/>
              <a:t> Use multi-band to signal a request for TDD-beamforming</a:t>
            </a:r>
            <a:endParaRPr lang="en-US" sz="1600" dirty="0"/>
          </a:p>
          <a:p>
            <a:r>
              <a:rPr lang="en-US" sz="2000" dirty="0" smtClean="0"/>
              <a:t>In [3], a solution is </a:t>
            </a:r>
            <a:r>
              <a:rPr lang="en-US" sz="2000" dirty="0"/>
              <a:t>presented to use FST Setup Request and Response frames to trigger discovery assistance </a:t>
            </a:r>
            <a:endParaRPr lang="en-US" sz="2000" dirty="0" smtClean="0"/>
          </a:p>
          <a:p>
            <a:r>
              <a:rPr lang="en-US" sz="2000" dirty="0"/>
              <a:t>This contribution </a:t>
            </a:r>
            <a:r>
              <a:rPr lang="en-US" sz="2000" dirty="0" smtClean="0"/>
              <a:t>presents details on the multi-band on-demand sector sweeping through discovery assistance  </a:t>
            </a:r>
            <a:endParaRPr lang="en-US" sz="2000" dirty="0"/>
          </a:p>
          <a:p>
            <a:endParaRPr lang="en-US" sz="1800" dirty="0"/>
          </a:p>
          <a:p>
            <a:endParaRPr lang="en-US" sz="1800" kern="0" dirty="0" smtClean="0"/>
          </a:p>
        </p:txBody>
      </p:sp>
    </p:spTree>
    <p:extLst>
      <p:ext uri="{BB962C8B-B14F-4D97-AF65-F5344CB8AC3E}">
        <p14:creationId xmlns:p14="http://schemas.microsoft.com/office/powerpoint/2010/main" val="333849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778024"/>
            <a:ext cx="7772400" cy="1066800"/>
          </a:xfrm>
        </p:spPr>
        <p:txBody>
          <a:bodyPr/>
          <a:lstStyle/>
          <a:p>
            <a:r>
              <a:rPr lang="en-US" dirty="0"/>
              <a:t>Multi-band Discovery Assistance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0100" y="1484784"/>
            <a:ext cx="4415522" cy="249745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100" y="3982239"/>
            <a:ext cx="4415522" cy="2383155"/>
          </a:xfrm>
          <a:prstGeom prst="rect">
            <a:avLst/>
          </a:prstGeom>
        </p:spPr>
      </p:pic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323528" y="1691910"/>
            <a:ext cx="4253469" cy="4689418"/>
          </a:xfrm>
        </p:spPr>
        <p:txBody>
          <a:bodyPr/>
          <a:lstStyle/>
          <a:p>
            <a:r>
              <a:rPr lang="en-GB" sz="1600" dirty="0" smtClean="0"/>
              <a:t>Announce on the lower band discovery </a:t>
            </a:r>
            <a:r>
              <a:rPr lang="en-GB" sz="1600" dirty="0"/>
              <a:t>a</a:t>
            </a:r>
            <a:r>
              <a:rPr lang="en-GB" sz="1600" dirty="0" smtClean="0"/>
              <a:t>ssistance capability </a:t>
            </a:r>
          </a:p>
          <a:p>
            <a:pPr lvl="1"/>
            <a:r>
              <a:rPr lang="en-GB" sz="1200" dirty="0" smtClean="0"/>
              <a:t>Multi-band element include discovery assistance feature indication </a:t>
            </a:r>
          </a:p>
          <a:p>
            <a:r>
              <a:rPr lang="en-GB" sz="1600" dirty="0" smtClean="0"/>
              <a:t>Lower band signal trigger mmW sector sweeping</a:t>
            </a:r>
          </a:p>
          <a:p>
            <a:pPr lvl="1"/>
            <a:r>
              <a:rPr lang="en-GB" sz="1050" dirty="0" smtClean="0"/>
              <a:t>Send FST Setup Request frame containing the DMG Discovery Assistance element on lower band to request discovery assistance</a:t>
            </a:r>
          </a:p>
          <a:p>
            <a:pPr lvl="1"/>
            <a:r>
              <a:rPr lang="en-GB" sz="1050" dirty="0" smtClean="0"/>
              <a:t>Respond with FST Setup Response frame containing DMG Discovery Assistance element </a:t>
            </a:r>
            <a:r>
              <a:rPr lang="en-GB" sz="1050" dirty="0"/>
              <a:t>on lower band to </a:t>
            </a:r>
            <a:r>
              <a:rPr lang="en-GB" sz="1050" dirty="0" smtClean="0"/>
              <a:t>respond to the  </a:t>
            </a:r>
            <a:r>
              <a:rPr lang="en-GB" sz="1050" dirty="0"/>
              <a:t>discovery </a:t>
            </a:r>
            <a:r>
              <a:rPr lang="en-GB" sz="1050" dirty="0" smtClean="0"/>
              <a:t>assistance response</a:t>
            </a:r>
            <a:endParaRPr lang="en-GB" sz="1050" dirty="0"/>
          </a:p>
          <a:p>
            <a:pPr marL="457200" lvl="1" indent="0">
              <a:buNone/>
            </a:pPr>
            <a:endParaRPr lang="en-GB" sz="1050" dirty="0" smtClean="0"/>
          </a:p>
          <a:p>
            <a:r>
              <a:rPr lang="en-GB" sz="1600" dirty="0" smtClean="0"/>
              <a:t>mmW sector sweeping  </a:t>
            </a:r>
          </a:p>
          <a:p>
            <a:pPr lvl="1"/>
            <a:r>
              <a:rPr lang="en-GB" sz="1050" dirty="0" smtClean="0"/>
              <a:t>On-demand sector sweeping triggering</a:t>
            </a:r>
          </a:p>
          <a:p>
            <a:pPr lvl="2"/>
            <a:r>
              <a:rPr lang="en-GB" sz="900" dirty="0" smtClean="0"/>
              <a:t>Send Sector Sweep Start Time to new STA</a:t>
            </a:r>
          </a:p>
          <a:p>
            <a:pPr lvl="2"/>
            <a:r>
              <a:rPr lang="en-GB" sz="900" dirty="0" smtClean="0"/>
              <a:t>Send Dwelling Time, slot schedule and structure to enable TDD synchronous beamforming  </a:t>
            </a:r>
          </a:p>
          <a:p>
            <a:pPr lvl="1"/>
            <a:r>
              <a:rPr lang="en-GB" sz="1050" dirty="0" smtClean="0"/>
              <a:t>Scheduled a period for beamforming with the new STA on the mmW band</a:t>
            </a:r>
          </a:p>
          <a:p>
            <a:pPr lvl="2"/>
            <a:r>
              <a:rPr lang="en-GB" sz="900" dirty="0" smtClean="0"/>
              <a:t>Allocate time on the mmW band to beamform with the new STA </a:t>
            </a:r>
          </a:p>
          <a:p>
            <a:pPr lvl="2"/>
            <a:r>
              <a:rPr lang="en-GB" sz="900" dirty="0" smtClean="0"/>
              <a:t>Send the mmW Extended Schedule element to new STA on lower band </a:t>
            </a:r>
          </a:p>
          <a:p>
            <a:pPr lvl="2"/>
            <a:r>
              <a:rPr lang="en-GB" sz="900" dirty="0"/>
              <a:t>Send Dwelling Time, slot schedule and structure to enable TDD synchronous beamforming  </a:t>
            </a:r>
          </a:p>
          <a:p>
            <a:pPr lvl="2"/>
            <a:endParaRPr lang="en-GB" sz="900" dirty="0" smtClean="0"/>
          </a:p>
        </p:txBody>
      </p:sp>
    </p:spTree>
    <p:extLst>
      <p:ext uri="{BB962C8B-B14F-4D97-AF65-F5344CB8AC3E}">
        <p14:creationId xmlns:p14="http://schemas.microsoft.com/office/powerpoint/2010/main" val="345040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778024"/>
            <a:ext cx="7772400" cy="1066800"/>
          </a:xfrm>
        </p:spPr>
        <p:txBody>
          <a:bodyPr/>
          <a:lstStyle/>
          <a:p>
            <a:r>
              <a:rPr lang="en-US" dirty="0" smtClean="0"/>
              <a:t>Discovery Assistance Capability Announcement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75102"/>
            <a:ext cx="8302567" cy="1883207"/>
          </a:xfrm>
        </p:spPr>
        <p:txBody>
          <a:bodyPr/>
          <a:lstStyle/>
          <a:p>
            <a:r>
              <a:rPr lang="en-US" sz="1800" dirty="0" smtClean="0"/>
              <a:t>Beacons/Probe Responses advertise </a:t>
            </a:r>
            <a:r>
              <a:rPr lang="en-US" sz="1800" dirty="0"/>
              <a:t>the </a:t>
            </a:r>
            <a:r>
              <a:rPr lang="en-US" sz="1800" dirty="0" smtClean="0"/>
              <a:t>multi-band and discovery </a:t>
            </a:r>
            <a:r>
              <a:rPr lang="en-US" sz="1800" dirty="0"/>
              <a:t>assistance </a:t>
            </a:r>
            <a:r>
              <a:rPr lang="en-US" sz="1800" dirty="0" smtClean="0"/>
              <a:t>capabilities on lower band </a:t>
            </a:r>
          </a:p>
          <a:p>
            <a:r>
              <a:rPr lang="en-US" sz="1800" dirty="0" smtClean="0"/>
              <a:t>Multi-band </a:t>
            </a:r>
            <a:r>
              <a:rPr lang="en-US" sz="1800" dirty="0"/>
              <a:t>element </a:t>
            </a:r>
            <a:r>
              <a:rPr lang="en-US" sz="1800" dirty="0" smtClean="0"/>
              <a:t>contains 1-bit to indicate </a:t>
            </a:r>
            <a:r>
              <a:rPr lang="en-US" sz="1800" dirty="0"/>
              <a:t>D</a:t>
            </a:r>
            <a:r>
              <a:rPr lang="en-US" sz="1800" dirty="0" smtClean="0"/>
              <a:t>iscovery </a:t>
            </a:r>
            <a:r>
              <a:rPr lang="en-US" sz="1800" dirty="0"/>
              <a:t>A</a:t>
            </a:r>
            <a:r>
              <a:rPr lang="en-US" sz="1800" dirty="0" smtClean="0"/>
              <a:t>ssistance Enabled for the advertised </a:t>
            </a:r>
            <a:r>
              <a:rPr lang="en-US" sz="1800" dirty="0"/>
              <a:t>frequency band and channel </a:t>
            </a:r>
            <a:endParaRPr lang="en-US" sz="1800" dirty="0" smtClean="0"/>
          </a:p>
          <a:p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0087" y="621996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4200" y="4635027"/>
            <a:ext cx="4650999" cy="1304194"/>
          </a:xfrm>
          <a:prstGeom prst="rect">
            <a:avLst/>
          </a:prstGeom>
        </p:spPr>
      </p:pic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110918"/>
              </p:ext>
            </p:extLst>
          </p:nvPr>
        </p:nvGraphicFramePr>
        <p:xfrm>
          <a:off x="2612603" y="3356992"/>
          <a:ext cx="3600400" cy="11577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056"/>
                <a:gridCol w="504056"/>
                <a:gridCol w="648072"/>
                <a:gridCol w="648072"/>
                <a:gridCol w="792088"/>
                <a:gridCol w="504056"/>
              </a:tblGrid>
              <a:tr h="38591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B0</a:t>
                      </a:r>
                      <a:r>
                        <a:rPr lang="en-US" sz="6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B2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B3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B4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B5</a:t>
                      </a:r>
                      <a:endParaRPr lang="en-US" sz="600" b="1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strike="sng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B5</a:t>
                      </a: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B6</a:t>
                      </a: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B7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591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STA Role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STA MAC Address Present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Pairwise Cipher Suite Present 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Discovery </a:t>
                      </a:r>
                      <a:r>
                        <a:rPr lang="en-US" sz="600" b="1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Assistance </a:t>
                      </a:r>
                      <a:r>
                        <a:rPr lang="en-US" sz="6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Enabled </a:t>
                      </a:r>
                      <a:endParaRPr lang="en-US" sz="600" b="1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591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Bits: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6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6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6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600" b="1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strike="sng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60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5" name="Straight Connector 14"/>
          <p:cNvCxnSpPr/>
          <p:nvPr/>
        </p:nvCxnSpPr>
        <p:spPr bwMode="auto">
          <a:xfrm flipV="1">
            <a:off x="4412803" y="4139056"/>
            <a:ext cx="1800200" cy="59169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 flipH="1" flipV="1">
            <a:off x="3113879" y="4097885"/>
            <a:ext cx="794868" cy="6328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Box 21"/>
          <p:cNvSpPr txBox="1"/>
          <p:nvPr/>
        </p:nvSpPr>
        <p:spPr>
          <a:xfrm>
            <a:off x="2324571" y="5837851"/>
            <a:ext cx="4782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/>
              <a:t>Multi-band element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47540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1028" y="3284984"/>
            <a:ext cx="4644368" cy="6077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778024"/>
            <a:ext cx="7772400" cy="1066800"/>
          </a:xfrm>
        </p:spPr>
        <p:txBody>
          <a:bodyPr/>
          <a:lstStyle/>
          <a:p>
            <a:r>
              <a:rPr lang="en-US" dirty="0" smtClean="0"/>
              <a:t>Lower band frame exchange (1)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31932"/>
            <a:ext cx="8422992" cy="1165020"/>
          </a:xfrm>
        </p:spPr>
        <p:txBody>
          <a:bodyPr/>
          <a:lstStyle/>
          <a:p>
            <a:r>
              <a:rPr lang="en-US" sz="1800" dirty="0" smtClean="0"/>
              <a:t>New STA sends FST Setup Request frame containing DMG Discovery Assistance </a:t>
            </a:r>
            <a:r>
              <a:rPr lang="en-US" sz="1800" dirty="0"/>
              <a:t>element on lower band</a:t>
            </a:r>
            <a:endParaRPr lang="en-US" sz="1800" dirty="0" smtClean="0"/>
          </a:p>
          <a:p>
            <a:r>
              <a:rPr lang="en-US" sz="1800" dirty="0"/>
              <a:t>Discovery assistance </a:t>
            </a:r>
            <a:r>
              <a:rPr lang="en-US" sz="1800" dirty="0" smtClean="0"/>
              <a:t>can happen </a:t>
            </a:r>
            <a:r>
              <a:rPr lang="en-US" sz="1800" dirty="0"/>
              <a:t>in conjunction with </a:t>
            </a:r>
            <a:r>
              <a:rPr lang="en-US" sz="1800" dirty="0" smtClean="0"/>
              <a:t>FST</a:t>
            </a:r>
            <a:endParaRPr lang="en-US" sz="1800" dirty="0"/>
          </a:p>
          <a:p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-519108" y="4106771"/>
            <a:ext cx="4782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/>
              <a:t>FST Setup Request frame</a:t>
            </a:r>
            <a:endParaRPr lang="en-US" sz="1800" b="1" dirty="0"/>
          </a:p>
        </p:txBody>
      </p:sp>
      <p:cxnSp>
        <p:nvCxnSpPr>
          <p:cNvPr id="19" name="Straight Connector 18"/>
          <p:cNvCxnSpPr/>
          <p:nvPr/>
        </p:nvCxnSpPr>
        <p:spPr bwMode="auto">
          <a:xfrm flipH="1">
            <a:off x="4731708" y="4649205"/>
            <a:ext cx="656116" cy="2844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8008" y="4461638"/>
            <a:ext cx="4318536" cy="66265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7831" y="5490200"/>
            <a:ext cx="2665487" cy="835950"/>
          </a:xfrm>
          <a:prstGeom prst="rect">
            <a:avLst/>
          </a:prstGeom>
        </p:spPr>
      </p:pic>
      <p:cxnSp>
        <p:nvCxnSpPr>
          <p:cNvPr id="29" name="Straight Connector 28"/>
          <p:cNvCxnSpPr/>
          <p:nvPr/>
        </p:nvCxnSpPr>
        <p:spPr bwMode="auto">
          <a:xfrm>
            <a:off x="5732162" y="4988104"/>
            <a:ext cx="856062" cy="7116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 flipH="1">
            <a:off x="4300125" y="4995247"/>
            <a:ext cx="970526" cy="7045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Connector 38"/>
          <p:cNvCxnSpPr/>
          <p:nvPr/>
        </p:nvCxnSpPr>
        <p:spPr bwMode="auto">
          <a:xfrm flipH="1">
            <a:off x="4139952" y="3883609"/>
            <a:ext cx="2470256" cy="62551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Connector 31"/>
          <p:cNvCxnSpPr/>
          <p:nvPr/>
        </p:nvCxnSpPr>
        <p:spPr bwMode="auto">
          <a:xfrm>
            <a:off x="7308304" y="3883609"/>
            <a:ext cx="720080" cy="62551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9141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778024"/>
            <a:ext cx="7772400" cy="1066800"/>
          </a:xfrm>
        </p:spPr>
        <p:txBody>
          <a:bodyPr/>
          <a:lstStyle/>
          <a:p>
            <a:r>
              <a:rPr lang="en-US" dirty="0"/>
              <a:t>Lower </a:t>
            </a:r>
            <a:r>
              <a:rPr lang="en-US" dirty="0" smtClean="0"/>
              <a:t>band frame exchange (2)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-471501" y="4040651"/>
            <a:ext cx="4782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/>
              <a:t>FST Setup Response Frame</a:t>
            </a:r>
            <a:endParaRPr lang="en-US" sz="1800" b="1" dirty="0"/>
          </a:p>
        </p:txBody>
      </p:sp>
      <p:sp>
        <p:nvSpPr>
          <p:cNvPr id="27" name="Content Placeholder 2"/>
          <p:cNvSpPr txBox="1">
            <a:spLocks/>
          </p:cNvSpPr>
          <p:nvPr/>
        </p:nvSpPr>
        <p:spPr bwMode="auto">
          <a:xfrm>
            <a:off x="253146" y="1394816"/>
            <a:ext cx="8653405" cy="757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dirty="0" smtClean="0"/>
              <a:t>AP responds </a:t>
            </a:r>
            <a:r>
              <a:rPr lang="en-US" sz="1800" dirty="0"/>
              <a:t>with FST </a:t>
            </a:r>
            <a:r>
              <a:rPr lang="en-US" sz="1800" dirty="0" smtClean="0"/>
              <a:t>Setup Response frame containing DMG Discovery </a:t>
            </a:r>
            <a:r>
              <a:rPr lang="en-US" sz="1800" dirty="0"/>
              <a:t>Assistance </a:t>
            </a:r>
            <a:r>
              <a:rPr lang="en-US" sz="1800" dirty="0" smtClean="0"/>
              <a:t>element </a:t>
            </a:r>
            <a:r>
              <a:rPr lang="en-US" sz="1800" dirty="0"/>
              <a:t>on lower </a:t>
            </a:r>
            <a:r>
              <a:rPr lang="en-US" sz="1800" dirty="0" smtClean="0"/>
              <a:t>band</a:t>
            </a:r>
          </a:p>
          <a:p>
            <a:r>
              <a:rPr lang="en-US" sz="1800" dirty="0" smtClean="0"/>
              <a:t>Optionally add the extended Schedule element if beamforming is scheduled on the mmW band</a:t>
            </a:r>
          </a:p>
          <a:p>
            <a:r>
              <a:rPr lang="en-US" sz="1800" dirty="0" smtClean="0"/>
              <a:t>Optionally add the TDD Slot Structure element and the TDD Slot Schedule element to enable synchronous TDD beamforming </a:t>
            </a:r>
            <a:endParaRPr lang="en-US" sz="1800" kern="0" dirty="0" smtClean="0"/>
          </a:p>
          <a:p>
            <a:endParaRPr lang="en-US" sz="1800" kern="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7206" y="4461638"/>
            <a:ext cx="4318536" cy="66265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7029" y="5490200"/>
            <a:ext cx="2665487" cy="835950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 bwMode="auto">
          <a:xfrm>
            <a:off x="5041360" y="4988104"/>
            <a:ext cx="856062" cy="7116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 flipH="1">
            <a:off x="3609323" y="4995247"/>
            <a:ext cx="970526" cy="7045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 flipH="1">
            <a:off x="3449150" y="3883609"/>
            <a:ext cx="2470256" cy="62551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Connector 27"/>
          <p:cNvCxnSpPr/>
          <p:nvPr/>
        </p:nvCxnSpPr>
        <p:spPr bwMode="auto">
          <a:xfrm>
            <a:off x="6617502" y="3883609"/>
            <a:ext cx="720080" cy="62551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9" name="Pictur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19615" y="3297312"/>
            <a:ext cx="6733717" cy="61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62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3925" y="1752600"/>
            <a:ext cx="4959300" cy="44826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Multi-band Discovery Assistance Procedure *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11" name="Rectangle 10"/>
          <p:cNvSpPr/>
          <p:nvPr/>
        </p:nvSpPr>
        <p:spPr>
          <a:xfrm>
            <a:off x="539552" y="6198414"/>
            <a:ext cx="28889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en-US" dirty="0"/>
              <a:t>* Normative Text available at 11-18/1203r0</a:t>
            </a:r>
          </a:p>
        </p:txBody>
      </p:sp>
    </p:spTree>
    <p:extLst>
      <p:ext uri="{BB962C8B-B14F-4D97-AF65-F5344CB8AC3E}">
        <p14:creationId xmlns:p14="http://schemas.microsoft.com/office/powerpoint/2010/main" val="407070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use of the FST setup protocol as described in 11-18/1203r0 to enable </a:t>
            </a:r>
            <a:r>
              <a:rPr lang="en-US" dirty="0"/>
              <a:t>m</a:t>
            </a:r>
            <a:r>
              <a:rPr lang="en-US" dirty="0" smtClean="0"/>
              <a:t>ulti-band </a:t>
            </a:r>
            <a:r>
              <a:rPr lang="en-US" dirty="0"/>
              <a:t>d</a:t>
            </a:r>
            <a:r>
              <a:rPr lang="en-US" dirty="0" smtClean="0"/>
              <a:t>iscovery </a:t>
            </a:r>
            <a:r>
              <a:rPr lang="en-US" dirty="0"/>
              <a:t>a</a:t>
            </a:r>
            <a:r>
              <a:rPr lang="en-US" dirty="0" smtClean="0"/>
              <a:t>ssistance in multi-band capable devices?</a:t>
            </a:r>
          </a:p>
          <a:p>
            <a:endParaRPr lang="en-US" dirty="0"/>
          </a:p>
          <a:p>
            <a:pPr lvl="1"/>
            <a:r>
              <a:rPr lang="en-US" dirty="0" smtClean="0"/>
              <a:t>Yes </a:t>
            </a:r>
          </a:p>
          <a:p>
            <a:pPr lvl="1"/>
            <a:r>
              <a:rPr lang="en-US" dirty="0" smtClean="0"/>
              <a:t>No </a:t>
            </a:r>
          </a:p>
          <a:p>
            <a:pPr lvl="1"/>
            <a:r>
              <a:rPr lang="en-US" dirty="0" smtClean="0"/>
              <a:t>Abstain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0971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42481</TotalTime>
  <Words>659</Words>
  <Application>Microsoft Office PowerPoint</Application>
  <PresentationFormat>On-screen Show (4:3)</PresentationFormat>
  <Paragraphs>111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Batang</vt:lpstr>
      <vt:lpstr>Arial</vt:lpstr>
      <vt:lpstr>Times New Roman</vt:lpstr>
      <vt:lpstr>802-11-Submission</vt:lpstr>
      <vt:lpstr>Multi-band Discovery Assistance for 802.11ay (CR on CID 1771)</vt:lpstr>
      <vt:lpstr>CR on CID 1771 </vt:lpstr>
      <vt:lpstr>Overview</vt:lpstr>
      <vt:lpstr>Multi-band Discovery Assistance </vt:lpstr>
      <vt:lpstr>Discovery Assistance Capability Announcement </vt:lpstr>
      <vt:lpstr>Lower band frame exchange (1) </vt:lpstr>
      <vt:lpstr>Lower band frame exchange (2) </vt:lpstr>
      <vt:lpstr>Multi-band Discovery Assistance Procedure *</vt:lpstr>
      <vt:lpstr>Straw poll</vt:lpstr>
      <vt:lpstr>References</vt:lpstr>
    </vt:vector>
  </TitlesOfParts>
  <Company>Sony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for FB network</dc:title>
  <dc:creator>Sakoda, Kazuyuki</dc:creator>
  <cp:keywords>CTPClassification=CTP_IC:VisualMarkings=</cp:keywords>
  <cp:lastModifiedBy>Abouelseoud, Mohamed</cp:lastModifiedBy>
  <cp:revision>280</cp:revision>
  <cp:lastPrinted>2016-10-04T20:51:11Z</cp:lastPrinted>
  <dcterms:created xsi:type="dcterms:W3CDTF">2015-03-24T14:22:58Z</dcterms:created>
  <dcterms:modified xsi:type="dcterms:W3CDTF">2018-07-06T23:05:34Z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1509718974</vt:lpwstr>
  </property>
</Properties>
</file>