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332" r:id="rId3"/>
    <p:sldId id="325" r:id="rId4"/>
    <p:sldId id="336" r:id="rId5"/>
    <p:sldId id="337" r:id="rId6"/>
    <p:sldId id="338" r:id="rId7"/>
    <p:sldId id="344" r:id="rId8"/>
    <p:sldId id="327" r:id="rId9"/>
    <p:sldId id="343" r:id="rId10"/>
    <p:sldId id="321" r:id="rId11"/>
    <p:sldId id="322" r:id="rId12"/>
    <p:sldId id="323" r:id="rId13"/>
    <p:sldId id="334" r:id="rId14"/>
    <p:sldId id="335" r:id="rId15"/>
    <p:sldId id="330" r:id="rId16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 Silva, Claudio" initials="DSC" lastIdx="2" clrIdx="0">
    <p:extLst/>
  </p:cmAuthor>
  <p:cmAuthor id="2" name="Aldana, Carlos H" initials="ACH" lastIdx="15" clrIdx="1">
    <p:extLst/>
  </p:cmAuthor>
  <p:cmAuthor id="3" name="Chen, Cheng" initials="CC" lastIdx="3" clrIdx="2">
    <p:extLst/>
  </p:cmAuthor>
  <p:cmAuthor id="4" name="Nabeel Ahmed" initials="NA" lastIdx="2" clrIdx="3">
    <p:extLst/>
  </p:cmAuthor>
  <p:cmAuthor id="5" name="Nabeel Ahmed" initials="NA [2]" lastIdx="1" clrIdx="4">
    <p:extLst/>
  </p:cmAuthor>
  <p:cmAuthor id="6" name="Nabeel Ahmed" initials="NA [3]" lastIdx="1" clrIdx="5">
    <p:extLst/>
  </p:cmAuthor>
  <p:cmAuthor id="7" name="Nabeel Ahmed" initials="NA [4]" lastIdx="1" clrIdx="6">
    <p:extLst/>
  </p:cmAuthor>
  <p:cmAuthor id="8" name="Nabeel Ahmed" initials="NA [5]" lastIdx="1" clrIdx="7">
    <p:extLst/>
  </p:cmAuthor>
  <p:cmAuthor id="9" name="Nabeel Ahmed" initials="NA [6]" lastIdx="1" clrIdx="8">
    <p:extLst/>
  </p:cmAuthor>
  <p:cmAuthor id="10" name="Nabeel Ahmed" initials="NA [7]" lastIdx="1" clrIdx="9">
    <p:extLst/>
  </p:cmAuthor>
  <p:cmAuthor id="11" name="Nabeel Ahmed" initials="NA [8]" lastIdx="1" clrIdx="10">
    <p:extLst/>
  </p:cmAuthor>
  <p:cmAuthor id="12" name="Nabeel Ahmed" initials="NA [9]" lastIdx="1" clrIdx="11">
    <p:extLst/>
  </p:cmAuthor>
  <p:cmAuthor id="13" name="Nabeel Ahmed" initials="NA [10]" lastIdx="1" clrIdx="12">
    <p:extLst/>
  </p:cmAuthor>
  <p:cmAuthor id="14" name="Nabeel Ahmed" initials="NA [11]" lastIdx="1" clrIdx="13">
    <p:extLst/>
  </p:cmAuthor>
  <p:cmAuthor id="15" name="Nabeel Ahmed" initials="NA [12]" lastIdx="1" clrIdx="14">
    <p:extLst/>
  </p:cmAuthor>
  <p:cmAuthor id="16" name="Nabeel Ahmed" initials="NA [13]" lastIdx="1" clrIdx="15">
    <p:extLst/>
  </p:cmAuthor>
  <p:cmAuthor id="17" name="Nabeel Ahmed" initials="NA [14]" lastIdx="1" clrIdx="16">
    <p:extLst/>
  </p:cmAuthor>
  <p:cmAuthor id="18" name="Nabeel Ahmed" initials="NA [15]" lastIdx="1" clrIdx="17">
    <p:extLst/>
  </p:cmAuthor>
  <p:cmAuthor id="19" name="Nabeel Ahmed" initials="NA [16]" lastIdx="1" clrIdx="18">
    <p:extLst/>
  </p:cmAuthor>
  <p:cmAuthor id="20" name="Nabeel Ahmed" initials="NA [17]" lastIdx="1" clrIdx="19">
    <p:extLst/>
  </p:cmAuthor>
  <p:cmAuthor id="21" name="Nabeel Ahmed" initials="NA [18]" lastIdx="1" clrIdx="20">
    <p:extLst/>
  </p:cmAuthor>
  <p:cmAuthor id="22" name="Nabeel Ahmed" initials="NA [19]" lastIdx="1" clrIdx="21">
    <p:extLst/>
  </p:cmAuthor>
  <p:cmAuthor id="23" name="Nabeel Ahmed" initials="NA [20]" lastIdx="1" clrIdx="22">
    <p:extLst/>
  </p:cmAuthor>
  <p:cmAuthor id="24" name="Nabeel Ahmed" initials="NA [21]" lastIdx="1" clrIdx="23">
    <p:extLst/>
  </p:cmAuthor>
  <p:cmAuthor id="25" name="Cordeiro, Carlos" initials="CC" lastIdx="17" clrIdx="24">
    <p:extLst>
      <p:ext uri="{19B8F6BF-5375-455C-9EA6-DF929625EA0E}">
        <p15:presenceInfo xmlns:p15="http://schemas.microsoft.com/office/powerpoint/2012/main" userId="S-1-5-21-725345543-602162358-527237240-833488" providerId="AD"/>
      </p:ext>
    </p:extLst>
  </p:cmAuthor>
  <p:cmAuthor id="26" name="Solomon Trainin" initials="ST" lastIdx="6" clrIdx="25">
    <p:extLst>
      <p:ext uri="{19B8F6BF-5375-455C-9EA6-DF929625EA0E}">
        <p15:presenceInfo xmlns:p15="http://schemas.microsoft.com/office/powerpoint/2012/main" userId="S-1-5-21-1952997573-423393015-1030492284-3318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473" autoAdjust="0"/>
    <p:restoredTop sz="95979" autoAdjust="0"/>
  </p:normalViewPr>
  <p:slideViewPr>
    <p:cSldViewPr>
      <p:cViewPr varScale="1">
        <p:scale>
          <a:sx n="113" d="100"/>
          <a:sy n="113" d="100"/>
        </p:scale>
        <p:origin x="188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156"/>
    </p:cViewPr>
  </p:sorterViewPr>
  <p:notesViewPr>
    <p:cSldViewPr>
      <p:cViewPr varScale="1">
        <p:scale>
          <a:sx n="84" d="100"/>
          <a:sy n="84" d="100"/>
        </p:scale>
        <p:origin x="379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33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51276" y="175750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2966" y="175750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320081" y="8997440"/>
            <a:ext cx="1067601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68476" y="8997440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08D0DB5-E65D-4027-A3D6-A770114E773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1362" y="388013"/>
            <a:ext cx="560767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362" y="8997440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sz="1200" dirty="0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1362" y="8986308"/>
            <a:ext cx="57633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4004362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4610" y="96239"/>
            <a:ext cx="23561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1237" y="96239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677">
              <a:defRPr sz="1400" b="1" smtClean="0"/>
            </a:lvl1pPr>
          </a:lstStyle>
          <a:p>
            <a:pPr>
              <a:defRPr/>
            </a:pPr>
            <a:r>
              <a:rPr lang="en-US" altLang="en-US" dirty="0"/>
              <a:t>September 2016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3263"/>
            <a:ext cx="4632325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6029"/>
            <a:ext cx="5142244" cy="41838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187" tIns="46296" rIns="94187" bIns="462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818939" y="9000621"/>
            <a:ext cx="1531830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760" lvl="4" algn="r" defTabSz="938677">
              <a:defRPr smtClean="0"/>
            </a:lvl5pPr>
          </a:lstStyle>
          <a:p>
            <a:pPr lvl="4">
              <a:defRPr/>
            </a:pPr>
            <a:r>
              <a:rPr lang="en-US" altLang="en-US" dirty="0"/>
              <a:t>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58668" y="9000621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677">
              <a:defRPr smtClean="0"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5141B13C-4ED3-422C-AA6B-C10F79265DE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1855" y="9000621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1855" y="8999030"/>
            <a:ext cx="55466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54818" y="297371"/>
            <a:ext cx="57007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952" tIns="45976" rIns="91952" bIns="45976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76458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dirty="0"/>
              <a:t>September 2016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4820" indent="-34482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976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952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928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9041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98802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dirty="0"/>
              <a:t>Intel Corporation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1260" y="9000621"/>
            <a:ext cx="415177" cy="184666"/>
          </a:xfrm>
          <a:noFill/>
        </p:spPr>
        <p:txBody>
          <a:bodyPr/>
          <a:lstStyle>
            <a:lvl1pPr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7111" indent="-28735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940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916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68921" indent="-229880" defTabSz="938677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2868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8844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48202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07963" indent="-229880" defTabSz="938677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Page </a:t>
            </a:r>
            <a:fld id="{07FC9C9D-9E8C-45A0-A936-072F1228F988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3263"/>
            <a:ext cx="4632325" cy="3473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3707976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5D672648-7DCA-4661-B892-3BDB8380A18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01033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EA09825-A2EA-4142-A0E2-E50DC4D3D57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5286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B24DC951-9CD8-4722-8C76-3302E1A2B8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77493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57105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0F6E6CE-8ABD-4955-BA38-BB3D0CE062D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266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35713F2-5C51-482B-BB1A-40C072D1C4D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595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8EC0A8DC-FA10-4FB7-971C-0E8C528A379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576150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42DAC82-9FFB-41F8-B85F-AE56342600F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701046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C207694-CE22-4B71-AB21-68A1BA6616A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5899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7287725-04B1-4114-BE7C-1DB7341F149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3622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9514AE6-3789-4BAA-855F-F1D0C197B3E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85445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16CD3B3E-E816-4245-A507-039527FD612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</a:t>
            </a:r>
            <a:r>
              <a:rPr lang="en-US" altLang="en-US" sz="1800" b="1" dirty="0" smtClean="0"/>
              <a:t>IEEE 802.11-18/0816r1</a:t>
            </a:r>
            <a:endParaRPr lang="en-US" alt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2" name="TextBox 1"/>
          <p:cNvSpPr txBox="1"/>
          <p:nvPr userDrawn="1"/>
        </p:nvSpPr>
        <p:spPr>
          <a:xfrm>
            <a:off x="611560" y="240268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May 2018</a:t>
            </a:r>
          </a:p>
        </p:txBody>
      </p:sp>
      <p:sp>
        <p:nvSpPr>
          <p:cNvPr id="3" name="TextBox 2"/>
          <p:cNvSpPr txBox="1"/>
          <p:nvPr userDrawn="1"/>
        </p:nvSpPr>
        <p:spPr>
          <a:xfrm>
            <a:off x="6588224" y="6428194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Mohamed</a:t>
            </a:r>
            <a:r>
              <a:rPr lang="en-US" baseline="0" dirty="0" smtClean="0"/>
              <a:t> Abouelseoud, Sony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2.emf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/>
              <a:t>Slide </a:t>
            </a:r>
            <a:fld id="{F53C4008-337E-4BDF-8FF3-BA2CFCA543C3}" type="slidenum">
              <a:rPr lang="en-US" altLang="en-US"/>
              <a:pPr/>
              <a:t>1</a:t>
            </a:fld>
            <a:endParaRPr lang="en-US" altLang="en-US" dirty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210072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Discovery </a:t>
            </a:r>
            <a:r>
              <a:rPr lang="en-US" dirty="0"/>
              <a:t>Assistance </a:t>
            </a:r>
            <a:r>
              <a:rPr lang="en-US" dirty="0" smtClean="0"/>
              <a:t>for 802.11ay</a:t>
            </a: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64904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</a:t>
            </a:r>
            <a:r>
              <a:rPr lang="en-US" altLang="en-US" sz="2000" b="0" dirty="0" smtClean="0"/>
              <a:t>2018-05-08</a:t>
            </a:r>
            <a:endParaRPr lang="en-US" altLang="en-US" sz="2000" b="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745248"/>
              </p:ext>
            </p:extLst>
          </p:nvPr>
        </p:nvGraphicFramePr>
        <p:xfrm>
          <a:off x="535905" y="3263623"/>
          <a:ext cx="8148390" cy="1361440"/>
        </p:xfrm>
        <a:graphic>
          <a:graphicData uri="http://schemas.openxmlformats.org/drawingml/2006/table">
            <a:tbl>
              <a:tblPr firstRow="1">
                <a:tableStyleId>{5940675A-B579-460E-94D1-54222C63F5DA}</a:tableStyleId>
              </a:tblPr>
              <a:tblGrid>
                <a:gridCol w="162967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11027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31209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848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Mohamed </a:t>
                      </a:r>
                      <a:r>
                        <a:rPr lang="en-US" sz="1400" b="0" dirty="0" err="1" smtClean="0"/>
                        <a:t>Abouelseoud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/>
                        <a:t>1730 N. First Street, San Jose CA 95112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+1-408-352-4027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Mohamed.Abouelseoud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  <a:tr h="406400"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Kazuyuki Sakoda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Sony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1730 N. First Street, San Jose CA 95112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/>
                        <a:t>+1-408-352-4405</a:t>
                      </a:r>
                      <a:endParaRPr lang="en-US" sz="1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err="1" smtClean="0"/>
                        <a:t>kazuyuki.sakoda</a:t>
                      </a:r>
                      <a:r>
                        <a:rPr lang="en-US" sz="1400" b="0" dirty="0" smtClean="0"/>
                        <a:t>(at)sony.com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 smtClean="0"/>
              <a:t>[1] IEEE 802.11-18/486r0, “</a:t>
            </a:r>
            <a:r>
              <a:rPr lang="en-US" sz="2000" b="0" dirty="0"/>
              <a:t>Multi-band Discovery Assistance</a:t>
            </a:r>
            <a:r>
              <a:rPr lang="en-US" sz="2000" b="0" dirty="0" smtClean="0"/>
              <a:t>”, Mohamed Abouelseoud, et.al.</a:t>
            </a:r>
          </a:p>
          <a:p>
            <a:r>
              <a:rPr lang="en-US" sz="2000" b="0" dirty="0" smtClean="0"/>
              <a:t>[2] </a:t>
            </a:r>
            <a:r>
              <a:rPr lang="en-US" sz="2000" b="0" dirty="0"/>
              <a:t>IEEE </a:t>
            </a:r>
            <a:r>
              <a:rPr lang="en-US" sz="2000" b="0" dirty="0" smtClean="0"/>
              <a:t>802.11-18703r2, “Discussion the Multi-band Discovery Assistance Proposal</a:t>
            </a:r>
            <a:r>
              <a:rPr lang="en-US" sz="2000" b="0" dirty="0"/>
              <a:t>”, Mohamed Abouelseoud, et.al.</a:t>
            </a:r>
          </a:p>
          <a:p>
            <a:pPr marL="0" indent="0">
              <a:buNone/>
            </a:pPr>
            <a:endParaRPr lang="en-US" sz="2000" b="0" dirty="0"/>
          </a:p>
          <a:p>
            <a:endParaRPr lang="en-US" sz="2000" b="0" dirty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8489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535111" y="2524946"/>
            <a:ext cx="8073777" cy="2084868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smtClean="0"/>
              <a:t>TXTIME(µs) </a:t>
            </a:r>
            <a:r>
              <a:rPr lang="en-US" sz="1400" dirty="0"/>
              <a:t>= </a:t>
            </a:r>
            <a:r>
              <a:rPr lang="en-US" sz="1400" dirty="0" smtClean="0"/>
              <a:t>T</a:t>
            </a:r>
            <a:r>
              <a:rPr lang="en-US" sz="1400" baseline="-25000" dirty="0" smtClean="0"/>
              <a:t>L-STF</a:t>
            </a:r>
            <a:r>
              <a:rPr lang="en-US" sz="1400" dirty="0" smtClean="0"/>
              <a:t>+ T</a:t>
            </a:r>
            <a:r>
              <a:rPr lang="en-US" sz="1400" baseline="-25000" dirty="0" smtClean="0"/>
              <a:t>L-CE</a:t>
            </a:r>
            <a:r>
              <a:rPr lang="en-US" sz="1400" dirty="0" smtClean="0"/>
              <a:t>+ ((Length +L</a:t>
            </a:r>
            <a:r>
              <a:rPr lang="en-US" sz="1400" baseline="-25000" dirty="0" smtClean="0"/>
              <a:t>L-Header</a:t>
            </a:r>
            <a:r>
              <a:rPr lang="en-US" sz="1400" dirty="0" smtClean="0"/>
              <a:t>)x </a:t>
            </a:r>
            <a:r>
              <a:rPr lang="en-US" sz="1400" dirty="0"/>
              <a:t>8 + </a:t>
            </a:r>
            <a:r>
              <a:rPr lang="en-US" sz="1400" dirty="0" smtClean="0"/>
              <a:t>N</a:t>
            </a:r>
            <a:r>
              <a:rPr lang="en-US" sz="1400" baseline="-25000" dirty="0" smtClean="0"/>
              <a:t>CW</a:t>
            </a:r>
            <a:r>
              <a:rPr lang="en-US" sz="1400" dirty="0" smtClean="0"/>
              <a:t> </a:t>
            </a:r>
            <a:r>
              <a:rPr lang="en-US" sz="1400" dirty="0"/>
              <a:t>x 168) </a:t>
            </a:r>
            <a:r>
              <a:rPr lang="en-US" sz="1400" dirty="0" smtClean="0"/>
              <a:t>x 32/1.76e3 </a:t>
            </a:r>
            <a:r>
              <a:rPr lang="en-US" sz="1400" dirty="0"/>
              <a:t>+ </a:t>
            </a:r>
            <a:r>
              <a:rPr lang="en-US" sz="1400" dirty="0" smtClean="0"/>
              <a:t>T</a:t>
            </a:r>
            <a:r>
              <a:rPr lang="en-US" sz="1400" baseline="-25000" dirty="0" smtClean="0"/>
              <a:t>TRN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1200" dirty="0" smtClean="0"/>
              <a:t>		</a:t>
            </a:r>
          </a:p>
          <a:p>
            <a:pPr marL="0" indent="0">
              <a:buNone/>
            </a:pPr>
            <a:r>
              <a:rPr lang="en-US" sz="1200" dirty="0" smtClean="0"/>
              <a:t>	</a:t>
            </a:r>
          </a:p>
          <a:p>
            <a:pPr marL="0" indent="0">
              <a:buNone/>
            </a:pPr>
            <a:r>
              <a:rPr lang="en-US" sz="1200" dirty="0" smtClean="0"/>
              <a:t>	L</a:t>
            </a:r>
            <a:r>
              <a:rPr lang="en-US" sz="1200" baseline="-25000" dirty="0" smtClean="0"/>
              <a:t>L-Header</a:t>
            </a:r>
            <a:r>
              <a:rPr lang="en-US" sz="1200" dirty="0" smtClean="0"/>
              <a:t>=5 Octets </a:t>
            </a:r>
          </a:p>
          <a:p>
            <a:pPr marL="0" indent="0">
              <a:buNone/>
            </a:pPr>
            <a:r>
              <a:rPr lang="en-US" sz="1200" dirty="0" smtClean="0"/>
              <a:t>	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Latency Due to BHI (1)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1770791"/>
            <a:ext cx="8712968" cy="341485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 bwMode="auto">
          <a:xfrm>
            <a:off x="251520" y="2276872"/>
            <a:ext cx="820668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Box 16"/>
          <p:cNvSpPr txBox="1"/>
          <p:nvPr/>
        </p:nvSpPr>
        <p:spPr>
          <a:xfrm>
            <a:off x="4120132" y="2214690"/>
            <a:ext cx="504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BHI</a:t>
            </a:r>
            <a:endParaRPr lang="en-US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/>
          </p:nvPr>
        </p:nvGraphicFramePr>
        <p:xfrm>
          <a:off x="5010627" y="4693569"/>
          <a:ext cx="3233781" cy="12812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6205"/>
                <a:gridCol w="577576"/>
              </a:tblGrid>
              <a:tr h="25883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Frame Spacing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Time</a:t>
                      </a:r>
                    </a:p>
                    <a:p>
                      <a:r>
                        <a:rPr lang="en-US" sz="1200" dirty="0" smtClean="0"/>
                        <a:t> (µs)</a:t>
                      </a:r>
                      <a:endParaRPr lang="en-US" sz="1200" dirty="0"/>
                    </a:p>
                  </a:txBody>
                  <a:tcPr/>
                </a:tc>
              </a:tr>
              <a:tr h="24803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MBIFS ( between BTI and ABFT)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</a:tr>
              <a:tr h="26174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LBIF ( when switching DMG antennas)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</a:tr>
              <a:tr h="27545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SBIF ( between sweeping</a:t>
                      </a:r>
                      <a:r>
                        <a:rPr lang="en-US" sz="1200" baseline="0" dirty="0" smtClean="0"/>
                        <a:t> frames)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0088870"/>
              </p:ext>
            </p:extLst>
          </p:nvPr>
        </p:nvGraphicFramePr>
        <p:xfrm>
          <a:off x="628170" y="4237477"/>
          <a:ext cx="4007613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0217"/>
                <a:gridCol w="814705"/>
                <a:gridCol w="952691"/>
              </a:tblGrid>
              <a:tr h="480288">
                <a:tc>
                  <a:txBody>
                    <a:bodyPr/>
                    <a:lstStyle/>
                    <a:p>
                      <a:pPr algn="l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Length </a:t>
                      </a:r>
                    </a:p>
                    <a:p>
                      <a:pPr algn="ctr"/>
                      <a:r>
                        <a:rPr lang="en-US" sz="1400" dirty="0" smtClean="0"/>
                        <a:t>(octets)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TX Time </a:t>
                      </a:r>
                    </a:p>
                    <a:p>
                      <a:pPr algn="ctr"/>
                      <a:r>
                        <a:rPr lang="en-US" sz="1400" dirty="0" smtClean="0"/>
                        <a:t>(µs)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SSW Frame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26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14.91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SSW FB Frame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28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18.25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Beacon Frame no TRN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72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30.76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Beacon Frame with 31 TRN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72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118.69</a:t>
                      </a:r>
                      <a:endParaRPr lang="en-US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7035" y="2862010"/>
            <a:ext cx="2905125" cy="695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528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100" y="2060848"/>
            <a:ext cx="4755232" cy="35664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Latency Due to BHI (2)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/>
          </p:nvPr>
        </p:nvGraphicFramePr>
        <p:xfrm>
          <a:off x="173637" y="2060848"/>
          <a:ext cx="4614387" cy="3535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2925"/>
                <a:gridCol w="1357630"/>
                <a:gridCol w="532209"/>
                <a:gridCol w="663580"/>
                <a:gridCol w="792088"/>
                <a:gridCol w="725955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Beacons/BI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of SSW</a:t>
                      </a:r>
                      <a:r>
                        <a:rPr lang="en-US" sz="1100" baseline="0" dirty="0" smtClean="0"/>
                        <a:t> slots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SSW frames/ slot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of DMG Antennas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 of beacon TRNs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1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2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3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4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5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6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ln>
                            <a:noFill/>
                          </a:ln>
                          <a:effectLst/>
                        </a:rPr>
                        <a:t>Option 7</a:t>
                      </a:r>
                      <a:endParaRPr lang="en-US" sz="1100" b="0" i="0" u="none" strike="noStrike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beacon sweep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963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 for TDD mode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  <p:sp>
        <p:nvSpPr>
          <p:cNvPr id="426" name="Content Placeholder 2"/>
          <p:cNvSpPr txBox="1">
            <a:spLocks/>
          </p:cNvSpPr>
          <p:nvPr/>
        </p:nvSpPr>
        <p:spPr bwMode="auto">
          <a:xfrm>
            <a:off x="473167" y="3717032"/>
            <a:ext cx="8070758" cy="3040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On demand sweeping is a built-in feature in TDD mode</a:t>
            </a:r>
          </a:p>
          <a:p>
            <a:r>
              <a:rPr lang="en-US" sz="2000" dirty="0" smtClean="0"/>
              <a:t>However, TDD mode as presented in [3] assumes manual triggering of the unicast beamforming frames. </a:t>
            </a:r>
          </a:p>
          <a:p>
            <a:r>
              <a:rPr lang="en-US" sz="2000" dirty="0"/>
              <a:t>A proper discovery trigger signaling </a:t>
            </a:r>
            <a:r>
              <a:rPr lang="en-US" sz="2000" dirty="0" smtClean="0"/>
              <a:t>is </a:t>
            </a:r>
            <a:r>
              <a:rPr lang="en-US" sz="2000" dirty="0"/>
              <a:t>needed to enable the use of TDD mode for consumer </a:t>
            </a:r>
            <a:r>
              <a:rPr lang="en-US" sz="2000" dirty="0" smtClean="0"/>
              <a:t>devices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1660" y="1597479"/>
            <a:ext cx="6120680" cy="195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696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Discovery for non-TDD mode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  <p:sp>
        <p:nvSpPr>
          <p:cNvPr id="426" name="Content Placeholder 2"/>
          <p:cNvSpPr txBox="1">
            <a:spLocks/>
          </p:cNvSpPr>
          <p:nvPr/>
        </p:nvSpPr>
        <p:spPr bwMode="auto">
          <a:xfrm>
            <a:off x="473167" y="3717032"/>
            <a:ext cx="8070758" cy="3040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Latency reduction can also be achieved through non-TDD mode </a:t>
            </a:r>
          </a:p>
          <a:p>
            <a:r>
              <a:rPr lang="en-US" sz="2000" dirty="0"/>
              <a:t>Tools already provided in the standard to reduce beacon transmission periodicity(partial sweeping), ABFT period optional, ATI </a:t>
            </a:r>
            <a:r>
              <a:rPr lang="en-US" sz="2000" dirty="0" smtClean="0"/>
              <a:t>optional</a:t>
            </a:r>
            <a:endParaRPr lang="en-US" sz="2000" dirty="0"/>
          </a:p>
          <a:p>
            <a:r>
              <a:rPr lang="en-US" sz="2000" dirty="0"/>
              <a:t>Reducing BHI to minimal affects discoverability</a:t>
            </a:r>
          </a:p>
          <a:p>
            <a:r>
              <a:rPr lang="en-US" sz="2000" dirty="0"/>
              <a:t>A discovery trigger signal is needed to enable the full beacon sweep only whenever it is needed and keep it minimum otherwise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8868" y="1700808"/>
            <a:ext cx="5126264" cy="1865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64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Wi-Fi Agile Multi-band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F</a:t>
            </a:r>
            <a:r>
              <a:rPr lang="en-US" sz="2000" b="0" dirty="0" smtClean="0"/>
              <a:t>acilitates </a:t>
            </a:r>
            <a:r>
              <a:rPr lang="en-US" sz="2000" b="0" dirty="0"/>
              <a:t>better management of Wi-Fi </a:t>
            </a:r>
            <a:r>
              <a:rPr lang="en-US" sz="2000" b="0" dirty="0" smtClean="0"/>
              <a:t>networks changing conditions and improved </a:t>
            </a:r>
            <a:r>
              <a:rPr lang="en-US" sz="2000" b="0" dirty="0"/>
              <a:t>resource utilization </a:t>
            </a:r>
            <a:endParaRPr lang="en-US" sz="2000" b="0" dirty="0" smtClean="0"/>
          </a:p>
          <a:p>
            <a:r>
              <a:rPr lang="en-US" b="0" dirty="0" smtClean="0"/>
              <a:t>Uses </a:t>
            </a:r>
            <a:r>
              <a:rPr lang="en-US" b="0" dirty="0"/>
              <a:t>several </a:t>
            </a:r>
            <a:r>
              <a:rPr lang="en-US" b="0" dirty="0" smtClean="0"/>
              <a:t>mechanisms</a:t>
            </a:r>
            <a:endParaRPr lang="en-US" b="0" dirty="0"/>
          </a:p>
          <a:p>
            <a:pPr lvl="1"/>
            <a:r>
              <a:rPr lang="en-US" sz="1800" dirty="0"/>
              <a:t>Dynamic network monitoring: </a:t>
            </a:r>
            <a:r>
              <a:rPr lang="en-US" sz="1800" b="0" dirty="0" smtClean="0"/>
              <a:t>APs and client devices continually exchange information about the current Wi-Fi network environment</a:t>
            </a:r>
          </a:p>
          <a:p>
            <a:pPr lvl="1"/>
            <a:r>
              <a:rPr lang="en-US" sz="1800" dirty="0" smtClean="0"/>
              <a:t>Intelligent steering: </a:t>
            </a:r>
            <a:r>
              <a:rPr lang="en-US" sz="1800" b="0" dirty="0" smtClean="0"/>
              <a:t>APs suggest another AP, frequency band, or channel to client devices when the Wi-Fi environment becomes congested</a:t>
            </a:r>
          </a:p>
          <a:p>
            <a:pPr lvl="1"/>
            <a:r>
              <a:rPr lang="en-US" sz="1800" dirty="0" smtClean="0"/>
              <a:t>Fast </a:t>
            </a:r>
            <a:r>
              <a:rPr lang="en-US" sz="1800" dirty="0"/>
              <a:t>network transitions</a:t>
            </a:r>
            <a:r>
              <a:rPr lang="en-US" sz="1800" dirty="0" smtClean="0"/>
              <a:t>:</a:t>
            </a:r>
            <a:r>
              <a:rPr lang="en-US" sz="1800" b="1" dirty="0"/>
              <a:t> </a:t>
            </a:r>
            <a:r>
              <a:rPr lang="en-US" sz="1800" dirty="0"/>
              <a:t>Once a client device decides to roam to a different AP, band, or channel, the association and connection happen quickly and </a:t>
            </a:r>
            <a:r>
              <a:rPr lang="en-US" sz="1800" dirty="0" smtClean="0"/>
              <a:t>seamlessly</a:t>
            </a:r>
          </a:p>
          <a:p>
            <a:r>
              <a:rPr lang="en-US" b="0" dirty="0" err="1" smtClean="0"/>
              <a:t>WiFi</a:t>
            </a:r>
            <a:r>
              <a:rPr lang="en-US" b="0" dirty="0" smtClean="0"/>
              <a:t> Agile Multi-band does not consider network discovery and beacon/BF sweeping issues, it only exchanges information of prioritized available networks  </a:t>
            </a:r>
            <a:endParaRPr lang="en-US" b="0" dirty="0"/>
          </a:p>
          <a:p>
            <a:endParaRPr 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243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sp>
        <p:nvSpPr>
          <p:cNvPr id="422" name="Content Placeholder 2"/>
          <p:cNvSpPr txBox="1">
            <a:spLocks/>
          </p:cNvSpPr>
          <p:nvPr/>
        </p:nvSpPr>
        <p:spPr bwMode="auto">
          <a:xfrm>
            <a:off x="586310" y="1628800"/>
            <a:ext cx="8090145" cy="4412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 smtClean="0"/>
              <a:t>Robustness and latency are critical for consumer devices use cases</a:t>
            </a:r>
          </a:p>
          <a:p>
            <a:r>
              <a:rPr lang="en-US" sz="2000" dirty="0" smtClean="0"/>
              <a:t>Previous contributions [1],[2], [3] </a:t>
            </a:r>
            <a:r>
              <a:rPr lang="en-US" sz="2000" dirty="0" smtClean="0"/>
              <a:t>multi-band </a:t>
            </a:r>
            <a:r>
              <a:rPr lang="en-US" sz="2000" dirty="0" smtClean="0"/>
              <a:t>discovery </a:t>
            </a:r>
            <a:r>
              <a:rPr lang="en-US" sz="2000" dirty="0" smtClean="0"/>
              <a:t>assistance is introduced </a:t>
            </a:r>
            <a:r>
              <a:rPr lang="en-US" sz="2000" dirty="0" smtClean="0"/>
              <a:t>to:</a:t>
            </a:r>
          </a:p>
          <a:p>
            <a:pPr lvl="1"/>
            <a:r>
              <a:rPr lang="en-US" sz="1600" dirty="0"/>
              <a:t>R</a:t>
            </a:r>
            <a:r>
              <a:rPr lang="en-US" sz="1600" dirty="0" smtClean="0"/>
              <a:t>educe </a:t>
            </a:r>
            <a:r>
              <a:rPr lang="en-US" sz="1600" dirty="0"/>
              <a:t>BHI overhead </a:t>
            </a:r>
            <a:r>
              <a:rPr lang="en-US" sz="1600" dirty="0" smtClean="0"/>
              <a:t>latency</a:t>
            </a:r>
          </a:p>
          <a:p>
            <a:pPr marL="457200" lvl="1" indent="0">
              <a:buNone/>
            </a:pPr>
            <a:r>
              <a:rPr lang="en-US" sz="1600" dirty="0" smtClean="0"/>
              <a:t> </a:t>
            </a:r>
            <a:r>
              <a:rPr lang="en-US" sz="1600" dirty="0"/>
              <a:t>on-demand SLS is triggered </a:t>
            </a:r>
            <a:r>
              <a:rPr lang="en-US" sz="1600" dirty="0" smtClean="0"/>
              <a:t>using </a:t>
            </a:r>
            <a:r>
              <a:rPr lang="en-US" sz="1600" dirty="0"/>
              <a:t>m</a:t>
            </a:r>
            <a:r>
              <a:rPr lang="en-US" sz="1600" dirty="0" smtClean="0"/>
              <a:t>ulti-band signaling and  beacons </a:t>
            </a:r>
            <a:r>
              <a:rPr lang="en-US" sz="1600" dirty="0" smtClean="0"/>
              <a:t>are </a:t>
            </a:r>
            <a:r>
              <a:rPr lang="en-US" sz="1600" dirty="0"/>
              <a:t>reduced to minimum </a:t>
            </a:r>
            <a:r>
              <a:rPr lang="en-US" sz="1600" dirty="0" smtClean="0"/>
              <a:t> </a:t>
            </a:r>
            <a:endParaRPr lang="en-US" sz="800" dirty="0" smtClean="0"/>
          </a:p>
          <a:p>
            <a:pPr lvl="1"/>
            <a:r>
              <a:rPr lang="en-US" sz="1600" dirty="0" smtClean="0"/>
              <a:t>Enable </a:t>
            </a:r>
            <a:r>
              <a:rPr lang="en-US" sz="1600" dirty="0"/>
              <a:t>TDD </a:t>
            </a:r>
            <a:r>
              <a:rPr lang="en-US" sz="1600" dirty="0" smtClean="0"/>
              <a:t>channel access </a:t>
            </a:r>
            <a:r>
              <a:rPr lang="en-US" sz="1600" dirty="0" smtClean="0"/>
              <a:t>without </a:t>
            </a:r>
            <a:r>
              <a:rPr lang="en-US" sz="1600" dirty="0"/>
              <a:t>relying on human </a:t>
            </a:r>
            <a:r>
              <a:rPr lang="en-US" sz="1600" dirty="0" smtClean="0"/>
              <a:t>triggering</a:t>
            </a:r>
          </a:p>
          <a:p>
            <a:pPr marL="457200" lvl="1" indent="0">
              <a:buNone/>
            </a:pPr>
            <a:r>
              <a:rPr lang="en-US" sz="1600" dirty="0" smtClean="0"/>
              <a:t> Use multi-band to signal the request for beamforming</a:t>
            </a:r>
            <a:endParaRPr lang="en-US" sz="1600" dirty="0"/>
          </a:p>
          <a:p>
            <a:r>
              <a:rPr lang="en-US" sz="2000" dirty="0" smtClean="0"/>
              <a:t>In </a:t>
            </a:r>
            <a:r>
              <a:rPr lang="en-US" sz="2000" dirty="0" smtClean="0"/>
              <a:t>[3], a solution is </a:t>
            </a:r>
            <a:r>
              <a:rPr lang="en-US" sz="2000" dirty="0"/>
              <a:t>presented to use FST Setup Request and Response frames to </a:t>
            </a:r>
            <a:r>
              <a:rPr lang="en-US" sz="2000" dirty="0"/>
              <a:t>trigger </a:t>
            </a:r>
            <a:r>
              <a:rPr lang="en-US" sz="2000" dirty="0"/>
              <a:t>discovery </a:t>
            </a:r>
            <a:r>
              <a:rPr lang="en-US" sz="2000" dirty="0"/>
              <a:t>assistance </a:t>
            </a:r>
            <a:endParaRPr lang="en-US" sz="2000" dirty="0" smtClean="0"/>
          </a:p>
          <a:p>
            <a:r>
              <a:rPr lang="en-US" sz="2000" dirty="0"/>
              <a:t>This contribution </a:t>
            </a:r>
            <a:r>
              <a:rPr lang="en-US" sz="2000" dirty="0" smtClean="0"/>
              <a:t>presents details on the multi-band on-demand sector sweeping through discovery assistance  </a:t>
            </a:r>
            <a:endParaRPr lang="en-US" sz="2000" dirty="0"/>
          </a:p>
          <a:p>
            <a:endParaRPr lang="en-US" sz="1800" dirty="0"/>
          </a:p>
          <a:p>
            <a:endParaRPr lang="en-US" sz="1800" kern="0" dirty="0" smtClean="0"/>
          </a:p>
        </p:txBody>
      </p:sp>
    </p:spTree>
    <p:extLst>
      <p:ext uri="{BB962C8B-B14F-4D97-AF65-F5344CB8AC3E}">
        <p14:creationId xmlns:p14="http://schemas.microsoft.com/office/powerpoint/2010/main" val="333849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Multi-band </a:t>
            </a:r>
            <a:r>
              <a:rPr lang="en-US" smtClean="0"/>
              <a:t>Discovery Assistance (1)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865" y="1735301"/>
            <a:ext cx="4253469" cy="1883207"/>
          </a:xfrm>
        </p:spPr>
        <p:txBody>
          <a:bodyPr/>
          <a:lstStyle/>
          <a:p>
            <a:r>
              <a:rPr lang="en-US" sz="1400" dirty="0" smtClean="0"/>
              <a:t>Beacons/Probe Responses advertise </a:t>
            </a:r>
            <a:r>
              <a:rPr lang="en-US" sz="1400" dirty="0"/>
              <a:t>the </a:t>
            </a:r>
            <a:r>
              <a:rPr lang="en-US" sz="1400" dirty="0" smtClean="0"/>
              <a:t>multi-band and discovery </a:t>
            </a:r>
            <a:r>
              <a:rPr lang="en-US" sz="1400" dirty="0"/>
              <a:t>assistance </a:t>
            </a:r>
            <a:r>
              <a:rPr lang="en-US" sz="1400" dirty="0" smtClean="0"/>
              <a:t>capabilities on lower band </a:t>
            </a:r>
          </a:p>
          <a:p>
            <a:r>
              <a:rPr lang="en-US" sz="1400" dirty="0" smtClean="0"/>
              <a:t>Need to add 1-bit in </a:t>
            </a:r>
            <a:r>
              <a:rPr lang="en-US" sz="1400" dirty="0"/>
              <a:t>the Multi-band element to indicate that STA supports discovery assistance for </a:t>
            </a:r>
            <a:r>
              <a:rPr lang="en-US" sz="1400" dirty="0" smtClean="0"/>
              <a:t>the advertised </a:t>
            </a:r>
            <a:r>
              <a:rPr lang="en-US" sz="1400" dirty="0"/>
              <a:t>frequency band and channel </a:t>
            </a:r>
            <a:endParaRPr lang="en-US" sz="1400" dirty="0" smtClean="0"/>
          </a:p>
          <a:p>
            <a:r>
              <a:rPr lang="en-US" sz="1400" dirty="0"/>
              <a:t>Propose to use 1 bit out of the 3 reserved bits in the Multi-band Control field</a:t>
            </a:r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ounded Rectangle 8"/>
          <p:cNvSpPr/>
          <p:nvPr/>
        </p:nvSpPr>
        <p:spPr bwMode="auto">
          <a:xfrm>
            <a:off x="4306674" y="2708920"/>
            <a:ext cx="4776024" cy="864096"/>
          </a:xfrm>
          <a:prstGeom prst="roundRect">
            <a:avLst/>
          </a:prstGeom>
          <a:solidFill>
            <a:schemeClr val="accent2">
              <a:lumMod val="75000"/>
              <a:alpha val="22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40899" y="4890472"/>
            <a:ext cx="4650999" cy="1304194"/>
          </a:xfrm>
          <a:prstGeom prst="rect">
            <a:avLst/>
          </a:prstGeom>
        </p:spPr>
      </p:pic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021891"/>
              </p:ext>
            </p:extLst>
          </p:nvPr>
        </p:nvGraphicFramePr>
        <p:xfrm>
          <a:off x="107504" y="3612437"/>
          <a:ext cx="3600400" cy="11577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"/>
                <a:gridCol w="504056"/>
                <a:gridCol w="648072"/>
                <a:gridCol w="648072"/>
                <a:gridCol w="792088"/>
                <a:gridCol w="504056"/>
              </a:tblGrid>
              <a:tr h="3859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B0</a:t>
                      </a:r>
                      <a:r>
                        <a:rPr lang="en-US" sz="60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  B2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B3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B4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B5</a:t>
                      </a:r>
                      <a:endParaRPr lang="en-US" sz="6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strike="sngStrike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B5</a:t>
                      </a: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B6</a:t>
                      </a: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 B7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59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STA Role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STA MAC Address Present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Pairwise Cipher Suite Present 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Discovery </a:t>
                      </a:r>
                      <a:r>
                        <a:rPr lang="en-US" sz="6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Assistance </a:t>
                      </a:r>
                      <a:r>
                        <a:rPr lang="en-US" sz="600" b="1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Enabled </a:t>
                      </a:r>
                      <a:endParaRPr lang="en-US" sz="6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Reserved</a:t>
                      </a:r>
                      <a:endParaRPr lang="en-US" sz="6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85911"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Bits:</a:t>
                      </a:r>
                      <a:endParaRPr lang="en-US" sz="8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b="1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n-US" sz="600" b="1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101600" marB="635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600" strike="sngStrike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r>
                        <a:rPr lang="en-US" sz="60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60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76200" marR="76200" marT="76200" marB="381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5" name="Straight Connector 14"/>
          <p:cNvCxnSpPr/>
          <p:nvPr/>
        </p:nvCxnSpPr>
        <p:spPr bwMode="auto">
          <a:xfrm flipV="1">
            <a:off x="1907704" y="4394501"/>
            <a:ext cx="1800200" cy="591693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 flipH="1" flipV="1">
            <a:off x="608780" y="4353330"/>
            <a:ext cx="794868" cy="63286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" name="TextBox 21"/>
          <p:cNvSpPr txBox="1"/>
          <p:nvPr/>
        </p:nvSpPr>
        <p:spPr>
          <a:xfrm>
            <a:off x="-180528" y="6093296"/>
            <a:ext cx="4782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Multi-band element</a:t>
            </a:r>
            <a:endParaRPr lang="en-US" sz="18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9301" y="2101816"/>
            <a:ext cx="4573813" cy="37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40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0191" y="4183748"/>
            <a:ext cx="2484183" cy="64596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4873427"/>
            <a:ext cx="3822228" cy="643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Multi-band Discovery Assistance (2)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456" y="1700808"/>
            <a:ext cx="4553244" cy="757595"/>
          </a:xfrm>
        </p:spPr>
        <p:txBody>
          <a:bodyPr/>
          <a:lstStyle/>
          <a:p>
            <a:r>
              <a:rPr lang="en-US" sz="1400" dirty="0" smtClean="0"/>
              <a:t>New STA sends FST Setup Request frame containing DMG Discovery Assistance Request </a:t>
            </a:r>
            <a:r>
              <a:rPr lang="en-US" sz="1400" dirty="0"/>
              <a:t>element on lower band</a:t>
            </a:r>
            <a:endParaRPr lang="en-US" sz="1400" dirty="0" smtClean="0"/>
          </a:p>
          <a:p>
            <a:r>
              <a:rPr lang="en-US" sz="1400" dirty="0"/>
              <a:t>Discovery assistance </a:t>
            </a:r>
            <a:r>
              <a:rPr lang="en-US" sz="1400" dirty="0" smtClean="0"/>
              <a:t>can happen </a:t>
            </a:r>
            <a:r>
              <a:rPr lang="en-US" sz="1400" dirty="0"/>
              <a:t>in conjunction with </a:t>
            </a:r>
            <a:r>
              <a:rPr lang="en-US" sz="1400" dirty="0" smtClean="0"/>
              <a:t>FST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-172131" y="2789498"/>
            <a:ext cx="4782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FST Setup Request frame</a:t>
            </a:r>
            <a:endParaRPr lang="en-US" sz="1800" b="1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8678" y="5678500"/>
            <a:ext cx="3619084" cy="724845"/>
          </a:xfrm>
          <a:prstGeom prst="rect">
            <a:avLst/>
          </a:prstGeom>
        </p:spPr>
      </p:pic>
      <p:cxnSp>
        <p:nvCxnSpPr>
          <p:cNvPr id="19" name="Straight Connector 18"/>
          <p:cNvCxnSpPr/>
          <p:nvPr/>
        </p:nvCxnSpPr>
        <p:spPr bwMode="auto">
          <a:xfrm flipH="1">
            <a:off x="3181955" y="4678667"/>
            <a:ext cx="656116" cy="2844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1619673" y="4678667"/>
            <a:ext cx="607815" cy="28442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Straight Connector 25"/>
          <p:cNvCxnSpPr/>
          <p:nvPr/>
        </p:nvCxnSpPr>
        <p:spPr bwMode="auto">
          <a:xfrm flipH="1">
            <a:off x="1004694" y="5285036"/>
            <a:ext cx="2158899" cy="58017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>
            <a:off x="3990835" y="5281708"/>
            <a:ext cx="293133" cy="5834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>
            <a:off x="3707904" y="3759200"/>
            <a:ext cx="305461" cy="116009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 flipH="1">
            <a:off x="652358" y="3759200"/>
            <a:ext cx="2695506" cy="120631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Rounded Rectangle 22"/>
          <p:cNvSpPr/>
          <p:nvPr/>
        </p:nvSpPr>
        <p:spPr bwMode="auto">
          <a:xfrm>
            <a:off x="4306674" y="3573016"/>
            <a:ext cx="4776024" cy="864096"/>
          </a:xfrm>
          <a:prstGeom prst="roundRect">
            <a:avLst/>
          </a:prstGeom>
          <a:solidFill>
            <a:schemeClr val="accent2">
              <a:lumMod val="75000"/>
              <a:alpha val="22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9301" y="2101816"/>
            <a:ext cx="4573813" cy="377545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2481" y="3356992"/>
            <a:ext cx="3485489" cy="410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141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642" y="3365886"/>
            <a:ext cx="3521755" cy="41452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262" y="5507282"/>
            <a:ext cx="3720455" cy="96259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391640"/>
            <a:ext cx="4197090" cy="70440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Multi-band Discovery </a:t>
            </a:r>
            <a:r>
              <a:rPr lang="en-US" smtClean="0"/>
              <a:t>Assistance (3)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-172131" y="2789498"/>
            <a:ext cx="47822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1" dirty="0" smtClean="0"/>
              <a:t>FST Setup Response Frame</a:t>
            </a:r>
            <a:endParaRPr lang="en-US" sz="1800" b="1" dirty="0"/>
          </a:p>
        </p:txBody>
      </p:sp>
      <p:cxnSp>
        <p:nvCxnSpPr>
          <p:cNvPr id="19" name="Straight Connector 18"/>
          <p:cNvCxnSpPr/>
          <p:nvPr/>
        </p:nvCxnSpPr>
        <p:spPr bwMode="auto">
          <a:xfrm>
            <a:off x="2685769" y="4972807"/>
            <a:ext cx="1511321" cy="75567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 flipH="1">
            <a:off x="899592" y="4972807"/>
            <a:ext cx="972109" cy="75567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Straight Connector 31"/>
          <p:cNvCxnSpPr/>
          <p:nvPr/>
        </p:nvCxnSpPr>
        <p:spPr bwMode="auto">
          <a:xfrm>
            <a:off x="3725333" y="3759200"/>
            <a:ext cx="362651" cy="6779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Straight Connector 38"/>
          <p:cNvCxnSpPr/>
          <p:nvPr/>
        </p:nvCxnSpPr>
        <p:spPr bwMode="auto">
          <a:xfrm flipH="1">
            <a:off x="395536" y="3759200"/>
            <a:ext cx="2952328" cy="67791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157865" y="2156487"/>
            <a:ext cx="4592219" cy="757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400" dirty="0" smtClean="0"/>
              <a:t>AP responds </a:t>
            </a:r>
            <a:r>
              <a:rPr lang="en-US" sz="1400" dirty="0"/>
              <a:t>with FST </a:t>
            </a:r>
            <a:r>
              <a:rPr lang="en-US" sz="1400" dirty="0" smtClean="0"/>
              <a:t>Setup Response frame containing DMG Discovery </a:t>
            </a:r>
            <a:r>
              <a:rPr lang="en-US" sz="1400" dirty="0"/>
              <a:t>Assistance Response element on lower band</a:t>
            </a:r>
          </a:p>
          <a:p>
            <a:endParaRPr lang="en-US" sz="1400" kern="0" dirty="0"/>
          </a:p>
        </p:txBody>
      </p:sp>
      <p:sp>
        <p:nvSpPr>
          <p:cNvPr id="20" name="Rounded Rectangle 19"/>
          <p:cNvSpPr/>
          <p:nvPr/>
        </p:nvSpPr>
        <p:spPr bwMode="auto">
          <a:xfrm>
            <a:off x="4306674" y="3573016"/>
            <a:ext cx="4776024" cy="864096"/>
          </a:xfrm>
          <a:prstGeom prst="roundRect">
            <a:avLst/>
          </a:prstGeom>
          <a:solidFill>
            <a:schemeClr val="accent2">
              <a:lumMod val="75000"/>
              <a:alpha val="22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99301" y="2101816"/>
            <a:ext cx="4573813" cy="37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62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Multi-band Discovery Assistance </a:t>
            </a:r>
            <a:r>
              <a:rPr lang="en-US" dirty="0" smtClean="0"/>
              <a:t>– on-demand sector sweeping(4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55764"/>
            <a:ext cx="4253469" cy="1883207"/>
          </a:xfrm>
        </p:spPr>
        <p:txBody>
          <a:bodyPr/>
          <a:lstStyle/>
          <a:p>
            <a:r>
              <a:rPr lang="en-GB" sz="1400" dirty="0" smtClean="0"/>
              <a:t>Announce</a:t>
            </a:r>
            <a:r>
              <a:rPr lang="en-GB" sz="1400" dirty="0" smtClean="0"/>
              <a:t> on Lower band Discovery Assistance capability  </a:t>
            </a:r>
          </a:p>
          <a:p>
            <a:r>
              <a:rPr lang="en-GB" sz="1400" dirty="0" smtClean="0"/>
              <a:t>Lower band signal trigger mmW sector </a:t>
            </a:r>
            <a:r>
              <a:rPr lang="en-GB" sz="1400" dirty="0" smtClean="0"/>
              <a:t>sweeping</a:t>
            </a:r>
          </a:p>
          <a:p>
            <a:pPr lvl="1"/>
            <a:r>
              <a:rPr lang="en-GB" sz="1000" dirty="0" smtClean="0"/>
              <a:t>Send FST Setup Request frame with new element (DMG Discovery Assistance) on lower band to request discovery assistance</a:t>
            </a:r>
          </a:p>
          <a:p>
            <a:pPr lvl="1"/>
            <a:r>
              <a:rPr lang="en-GB" sz="1000" dirty="0" smtClean="0"/>
              <a:t>Respond with FST Setup Response frame with the DMG </a:t>
            </a:r>
            <a:r>
              <a:rPr lang="en-GB" sz="1000" dirty="0" err="1" smtClean="0"/>
              <a:t>Disocvery</a:t>
            </a:r>
            <a:r>
              <a:rPr lang="en-GB" sz="1000" dirty="0" smtClean="0"/>
              <a:t> </a:t>
            </a:r>
            <a:r>
              <a:rPr lang="en-GB" sz="1000" dirty="0" err="1" smtClean="0"/>
              <a:t>Assoistance</a:t>
            </a:r>
            <a:r>
              <a:rPr lang="en-GB" sz="1000" dirty="0" smtClean="0"/>
              <a:t> element </a:t>
            </a:r>
            <a:r>
              <a:rPr lang="en-GB" sz="1000" dirty="0"/>
              <a:t>on lower band to </a:t>
            </a:r>
            <a:r>
              <a:rPr lang="en-GB" sz="1000" dirty="0" smtClean="0"/>
              <a:t>respond to the  </a:t>
            </a:r>
            <a:r>
              <a:rPr lang="en-GB" sz="1000" dirty="0"/>
              <a:t>discovery </a:t>
            </a:r>
            <a:r>
              <a:rPr lang="en-GB" sz="1000" dirty="0" smtClean="0"/>
              <a:t>assistance response and </a:t>
            </a:r>
            <a:endParaRPr lang="en-GB" sz="1000" dirty="0"/>
          </a:p>
          <a:p>
            <a:pPr lvl="1"/>
            <a:endParaRPr lang="en-GB" sz="1000" dirty="0" smtClean="0"/>
          </a:p>
          <a:p>
            <a:pPr lvl="1"/>
            <a:endParaRPr lang="en-GB" sz="1000" dirty="0" smtClean="0"/>
          </a:p>
          <a:p>
            <a:r>
              <a:rPr lang="en-GB" sz="1400" dirty="0" smtClean="0"/>
              <a:t>The mmW sector sweeping can be </a:t>
            </a:r>
          </a:p>
          <a:p>
            <a:pPr lvl="1"/>
            <a:r>
              <a:rPr lang="en-GB" sz="1000" dirty="0" smtClean="0"/>
              <a:t>On-demand sector sweeping triggering (full DMG-beacon sweeping)</a:t>
            </a:r>
          </a:p>
          <a:p>
            <a:pPr lvl="2"/>
            <a:r>
              <a:rPr lang="en-GB" sz="800" dirty="0" smtClean="0"/>
              <a:t>Send Sector Sweep Start Time to new STA</a:t>
            </a:r>
          </a:p>
          <a:p>
            <a:pPr lvl="2"/>
            <a:r>
              <a:rPr lang="en-GB" sz="800" dirty="0" smtClean="0"/>
              <a:t>Send Dwelling Time to enable TDD synchronous beamforming  </a:t>
            </a:r>
            <a:endParaRPr lang="en-GB" sz="800" dirty="0" smtClean="0"/>
          </a:p>
          <a:p>
            <a:pPr lvl="1"/>
            <a:r>
              <a:rPr lang="en-GB" sz="1000" dirty="0" smtClean="0"/>
              <a:t>Scheduled a period for beamforming for the new STA on the mmW band</a:t>
            </a:r>
          </a:p>
          <a:p>
            <a:pPr lvl="2"/>
            <a:r>
              <a:rPr lang="en-GB" sz="800" dirty="0" smtClean="0"/>
              <a:t>Allocate time on the mmW band to beamform with the new STA </a:t>
            </a:r>
          </a:p>
          <a:p>
            <a:pPr lvl="2"/>
            <a:r>
              <a:rPr lang="en-GB" sz="800" dirty="0" smtClean="0"/>
              <a:t>Send the mmW Extended Schedule element to new STA on lower band </a:t>
            </a:r>
          </a:p>
          <a:p>
            <a:pPr lvl="1"/>
            <a:endParaRPr lang="en-GB" sz="1000" dirty="0"/>
          </a:p>
          <a:p>
            <a:endParaRPr lang="en-US" sz="14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ounded Rectangle 10"/>
          <p:cNvSpPr/>
          <p:nvPr/>
        </p:nvSpPr>
        <p:spPr bwMode="auto">
          <a:xfrm>
            <a:off x="4306674" y="4437112"/>
            <a:ext cx="4776024" cy="1440160"/>
          </a:xfrm>
          <a:prstGeom prst="roundRect">
            <a:avLst/>
          </a:prstGeom>
          <a:solidFill>
            <a:schemeClr val="accent2">
              <a:lumMod val="75000"/>
              <a:alpha val="22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9301" y="2101816"/>
            <a:ext cx="4573813" cy="37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45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778024"/>
            <a:ext cx="7772400" cy="1066800"/>
          </a:xfrm>
        </p:spPr>
        <p:txBody>
          <a:bodyPr/>
          <a:lstStyle/>
          <a:p>
            <a:r>
              <a:rPr lang="en-US" dirty="0" smtClean="0"/>
              <a:t>Multi-band Discovery Assistance </a:t>
            </a:r>
            <a:r>
              <a:rPr lang="en-US" dirty="0" smtClean="0"/>
              <a:t>– on-demand sector sweeping(4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955764"/>
            <a:ext cx="4253469" cy="1883207"/>
          </a:xfrm>
        </p:spPr>
        <p:txBody>
          <a:bodyPr/>
          <a:lstStyle/>
          <a:p>
            <a:pPr lvl="1"/>
            <a:endParaRPr lang="en-GB" sz="1000" dirty="0"/>
          </a:p>
          <a:p>
            <a:endParaRPr lang="en-US" sz="1400" dirty="0" smtClean="0"/>
          </a:p>
          <a:p>
            <a:r>
              <a:rPr lang="en-US" sz="1400" dirty="0" smtClean="0"/>
              <a:t>AP </a:t>
            </a:r>
            <a:r>
              <a:rPr lang="en-US" sz="1400" dirty="0" smtClean="0"/>
              <a:t>starts sweeping DMG beacons, sends the beamforming frames or listens for new STA beamforming frames/probes on mmW band</a:t>
            </a:r>
          </a:p>
          <a:p>
            <a:r>
              <a:rPr lang="en-US" sz="1400" dirty="0" smtClean="0"/>
              <a:t>New STA is expecting discovery/beamforming frames from the network STA or start transmitting beamforming frames/probes 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 flipV="1">
            <a:off x="2227488" y="582481"/>
            <a:ext cx="699506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ounded Rectangle 10"/>
          <p:cNvSpPr/>
          <p:nvPr/>
        </p:nvSpPr>
        <p:spPr bwMode="auto">
          <a:xfrm>
            <a:off x="4306674" y="4437112"/>
            <a:ext cx="4776024" cy="1440160"/>
          </a:xfrm>
          <a:prstGeom prst="roundRect">
            <a:avLst/>
          </a:prstGeom>
          <a:solidFill>
            <a:schemeClr val="accent2">
              <a:lumMod val="75000"/>
              <a:alpha val="22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9301" y="2101816"/>
            <a:ext cx="4573813" cy="3775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641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Multi-band Discovery Assistance Standard Requirements*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Adding 1-bit to the multi-band element to </a:t>
            </a:r>
            <a:r>
              <a:rPr lang="en-US" sz="2000" dirty="0" smtClean="0"/>
              <a:t>advertise </a:t>
            </a:r>
            <a:r>
              <a:rPr lang="en-US" sz="2000" dirty="0"/>
              <a:t>discovery assistance </a:t>
            </a:r>
            <a:r>
              <a:rPr lang="en-US" sz="2000" dirty="0" smtClean="0"/>
              <a:t>capability</a:t>
            </a:r>
            <a:endParaRPr lang="en-US" sz="2000" dirty="0"/>
          </a:p>
          <a:p>
            <a:r>
              <a:rPr lang="en-US" sz="2000" dirty="0"/>
              <a:t>2 new elements </a:t>
            </a:r>
            <a:r>
              <a:rPr lang="en-US" sz="2000" dirty="0" smtClean="0"/>
              <a:t>(DMG Discovery </a:t>
            </a:r>
            <a:r>
              <a:rPr lang="en-US" sz="2000" dirty="0"/>
              <a:t>Assistance Request and </a:t>
            </a:r>
            <a:r>
              <a:rPr lang="en-US" sz="2000" dirty="0" smtClean="0"/>
              <a:t>DMG Discovery </a:t>
            </a:r>
            <a:r>
              <a:rPr lang="en-US" sz="2000" dirty="0"/>
              <a:t>Assistance Response elements) </a:t>
            </a:r>
          </a:p>
          <a:p>
            <a:r>
              <a:rPr lang="en-US" sz="2000" dirty="0" smtClean="0"/>
              <a:t>Enabling FST Setup Request and FST Setup Response frames to carry </a:t>
            </a:r>
            <a:r>
              <a:rPr lang="en-US" sz="2000" dirty="0"/>
              <a:t>the DMG Discovery Assistance Request and DMG Discovery Assistance Response </a:t>
            </a:r>
            <a:r>
              <a:rPr lang="en-US" sz="2000" dirty="0" smtClean="0"/>
              <a:t>elements, respectively </a:t>
            </a:r>
          </a:p>
          <a:p>
            <a:r>
              <a:rPr lang="en-US" sz="2000" dirty="0" smtClean="0"/>
              <a:t>Enabling triggering SLS or TDD beamforming </a:t>
            </a:r>
            <a:r>
              <a:rPr lang="en-US" sz="2000" dirty="0"/>
              <a:t>when </a:t>
            </a:r>
            <a:r>
              <a:rPr lang="en-US" sz="2000" dirty="0" smtClean="0"/>
              <a:t>FST Setup Response frame with DMG </a:t>
            </a:r>
            <a:r>
              <a:rPr lang="en-US" sz="2000" dirty="0"/>
              <a:t>Discovery Assistance Response </a:t>
            </a:r>
            <a:r>
              <a:rPr lang="en-US" sz="2000" dirty="0" smtClean="0"/>
              <a:t>element is received and notified discovery assistance acceptance </a:t>
            </a:r>
            <a:endParaRPr lang="en-US" sz="1600" dirty="0"/>
          </a:p>
          <a:p>
            <a:endParaRPr lang="en-US" sz="1600" dirty="0"/>
          </a:p>
          <a:p>
            <a:pPr marL="0" indent="0">
              <a:buNone/>
            </a:pPr>
            <a:r>
              <a:rPr lang="en-US" sz="1600" dirty="0" smtClean="0"/>
              <a:t>* Normative Text available at </a:t>
            </a:r>
            <a:r>
              <a:rPr lang="en-US" sz="1600" dirty="0"/>
              <a:t>11-18/0817r0</a:t>
            </a:r>
            <a:endParaRPr lang="en-US" sz="16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3168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use of the FST setup protocol as described in 11-18/0817r0 to enable </a:t>
            </a:r>
            <a:r>
              <a:rPr lang="en-US" dirty="0"/>
              <a:t>m</a:t>
            </a:r>
            <a:r>
              <a:rPr lang="en-US" dirty="0" smtClean="0"/>
              <a:t>ulti-band </a:t>
            </a:r>
            <a:r>
              <a:rPr lang="en-US" dirty="0"/>
              <a:t>d</a:t>
            </a:r>
            <a:r>
              <a:rPr lang="en-US" dirty="0" smtClean="0"/>
              <a:t>iscovery </a:t>
            </a:r>
            <a:r>
              <a:rPr lang="en-US" dirty="0"/>
              <a:t>a</a:t>
            </a:r>
            <a:r>
              <a:rPr lang="en-US" dirty="0" smtClean="0"/>
              <a:t>ssistance in multi-band capable devices?</a:t>
            </a:r>
          </a:p>
          <a:p>
            <a:endParaRPr lang="en-US" dirty="0"/>
          </a:p>
          <a:p>
            <a:pPr lvl="1"/>
            <a:r>
              <a:rPr lang="en-US" dirty="0" smtClean="0"/>
              <a:t>Yes </a:t>
            </a:r>
          </a:p>
          <a:p>
            <a:pPr lvl="1"/>
            <a:r>
              <a:rPr lang="en-US" dirty="0" smtClean="0"/>
              <a:t>No </a:t>
            </a:r>
          </a:p>
          <a:p>
            <a:pPr lvl="1"/>
            <a:r>
              <a:rPr lang="en-US" dirty="0" smtClean="0"/>
              <a:t>Abstain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/>
              <a:t>Slide </a:t>
            </a:r>
            <a:fld id="{0391809B-2015-42AC-9A4A-427CE29EAC4D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0639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41129</TotalTime>
  <Words>964</Words>
  <Application>Microsoft Office PowerPoint</Application>
  <PresentationFormat>On-screen Show (4:3)</PresentationFormat>
  <Paragraphs>208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802-11-Submission</vt:lpstr>
      <vt:lpstr>Discovery Assistance for 802.11ay</vt:lpstr>
      <vt:lpstr>Overview</vt:lpstr>
      <vt:lpstr>Multi-band Discovery Assistance (1) </vt:lpstr>
      <vt:lpstr>Multi-band Discovery Assistance (2) </vt:lpstr>
      <vt:lpstr>Multi-band Discovery Assistance (3) </vt:lpstr>
      <vt:lpstr>Multi-band Discovery Assistance – on-demand sector sweeping(4) </vt:lpstr>
      <vt:lpstr>Multi-band Discovery Assistance – on-demand sector sweeping(4) </vt:lpstr>
      <vt:lpstr>Multi-band Discovery Assistance Standard Requirements* </vt:lpstr>
      <vt:lpstr>Straw poll (1)</vt:lpstr>
      <vt:lpstr>References</vt:lpstr>
      <vt:lpstr>Expected Latency Due to BHI (1) </vt:lpstr>
      <vt:lpstr>Expected Latency Due to BHI (2) </vt:lpstr>
      <vt:lpstr>Discovery for TDD mode</vt:lpstr>
      <vt:lpstr>Discovery for non-TDD mode</vt:lpstr>
      <vt:lpstr>Wi-Fi Agile Multi-band</vt:lpstr>
    </vt:vector>
  </TitlesOfParts>
  <Company>Sony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Scheduling for FB network</dc:title>
  <dc:creator>Sakoda, Kazuyuki</dc:creator>
  <cp:keywords>CTPClassification=CTP_IC:VisualMarkings=</cp:keywords>
  <cp:lastModifiedBy>Abouelseoud, Mohamed</cp:lastModifiedBy>
  <cp:revision>255</cp:revision>
  <cp:lastPrinted>2016-10-04T20:51:11Z</cp:lastPrinted>
  <dcterms:created xsi:type="dcterms:W3CDTF">2015-03-24T14:22:58Z</dcterms:created>
  <dcterms:modified xsi:type="dcterms:W3CDTF">2018-07-06T00:13:04Z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55c0982a-72dc-4711-b9fe-71da7bc145ba</vt:lpwstr>
  </property>
  <property fmtid="{D5CDD505-2E9C-101B-9397-08002B2CF9AE}" pid="3" name="CTP_BU">
    <vt:lpwstr>COMMUNICATION &amp;DEVICES GROUP</vt:lpwstr>
  </property>
  <property fmtid="{D5CDD505-2E9C-101B-9397-08002B2CF9AE}" pid="4" name="CTP_TimeStamp">
    <vt:lpwstr>2016-03-09 11:17:48Z</vt:lpwstr>
  </property>
  <property fmtid="{D5CDD505-2E9C-101B-9397-08002B2CF9AE}" pid="5" name="CTPClassification">
    <vt:lpwstr>CTP_IC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1509718974</vt:lpwstr>
  </property>
</Properties>
</file>