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5"/>
  </p:notesMasterIdLst>
  <p:handoutMasterIdLst>
    <p:handoutMasterId r:id="rId16"/>
  </p:handoutMasterIdLst>
  <p:sldIdLst>
    <p:sldId id="365" r:id="rId2"/>
    <p:sldId id="321" r:id="rId3"/>
    <p:sldId id="361" r:id="rId4"/>
    <p:sldId id="319" r:id="rId5"/>
    <p:sldId id="363" r:id="rId6"/>
    <p:sldId id="322" r:id="rId7"/>
    <p:sldId id="356" r:id="rId8"/>
    <p:sldId id="357" r:id="rId9"/>
    <p:sldId id="358" r:id="rId10"/>
    <p:sldId id="359" r:id="rId11"/>
    <p:sldId id="364" r:id="rId12"/>
    <p:sldId id="353" r:id="rId13"/>
    <p:sldId id="320" r:id="rId14"/>
  </p:sldIdLst>
  <p:sldSz cx="9144000" cy="6858000" type="screen4x3"/>
  <p:notesSz cx="7023100" cy="9309100"/>
  <p:defaultTextStyle>
    <a:defPPr>
      <a:defRPr lang="en-GB"/>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32">
          <p15:clr>
            <a:srgbClr val="A4A3A4"/>
          </p15:clr>
        </p15:guide>
        <p15:guide id="2" pos="2212">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Brian Hart (brianh)2" initials="BDH2"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9966"/>
    <a:srgbClr val="CCFF99"/>
    <a:srgbClr val="FF0000"/>
    <a:srgbClr val="00CC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952" autoAdjust="0"/>
  </p:normalViewPr>
  <p:slideViewPr>
    <p:cSldViewPr>
      <p:cViewPr varScale="1">
        <p:scale>
          <a:sx n="84" d="100"/>
          <a:sy n="84" d="100"/>
        </p:scale>
        <p:origin x="906" y="90"/>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notesViewPr>
    <p:cSldViewPr>
      <p:cViewPr varScale="1">
        <p:scale>
          <a:sx n="86" d="100"/>
          <a:sy n="86" d="100"/>
        </p:scale>
        <p:origin x="2508" y="78"/>
      </p:cViewPr>
      <p:guideLst>
        <p:guide orient="horz" pos="2932"/>
        <p:guide pos="221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123002" y="176284"/>
            <a:ext cx="2195858"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40171">
              <a:defRPr sz="1400" b="1"/>
            </a:lvl1pPr>
          </a:lstStyle>
          <a:p>
            <a:pPr>
              <a:defRPr/>
            </a:pPr>
            <a:r>
              <a:rPr lang="en-GB" dirty="0"/>
              <a:t>doc.: IEEE 802.11-yy/xxxxr0</a:t>
            </a:r>
          </a:p>
        </p:txBody>
      </p:sp>
      <p:sp>
        <p:nvSpPr>
          <p:cNvPr id="3075" name="Rectangle 3"/>
          <p:cNvSpPr>
            <a:spLocks noGrp="1" noChangeArrowheads="1"/>
          </p:cNvSpPr>
          <p:nvPr>
            <p:ph type="dt" sz="quarter" idx="1"/>
          </p:nvPr>
        </p:nvSpPr>
        <p:spPr bwMode="auto">
          <a:xfrm>
            <a:off x="704239" y="176284"/>
            <a:ext cx="91602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40171">
              <a:defRPr sz="1400" b="1"/>
            </a:lvl1pPr>
          </a:lstStyle>
          <a:p>
            <a:pPr>
              <a:defRPr/>
            </a:pPr>
            <a:r>
              <a:rPr lang="en-GB" dirty="0"/>
              <a:t>Month Year</a:t>
            </a:r>
          </a:p>
        </p:txBody>
      </p:sp>
      <p:sp>
        <p:nvSpPr>
          <p:cNvPr id="3076" name="Rectangle 4"/>
          <p:cNvSpPr>
            <a:spLocks noGrp="1" noChangeArrowheads="1"/>
          </p:cNvSpPr>
          <p:nvPr>
            <p:ph type="ftr" sz="quarter" idx="2"/>
          </p:nvPr>
        </p:nvSpPr>
        <p:spPr bwMode="auto">
          <a:xfrm>
            <a:off x="5067951" y="9009731"/>
            <a:ext cx="1331302" cy="1847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40171">
              <a:defRPr/>
            </a:lvl1pPr>
          </a:lstStyle>
          <a:p>
            <a:pPr>
              <a:defRPr/>
            </a:pPr>
            <a:r>
              <a:rPr lang="en-GB" dirty="0"/>
              <a:t>Santosh Pandey, Cisco</a:t>
            </a:r>
          </a:p>
        </p:txBody>
      </p:sp>
      <p:sp>
        <p:nvSpPr>
          <p:cNvPr id="3077" name="Rectangle 5"/>
          <p:cNvSpPr>
            <a:spLocks noGrp="1" noChangeArrowheads="1"/>
          </p:cNvSpPr>
          <p:nvPr>
            <p:ph type="sldNum" sz="quarter" idx="3"/>
          </p:nvPr>
        </p:nvSpPr>
        <p:spPr bwMode="auto">
          <a:xfrm>
            <a:off x="3173901" y="9009732"/>
            <a:ext cx="519337" cy="183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defTabSz="940171">
              <a:defRPr/>
            </a:lvl1pPr>
          </a:lstStyle>
          <a:p>
            <a:pPr>
              <a:defRPr/>
            </a:pPr>
            <a:r>
              <a:rPr lang="en-GB" dirty="0"/>
              <a:t>Page </a:t>
            </a:r>
            <a:fld id="{50DA7F37-5871-4D08-9AD8-0EC62C959605}" type="slidenum">
              <a:rPr lang="en-GB"/>
              <a:pPr>
                <a:defRPr/>
              </a:pPr>
              <a:t>‹#›</a:t>
            </a:fld>
            <a:endParaRPr lang="en-GB" dirty="0"/>
          </a:p>
        </p:txBody>
      </p:sp>
      <p:sp>
        <p:nvSpPr>
          <p:cNvPr id="15366" name="Line 6"/>
          <p:cNvSpPr>
            <a:spLocks noChangeShapeType="1"/>
          </p:cNvSpPr>
          <p:nvPr/>
        </p:nvSpPr>
        <p:spPr bwMode="auto">
          <a:xfrm>
            <a:off x="702633" y="388543"/>
            <a:ext cx="5617837"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98" tIns="46049" rIns="92098" bIns="46049" anchor="ctr"/>
          <a:lstStyle/>
          <a:p>
            <a:endParaRPr lang="en-US" dirty="0"/>
          </a:p>
        </p:txBody>
      </p:sp>
      <p:sp>
        <p:nvSpPr>
          <p:cNvPr id="15367" name="Rectangle 7"/>
          <p:cNvSpPr>
            <a:spLocks noChangeArrowheads="1"/>
          </p:cNvSpPr>
          <p:nvPr/>
        </p:nvSpPr>
        <p:spPr bwMode="auto">
          <a:xfrm>
            <a:off x="702632" y="9009732"/>
            <a:ext cx="720318" cy="183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940171"/>
            <a:r>
              <a:rPr lang="en-GB" dirty="0"/>
              <a:t>Submission</a:t>
            </a:r>
          </a:p>
        </p:txBody>
      </p:sp>
      <p:sp>
        <p:nvSpPr>
          <p:cNvPr id="15368" name="Line 8"/>
          <p:cNvSpPr>
            <a:spLocks noChangeShapeType="1"/>
          </p:cNvSpPr>
          <p:nvPr/>
        </p:nvSpPr>
        <p:spPr bwMode="auto">
          <a:xfrm>
            <a:off x="702632" y="8998585"/>
            <a:ext cx="5773798"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98" tIns="46049" rIns="92098" bIns="46049" anchor="ctr"/>
          <a:lstStyle/>
          <a:p>
            <a:endParaRPr lang="en-US" dirty="0"/>
          </a:p>
        </p:txBody>
      </p:sp>
    </p:spTree>
    <p:extLst>
      <p:ext uri="{BB962C8B-B14F-4D97-AF65-F5344CB8AC3E}">
        <p14:creationId xmlns:p14="http://schemas.microsoft.com/office/powerpoint/2010/main" val="19818517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166415" y="96665"/>
            <a:ext cx="2195858"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40171">
              <a:defRPr sz="1400" b="1"/>
            </a:lvl1pPr>
          </a:lstStyle>
          <a:p>
            <a:pPr>
              <a:defRPr/>
            </a:pPr>
            <a:r>
              <a:rPr lang="en-GB" dirty="0"/>
              <a:t>doc.: IEEE 802.11-yy/xxxxr0</a:t>
            </a:r>
          </a:p>
        </p:txBody>
      </p:sp>
      <p:sp>
        <p:nvSpPr>
          <p:cNvPr id="2051" name="Rectangle 3"/>
          <p:cNvSpPr>
            <a:spLocks noGrp="1" noChangeArrowheads="1"/>
          </p:cNvSpPr>
          <p:nvPr>
            <p:ph type="dt" idx="1"/>
          </p:nvPr>
        </p:nvSpPr>
        <p:spPr bwMode="auto">
          <a:xfrm>
            <a:off x="662435" y="96665"/>
            <a:ext cx="91602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40171">
              <a:defRPr sz="1400" b="1"/>
            </a:lvl1pPr>
          </a:lstStyle>
          <a:p>
            <a:pPr>
              <a:defRPr/>
            </a:pPr>
            <a:r>
              <a:rPr lang="en-GB" dirty="0"/>
              <a:t>Month Year</a:t>
            </a:r>
          </a:p>
        </p:txBody>
      </p:sp>
      <p:sp>
        <p:nvSpPr>
          <p:cNvPr id="13316" name="Rectangle 4"/>
          <p:cNvSpPr>
            <a:spLocks noGrp="1" noRot="1" noChangeAspect="1" noChangeArrowheads="1" noTextEdit="1"/>
          </p:cNvSpPr>
          <p:nvPr>
            <p:ph type="sldImg" idx="2"/>
          </p:nvPr>
        </p:nvSpPr>
        <p:spPr bwMode="auto">
          <a:xfrm>
            <a:off x="1192213" y="703263"/>
            <a:ext cx="4638675" cy="3479800"/>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35770" y="4422062"/>
            <a:ext cx="5151560" cy="41895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4336" tIns="46369" rIns="94336" bIns="46369"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2054" name="Rectangle 6"/>
          <p:cNvSpPr>
            <a:spLocks noGrp="1" noChangeArrowheads="1"/>
          </p:cNvSpPr>
          <p:nvPr>
            <p:ph type="ftr" sz="quarter" idx="4"/>
          </p:nvPr>
        </p:nvSpPr>
        <p:spPr bwMode="auto">
          <a:xfrm>
            <a:off x="4563086" y="9012916"/>
            <a:ext cx="1799188" cy="1847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5pPr marL="460492" lvl="4" algn="r" defTabSz="940171">
              <a:defRPr/>
            </a:lvl5pPr>
          </a:lstStyle>
          <a:p>
            <a:pPr lvl="4">
              <a:defRPr/>
            </a:pPr>
            <a:r>
              <a:rPr lang="en-GB" dirty="0"/>
              <a:t>Santosh Pandey, Cisco</a:t>
            </a:r>
          </a:p>
        </p:txBody>
      </p:sp>
      <p:sp>
        <p:nvSpPr>
          <p:cNvPr id="2055" name="Rectangle 7"/>
          <p:cNvSpPr>
            <a:spLocks noGrp="1" noChangeArrowheads="1"/>
          </p:cNvSpPr>
          <p:nvPr>
            <p:ph type="sldNum" sz="quarter" idx="5"/>
          </p:nvPr>
        </p:nvSpPr>
        <p:spPr bwMode="auto">
          <a:xfrm>
            <a:off x="3263941" y="9012916"/>
            <a:ext cx="519337" cy="183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40171">
              <a:defRPr/>
            </a:lvl1pPr>
          </a:lstStyle>
          <a:p>
            <a:pPr>
              <a:defRPr/>
            </a:pPr>
            <a:r>
              <a:rPr lang="en-GB" dirty="0"/>
              <a:t>Page </a:t>
            </a:r>
            <a:fld id="{D2D11A6C-B4D3-4B35-9488-F1E9620A2584}" type="slidenum">
              <a:rPr lang="en-GB"/>
              <a:pPr>
                <a:defRPr/>
              </a:pPr>
              <a:t>‹#›</a:t>
            </a:fld>
            <a:endParaRPr lang="en-GB" dirty="0"/>
          </a:p>
        </p:txBody>
      </p:sp>
      <p:sp>
        <p:nvSpPr>
          <p:cNvPr id="13320" name="Rectangle 8"/>
          <p:cNvSpPr>
            <a:spLocks noChangeArrowheads="1"/>
          </p:cNvSpPr>
          <p:nvPr/>
        </p:nvSpPr>
        <p:spPr bwMode="auto">
          <a:xfrm>
            <a:off x="733181" y="9012916"/>
            <a:ext cx="720318" cy="183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r>
              <a:rPr lang="en-GB" dirty="0"/>
              <a:t>Submission</a:t>
            </a:r>
          </a:p>
        </p:txBody>
      </p:sp>
      <p:sp>
        <p:nvSpPr>
          <p:cNvPr id="13321" name="Line 9"/>
          <p:cNvSpPr>
            <a:spLocks noChangeShapeType="1"/>
          </p:cNvSpPr>
          <p:nvPr/>
        </p:nvSpPr>
        <p:spPr bwMode="auto">
          <a:xfrm>
            <a:off x="733181" y="9011324"/>
            <a:ext cx="5556738"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98" tIns="46049" rIns="92098" bIns="46049" anchor="ctr"/>
          <a:lstStyle/>
          <a:p>
            <a:endParaRPr lang="en-US" dirty="0"/>
          </a:p>
        </p:txBody>
      </p:sp>
      <p:sp>
        <p:nvSpPr>
          <p:cNvPr id="13322" name="Line 10"/>
          <p:cNvSpPr>
            <a:spLocks noChangeShapeType="1"/>
          </p:cNvSpPr>
          <p:nvPr/>
        </p:nvSpPr>
        <p:spPr bwMode="auto">
          <a:xfrm>
            <a:off x="656004" y="297777"/>
            <a:ext cx="571109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98" tIns="46049" rIns="92098" bIns="46049" anchor="ctr"/>
          <a:lstStyle/>
          <a:p>
            <a:endParaRPr lang="en-US" dirty="0"/>
          </a:p>
        </p:txBody>
      </p:sp>
    </p:spTree>
    <p:extLst>
      <p:ext uri="{BB962C8B-B14F-4D97-AF65-F5344CB8AC3E}">
        <p14:creationId xmlns:p14="http://schemas.microsoft.com/office/powerpoint/2010/main" val="425390871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hdr" sz="quarter"/>
          </p:nvPr>
        </p:nvSpPr>
        <p:spPr>
          <a:noFill/>
        </p:spPr>
        <p:txBody>
          <a:bodyPr/>
          <a:lstStyle>
            <a:lvl1pPr defTabSz="940171">
              <a:defRPr sz="1200">
                <a:solidFill>
                  <a:schemeClr val="tx1"/>
                </a:solidFill>
                <a:latin typeface="Times New Roman" pitchFamily="18" charset="0"/>
              </a:defRPr>
            </a:lvl1pPr>
            <a:lvl2pPr marL="748299" indent="-287807" defTabSz="940171">
              <a:defRPr sz="1200">
                <a:solidFill>
                  <a:schemeClr val="tx1"/>
                </a:solidFill>
                <a:latin typeface="Times New Roman" pitchFamily="18" charset="0"/>
              </a:defRPr>
            </a:lvl2pPr>
            <a:lvl3pPr marL="1151230" indent="-230246" defTabSz="940171">
              <a:defRPr sz="1200">
                <a:solidFill>
                  <a:schemeClr val="tx1"/>
                </a:solidFill>
                <a:latin typeface="Times New Roman" pitchFamily="18" charset="0"/>
              </a:defRPr>
            </a:lvl3pPr>
            <a:lvl4pPr marL="1611721" indent="-230246" defTabSz="940171">
              <a:defRPr sz="1200">
                <a:solidFill>
                  <a:schemeClr val="tx1"/>
                </a:solidFill>
                <a:latin typeface="Times New Roman" pitchFamily="18" charset="0"/>
              </a:defRPr>
            </a:lvl4pPr>
            <a:lvl5pPr marL="2072213" indent="-230246" defTabSz="940171">
              <a:defRPr sz="1200">
                <a:solidFill>
                  <a:schemeClr val="tx1"/>
                </a:solidFill>
                <a:latin typeface="Times New Roman" pitchFamily="18" charset="0"/>
              </a:defRPr>
            </a:lvl5pPr>
            <a:lvl6pPr marL="2532705" indent="-230246" defTabSz="940171" eaLnBrk="0" fontAlgn="base" hangingPunct="0">
              <a:spcBef>
                <a:spcPct val="0"/>
              </a:spcBef>
              <a:spcAft>
                <a:spcPct val="0"/>
              </a:spcAft>
              <a:defRPr sz="1200">
                <a:solidFill>
                  <a:schemeClr val="tx1"/>
                </a:solidFill>
                <a:latin typeface="Times New Roman" pitchFamily="18" charset="0"/>
              </a:defRPr>
            </a:lvl6pPr>
            <a:lvl7pPr marL="2993197" indent="-230246" defTabSz="940171" eaLnBrk="0" fontAlgn="base" hangingPunct="0">
              <a:spcBef>
                <a:spcPct val="0"/>
              </a:spcBef>
              <a:spcAft>
                <a:spcPct val="0"/>
              </a:spcAft>
              <a:defRPr sz="1200">
                <a:solidFill>
                  <a:schemeClr val="tx1"/>
                </a:solidFill>
                <a:latin typeface="Times New Roman" pitchFamily="18" charset="0"/>
              </a:defRPr>
            </a:lvl7pPr>
            <a:lvl8pPr marL="3453689" indent="-230246" defTabSz="940171" eaLnBrk="0" fontAlgn="base" hangingPunct="0">
              <a:spcBef>
                <a:spcPct val="0"/>
              </a:spcBef>
              <a:spcAft>
                <a:spcPct val="0"/>
              </a:spcAft>
              <a:defRPr sz="1200">
                <a:solidFill>
                  <a:schemeClr val="tx1"/>
                </a:solidFill>
                <a:latin typeface="Times New Roman" pitchFamily="18" charset="0"/>
              </a:defRPr>
            </a:lvl8pPr>
            <a:lvl9pPr marL="3914181" indent="-230246" defTabSz="940171" eaLnBrk="0" fontAlgn="base" hangingPunct="0">
              <a:spcBef>
                <a:spcPct val="0"/>
              </a:spcBef>
              <a:spcAft>
                <a:spcPct val="0"/>
              </a:spcAft>
              <a:defRPr sz="1200">
                <a:solidFill>
                  <a:schemeClr val="tx1"/>
                </a:solidFill>
                <a:latin typeface="Times New Roman" pitchFamily="18" charset="0"/>
              </a:defRPr>
            </a:lvl9pPr>
          </a:lstStyle>
          <a:p>
            <a:r>
              <a:rPr lang="en-GB" sz="1400" dirty="0"/>
              <a:t>doc.: IEEE 802.11-yy/xxxxr0</a:t>
            </a:r>
          </a:p>
        </p:txBody>
      </p:sp>
      <p:sp>
        <p:nvSpPr>
          <p:cNvPr id="14339" name="Rectangle 3"/>
          <p:cNvSpPr>
            <a:spLocks noGrp="1" noChangeArrowheads="1"/>
          </p:cNvSpPr>
          <p:nvPr>
            <p:ph type="dt" sz="quarter" idx="1"/>
          </p:nvPr>
        </p:nvSpPr>
        <p:spPr>
          <a:noFill/>
        </p:spPr>
        <p:txBody>
          <a:bodyPr/>
          <a:lstStyle>
            <a:lvl1pPr defTabSz="940171">
              <a:defRPr sz="1200">
                <a:solidFill>
                  <a:schemeClr val="tx1"/>
                </a:solidFill>
                <a:latin typeface="Times New Roman" pitchFamily="18" charset="0"/>
              </a:defRPr>
            </a:lvl1pPr>
            <a:lvl2pPr marL="748299" indent="-287807" defTabSz="940171">
              <a:defRPr sz="1200">
                <a:solidFill>
                  <a:schemeClr val="tx1"/>
                </a:solidFill>
                <a:latin typeface="Times New Roman" pitchFamily="18" charset="0"/>
              </a:defRPr>
            </a:lvl2pPr>
            <a:lvl3pPr marL="1151230" indent="-230246" defTabSz="940171">
              <a:defRPr sz="1200">
                <a:solidFill>
                  <a:schemeClr val="tx1"/>
                </a:solidFill>
                <a:latin typeface="Times New Roman" pitchFamily="18" charset="0"/>
              </a:defRPr>
            </a:lvl3pPr>
            <a:lvl4pPr marL="1611721" indent="-230246" defTabSz="940171">
              <a:defRPr sz="1200">
                <a:solidFill>
                  <a:schemeClr val="tx1"/>
                </a:solidFill>
                <a:latin typeface="Times New Roman" pitchFamily="18" charset="0"/>
              </a:defRPr>
            </a:lvl4pPr>
            <a:lvl5pPr marL="2072213" indent="-230246" defTabSz="940171">
              <a:defRPr sz="1200">
                <a:solidFill>
                  <a:schemeClr val="tx1"/>
                </a:solidFill>
                <a:latin typeface="Times New Roman" pitchFamily="18" charset="0"/>
              </a:defRPr>
            </a:lvl5pPr>
            <a:lvl6pPr marL="2532705" indent="-230246" defTabSz="940171" eaLnBrk="0" fontAlgn="base" hangingPunct="0">
              <a:spcBef>
                <a:spcPct val="0"/>
              </a:spcBef>
              <a:spcAft>
                <a:spcPct val="0"/>
              </a:spcAft>
              <a:defRPr sz="1200">
                <a:solidFill>
                  <a:schemeClr val="tx1"/>
                </a:solidFill>
                <a:latin typeface="Times New Roman" pitchFamily="18" charset="0"/>
              </a:defRPr>
            </a:lvl6pPr>
            <a:lvl7pPr marL="2993197" indent="-230246" defTabSz="940171" eaLnBrk="0" fontAlgn="base" hangingPunct="0">
              <a:spcBef>
                <a:spcPct val="0"/>
              </a:spcBef>
              <a:spcAft>
                <a:spcPct val="0"/>
              </a:spcAft>
              <a:defRPr sz="1200">
                <a:solidFill>
                  <a:schemeClr val="tx1"/>
                </a:solidFill>
                <a:latin typeface="Times New Roman" pitchFamily="18" charset="0"/>
              </a:defRPr>
            </a:lvl7pPr>
            <a:lvl8pPr marL="3453689" indent="-230246" defTabSz="940171" eaLnBrk="0" fontAlgn="base" hangingPunct="0">
              <a:spcBef>
                <a:spcPct val="0"/>
              </a:spcBef>
              <a:spcAft>
                <a:spcPct val="0"/>
              </a:spcAft>
              <a:defRPr sz="1200">
                <a:solidFill>
                  <a:schemeClr val="tx1"/>
                </a:solidFill>
                <a:latin typeface="Times New Roman" pitchFamily="18" charset="0"/>
              </a:defRPr>
            </a:lvl8pPr>
            <a:lvl9pPr marL="3914181" indent="-230246" defTabSz="940171" eaLnBrk="0" fontAlgn="base" hangingPunct="0">
              <a:spcBef>
                <a:spcPct val="0"/>
              </a:spcBef>
              <a:spcAft>
                <a:spcPct val="0"/>
              </a:spcAft>
              <a:defRPr sz="1200">
                <a:solidFill>
                  <a:schemeClr val="tx1"/>
                </a:solidFill>
                <a:latin typeface="Times New Roman" pitchFamily="18" charset="0"/>
              </a:defRPr>
            </a:lvl9pPr>
          </a:lstStyle>
          <a:p>
            <a:r>
              <a:rPr lang="en-GB" sz="1400"/>
              <a:t>Month Year</a:t>
            </a:r>
          </a:p>
        </p:txBody>
      </p:sp>
      <p:sp>
        <p:nvSpPr>
          <p:cNvPr id="14340" name="Rectangle 6"/>
          <p:cNvSpPr>
            <a:spLocks noGrp="1" noChangeArrowheads="1"/>
          </p:cNvSpPr>
          <p:nvPr>
            <p:ph type="ftr" sz="quarter" idx="4"/>
          </p:nvPr>
        </p:nvSpPr>
        <p:spPr>
          <a:xfrm>
            <a:off x="4262340" y="9012916"/>
            <a:ext cx="2099934" cy="184666"/>
          </a:xfrm>
          <a:noFill/>
        </p:spPr>
        <p:txBody>
          <a:bodyPr/>
          <a:lstStyle>
            <a:lvl1pPr marL="345369" indent="-345369" defTabSz="940171">
              <a:defRPr sz="1200">
                <a:solidFill>
                  <a:schemeClr val="tx1"/>
                </a:solidFill>
                <a:latin typeface="Times New Roman" pitchFamily="18" charset="0"/>
              </a:defRPr>
            </a:lvl1pPr>
            <a:lvl2pPr marL="748299" indent="-287807" defTabSz="940171">
              <a:defRPr sz="1200">
                <a:solidFill>
                  <a:schemeClr val="tx1"/>
                </a:solidFill>
                <a:latin typeface="Times New Roman" pitchFamily="18" charset="0"/>
              </a:defRPr>
            </a:lvl2pPr>
            <a:lvl3pPr marL="1151230" indent="-230246" defTabSz="940171">
              <a:defRPr sz="1200">
                <a:solidFill>
                  <a:schemeClr val="tx1"/>
                </a:solidFill>
                <a:latin typeface="Times New Roman" pitchFamily="18" charset="0"/>
              </a:defRPr>
            </a:lvl3pPr>
            <a:lvl4pPr marL="1611721" indent="-230246" defTabSz="940171">
              <a:defRPr sz="1200">
                <a:solidFill>
                  <a:schemeClr val="tx1"/>
                </a:solidFill>
                <a:latin typeface="Times New Roman" pitchFamily="18" charset="0"/>
              </a:defRPr>
            </a:lvl4pPr>
            <a:lvl5pPr marL="460492" defTabSz="940171">
              <a:defRPr sz="1200">
                <a:solidFill>
                  <a:schemeClr val="tx1"/>
                </a:solidFill>
                <a:latin typeface="Times New Roman" pitchFamily="18" charset="0"/>
              </a:defRPr>
            </a:lvl5pPr>
            <a:lvl6pPr marL="920984" defTabSz="940171" eaLnBrk="0" fontAlgn="base" hangingPunct="0">
              <a:spcBef>
                <a:spcPct val="0"/>
              </a:spcBef>
              <a:spcAft>
                <a:spcPct val="0"/>
              </a:spcAft>
              <a:defRPr sz="1200">
                <a:solidFill>
                  <a:schemeClr val="tx1"/>
                </a:solidFill>
                <a:latin typeface="Times New Roman" pitchFamily="18" charset="0"/>
              </a:defRPr>
            </a:lvl6pPr>
            <a:lvl7pPr marL="1381476" defTabSz="940171" eaLnBrk="0" fontAlgn="base" hangingPunct="0">
              <a:spcBef>
                <a:spcPct val="0"/>
              </a:spcBef>
              <a:spcAft>
                <a:spcPct val="0"/>
              </a:spcAft>
              <a:defRPr sz="1200">
                <a:solidFill>
                  <a:schemeClr val="tx1"/>
                </a:solidFill>
                <a:latin typeface="Times New Roman" pitchFamily="18" charset="0"/>
              </a:defRPr>
            </a:lvl7pPr>
            <a:lvl8pPr marL="1841967" defTabSz="940171" eaLnBrk="0" fontAlgn="base" hangingPunct="0">
              <a:spcBef>
                <a:spcPct val="0"/>
              </a:spcBef>
              <a:spcAft>
                <a:spcPct val="0"/>
              </a:spcAft>
              <a:defRPr sz="1200">
                <a:solidFill>
                  <a:schemeClr val="tx1"/>
                </a:solidFill>
                <a:latin typeface="Times New Roman" pitchFamily="18" charset="0"/>
              </a:defRPr>
            </a:lvl8pPr>
            <a:lvl9pPr marL="2302459" defTabSz="940171" eaLnBrk="0" fontAlgn="base" hangingPunct="0">
              <a:spcBef>
                <a:spcPct val="0"/>
              </a:spcBef>
              <a:spcAft>
                <a:spcPct val="0"/>
              </a:spcAft>
              <a:defRPr sz="1200">
                <a:solidFill>
                  <a:schemeClr val="tx1"/>
                </a:solidFill>
                <a:latin typeface="Times New Roman" pitchFamily="18" charset="0"/>
              </a:defRPr>
            </a:lvl9pPr>
          </a:lstStyle>
          <a:p>
            <a:pPr lvl="4"/>
            <a:r>
              <a:rPr lang="en-GB"/>
              <a:t>Santosh Pandey, Cisco</a:t>
            </a:r>
            <a:endParaRPr lang="en-GB" dirty="0"/>
          </a:p>
        </p:txBody>
      </p:sp>
      <p:sp>
        <p:nvSpPr>
          <p:cNvPr id="14341" name="Rectangle 7"/>
          <p:cNvSpPr>
            <a:spLocks noGrp="1" noChangeArrowheads="1"/>
          </p:cNvSpPr>
          <p:nvPr>
            <p:ph type="sldNum" sz="quarter" idx="5"/>
          </p:nvPr>
        </p:nvSpPr>
        <p:spPr>
          <a:xfrm>
            <a:off x="3368101" y="9012916"/>
            <a:ext cx="415177" cy="184666"/>
          </a:xfrm>
          <a:noFill/>
        </p:spPr>
        <p:txBody>
          <a:bodyPr/>
          <a:lstStyle>
            <a:lvl1pPr defTabSz="940171">
              <a:defRPr sz="1200">
                <a:solidFill>
                  <a:schemeClr val="tx1"/>
                </a:solidFill>
                <a:latin typeface="Times New Roman" pitchFamily="18" charset="0"/>
              </a:defRPr>
            </a:lvl1pPr>
            <a:lvl2pPr marL="748299" indent="-287807" defTabSz="940171">
              <a:defRPr sz="1200">
                <a:solidFill>
                  <a:schemeClr val="tx1"/>
                </a:solidFill>
                <a:latin typeface="Times New Roman" pitchFamily="18" charset="0"/>
              </a:defRPr>
            </a:lvl2pPr>
            <a:lvl3pPr marL="1151230" indent="-230246" defTabSz="940171">
              <a:defRPr sz="1200">
                <a:solidFill>
                  <a:schemeClr val="tx1"/>
                </a:solidFill>
                <a:latin typeface="Times New Roman" pitchFamily="18" charset="0"/>
              </a:defRPr>
            </a:lvl3pPr>
            <a:lvl4pPr marL="1611721" indent="-230246" defTabSz="940171">
              <a:defRPr sz="1200">
                <a:solidFill>
                  <a:schemeClr val="tx1"/>
                </a:solidFill>
                <a:latin typeface="Times New Roman" pitchFamily="18" charset="0"/>
              </a:defRPr>
            </a:lvl4pPr>
            <a:lvl5pPr marL="2072213" indent="-230246" defTabSz="940171">
              <a:defRPr sz="1200">
                <a:solidFill>
                  <a:schemeClr val="tx1"/>
                </a:solidFill>
                <a:latin typeface="Times New Roman" pitchFamily="18" charset="0"/>
              </a:defRPr>
            </a:lvl5pPr>
            <a:lvl6pPr marL="2532705" indent="-230246" defTabSz="940171" eaLnBrk="0" fontAlgn="base" hangingPunct="0">
              <a:spcBef>
                <a:spcPct val="0"/>
              </a:spcBef>
              <a:spcAft>
                <a:spcPct val="0"/>
              </a:spcAft>
              <a:defRPr sz="1200">
                <a:solidFill>
                  <a:schemeClr val="tx1"/>
                </a:solidFill>
                <a:latin typeface="Times New Roman" pitchFamily="18" charset="0"/>
              </a:defRPr>
            </a:lvl6pPr>
            <a:lvl7pPr marL="2993197" indent="-230246" defTabSz="940171" eaLnBrk="0" fontAlgn="base" hangingPunct="0">
              <a:spcBef>
                <a:spcPct val="0"/>
              </a:spcBef>
              <a:spcAft>
                <a:spcPct val="0"/>
              </a:spcAft>
              <a:defRPr sz="1200">
                <a:solidFill>
                  <a:schemeClr val="tx1"/>
                </a:solidFill>
                <a:latin typeface="Times New Roman" pitchFamily="18" charset="0"/>
              </a:defRPr>
            </a:lvl7pPr>
            <a:lvl8pPr marL="3453689" indent="-230246" defTabSz="940171" eaLnBrk="0" fontAlgn="base" hangingPunct="0">
              <a:spcBef>
                <a:spcPct val="0"/>
              </a:spcBef>
              <a:spcAft>
                <a:spcPct val="0"/>
              </a:spcAft>
              <a:defRPr sz="1200">
                <a:solidFill>
                  <a:schemeClr val="tx1"/>
                </a:solidFill>
                <a:latin typeface="Times New Roman" pitchFamily="18" charset="0"/>
              </a:defRPr>
            </a:lvl8pPr>
            <a:lvl9pPr marL="3914181" indent="-230246" defTabSz="940171" eaLnBrk="0" fontAlgn="base" hangingPunct="0">
              <a:spcBef>
                <a:spcPct val="0"/>
              </a:spcBef>
              <a:spcAft>
                <a:spcPct val="0"/>
              </a:spcAft>
              <a:defRPr sz="1200">
                <a:solidFill>
                  <a:schemeClr val="tx1"/>
                </a:solidFill>
                <a:latin typeface="Times New Roman" pitchFamily="18" charset="0"/>
              </a:defRPr>
            </a:lvl9pPr>
          </a:lstStyle>
          <a:p>
            <a:r>
              <a:rPr lang="en-GB"/>
              <a:t>Page </a:t>
            </a:r>
            <a:fld id="{84EAE0F3-2EDE-462F-B412-67CDAA37783B}" type="slidenum">
              <a:rPr lang="en-GB" smtClean="0"/>
              <a:pPr/>
              <a:t>1</a:t>
            </a:fld>
            <a:endParaRPr lang="en-GB"/>
          </a:p>
        </p:txBody>
      </p:sp>
      <p:sp>
        <p:nvSpPr>
          <p:cNvPr id="14342" name="Rectangle 2"/>
          <p:cNvSpPr>
            <a:spLocks noGrp="1" noRot="1" noChangeAspect="1" noChangeArrowheads="1" noTextEdit="1"/>
          </p:cNvSpPr>
          <p:nvPr>
            <p:ph type="sldImg"/>
          </p:nvPr>
        </p:nvSpPr>
        <p:spPr>
          <a:xfrm>
            <a:off x="1192213" y="703263"/>
            <a:ext cx="4638675" cy="3479800"/>
          </a:xfrm>
          <a:ln/>
        </p:spPr>
      </p:sp>
      <p:sp>
        <p:nvSpPr>
          <p:cNvPr id="14343" name="Rectangle 3"/>
          <p:cNvSpPr>
            <a:spLocks noGrp="1" noChangeArrowheads="1"/>
          </p:cNvSpPr>
          <p:nvPr>
            <p:ph type="body" idx="1"/>
          </p:nvPr>
        </p:nvSpPr>
        <p:spPr>
          <a:noFill/>
        </p:spPr>
        <p:txBody>
          <a:bodyPr/>
          <a:lstStyle/>
          <a:p>
            <a:endParaRPr lang="en-US" dirty="0"/>
          </a:p>
        </p:txBody>
      </p:sp>
    </p:spTree>
    <p:extLst>
      <p:ext uri="{BB962C8B-B14F-4D97-AF65-F5344CB8AC3E}">
        <p14:creationId xmlns:p14="http://schemas.microsoft.com/office/powerpoint/2010/main" val="242273260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GB" dirty="0"/>
              <a:t>doc.: IEEE 802.11-yy/xxxxr0</a:t>
            </a:r>
          </a:p>
        </p:txBody>
      </p:sp>
      <p:sp>
        <p:nvSpPr>
          <p:cNvPr id="5" name="Date Placeholder 4"/>
          <p:cNvSpPr>
            <a:spLocks noGrp="1"/>
          </p:cNvSpPr>
          <p:nvPr>
            <p:ph type="dt" idx="11"/>
          </p:nvPr>
        </p:nvSpPr>
        <p:spPr/>
        <p:txBody>
          <a:bodyPr/>
          <a:lstStyle/>
          <a:p>
            <a:pPr>
              <a:defRPr/>
            </a:pPr>
            <a:r>
              <a:rPr lang="en-GB" dirty="0"/>
              <a:t>Month Year</a:t>
            </a:r>
          </a:p>
        </p:txBody>
      </p:sp>
      <p:sp>
        <p:nvSpPr>
          <p:cNvPr id="6" name="Footer Placeholder 5"/>
          <p:cNvSpPr>
            <a:spLocks noGrp="1"/>
          </p:cNvSpPr>
          <p:nvPr>
            <p:ph type="ftr" sz="quarter" idx="12"/>
          </p:nvPr>
        </p:nvSpPr>
        <p:spPr/>
        <p:txBody>
          <a:bodyPr/>
          <a:lstStyle/>
          <a:p>
            <a:pPr lvl="4">
              <a:defRPr/>
            </a:pPr>
            <a:r>
              <a:rPr lang="en-GB" dirty="0"/>
              <a:t>Santosh Pandey, Cisco</a:t>
            </a:r>
          </a:p>
        </p:txBody>
      </p:sp>
      <p:sp>
        <p:nvSpPr>
          <p:cNvPr id="7" name="Slide Number Placeholder 6"/>
          <p:cNvSpPr>
            <a:spLocks noGrp="1"/>
          </p:cNvSpPr>
          <p:nvPr>
            <p:ph type="sldNum" sz="quarter" idx="13"/>
          </p:nvPr>
        </p:nvSpPr>
        <p:spPr/>
        <p:txBody>
          <a:bodyPr/>
          <a:lstStyle/>
          <a:p>
            <a:pPr>
              <a:defRPr/>
            </a:pPr>
            <a:r>
              <a:rPr lang="en-GB" dirty="0"/>
              <a:t>Page </a:t>
            </a:r>
            <a:fld id="{D2D11A6C-B4D3-4B35-9488-F1E9620A2584}" type="slidenum">
              <a:rPr lang="en-GB" smtClean="0"/>
              <a:pPr>
                <a:defRPr/>
              </a:pPr>
              <a:t>2</a:t>
            </a:fld>
            <a:endParaRPr lang="en-GB" dirty="0"/>
          </a:p>
        </p:txBody>
      </p:sp>
    </p:spTree>
    <p:extLst>
      <p:ext uri="{BB962C8B-B14F-4D97-AF65-F5344CB8AC3E}">
        <p14:creationId xmlns:p14="http://schemas.microsoft.com/office/powerpoint/2010/main" val="301977826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xfrm>
            <a:off x="4086225" y="95250"/>
            <a:ext cx="2195513" cy="215900"/>
          </a:xfrm>
        </p:spPr>
        <p:txBody>
          <a:bodyPr/>
          <a:lstStyle/>
          <a:p>
            <a:pPr>
              <a:defRPr/>
            </a:pPr>
            <a:r>
              <a:rPr lang="en-CA" dirty="0"/>
              <a:t>doc.: IEEE 802.11-yy/xxxxr0</a:t>
            </a:r>
          </a:p>
        </p:txBody>
      </p:sp>
      <p:sp>
        <p:nvSpPr>
          <p:cNvPr id="5" name="Rectangle 3"/>
          <p:cNvSpPr>
            <a:spLocks noGrp="1" noChangeArrowheads="1"/>
          </p:cNvSpPr>
          <p:nvPr>
            <p:ph type="dt" sz="quarter" idx="1"/>
          </p:nvPr>
        </p:nvSpPr>
        <p:spPr>
          <a:xfrm>
            <a:off x="654050" y="95250"/>
            <a:ext cx="915988" cy="215900"/>
          </a:xfrm>
        </p:spPr>
        <p:txBody>
          <a:bodyPr/>
          <a:lstStyle/>
          <a:p>
            <a:pPr>
              <a:defRPr/>
            </a:pPr>
            <a:r>
              <a:rPr lang="en-CA" dirty="0"/>
              <a:t>Month Year</a:t>
            </a:r>
          </a:p>
        </p:txBody>
      </p:sp>
      <p:sp>
        <p:nvSpPr>
          <p:cNvPr id="29700" name="Rectangle 7"/>
          <p:cNvSpPr>
            <a:spLocks noGrp="1" noChangeArrowheads="1"/>
          </p:cNvSpPr>
          <p:nvPr>
            <p:ph type="sldNum" sz="quarter" idx="5"/>
          </p:nvPr>
        </p:nvSpPr>
        <p:spPr>
          <a:xfrm>
            <a:off x="3319463" y="8985250"/>
            <a:ext cx="415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CA" altLang="en-US" dirty="0"/>
              <a:t>Page </a:t>
            </a:r>
            <a:fld id="{F0002FBF-7B77-438C-BFBD-145265B49852}" type="slidenum">
              <a:rPr lang="en-CA" altLang="en-US"/>
              <a:pPr>
                <a:spcBef>
                  <a:spcPct val="0"/>
                </a:spcBef>
              </a:pPr>
              <a:t>5</a:t>
            </a:fld>
            <a:endParaRPr lang="en-CA" altLang="en-US" dirty="0"/>
          </a:p>
        </p:txBody>
      </p:sp>
      <p:sp>
        <p:nvSpPr>
          <p:cNvPr id="29701" name="Rectangle 2"/>
          <p:cNvSpPr>
            <a:spLocks noGrp="1" noRot="1" noChangeAspect="1" noChangeArrowheads="1" noTextEdit="1"/>
          </p:cNvSpPr>
          <p:nvPr>
            <p:ph type="sldImg"/>
          </p:nvPr>
        </p:nvSpPr>
        <p:spPr>
          <a:xfrm>
            <a:off x="1154113" y="701675"/>
            <a:ext cx="4625975" cy="3468688"/>
          </a:xfrm>
          <a:ln cap="flat"/>
        </p:spPr>
      </p:sp>
      <p:sp>
        <p:nvSpPr>
          <p:cNvPr id="2970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44" rIns="95244"/>
          <a:lstStyle/>
          <a:p>
            <a:endParaRPr lang="fr-FR" altLang="en-US" dirty="0"/>
          </a:p>
        </p:txBody>
      </p:sp>
    </p:spTree>
    <p:extLst>
      <p:ext uri="{BB962C8B-B14F-4D97-AF65-F5344CB8AC3E}">
        <p14:creationId xmlns:p14="http://schemas.microsoft.com/office/powerpoint/2010/main" val="158516562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a:p>
        </p:txBody>
      </p:sp>
      <p:sp>
        <p:nvSpPr>
          <p:cNvPr id="4" name="Header Placeholder 3"/>
          <p:cNvSpPr>
            <a:spLocks noGrp="1"/>
          </p:cNvSpPr>
          <p:nvPr>
            <p:ph type="hdr" sz="quarter" idx="10"/>
          </p:nvPr>
        </p:nvSpPr>
        <p:spPr/>
        <p:txBody>
          <a:bodyPr/>
          <a:lstStyle/>
          <a:p>
            <a:pPr>
              <a:defRPr/>
            </a:pPr>
            <a:r>
              <a:rPr lang="en-GB" dirty="0"/>
              <a:t>doc.: IEEE 802.11-yy/xxxxr0</a:t>
            </a:r>
          </a:p>
        </p:txBody>
      </p:sp>
      <p:sp>
        <p:nvSpPr>
          <p:cNvPr id="5" name="Date Placeholder 4"/>
          <p:cNvSpPr>
            <a:spLocks noGrp="1"/>
          </p:cNvSpPr>
          <p:nvPr>
            <p:ph type="dt" idx="11"/>
          </p:nvPr>
        </p:nvSpPr>
        <p:spPr/>
        <p:txBody>
          <a:bodyPr/>
          <a:lstStyle/>
          <a:p>
            <a:pPr>
              <a:defRPr/>
            </a:pPr>
            <a:r>
              <a:rPr lang="en-GB" dirty="0"/>
              <a:t>Month Year</a:t>
            </a:r>
          </a:p>
        </p:txBody>
      </p:sp>
      <p:sp>
        <p:nvSpPr>
          <p:cNvPr id="6" name="Footer Placeholder 5"/>
          <p:cNvSpPr>
            <a:spLocks noGrp="1"/>
          </p:cNvSpPr>
          <p:nvPr>
            <p:ph type="ftr" sz="quarter" idx="12"/>
          </p:nvPr>
        </p:nvSpPr>
        <p:spPr/>
        <p:txBody>
          <a:bodyPr/>
          <a:lstStyle/>
          <a:p>
            <a:pPr lvl="4">
              <a:defRPr/>
            </a:pPr>
            <a:r>
              <a:rPr lang="en-GB" dirty="0"/>
              <a:t>Santosh Pandey, Cisco</a:t>
            </a:r>
          </a:p>
        </p:txBody>
      </p:sp>
      <p:sp>
        <p:nvSpPr>
          <p:cNvPr id="7" name="Slide Number Placeholder 6"/>
          <p:cNvSpPr>
            <a:spLocks noGrp="1"/>
          </p:cNvSpPr>
          <p:nvPr>
            <p:ph type="sldNum" sz="quarter" idx="13"/>
          </p:nvPr>
        </p:nvSpPr>
        <p:spPr/>
        <p:txBody>
          <a:bodyPr/>
          <a:lstStyle/>
          <a:p>
            <a:pPr>
              <a:defRPr/>
            </a:pPr>
            <a:r>
              <a:rPr lang="en-GB" dirty="0"/>
              <a:t>Page </a:t>
            </a:r>
            <a:fld id="{D2D11A6C-B4D3-4B35-9488-F1E9620A2584}" type="slidenum">
              <a:rPr lang="en-GB" smtClean="0"/>
              <a:pPr>
                <a:defRPr/>
              </a:pPr>
              <a:t>6</a:t>
            </a:fld>
            <a:endParaRPr lang="en-GB" dirty="0"/>
          </a:p>
        </p:txBody>
      </p:sp>
    </p:spTree>
    <p:extLst>
      <p:ext uri="{BB962C8B-B14F-4D97-AF65-F5344CB8AC3E}">
        <p14:creationId xmlns:p14="http://schemas.microsoft.com/office/powerpoint/2010/main" val="276340682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dirty="0"/>
          </a:p>
        </p:txBody>
      </p:sp>
      <p:sp>
        <p:nvSpPr>
          <p:cNvPr id="4" name="页眉占位符 3"/>
          <p:cNvSpPr>
            <a:spLocks noGrp="1"/>
          </p:cNvSpPr>
          <p:nvPr>
            <p:ph type="hdr" sz="quarter" idx="10"/>
          </p:nvPr>
        </p:nvSpPr>
        <p:spPr/>
        <p:txBody>
          <a:bodyPr/>
          <a:lstStyle/>
          <a:p>
            <a:pPr>
              <a:defRPr/>
            </a:pPr>
            <a:r>
              <a:rPr lang="en-GB" dirty="0"/>
              <a:t>doc.: IEEE 802.11-yy/xxxxr0</a:t>
            </a:r>
          </a:p>
        </p:txBody>
      </p:sp>
      <p:sp>
        <p:nvSpPr>
          <p:cNvPr id="5" name="日期占位符 4"/>
          <p:cNvSpPr>
            <a:spLocks noGrp="1"/>
          </p:cNvSpPr>
          <p:nvPr>
            <p:ph type="dt" idx="11"/>
          </p:nvPr>
        </p:nvSpPr>
        <p:spPr/>
        <p:txBody>
          <a:bodyPr/>
          <a:lstStyle/>
          <a:p>
            <a:pPr>
              <a:defRPr/>
            </a:pPr>
            <a:r>
              <a:rPr lang="en-GB" dirty="0"/>
              <a:t>Month Year</a:t>
            </a:r>
          </a:p>
        </p:txBody>
      </p:sp>
      <p:sp>
        <p:nvSpPr>
          <p:cNvPr id="6" name="页脚占位符 5"/>
          <p:cNvSpPr>
            <a:spLocks noGrp="1"/>
          </p:cNvSpPr>
          <p:nvPr>
            <p:ph type="ftr" sz="quarter" idx="12"/>
          </p:nvPr>
        </p:nvSpPr>
        <p:spPr>
          <a:xfrm>
            <a:off x="3458146" y="9012916"/>
            <a:ext cx="2904128" cy="184666"/>
          </a:xfrm>
        </p:spPr>
        <p:txBody>
          <a:bodyPr/>
          <a:lstStyle/>
          <a:p>
            <a:pPr lvl="4">
              <a:defRPr/>
            </a:pPr>
            <a:r>
              <a:rPr lang="en-GB" dirty="0"/>
              <a:t>Yasantha Rajakarunanayake, MediaTek</a:t>
            </a:r>
          </a:p>
        </p:txBody>
      </p:sp>
      <p:sp>
        <p:nvSpPr>
          <p:cNvPr id="7" name="灯片编号占位符 6"/>
          <p:cNvSpPr>
            <a:spLocks noGrp="1"/>
          </p:cNvSpPr>
          <p:nvPr>
            <p:ph type="sldNum" sz="quarter" idx="13"/>
          </p:nvPr>
        </p:nvSpPr>
        <p:spPr>
          <a:xfrm>
            <a:off x="3368101" y="9012916"/>
            <a:ext cx="415177" cy="184666"/>
          </a:xfrm>
        </p:spPr>
        <p:txBody>
          <a:bodyPr/>
          <a:lstStyle/>
          <a:p>
            <a:pPr>
              <a:defRPr/>
            </a:pPr>
            <a:r>
              <a:rPr lang="en-GB" dirty="0"/>
              <a:t>Page </a:t>
            </a:r>
            <a:fld id="{D2D11A6C-B4D3-4B35-9488-F1E9620A2584}" type="slidenum">
              <a:rPr lang="en-GB" smtClean="0"/>
              <a:pPr>
                <a:defRPr/>
              </a:pPr>
              <a:t>12</a:t>
            </a:fld>
            <a:endParaRPr lang="en-GB" dirty="0"/>
          </a:p>
        </p:txBody>
      </p:sp>
    </p:spTree>
    <p:extLst>
      <p:ext uri="{BB962C8B-B14F-4D97-AF65-F5344CB8AC3E}">
        <p14:creationId xmlns:p14="http://schemas.microsoft.com/office/powerpoint/2010/main" val="272283620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5" name="Rectangle 6"/>
          <p:cNvSpPr>
            <a:spLocks noGrp="1" noChangeArrowheads="1"/>
          </p:cNvSpPr>
          <p:nvPr>
            <p:ph type="sldNum" sz="quarter" idx="11"/>
          </p:nvPr>
        </p:nvSpPr>
        <p:spPr>
          <a:ln/>
        </p:spPr>
        <p:txBody>
          <a:bodyPr/>
          <a:lstStyle>
            <a:lvl1pPr>
              <a:defRPr/>
            </a:lvl1pPr>
          </a:lstStyle>
          <a:p>
            <a:pPr>
              <a:defRPr/>
            </a:pPr>
            <a:r>
              <a:rPr lang="en-GB" dirty="0"/>
              <a:t>Slide </a:t>
            </a:r>
            <a:fld id="{4BB4356B-64A4-49A3-9180-D4060259403F}" type="slidenum">
              <a:rPr lang="en-GB"/>
              <a:pPr>
                <a:defRPr/>
              </a:pPr>
              <a:t>‹#›</a:t>
            </a:fld>
            <a:endParaRPr lang="en-GB" dirty="0"/>
          </a:p>
        </p:txBody>
      </p:sp>
    </p:spTree>
    <p:extLst>
      <p:ext uri="{BB962C8B-B14F-4D97-AF65-F5344CB8AC3E}">
        <p14:creationId xmlns:p14="http://schemas.microsoft.com/office/powerpoint/2010/main" val="30613540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5"/>
          <p:cNvSpPr>
            <a:spLocks noGrp="1" noChangeArrowheads="1"/>
          </p:cNvSpPr>
          <p:nvPr>
            <p:ph type="ftr" sz="quarter" idx="10"/>
          </p:nvPr>
        </p:nvSpPr>
        <p:spPr>
          <a:xfrm>
            <a:off x="7196247" y="6475413"/>
            <a:ext cx="1347678" cy="184666"/>
          </a:xfrm>
          <a:ln/>
        </p:spPr>
        <p:txBody>
          <a:bodyPr/>
          <a:lstStyle>
            <a:lvl1pPr>
              <a:defRPr/>
            </a:lvl1pPr>
          </a:lstStyle>
          <a:p>
            <a:pPr>
              <a:defRPr/>
            </a:pPr>
            <a:r>
              <a:rPr lang="en-GB" dirty="0"/>
              <a:t>Onn Haran, Autotalks</a:t>
            </a:r>
          </a:p>
        </p:txBody>
      </p:sp>
      <p:sp>
        <p:nvSpPr>
          <p:cNvPr id="5" name="Rectangle 6"/>
          <p:cNvSpPr>
            <a:spLocks noGrp="1" noChangeArrowheads="1"/>
          </p:cNvSpPr>
          <p:nvPr>
            <p:ph type="sldNum" sz="quarter" idx="11"/>
          </p:nvPr>
        </p:nvSpPr>
        <p:spPr>
          <a:ln/>
        </p:spPr>
        <p:txBody>
          <a:bodyPr/>
          <a:lstStyle>
            <a:lvl1pPr>
              <a:defRPr/>
            </a:lvl1pPr>
          </a:lstStyle>
          <a:p>
            <a:pPr>
              <a:defRPr/>
            </a:pPr>
            <a:r>
              <a:rPr lang="en-GB" dirty="0"/>
              <a:t>Slide </a:t>
            </a:r>
            <a:fld id="{291230A6-1ED8-40C7-B3D0-82B1B9814FDB}" type="slidenum">
              <a:rPr lang="en-GB"/>
              <a:pPr>
                <a:defRPr/>
              </a:pPr>
              <a:t>‹#›</a:t>
            </a:fld>
            <a:endParaRPr lang="en-GB" dirty="0"/>
          </a:p>
        </p:txBody>
      </p:sp>
      <p:sp>
        <p:nvSpPr>
          <p:cNvPr id="7" name="Date Placeholder 3"/>
          <p:cNvSpPr txBox="1">
            <a:spLocks/>
          </p:cNvSpPr>
          <p:nvPr userDrawn="1"/>
        </p:nvSpPr>
        <p:spPr bwMode="auto">
          <a:xfrm>
            <a:off x="696913" y="332601"/>
            <a:ext cx="1000274"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800" b="1"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1800" b="1" i="0" u="none" strike="noStrike" kern="1200" cap="none" spc="0" normalizeH="0" baseline="0" noProof="0" dirty="0" smtClean="0">
                <a:ln>
                  <a:noFill/>
                </a:ln>
                <a:solidFill>
                  <a:srgbClr val="000000"/>
                </a:solidFill>
                <a:effectLst/>
                <a:uLnTx/>
                <a:uFillTx/>
                <a:latin typeface="Times New Roman" pitchFamily="18" charset="0"/>
                <a:ea typeface="+mn-ea"/>
                <a:cs typeface="+mn-cs"/>
              </a:rPr>
              <a:t>July  </a:t>
            </a:r>
            <a:r>
              <a:rPr kumimoji="0" lang="en-US" sz="1800" b="1" i="0" u="none" strike="noStrike" kern="1200" cap="none" spc="0" normalizeH="0" baseline="0" noProof="0" dirty="0">
                <a:ln>
                  <a:noFill/>
                </a:ln>
                <a:solidFill>
                  <a:srgbClr val="000000"/>
                </a:solidFill>
                <a:effectLst/>
                <a:uLnTx/>
                <a:uFillTx/>
                <a:latin typeface="Times New Roman" pitchFamily="18" charset="0"/>
                <a:ea typeface="+mn-ea"/>
                <a:cs typeface="+mn-cs"/>
              </a:rPr>
              <a:t>2018</a:t>
            </a:r>
          </a:p>
        </p:txBody>
      </p:sp>
      <p:sp>
        <p:nvSpPr>
          <p:cNvPr id="8" name="Rectangle 7"/>
          <p:cNvSpPr>
            <a:spLocks noChangeArrowheads="1"/>
          </p:cNvSpPr>
          <p:nvPr userDrawn="1"/>
        </p:nvSpPr>
        <p:spPr bwMode="auto">
          <a:xfrm>
            <a:off x="5098301" y="332601"/>
            <a:ext cx="3347199"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b">
            <a:spAutoFit/>
          </a:bodyPr>
          <a:lstStyle/>
          <a:p>
            <a:pPr marL="457200" lvl="4" algn="r"/>
            <a:r>
              <a:rPr lang="en-US" sz="1800" b="1" dirty="0"/>
              <a:t>doc.: IEEE </a:t>
            </a:r>
            <a:r>
              <a:rPr lang="en-US" sz="1800" b="1" dirty="0" smtClean="0"/>
              <a:t>802.11-18-1188/r0</a:t>
            </a:r>
            <a:endParaRPr lang="en-US" sz="1800" b="1" dirty="0"/>
          </a:p>
        </p:txBody>
      </p:sp>
    </p:spTree>
    <p:extLst>
      <p:ext uri="{BB962C8B-B14F-4D97-AF65-F5344CB8AC3E}">
        <p14:creationId xmlns:p14="http://schemas.microsoft.com/office/powerpoint/2010/main" val="355785285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GB" dirty="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p>
        </p:txBody>
      </p:sp>
      <p:sp>
        <p:nvSpPr>
          <p:cNvPr id="1029" name="Rectangle 5"/>
          <p:cNvSpPr>
            <a:spLocks noGrp="1" noChangeArrowheads="1"/>
          </p:cNvSpPr>
          <p:nvPr>
            <p:ph type="ftr" sz="quarter" idx="3"/>
          </p:nvPr>
        </p:nvSpPr>
        <p:spPr bwMode="auto">
          <a:xfrm>
            <a:off x="7196247" y="6475413"/>
            <a:ext cx="1347678"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a:defRPr/>
            </a:lvl1pPr>
          </a:lstStyle>
          <a:p>
            <a:pPr>
              <a:defRPr/>
            </a:pPr>
            <a:r>
              <a:rPr lang="en-GB" dirty="0"/>
              <a:t>Onn Haran, Autotalks</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pPr>
              <a:defRPr/>
            </a:pPr>
            <a:r>
              <a:rPr lang="en-GB" dirty="0"/>
              <a:t>Slide </a:t>
            </a:r>
            <a:fld id="{C229C781-9868-4EAE-9E92-FD9A8F450C8C}" type="slidenum">
              <a:rPr lang="en-GB"/>
              <a:pPr>
                <a:defRPr/>
              </a:pPr>
              <a:t>‹#›</a:t>
            </a:fld>
            <a:endParaRPr lang="en-GB" dirty="0"/>
          </a:p>
        </p:txBody>
      </p:sp>
      <p:sp>
        <p:nvSpPr>
          <p:cNvPr id="1031"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1032" name="Rectangle 9"/>
          <p:cNvSpPr>
            <a:spLocks noChangeArrowheads="1"/>
          </p:cNvSpPr>
          <p:nvPr/>
        </p:nvSpPr>
        <p:spPr bwMode="auto">
          <a:xfrm>
            <a:off x="685800" y="6475413"/>
            <a:ext cx="872034"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r>
              <a:rPr lang="en-GB" baseline="0" dirty="0"/>
              <a:t> Submission   </a:t>
            </a:r>
            <a:endParaRPr lang="en-GB" dirty="0"/>
          </a:p>
        </p:txBody>
      </p:sp>
      <p:sp>
        <p:nvSpPr>
          <p:cNvPr id="1033"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Lst>
  <p:hf hdr="0" dt="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www.ieee802.org/11/Reports/ngvsg_update.htm" TargetMode="External"/><Relationship Id="rId2" Type="http://schemas.openxmlformats.org/officeDocument/2006/relationships/hyperlink" Target="http://standards.ieee.org/"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Slide Number Placeholder 4"/>
          <p:cNvSpPr>
            <a:spLocks noGrp="1"/>
          </p:cNvSpPr>
          <p:nvPr>
            <p:ph type="sldNum"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GB"/>
              <a:t>Slide </a:t>
            </a:r>
            <a:fld id="{09260846-F612-4166-AE8A-DF99C3DBA102}" type="slidenum">
              <a:rPr lang="en-GB" smtClean="0"/>
              <a:pPr/>
              <a:t>1</a:t>
            </a:fld>
            <a:endParaRPr lang="en-GB"/>
          </a:p>
        </p:txBody>
      </p:sp>
      <p:sp>
        <p:nvSpPr>
          <p:cNvPr id="3076" name="Rectangle 2"/>
          <p:cNvSpPr>
            <a:spLocks noGrp="1" noChangeArrowheads="1"/>
          </p:cNvSpPr>
          <p:nvPr>
            <p:ph type="title"/>
          </p:nvPr>
        </p:nvSpPr>
        <p:spPr>
          <a:xfrm>
            <a:off x="685800" y="685800"/>
            <a:ext cx="7990656" cy="1231032"/>
          </a:xfrm>
          <a:noFill/>
        </p:spPr>
        <p:txBody>
          <a:bodyPr/>
          <a:lstStyle/>
          <a:p>
            <a:pPr fontAlgn="auto">
              <a:spcBef>
                <a:spcPts val="0"/>
              </a:spcBef>
              <a:spcAft>
                <a:spcPts val="0"/>
              </a:spcAft>
              <a:defRPr/>
            </a:pPr>
            <a:r>
              <a:rPr lang="en-US" dirty="0" smtClean="0"/>
              <a:t>Use cases and requirements for </a:t>
            </a:r>
            <a:br>
              <a:rPr lang="en-US" dirty="0" smtClean="0"/>
            </a:br>
            <a:r>
              <a:rPr lang="en-US" dirty="0" smtClean="0"/>
              <a:t>Next Generation V2X study group </a:t>
            </a:r>
            <a:br>
              <a:rPr lang="en-US" dirty="0" smtClean="0"/>
            </a:br>
            <a:r>
              <a:rPr lang="en-US" dirty="0" smtClean="0"/>
              <a:t>(NGV SG)</a:t>
            </a:r>
            <a:endParaRPr lang="en-US" dirty="0"/>
          </a:p>
        </p:txBody>
      </p:sp>
      <p:sp>
        <p:nvSpPr>
          <p:cNvPr id="3077" name="Rectangle 6"/>
          <p:cNvSpPr>
            <a:spLocks noGrp="1" noChangeArrowheads="1"/>
          </p:cNvSpPr>
          <p:nvPr>
            <p:ph type="body" idx="1"/>
          </p:nvPr>
        </p:nvSpPr>
        <p:spPr>
          <a:xfrm>
            <a:off x="685800" y="2039888"/>
            <a:ext cx="7772400" cy="381000"/>
          </a:xfrm>
          <a:noFill/>
        </p:spPr>
        <p:txBody>
          <a:bodyPr/>
          <a:lstStyle/>
          <a:p>
            <a:pPr algn="ctr">
              <a:buFontTx/>
              <a:buNone/>
            </a:pPr>
            <a:r>
              <a:rPr lang="en-GB" sz="2000" dirty="0"/>
              <a:t>Date:</a:t>
            </a:r>
            <a:r>
              <a:rPr lang="en-GB" sz="2000" b="0" dirty="0"/>
              <a:t> </a:t>
            </a:r>
            <a:r>
              <a:rPr lang="en-GB" sz="2000" b="0" dirty="0" smtClean="0"/>
              <a:t>2018-07-06</a:t>
            </a:r>
            <a:endParaRPr lang="en-GB" sz="2000" b="0" dirty="0"/>
          </a:p>
        </p:txBody>
      </p:sp>
      <p:sp>
        <p:nvSpPr>
          <p:cNvPr id="3079" name="Rectangle 12"/>
          <p:cNvSpPr>
            <a:spLocks noChangeArrowheads="1"/>
          </p:cNvSpPr>
          <p:nvPr/>
        </p:nvSpPr>
        <p:spPr bwMode="auto">
          <a:xfrm>
            <a:off x="533400" y="2300288"/>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p>
            <a:pPr marL="342900" indent="-342900">
              <a:spcBef>
                <a:spcPct val="20000"/>
              </a:spcBef>
            </a:pPr>
            <a:r>
              <a:rPr lang="en-GB" sz="2000" b="1"/>
              <a:t>Authors:</a:t>
            </a:r>
            <a:endParaRPr lang="en-GB" sz="2000"/>
          </a:p>
        </p:txBody>
      </p:sp>
      <p:sp>
        <p:nvSpPr>
          <p:cNvPr id="2" name="Footer Placeholder 1"/>
          <p:cNvSpPr>
            <a:spLocks noGrp="1"/>
          </p:cNvSpPr>
          <p:nvPr>
            <p:ph type="ftr" sz="quarter" idx="10"/>
          </p:nvPr>
        </p:nvSpPr>
        <p:spPr>
          <a:xfrm>
            <a:off x="7196247" y="6475413"/>
            <a:ext cx="1347678" cy="184666"/>
          </a:xfrm>
        </p:spPr>
        <p:txBody>
          <a:bodyPr/>
          <a:lstStyle/>
          <a:p>
            <a:pPr>
              <a:defRPr/>
            </a:pPr>
            <a:r>
              <a:rPr lang="en-GB" dirty="0"/>
              <a:t>Onn Haran, Autotalks</a:t>
            </a:r>
          </a:p>
        </p:txBody>
      </p:sp>
      <p:graphicFrame>
        <p:nvGraphicFramePr>
          <p:cNvPr id="8" name="Object 3"/>
          <p:cNvGraphicFramePr>
            <a:graphicFrameLocks noChangeAspect="1"/>
          </p:cNvGraphicFramePr>
          <p:nvPr>
            <p:extLst>
              <p:ext uri="{D42A27DB-BD31-4B8C-83A1-F6EECF244321}">
                <p14:modId xmlns:p14="http://schemas.microsoft.com/office/powerpoint/2010/main" val="4243625581"/>
              </p:ext>
            </p:extLst>
          </p:nvPr>
        </p:nvGraphicFramePr>
        <p:xfrm>
          <a:off x="693738" y="2728913"/>
          <a:ext cx="7624762" cy="2874962"/>
        </p:xfrm>
        <a:graphic>
          <a:graphicData uri="http://schemas.openxmlformats.org/presentationml/2006/ole">
            <mc:AlternateContent xmlns:mc="http://schemas.openxmlformats.org/markup-compatibility/2006">
              <mc:Choice xmlns:v="urn:schemas-microsoft-com:vml" Requires="v">
                <p:oleObj spid="_x0000_s4103" name="Document" r:id="rId4" imgW="8234562" imgH="3106756" progId="Word.Document.8">
                  <p:embed/>
                </p:oleObj>
              </mc:Choice>
              <mc:Fallback>
                <p:oleObj name="Document" r:id="rId4" imgW="8234562" imgH="3106756" progId="Word.Document.8">
                  <p:embed/>
                  <p:pic>
                    <p:nvPicPr>
                      <p:cNvPr id="0" name=""/>
                      <p:cNvPicPr>
                        <a:picLocks noChangeAspect="1" noChangeArrowheads="1"/>
                      </p:cNvPicPr>
                      <p:nvPr/>
                    </p:nvPicPr>
                    <p:blipFill>
                      <a:blip r:embed="rId5"/>
                      <a:srcRect/>
                      <a:stretch>
                        <a:fillRect/>
                      </a:stretch>
                    </p:blipFill>
                    <p:spPr bwMode="auto">
                      <a:xfrm>
                        <a:off x="693738" y="2728913"/>
                        <a:ext cx="7624762" cy="2874962"/>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Tree>
    <p:extLst>
      <p:ext uri="{BB962C8B-B14F-4D97-AF65-F5344CB8AC3E}">
        <p14:creationId xmlns:p14="http://schemas.microsoft.com/office/powerpoint/2010/main" val="340154015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5. Vehicular </a:t>
            </a:r>
            <a:r>
              <a:rPr lang="en-US" dirty="0" smtClean="0"/>
              <a:t>Positioning &amp; Location</a:t>
            </a:r>
            <a:endParaRPr lang="en-US" dirty="0"/>
          </a:p>
        </p:txBody>
      </p:sp>
      <p:sp>
        <p:nvSpPr>
          <p:cNvPr id="3" name="Content Placeholder 2"/>
          <p:cNvSpPr>
            <a:spLocks noGrp="1"/>
          </p:cNvSpPr>
          <p:nvPr>
            <p:ph idx="1"/>
          </p:nvPr>
        </p:nvSpPr>
        <p:spPr>
          <a:xfrm>
            <a:off x="662210" y="1556792"/>
            <a:ext cx="8481790" cy="4824536"/>
          </a:xfrm>
        </p:spPr>
        <p:txBody>
          <a:bodyPr/>
          <a:lstStyle/>
          <a:p>
            <a:r>
              <a:rPr lang="en-US" sz="2000" dirty="0"/>
              <a:t>Overview:</a:t>
            </a:r>
          </a:p>
          <a:p>
            <a:pPr lvl="1"/>
            <a:r>
              <a:rPr lang="en-US" sz="1800" dirty="0" smtClean="0"/>
              <a:t>Positioning of the vehicle </a:t>
            </a:r>
            <a:r>
              <a:rPr lang="en-US" sz="1800" dirty="0" err="1" smtClean="0"/>
              <a:t>wrt</a:t>
            </a:r>
            <a:r>
              <a:rPr lang="en-US" sz="1800" dirty="0" smtClean="0"/>
              <a:t> other road-users:</a:t>
            </a:r>
          </a:p>
          <a:p>
            <a:pPr lvl="2"/>
            <a:r>
              <a:rPr lang="en-US" sz="1600" dirty="0" smtClean="0"/>
              <a:t>Radar </a:t>
            </a:r>
            <a:r>
              <a:rPr lang="en-US" sz="1600" dirty="0"/>
              <a:t>technology is not always accurate, </a:t>
            </a:r>
            <a:r>
              <a:rPr lang="en-US" sz="1600" dirty="0" smtClean="0"/>
              <a:t>especially in case of pedestrians/bikes. </a:t>
            </a:r>
            <a:r>
              <a:rPr lang="en-US" sz="1600" b="0" dirty="0"/>
              <a:t>Measure accurate distance to other </a:t>
            </a:r>
            <a:r>
              <a:rPr lang="en-US" sz="1600" b="0" dirty="0" smtClean="0"/>
              <a:t>road-users based </a:t>
            </a:r>
            <a:r>
              <a:rPr lang="en-US" sz="1600" b="0" dirty="0"/>
              <a:t>on known antenna </a:t>
            </a:r>
            <a:r>
              <a:rPr lang="en-US" sz="1600" b="0" dirty="0" smtClean="0"/>
              <a:t>position</a:t>
            </a:r>
            <a:r>
              <a:rPr lang="en-US" sz="1600" dirty="0" smtClean="0"/>
              <a:t>.</a:t>
            </a:r>
          </a:p>
          <a:p>
            <a:pPr lvl="1"/>
            <a:r>
              <a:rPr lang="en-US" sz="1800" b="0" dirty="0" smtClean="0"/>
              <a:t>Locating and navigating the car in locations with no GPS coverage, i.e., parking lots or urban canyon.</a:t>
            </a:r>
            <a:endParaRPr lang="en-US" sz="1800" b="0" dirty="0"/>
          </a:p>
          <a:p>
            <a:r>
              <a:rPr lang="en-US" sz="2000" dirty="0"/>
              <a:t>Requirements: </a:t>
            </a:r>
          </a:p>
          <a:p>
            <a:pPr lvl="1"/>
            <a:r>
              <a:rPr lang="en-US" sz="1800" dirty="0" smtClean="0"/>
              <a:t>Positioning:</a:t>
            </a:r>
          </a:p>
          <a:p>
            <a:pPr lvl="2"/>
            <a:r>
              <a:rPr lang="en-US" sz="1600" dirty="0" smtClean="0"/>
              <a:t>0.3m </a:t>
            </a:r>
            <a:r>
              <a:rPr lang="en-US" sz="1600" dirty="0"/>
              <a:t>LoS accuracy, 10Hz typical refresh rate, w</a:t>
            </a:r>
            <a:r>
              <a:rPr lang="en-US" sz="1600" dirty="0" smtClean="0"/>
              <a:t>ith </a:t>
            </a:r>
            <a:r>
              <a:rPr lang="en-US" sz="1600" dirty="0"/>
              <a:t>or without orientation. </a:t>
            </a:r>
          </a:p>
          <a:p>
            <a:pPr lvl="2"/>
            <a:r>
              <a:rPr lang="en-US" sz="1600" dirty="0"/>
              <a:t>V2V, V2I and V2P operation, with variable refresh rate</a:t>
            </a:r>
            <a:r>
              <a:rPr lang="en-US" sz="1600" dirty="0" smtClean="0"/>
              <a:t>.</a:t>
            </a:r>
          </a:p>
          <a:p>
            <a:pPr lvl="1"/>
            <a:r>
              <a:rPr lang="en-US" sz="1800" dirty="0" smtClean="0"/>
              <a:t>Location: </a:t>
            </a:r>
            <a:r>
              <a:rPr lang="en-US" sz="1800" dirty="0"/>
              <a:t>1-2m </a:t>
            </a:r>
            <a:r>
              <a:rPr lang="en-US" sz="1800" dirty="0" err="1"/>
              <a:t>NLoS</a:t>
            </a:r>
            <a:r>
              <a:rPr lang="en-US" sz="1800" dirty="0"/>
              <a:t> positioning accuracy, 10hz refresh rate</a:t>
            </a:r>
            <a:r>
              <a:rPr lang="en-US" sz="1800" dirty="0" smtClean="0"/>
              <a:t>.</a:t>
            </a:r>
            <a:endParaRPr lang="en-US" sz="1800" dirty="0"/>
          </a:p>
          <a:p>
            <a:r>
              <a:rPr lang="en-US" sz="2000" dirty="0"/>
              <a:t>Limitations:</a:t>
            </a:r>
          </a:p>
          <a:p>
            <a:pPr lvl="1"/>
            <a:r>
              <a:rPr lang="en-US" sz="1800" dirty="0"/>
              <a:t>Higher accuracy is normally achieved via larger bandwidth which allow higher channel resolutions. </a:t>
            </a:r>
          </a:p>
          <a:p>
            <a:endParaRPr lang="en-US" sz="2000" dirty="0"/>
          </a:p>
        </p:txBody>
      </p:sp>
      <p:sp>
        <p:nvSpPr>
          <p:cNvPr id="4" name="Footer Placeholder 3"/>
          <p:cNvSpPr>
            <a:spLocks noGrp="1"/>
          </p:cNvSpPr>
          <p:nvPr>
            <p:ph type="ftr" sz="quarter" idx="10"/>
          </p:nvPr>
        </p:nvSpPr>
        <p:spPr/>
        <p:txBody>
          <a:bodyPr/>
          <a:lstStyle/>
          <a:p>
            <a:pPr>
              <a:defRPr/>
            </a:pPr>
            <a:r>
              <a:rPr lang="en-GB" dirty="0"/>
              <a:t>Onn Haran, Autotalks</a:t>
            </a:r>
          </a:p>
        </p:txBody>
      </p:sp>
      <p:sp>
        <p:nvSpPr>
          <p:cNvPr id="5" name="Slide Number Placeholder 4"/>
          <p:cNvSpPr>
            <a:spLocks noGrp="1"/>
          </p:cNvSpPr>
          <p:nvPr>
            <p:ph type="sldNum" sz="quarter" idx="11"/>
          </p:nvPr>
        </p:nvSpPr>
        <p:spPr/>
        <p:txBody>
          <a:bodyPr/>
          <a:lstStyle/>
          <a:p>
            <a:pPr>
              <a:defRPr/>
            </a:pPr>
            <a:r>
              <a:rPr lang="en-GB" dirty="0"/>
              <a:t>Slide </a:t>
            </a:r>
            <a:fld id="{291230A6-1ED8-40C7-B3D0-82B1B9814FDB}" type="slidenum">
              <a:rPr lang="en-GB" smtClean="0"/>
              <a:pPr>
                <a:defRPr/>
              </a:pPr>
              <a:t>10</a:t>
            </a:fld>
            <a:endParaRPr lang="en-GB" dirty="0"/>
          </a:p>
        </p:txBody>
      </p:sp>
    </p:spTree>
    <p:extLst>
      <p:ext uri="{BB962C8B-B14F-4D97-AF65-F5344CB8AC3E}">
        <p14:creationId xmlns:p14="http://schemas.microsoft.com/office/powerpoint/2010/main" val="402607922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6</a:t>
            </a:r>
            <a:r>
              <a:rPr lang="en-US" dirty="0" smtClean="0"/>
              <a:t>. </a:t>
            </a:r>
            <a:r>
              <a:rPr lang="en-US" dirty="0"/>
              <a:t>Automated Driving Assistance</a:t>
            </a:r>
          </a:p>
        </p:txBody>
      </p:sp>
      <p:sp>
        <p:nvSpPr>
          <p:cNvPr id="3" name="Content Placeholder 2"/>
          <p:cNvSpPr>
            <a:spLocks noGrp="1"/>
          </p:cNvSpPr>
          <p:nvPr>
            <p:ph idx="1"/>
          </p:nvPr>
        </p:nvSpPr>
        <p:spPr>
          <a:xfrm>
            <a:off x="685800" y="1628800"/>
            <a:ext cx="7918648" cy="4824536"/>
          </a:xfrm>
        </p:spPr>
        <p:txBody>
          <a:bodyPr>
            <a:normAutofit/>
          </a:bodyPr>
          <a:lstStyle/>
          <a:p>
            <a:r>
              <a:rPr lang="en-US" dirty="0"/>
              <a:t>Overview: </a:t>
            </a:r>
            <a:r>
              <a:rPr lang="en-US" b="0" dirty="0"/>
              <a:t>Coordinated vehicle maneuvers </a:t>
            </a:r>
          </a:p>
          <a:p>
            <a:pPr lvl="1"/>
            <a:r>
              <a:rPr lang="en-US" sz="2100" dirty="0"/>
              <a:t>Vehicle shares their future path and potentially adjusts it according to paths of vehicles in proximity</a:t>
            </a:r>
          </a:p>
          <a:p>
            <a:r>
              <a:rPr lang="en-US" dirty="0"/>
              <a:t>Deployment timeline: </a:t>
            </a:r>
            <a:r>
              <a:rPr lang="en-US" b="0" dirty="0"/>
              <a:t>&gt;2025 (expected)</a:t>
            </a:r>
          </a:p>
          <a:p>
            <a:r>
              <a:rPr lang="en-US" dirty="0"/>
              <a:t>Requirements: </a:t>
            </a:r>
          </a:p>
          <a:p>
            <a:pPr lvl="1"/>
            <a:r>
              <a:rPr lang="en-US" b="0" dirty="0"/>
              <a:t>Multi-channel operation, maximizing availability of safety and Automated Driving channels</a:t>
            </a:r>
          </a:p>
          <a:p>
            <a:pPr lvl="1"/>
            <a:r>
              <a:rPr lang="en-US" b="0" dirty="0"/>
              <a:t>Packet NGV should carry higher number (&gt;50%) </a:t>
            </a:r>
            <a:r>
              <a:rPr lang="en-US" dirty="0"/>
              <a:t>of transmitted bytes than </a:t>
            </a:r>
            <a:r>
              <a:rPr lang="en-US" b="0" dirty="0"/>
              <a:t>IEEE802.11p packet under same conditions (packet duration, PER, range, wireless channel)</a:t>
            </a:r>
          </a:p>
          <a:p>
            <a:r>
              <a:rPr lang="en-US" dirty="0"/>
              <a:t>Limitations:</a:t>
            </a:r>
          </a:p>
        </p:txBody>
      </p:sp>
      <p:sp>
        <p:nvSpPr>
          <p:cNvPr id="4" name="Footer Placeholder 3"/>
          <p:cNvSpPr>
            <a:spLocks noGrp="1"/>
          </p:cNvSpPr>
          <p:nvPr>
            <p:ph type="ftr" sz="quarter" idx="10"/>
          </p:nvPr>
        </p:nvSpPr>
        <p:spPr>
          <a:xfrm>
            <a:off x="7196247" y="6475413"/>
            <a:ext cx="1347678" cy="184666"/>
          </a:xfrm>
        </p:spPr>
        <p:txBody>
          <a:bodyPr/>
          <a:lstStyle/>
          <a:p>
            <a:pPr>
              <a:defRPr/>
            </a:pPr>
            <a:r>
              <a:rPr lang="en-GB" dirty="0"/>
              <a:t>Onn Haran, Autotalks</a:t>
            </a:r>
          </a:p>
        </p:txBody>
      </p:sp>
      <p:sp>
        <p:nvSpPr>
          <p:cNvPr id="5" name="Slide Number Placeholder 4"/>
          <p:cNvSpPr>
            <a:spLocks noGrp="1"/>
          </p:cNvSpPr>
          <p:nvPr>
            <p:ph type="sldNum" sz="quarter" idx="11"/>
          </p:nvPr>
        </p:nvSpPr>
        <p:spPr/>
        <p:txBody>
          <a:bodyPr/>
          <a:lstStyle/>
          <a:p>
            <a:pPr>
              <a:defRPr/>
            </a:pPr>
            <a:r>
              <a:rPr lang="en-GB" dirty="0"/>
              <a:t>Slide </a:t>
            </a:r>
            <a:fld id="{291230A6-1ED8-40C7-B3D0-82B1B9814FDB}" type="slidenum">
              <a:rPr lang="en-GB" smtClean="0"/>
              <a:pPr>
                <a:defRPr/>
              </a:pPr>
              <a:t>11</a:t>
            </a:fld>
            <a:endParaRPr lang="en-GB" dirty="0"/>
          </a:p>
        </p:txBody>
      </p:sp>
    </p:spTree>
    <p:extLst>
      <p:ext uri="{BB962C8B-B14F-4D97-AF65-F5344CB8AC3E}">
        <p14:creationId xmlns:p14="http://schemas.microsoft.com/office/powerpoint/2010/main" val="131988089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a:t>Requirements Summary</a:t>
            </a:r>
          </a:p>
        </p:txBody>
      </p:sp>
      <p:sp>
        <p:nvSpPr>
          <p:cNvPr id="3" name="Content Placeholder 2"/>
          <p:cNvSpPr>
            <a:spLocks noGrp="1"/>
          </p:cNvSpPr>
          <p:nvPr>
            <p:ph idx="1"/>
          </p:nvPr>
        </p:nvSpPr>
        <p:spPr>
          <a:xfrm>
            <a:off x="755576" y="1772816"/>
            <a:ext cx="8206680" cy="4114800"/>
          </a:xfrm>
        </p:spPr>
        <p:txBody>
          <a:bodyPr/>
          <a:lstStyle/>
          <a:p>
            <a:r>
              <a:rPr lang="en-US" altLang="zh-CN" dirty="0"/>
              <a:t>Backward compatible mode</a:t>
            </a:r>
          </a:p>
          <a:p>
            <a:pPr lvl="1"/>
            <a:r>
              <a:rPr lang="en-US" altLang="zh-CN" dirty="0"/>
              <a:t>Antenna diversity (transmit and receive)</a:t>
            </a:r>
            <a:endParaRPr lang="en-US" dirty="0"/>
          </a:p>
          <a:p>
            <a:pPr lvl="1"/>
            <a:r>
              <a:rPr lang="en-US" dirty="0"/>
              <a:t>Longer range (nice to have)</a:t>
            </a:r>
          </a:p>
          <a:p>
            <a:r>
              <a:rPr lang="en-US" dirty="0"/>
              <a:t>Potential non-backward compatible mode</a:t>
            </a:r>
          </a:p>
          <a:p>
            <a:pPr lvl="1"/>
            <a:r>
              <a:rPr lang="en-US" dirty="0"/>
              <a:t>High throughput</a:t>
            </a:r>
          </a:p>
          <a:p>
            <a:pPr lvl="1"/>
            <a:r>
              <a:rPr lang="en-US" dirty="0"/>
              <a:t>High channel utilization </a:t>
            </a:r>
          </a:p>
          <a:p>
            <a:pPr lvl="1"/>
            <a:r>
              <a:rPr lang="en-US" dirty="0"/>
              <a:t>Up to 500km/h relative speed operation </a:t>
            </a:r>
          </a:p>
          <a:p>
            <a:pPr lvl="1"/>
            <a:r>
              <a:rPr lang="en-US" dirty="0"/>
              <a:t>Migration to backward compatible mode</a:t>
            </a:r>
          </a:p>
          <a:p>
            <a:r>
              <a:rPr lang="en-US" dirty="0"/>
              <a:t>Multi-channel operation </a:t>
            </a:r>
          </a:p>
          <a:p>
            <a:pPr lvl="1"/>
            <a:r>
              <a:rPr lang="en-US" dirty="0"/>
              <a:t>High availability of safety channel</a:t>
            </a:r>
          </a:p>
          <a:p>
            <a:pPr lvl="1"/>
            <a:r>
              <a:rPr lang="en-US" dirty="0"/>
              <a:t>High utilization of all channels</a:t>
            </a:r>
          </a:p>
          <a:p>
            <a:pPr lvl="1"/>
            <a:endParaRPr lang="en-US" sz="1600" dirty="0">
              <a:solidFill>
                <a:srgbClr val="FF0000"/>
              </a:solidFill>
            </a:endParaRPr>
          </a:p>
          <a:p>
            <a:endParaRPr lang="en-US" sz="2800" dirty="0"/>
          </a:p>
        </p:txBody>
      </p:sp>
      <p:sp>
        <p:nvSpPr>
          <p:cNvPr id="5" name="Slide Number Placeholder 4"/>
          <p:cNvSpPr>
            <a:spLocks noGrp="1"/>
          </p:cNvSpPr>
          <p:nvPr>
            <p:ph type="sldNum" sz="quarter" idx="11"/>
          </p:nvPr>
        </p:nvSpPr>
        <p:spPr/>
        <p:txBody>
          <a:bodyPr/>
          <a:lstStyle/>
          <a:p>
            <a:pPr>
              <a:defRPr/>
            </a:pPr>
            <a:r>
              <a:rPr lang="en-GB" dirty="0"/>
              <a:t>Slide </a:t>
            </a:r>
            <a:fld id="{291230A6-1ED8-40C7-B3D0-82B1B9814FDB}" type="slidenum">
              <a:rPr lang="en-GB" smtClean="0"/>
              <a:pPr>
                <a:defRPr/>
              </a:pPr>
              <a:t>12</a:t>
            </a:fld>
            <a:endParaRPr lang="en-GB" dirty="0"/>
          </a:p>
        </p:txBody>
      </p:sp>
      <p:sp>
        <p:nvSpPr>
          <p:cNvPr id="7" name="页脚占位符 3"/>
          <p:cNvSpPr>
            <a:spLocks noGrp="1"/>
          </p:cNvSpPr>
          <p:nvPr>
            <p:ph type="ftr" sz="quarter" idx="10"/>
          </p:nvPr>
        </p:nvSpPr>
        <p:spPr>
          <a:xfrm>
            <a:off x="7196247" y="6475413"/>
            <a:ext cx="1347678" cy="184666"/>
          </a:xfrm>
        </p:spPr>
        <p:txBody>
          <a:bodyPr/>
          <a:lstStyle/>
          <a:p>
            <a:pPr>
              <a:defRPr/>
            </a:pPr>
            <a:r>
              <a:rPr lang="en-GB" altLang="zh-CN" dirty="0"/>
              <a:t>Onn Haran, Autotalks</a:t>
            </a:r>
          </a:p>
        </p:txBody>
      </p:sp>
    </p:spTree>
    <p:extLst>
      <p:ext uri="{BB962C8B-B14F-4D97-AF65-F5344CB8AC3E}">
        <p14:creationId xmlns:p14="http://schemas.microsoft.com/office/powerpoint/2010/main" val="303382555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References</a:t>
            </a:r>
          </a:p>
        </p:txBody>
      </p:sp>
      <p:sp>
        <p:nvSpPr>
          <p:cNvPr id="3" name="Content Placeholder 2"/>
          <p:cNvSpPr>
            <a:spLocks noGrp="1"/>
          </p:cNvSpPr>
          <p:nvPr>
            <p:ph idx="1"/>
          </p:nvPr>
        </p:nvSpPr>
        <p:spPr/>
        <p:txBody>
          <a:bodyPr>
            <a:normAutofit/>
          </a:bodyPr>
          <a:lstStyle/>
          <a:p>
            <a:endParaRPr lang="en-US" dirty="0"/>
          </a:p>
        </p:txBody>
      </p:sp>
      <p:sp>
        <p:nvSpPr>
          <p:cNvPr id="4" name="Footer Placeholder 3"/>
          <p:cNvSpPr>
            <a:spLocks noGrp="1"/>
          </p:cNvSpPr>
          <p:nvPr>
            <p:ph type="ftr" sz="quarter" idx="10"/>
          </p:nvPr>
        </p:nvSpPr>
        <p:spPr>
          <a:xfrm>
            <a:off x="7196247" y="6475413"/>
            <a:ext cx="1347678" cy="184666"/>
          </a:xfrm>
        </p:spPr>
        <p:txBody>
          <a:bodyPr/>
          <a:lstStyle/>
          <a:p>
            <a:pPr>
              <a:defRPr/>
            </a:pPr>
            <a:r>
              <a:rPr lang="en-GB" dirty="0"/>
              <a:t>Onn Haran, Autotalks</a:t>
            </a:r>
          </a:p>
        </p:txBody>
      </p:sp>
      <p:sp>
        <p:nvSpPr>
          <p:cNvPr id="5" name="Slide Number Placeholder 4"/>
          <p:cNvSpPr>
            <a:spLocks noGrp="1"/>
          </p:cNvSpPr>
          <p:nvPr>
            <p:ph type="sldNum" sz="quarter" idx="11"/>
          </p:nvPr>
        </p:nvSpPr>
        <p:spPr/>
        <p:txBody>
          <a:bodyPr/>
          <a:lstStyle/>
          <a:p>
            <a:pPr>
              <a:defRPr/>
            </a:pPr>
            <a:r>
              <a:rPr lang="en-GB" dirty="0"/>
              <a:t>Slide </a:t>
            </a:r>
            <a:fld id="{291230A6-1ED8-40C7-B3D0-82B1B9814FDB}" type="slidenum">
              <a:rPr lang="en-GB" smtClean="0"/>
              <a:pPr>
                <a:defRPr/>
              </a:pPr>
              <a:t>13</a:t>
            </a:fld>
            <a:endParaRPr lang="en-GB" dirty="0"/>
          </a:p>
        </p:txBody>
      </p:sp>
    </p:spTree>
    <p:extLst>
      <p:ext uri="{BB962C8B-B14F-4D97-AF65-F5344CB8AC3E}">
        <p14:creationId xmlns:p14="http://schemas.microsoft.com/office/powerpoint/2010/main" val="36107240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Abstract</a:t>
            </a:r>
          </a:p>
        </p:txBody>
      </p:sp>
      <p:sp>
        <p:nvSpPr>
          <p:cNvPr id="3" name="Content Placeholder 2"/>
          <p:cNvSpPr>
            <a:spLocks noGrp="1"/>
          </p:cNvSpPr>
          <p:nvPr>
            <p:ph idx="1"/>
          </p:nvPr>
        </p:nvSpPr>
        <p:spPr/>
        <p:txBody>
          <a:bodyPr>
            <a:normAutofit fontScale="92500" lnSpcReduction="20000"/>
          </a:bodyPr>
          <a:lstStyle/>
          <a:p>
            <a:r>
              <a:rPr lang="en-GB" altLang="en-US" dirty="0"/>
              <a:t>As part of the effort to develop a PAR and 5C for Next Generation V2X (NGV), the IEEE 802.11 Working Group is interested in input on prioritization of usage scenarios and requirements from the following stakeholders:</a:t>
            </a:r>
          </a:p>
          <a:p>
            <a:pPr lvl="1"/>
            <a:r>
              <a:rPr lang="en-US" dirty="0"/>
              <a:t>Wi-Fi Alliance Automotive MSTG </a:t>
            </a:r>
          </a:p>
          <a:p>
            <a:pPr lvl="1"/>
            <a:r>
              <a:rPr lang="en-US" dirty="0"/>
              <a:t>Car-2-Car Communication Consortium (C2C-CC)</a:t>
            </a:r>
          </a:p>
          <a:p>
            <a:pPr lvl="1"/>
            <a:r>
              <a:rPr lang="en-US" dirty="0"/>
              <a:t>Crash Avoidance Metrics Partnership (CAMP)</a:t>
            </a:r>
          </a:p>
          <a:p>
            <a:pPr lvl="1"/>
            <a:r>
              <a:rPr lang="en-US" dirty="0"/>
              <a:t>SAE</a:t>
            </a:r>
          </a:p>
          <a:p>
            <a:pPr lvl="1"/>
            <a:r>
              <a:rPr lang="en-US" dirty="0"/>
              <a:t>OmniAir</a:t>
            </a:r>
          </a:p>
          <a:p>
            <a:pPr lvl="1"/>
            <a:endParaRPr lang="en-US" dirty="0"/>
          </a:p>
          <a:p>
            <a:endParaRPr lang="en-US" dirty="0"/>
          </a:p>
          <a:p>
            <a:r>
              <a:rPr lang="en-GB" altLang="en-US" dirty="0"/>
              <a:t>This document presents some context and gathers use cases and requirements that have been discussed in NGV SG.</a:t>
            </a:r>
          </a:p>
          <a:p>
            <a:endParaRPr lang="en-US" dirty="0"/>
          </a:p>
        </p:txBody>
      </p:sp>
      <p:sp>
        <p:nvSpPr>
          <p:cNvPr id="4" name="Footer Placeholder 3"/>
          <p:cNvSpPr>
            <a:spLocks noGrp="1"/>
          </p:cNvSpPr>
          <p:nvPr>
            <p:ph type="ftr" sz="quarter" idx="10"/>
          </p:nvPr>
        </p:nvSpPr>
        <p:spPr>
          <a:xfrm>
            <a:off x="7196247" y="6475413"/>
            <a:ext cx="1347678" cy="184666"/>
          </a:xfrm>
        </p:spPr>
        <p:txBody>
          <a:bodyPr/>
          <a:lstStyle/>
          <a:p>
            <a:pPr>
              <a:defRPr/>
            </a:pPr>
            <a:r>
              <a:rPr lang="en-GB" dirty="0"/>
              <a:t>Onn Haran, Autotalks</a:t>
            </a:r>
          </a:p>
        </p:txBody>
      </p:sp>
      <p:sp>
        <p:nvSpPr>
          <p:cNvPr id="5" name="Slide Number Placeholder 4"/>
          <p:cNvSpPr>
            <a:spLocks noGrp="1"/>
          </p:cNvSpPr>
          <p:nvPr>
            <p:ph type="sldNum" sz="quarter" idx="11"/>
          </p:nvPr>
        </p:nvSpPr>
        <p:spPr/>
        <p:txBody>
          <a:bodyPr/>
          <a:lstStyle/>
          <a:p>
            <a:pPr>
              <a:defRPr/>
            </a:pPr>
            <a:r>
              <a:rPr lang="en-GB" dirty="0"/>
              <a:t>Slide </a:t>
            </a:r>
            <a:fld id="{291230A6-1ED8-40C7-B3D0-82B1B9814FDB}" type="slidenum">
              <a:rPr lang="en-GB" smtClean="0"/>
              <a:pPr>
                <a:defRPr/>
              </a:pPr>
              <a:t>2</a:t>
            </a:fld>
            <a:endParaRPr lang="en-GB" dirty="0"/>
          </a:p>
        </p:txBody>
      </p:sp>
    </p:spTree>
    <p:extLst>
      <p:ext uri="{BB962C8B-B14F-4D97-AF65-F5344CB8AC3E}">
        <p14:creationId xmlns:p14="http://schemas.microsoft.com/office/powerpoint/2010/main" val="2441129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685800"/>
            <a:ext cx="8280920" cy="1066800"/>
          </a:xfrm>
        </p:spPr>
        <p:txBody>
          <a:bodyPr/>
          <a:lstStyle/>
          <a:p>
            <a:r>
              <a:rPr lang="en-US" dirty="0"/>
              <a:t>Context: Creation of NGV SG in IEEE 802.11</a:t>
            </a:r>
          </a:p>
        </p:txBody>
      </p:sp>
      <p:sp>
        <p:nvSpPr>
          <p:cNvPr id="3" name="Content Placeholder 2"/>
          <p:cNvSpPr>
            <a:spLocks noGrp="1"/>
          </p:cNvSpPr>
          <p:nvPr>
            <p:ph idx="1"/>
          </p:nvPr>
        </p:nvSpPr>
        <p:spPr>
          <a:xfrm>
            <a:off x="649796" y="1786910"/>
            <a:ext cx="7772400" cy="4114800"/>
          </a:xfrm>
        </p:spPr>
        <p:txBody>
          <a:bodyPr/>
          <a:lstStyle/>
          <a:p>
            <a:r>
              <a:rPr lang="en-GB" sz="1800" b="0" dirty="0"/>
              <a:t>In May 2018, IEEE, the world's largest technical professional organization dedicated to advancing technology for humanity, and the </a:t>
            </a:r>
            <a:r>
              <a:rPr lang="en-GB" sz="1800" b="0" u="sng" dirty="0">
                <a:hlinkClick r:id="rId2"/>
              </a:rPr>
              <a:t>IEEE Standards Association (IEEE-SA)</a:t>
            </a:r>
            <a:r>
              <a:rPr lang="en-GB" sz="1800" b="0" dirty="0"/>
              <a:t>, announced the formation a new study group focused on advancing the technology and deployment of the IEEE 802.11 standard, commonly referred to as “Wi-Fi®”, in Vehicular Environments. The study group is in its initial stage, encouraging stakeholder participation to define the scope of IEEE 802.11 standard amendments that address next generation V2X requirements. </a:t>
            </a:r>
            <a:endParaRPr lang="en-US" sz="1800" b="0" dirty="0"/>
          </a:p>
          <a:p>
            <a:r>
              <a:rPr lang="en-GB" sz="1800" b="0" dirty="0"/>
              <a:t>The IEEE 802.11 Next Generation V2X (NGV) Study Group is exploring ways to leverage more recent 802.11 technologies to address new applications of wireless access in vehicular environments, where new requirements for higher throughput, improved reliability and efficiency, and/or extended range are anticipated. </a:t>
            </a:r>
            <a:endParaRPr lang="en-US" sz="1800" b="0" dirty="0"/>
          </a:p>
          <a:p>
            <a:r>
              <a:rPr lang="en-GB" sz="1800" b="0" dirty="0"/>
              <a:t>For more information, please visit </a:t>
            </a:r>
            <a:r>
              <a:rPr lang="en-GB" sz="1800" b="0" u="sng" dirty="0">
                <a:hlinkClick r:id="rId3"/>
              </a:rPr>
              <a:t>IEEE 802.11 Next Generation V2X (NGV) Study Group</a:t>
            </a:r>
            <a:endParaRPr lang="en-US" sz="1800" b="0" dirty="0"/>
          </a:p>
        </p:txBody>
      </p:sp>
      <p:sp>
        <p:nvSpPr>
          <p:cNvPr id="4" name="Footer Placeholder 3"/>
          <p:cNvSpPr>
            <a:spLocks noGrp="1"/>
          </p:cNvSpPr>
          <p:nvPr>
            <p:ph type="ftr" sz="quarter" idx="10"/>
          </p:nvPr>
        </p:nvSpPr>
        <p:spPr/>
        <p:txBody>
          <a:bodyPr/>
          <a:lstStyle/>
          <a:p>
            <a:pPr>
              <a:defRPr/>
            </a:pPr>
            <a:r>
              <a:rPr lang="en-GB" dirty="0"/>
              <a:t>Onn Haran, Autotalks</a:t>
            </a:r>
          </a:p>
        </p:txBody>
      </p:sp>
      <p:sp>
        <p:nvSpPr>
          <p:cNvPr id="5" name="Slide Number Placeholder 4"/>
          <p:cNvSpPr>
            <a:spLocks noGrp="1"/>
          </p:cNvSpPr>
          <p:nvPr>
            <p:ph type="sldNum" sz="quarter" idx="11"/>
          </p:nvPr>
        </p:nvSpPr>
        <p:spPr/>
        <p:txBody>
          <a:bodyPr/>
          <a:lstStyle/>
          <a:p>
            <a:pPr>
              <a:defRPr/>
            </a:pPr>
            <a:r>
              <a:rPr lang="en-GB" dirty="0"/>
              <a:t>Slide </a:t>
            </a:r>
            <a:fld id="{291230A6-1ED8-40C7-B3D0-82B1B9814FDB}" type="slidenum">
              <a:rPr lang="en-GB" smtClean="0"/>
              <a:pPr>
                <a:defRPr/>
              </a:pPr>
              <a:t>3</a:t>
            </a:fld>
            <a:endParaRPr lang="en-GB" dirty="0"/>
          </a:p>
        </p:txBody>
      </p:sp>
    </p:spTree>
    <p:extLst>
      <p:ext uri="{BB962C8B-B14F-4D97-AF65-F5344CB8AC3E}">
        <p14:creationId xmlns:p14="http://schemas.microsoft.com/office/powerpoint/2010/main" val="33193783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32656"/>
            <a:ext cx="7772400" cy="1066800"/>
          </a:xfrm>
        </p:spPr>
        <p:txBody>
          <a:bodyPr/>
          <a:lstStyle/>
          <a:p>
            <a:r>
              <a:rPr lang="en-US" dirty="0"/>
              <a:t>Terminology</a:t>
            </a:r>
          </a:p>
        </p:txBody>
      </p:sp>
      <p:sp>
        <p:nvSpPr>
          <p:cNvPr id="3" name="Content Placeholder 2"/>
          <p:cNvSpPr>
            <a:spLocks noGrp="1"/>
          </p:cNvSpPr>
          <p:nvPr>
            <p:ph idx="1"/>
          </p:nvPr>
        </p:nvSpPr>
        <p:spPr>
          <a:xfrm>
            <a:off x="685800" y="1268760"/>
            <a:ext cx="7772400" cy="5040560"/>
          </a:xfrm>
        </p:spPr>
        <p:txBody>
          <a:bodyPr>
            <a:normAutofit/>
          </a:bodyPr>
          <a:lstStyle/>
          <a:p>
            <a:pPr marL="342900" lvl="1" indent="-342900">
              <a:buFontTx/>
              <a:buChar char="•"/>
            </a:pPr>
            <a:r>
              <a:rPr lang="en-US" altLang="en-US" sz="1800" b="1" dirty="0"/>
              <a:t>Backward Compatible – </a:t>
            </a:r>
            <a:r>
              <a:rPr lang="en-US" altLang="en-US" sz="1800" dirty="0"/>
              <a:t>IEEE802.</a:t>
            </a:r>
            <a:r>
              <a:rPr lang="en-US" sz="1800" dirty="0"/>
              <a:t>11p devices to be able to decode backward compatible NGV transmissions, and NGV devices to be able to decode IEEE802.11p transmissions</a:t>
            </a:r>
            <a:endParaRPr lang="en-US" altLang="en-US" sz="1800" b="1" dirty="0"/>
          </a:p>
          <a:p>
            <a:pPr marL="342900" lvl="1" indent="-342900">
              <a:buFontTx/>
              <a:buChar char="•"/>
            </a:pPr>
            <a:r>
              <a:rPr lang="en-US" altLang="en-US" sz="1800" b="1" dirty="0"/>
              <a:t>Co-existence</a:t>
            </a:r>
            <a:r>
              <a:rPr lang="en-US" altLang="en-US" sz="1800" dirty="0"/>
              <a:t> – IEEE802.</a:t>
            </a:r>
            <a:r>
              <a:rPr lang="en-US" sz="1800" dirty="0"/>
              <a:t>11p devices to be able to detect NGV transmissions (and hence defer from transmissions during NGV transmissions causing collisions) and vice versa</a:t>
            </a:r>
          </a:p>
          <a:p>
            <a:pPr marL="342900" lvl="1" indent="-342900">
              <a:buFontTx/>
              <a:buChar char="•"/>
            </a:pPr>
            <a:r>
              <a:rPr lang="en-US" altLang="en-US" sz="1800" b="1" dirty="0"/>
              <a:t>Fairness</a:t>
            </a:r>
            <a:r>
              <a:rPr lang="en-US" altLang="en-US" sz="1800" dirty="0"/>
              <a:t> – Ability of IEEE802.</a:t>
            </a:r>
            <a:r>
              <a:rPr lang="en-US" sz="1800" dirty="0"/>
              <a:t>11p devices to compete fairly with NGV devices for channel access</a:t>
            </a:r>
            <a:endParaRPr lang="en-US" altLang="en-US" sz="1800" dirty="0"/>
          </a:p>
          <a:p>
            <a:pPr marL="342900" lvl="1" indent="-342900">
              <a:buFontTx/>
              <a:buChar char="•"/>
            </a:pPr>
            <a:endParaRPr lang="en-US" altLang="en-US" sz="1800" dirty="0"/>
          </a:p>
          <a:p>
            <a:endParaRPr lang="en-US" dirty="0"/>
          </a:p>
        </p:txBody>
      </p:sp>
      <p:sp>
        <p:nvSpPr>
          <p:cNvPr id="4" name="Footer Placeholder 3"/>
          <p:cNvSpPr>
            <a:spLocks noGrp="1"/>
          </p:cNvSpPr>
          <p:nvPr>
            <p:ph type="ftr" sz="quarter" idx="10"/>
          </p:nvPr>
        </p:nvSpPr>
        <p:spPr>
          <a:xfrm>
            <a:off x="7196247" y="6475413"/>
            <a:ext cx="1347678" cy="184666"/>
          </a:xfrm>
        </p:spPr>
        <p:txBody>
          <a:bodyPr/>
          <a:lstStyle/>
          <a:p>
            <a:pPr>
              <a:defRPr/>
            </a:pPr>
            <a:r>
              <a:rPr lang="en-GB" dirty="0"/>
              <a:t>Onn Haran, Autotalks</a:t>
            </a:r>
          </a:p>
        </p:txBody>
      </p:sp>
      <p:sp>
        <p:nvSpPr>
          <p:cNvPr id="5" name="Slide Number Placeholder 4"/>
          <p:cNvSpPr>
            <a:spLocks noGrp="1"/>
          </p:cNvSpPr>
          <p:nvPr>
            <p:ph type="sldNum" sz="quarter" idx="11"/>
          </p:nvPr>
        </p:nvSpPr>
        <p:spPr/>
        <p:txBody>
          <a:bodyPr/>
          <a:lstStyle/>
          <a:p>
            <a:pPr>
              <a:defRPr/>
            </a:pPr>
            <a:r>
              <a:rPr lang="en-GB" dirty="0"/>
              <a:t>Slide </a:t>
            </a:r>
            <a:fld id="{291230A6-1ED8-40C7-B3D0-82B1B9814FDB}" type="slidenum">
              <a:rPr lang="en-GB" smtClean="0"/>
              <a:pPr>
                <a:defRPr/>
              </a:pPr>
              <a:t>4</a:t>
            </a:fld>
            <a:endParaRPr lang="en-GB" dirty="0"/>
          </a:p>
        </p:txBody>
      </p:sp>
    </p:spTree>
    <p:extLst>
      <p:ext uri="{BB962C8B-B14F-4D97-AF65-F5344CB8AC3E}">
        <p14:creationId xmlns:p14="http://schemas.microsoft.com/office/powerpoint/2010/main" val="420855861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a:xfrm>
            <a:off x="684213" y="2852738"/>
            <a:ext cx="7772400" cy="1066800"/>
          </a:xfrm>
        </p:spPr>
        <p:txBody>
          <a:bodyPr/>
          <a:lstStyle/>
          <a:p>
            <a:r>
              <a:rPr lang="en-CA" altLang="en-US" dirty="0"/>
              <a:t>Use Cases</a:t>
            </a:r>
          </a:p>
        </p:txBody>
      </p:sp>
      <p:sp>
        <p:nvSpPr>
          <p:cNvPr id="28675"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CA" altLang="en-US" sz="1200" b="0" dirty="0"/>
              <a:t>Slide </a:t>
            </a:r>
            <a:fld id="{204B0C12-B107-43C4-811B-14AB4006B0C0}" type="slidenum">
              <a:rPr lang="en-CA" altLang="en-US" sz="1200" b="0"/>
              <a:pPr>
                <a:spcBef>
                  <a:spcPct val="0"/>
                </a:spcBef>
                <a:buFontTx/>
                <a:buNone/>
              </a:pPr>
              <a:t>5</a:t>
            </a:fld>
            <a:endParaRPr lang="en-CA" altLang="en-US" sz="1200" b="0" dirty="0"/>
          </a:p>
        </p:txBody>
      </p:sp>
      <p:sp>
        <p:nvSpPr>
          <p:cNvPr id="28676" name="Footer Placeholder 4"/>
          <p:cNvSpPr txBox="1">
            <a:spLocks/>
          </p:cNvSpPr>
          <p:nvPr/>
        </p:nvSpPr>
        <p:spPr bwMode="auto">
          <a:xfrm>
            <a:off x="7010400" y="6475413"/>
            <a:ext cx="15335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r">
              <a:spcBef>
                <a:spcPct val="0"/>
              </a:spcBef>
              <a:buFontTx/>
              <a:buNone/>
            </a:pPr>
            <a:r>
              <a:rPr lang="en-US" altLang="en-US" sz="1200" b="0" dirty="0"/>
              <a:t>Laurent Cariou (Orange)</a:t>
            </a:r>
          </a:p>
        </p:txBody>
      </p:sp>
      <p:sp>
        <p:nvSpPr>
          <p:cNvPr id="28677"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dirty="0"/>
              <a:t>July 2013</a:t>
            </a:r>
          </a:p>
        </p:txBody>
      </p:sp>
    </p:spTree>
    <p:extLst>
      <p:ext uri="{BB962C8B-B14F-4D97-AF65-F5344CB8AC3E}">
        <p14:creationId xmlns:p14="http://schemas.microsoft.com/office/powerpoint/2010/main" val="15170775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1. Basic Safety Messages (BSM)</a:t>
            </a:r>
          </a:p>
        </p:txBody>
      </p:sp>
      <p:sp>
        <p:nvSpPr>
          <p:cNvPr id="3" name="Content Placeholder 2"/>
          <p:cNvSpPr>
            <a:spLocks noGrp="1"/>
          </p:cNvSpPr>
          <p:nvPr>
            <p:ph idx="1"/>
          </p:nvPr>
        </p:nvSpPr>
        <p:spPr>
          <a:xfrm>
            <a:off x="685800" y="1628800"/>
            <a:ext cx="7918648" cy="4824536"/>
          </a:xfrm>
        </p:spPr>
        <p:txBody>
          <a:bodyPr>
            <a:normAutofit fontScale="92500" lnSpcReduction="20000"/>
          </a:bodyPr>
          <a:lstStyle/>
          <a:p>
            <a:r>
              <a:rPr lang="en-US" dirty="0"/>
              <a:t>Overview: </a:t>
            </a:r>
            <a:r>
              <a:rPr lang="en-US" b="0" dirty="0"/>
              <a:t>All</a:t>
            </a:r>
            <a:r>
              <a:rPr lang="en-US" dirty="0"/>
              <a:t> </a:t>
            </a:r>
            <a:r>
              <a:rPr lang="en-US" b="0" dirty="0"/>
              <a:t>vehicles periodically (typ. 10HZ) broadcast a message containing their basic information. Based on received messages, driver is alerted of an upcoming safety risk</a:t>
            </a:r>
          </a:p>
          <a:p>
            <a:pPr lvl="1"/>
            <a:r>
              <a:rPr lang="en-US" dirty="0"/>
              <a:t>BSM are broadcasted on Channel 172 in US and Channel 180 in EU</a:t>
            </a:r>
          </a:p>
          <a:p>
            <a:r>
              <a:rPr lang="en-US" dirty="0"/>
              <a:t>Deployment timeline: </a:t>
            </a:r>
            <a:r>
              <a:rPr lang="en-US" b="0" dirty="0"/>
              <a:t>IEEE802.11p solutions are deployed now. De-facto solution is applied to transmit diversity</a:t>
            </a:r>
            <a:endParaRPr lang="en-US" sz="1500" b="0" dirty="0">
              <a:solidFill>
                <a:srgbClr val="0000FF"/>
              </a:solidFill>
            </a:endParaRPr>
          </a:p>
          <a:p>
            <a:r>
              <a:rPr lang="en-US" dirty="0"/>
              <a:t>Requirements: </a:t>
            </a:r>
          </a:p>
          <a:p>
            <a:pPr lvl="1"/>
            <a:r>
              <a:rPr lang="en-US" b="0" dirty="0"/>
              <a:t>Antenna diversity (transmit and receive)</a:t>
            </a:r>
          </a:p>
          <a:p>
            <a:pPr marL="342900" lvl="1" indent="-342900">
              <a:buChar char="•"/>
            </a:pPr>
            <a:r>
              <a:rPr lang="en-US" sz="2400" b="1" dirty="0">
                <a:ea typeface="+mn-ea"/>
                <a:cs typeface="+mn-cs"/>
              </a:rPr>
              <a:t>Nice to have:</a:t>
            </a:r>
          </a:p>
          <a:p>
            <a:pPr lvl="1"/>
            <a:r>
              <a:rPr lang="en-US" b="0" dirty="0"/>
              <a:t>Increasing IEEE802.11p range</a:t>
            </a:r>
            <a:r>
              <a:rPr lang="en-US" dirty="0"/>
              <a:t>. Target would be 25% range increase over IEEE802.11p for urban intersection</a:t>
            </a:r>
            <a:endParaRPr lang="en-US" sz="1700" b="0" dirty="0">
              <a:solidFill>
                <a:srgbClr val="0000FF"/>
              </a:solidFill>
            </a:endParaRPr>
          </a:p>
          <a:p>
            <a:r>
              <a:rPr lang="en-US" dirty="0"/>
              <a:t>Limitations: </a:t>
            </a:r>
          </a:p>
          <a:p>
            <a:pPr lvl="1"/>
            <a:r>
              <a:rPr lang="en-US" b="0" dirty="0"/>
              <a:t>Full backward </a:t>
            </a:r>
            <a:r>
              <a:rPr lang="en-US" dirty="0"/>
              <a:t>compatibility, able to transmit, decode and understand 11p messages</a:t>
            </a:r>
          </a:p>
          <a:p>
            <a:pPr lvl="1"/>
            <a:r>
              <a:rPr lang="en-US" dirty="0"/>
              <a:t>Maintaining channel load</a:t>
            </a:r>
            <a:endParaRPr lang="en-US" dirty="0">
              <a:solidFill>
                <a:srgbClr val="0000FF"/>
              </a:solidFill>
            </a:endParaRPr>
          </a:p>
          <a:p>
            <a:pPr lvl="1"/>
            <a:r>
              <a:rPr lang="en-US" dirty="0"/>
              <a:t>Maintaining fairness</a:t>
            </a:r>
          </a:p>
          <a:p>
            <a:pPr lvl="1"/>
            <a:endParaRPr lang="en-US" dirty="0"/>
          </a:p>
        </p:txBody>
      </p:sp>
      <p:sp>
        <p:nvSpPr>
          <p:cNvPr id="4" name="Footer Placeholder 3"/>
          <p:cNvSpPr>
            <a:spLocks noGrp="1"/>
          </p:cNvSpPr>
          <p:nvPr>
            <p:ph type="ftr" sz="quarter" idx="10"/>
          </p:nvPr>
        </p:nvSpPr>
        <p:spPr>
          <a:xfrm>
            <a:off x="7196247" y="6475413"/>
            <a:ext cx="1347678" cy="184666"/>
          </a:xfrm>
        </p:spPr>
        <p:txBody>
          <a:bodyPr/>
          <a:lstStyle/>
          <a:p>
            <a:pPr>
              <a:defRPr/>
            </a:pPr>
            <a:r>
              <a:rPr lang="en-GB" dirty="0"/>
              <a:t>Onn Haran, Autotalks</a:t>
            </a:r>
          </a:p>
        </p:txBody>
      </p:sp>
      <p:sp>
        <p:nvSpPr>
          <p:cNvPr id="5" name="Slide Number Placeholder 4"/>
          <p:cNvSpPr>
            <a:spLocks noGrp="1"/>
          </p:cNvSpPr>
          <p:nvPr>
            <p:ph type="sldNum" sz="quarter" idx="11"/>
          </p:nvPr>
        </p:nvSpPr>
        <p:spPr/>
        <p:txBody>
          <a:bodyPr/>
          <a:lstStyle/>
          <a:p>
            <a:pPr>
              <a:defRPr/>
            </a:pPr>
            <a:r>
              <a:rPr lang="en-GB" dirty="0"/>
              <a:t>Slide </a:t>
            </a:r>
            <a:fld id="{291230A6-1ED8-40C7-B3D0-82B1B9814FDB}" type="slidenum">
              <a:rPr lang="en-GB" smtClean="0"/>
              <a:pPr>
                <a:defRPr/>
              </a:pPr>
              <a:t>6</a:t>
            </a:fld>
            <a:endParaRPr lang="en-GB" dirty="0"/>
          </a:p>
        </p:txBody>
      </p:sp>
    </p:spTree>
    <p:extLst>
      <p:ext uri="{BB962C8B-B14F-4D97-AF65-F5344CB8AC3E}">
        <p14:creationId xmlns:p14="http://schemas.microsoft.com/office/powerpoint/2010/main" val="35735420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2. Sensor Sharing</a:t>
            </a:r>
          </a:p>
        </p:txBody>
      </p:sp>
      <p:sp>
        <p:nvSpPr>
          <p:cNvPr id="3" name="Content Placeholder 2"/>
          <p:cNvSpPr>
            <a:spLocks noGrp="1"/>
          </p:cNvSpPr>
          <p:nvPr>
            <p:ph idx="1"/>
          </p:nvPr>
        </p:nvSpPr>
        <p:spPr>
          <a:xfrm>
            <a:off x="685800" y="1628800"/>
            <a:ext cx="7918648" cy="4824536"/>
          </a:xfrm>
        </p:spPr>
        <p:txBody>
          <a:bodyPr>
            <a:normAutofit lnSpcReduction="10000"/>
          </a:bodyPr>
          <a:lstStyle/>
          <a:p>
            <a:r>
              <a:rPr lang="en-US" dirty="0"/>
              <a:t>Overview: </a:t>
            </a:r>
            <a:r>
              <a:rPr lang="en-US" b="0" dirty="0"/>
              <a:t>Vehicles periodically broadcast all detected objects from all sensors, and receive objects from all other vehicles</a:t>
            </a:r>
          </a:p>
          <a:p>
            <a:pPr lvl="1"/>
            <a:r>
              <a:rPr lang="en-US" sz="2100" dirty="0"/>
              <a:t>Sensor sharing message is under definition. Actual packet length is expected to be longer than BSM because many objects can be detected by many sensors</a:t>
            </a:r>
          </a:p>
          <a:p>
            <a:pPr lvl="1"/>
            <a:r>
              <a:rPr lang="en-US" b="0" dirty="0"/>
              <a:t>The channel is yet to be determined</a:t>
            </a:r>
          </a:p>
          <a:p>
            <a:r>
              <a:rPr lang="en-US" dirty="0"/>
              <a:t>Deployment timeline: </a:t>
            </a:r>
            <a:r>
              <a:rPr lang="en-US" b="0" dirty="0"/>
              <a:t>&gt;2023 (expected)</a:t>
            </a:r>
          </a:p>
          <a:p>
            <a:r>
              <a:rPr lang="en-US" dirty="0"/>
              <a:t>Requirements: </a:t>
            </a:r>
          </a:p>
          <a:p>
            <a:pPr lvl="1"/>
            <a:r>
              <a:rPr lang="en-US" b="0" dirty="0"/>
              <a:t>Packet NGV should carry higher number (&gt;50%) </a:t>
            </a:r>
            <a:r>
              <a:rPr lang="en-US" dirty="0"/>
              <a:t>of transmitted bytes than </a:t>
            </a:r>
            <a:r>
              <a:rPr lang="en-US" b="0" dirty="0"/>
              <a:t>IEEE802.11p packet under same conditions (packet duration, PER, range, wireless channel)</a:t>
            </a:r>
          </a:p>
          <a:p>
            <a:r>
              <a:rPr lang="en-US" dirty="0"/>
              <a:t>Limitations:</a:t>
            </a:r>
          </a:p>
        </p:txBody>
      </p:sp>
      <p:sp>
        <p:nvSpPr>
          <p:cNvPr id="4" name="Footer Placeholder 3"/>
          <p:cNvSpPr>
            <a:spLocks noGrp="1"/>
          </p:cNvSpPr>
          <p:nvPr>
            <p:ph type="ftr" sz="quarter" idx="10"/>
          </p:nvPr>
        </p:nvSpPr>
        <p:spPr>
          <a:xfrm>
            <a:off x="7196247" y="6475413"/>
            <a:ext cx="1347678" cy="184666"/>
          </a:xfrm>
        </p:spPr>
        <p:txBody>
          <a:bodyPr/>
          <a:lstStyle/>
          <a:p>
            <a:pPr>
              <a:defRPr/>
            </a:pPr>
            <a:r>
              <a:rPr lang="en-GB" dirty="0"/>
              <a:t>Onn Haran, Autotalks</a:t>
            </a:r>
          </a:p>
        </p:txBody>
      </p:sp>
      <p:sp>
        <p:nvSpPr>
          <p:cNvPr id="5" name="Slide Number Placeholder 4"/>
          <p:cNvSpPr>
            <a:spLocks noGrp="1"/>
          </p:cNvSpPr>
          <p:nvPr>
            <p:ph type="sldNum" sz="quarter" idx="11"/>
          </p:nvPr>
        </p:nvSpPr>
        <p:spPr/>
        <p:txBody>
          <a:bodyPr/>
          <a:lstStyle/>
          <a:p>
            <a:pPr>
              <a:defRPr/>
            </a:pPr>
            <a:r>
              <a:rPr lang="en-GB" dirty="0"/>
              <a:t>Slide </a:t>
            </a:r>
            <a:fld id="{291230A6-1ED8-40C7-B3D0-82B1B9814FDB}" type="slidenum">
              <a:rPr lang="en-GB" smtClean="0"/>
              <a:pPr>
                <a:defRPr/>
              </a:pPr>
              <a:t>7</a:t>
            </a:fld>
            <a:endParaRPr lang="en-GB" dirty="0"/>
          </a:p>
        </p:txBody>
      </p:sp>
    </p:spTree>
    <p:extLst>
      <p:ext uri="{BB962C8B-B14F-4D97-AF65-F5344CB8AC3E}">
        <p14:creationId xmlns:p14="http://schemas.microsoft.com/office/powerpoint/2010/main" val="18329303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3. Multi-Channel Operation</a:t>
            </a:r>
          </a:p>
        </p:txBody>
      </p:sp>
      <p:sp>
        <p:nvSpPr>
          <p:cNvPr id="3" name="Content Placeholder 2"/>
          <p:cNvSpPr>
            <a:spLocks noGrp="1"/>
          </p:cNvSpPr>
          <p:nvPr>
            <p:ph idx="1"/>
          </p:nvPr>
        </p:nvSpPr>
        <p:spPr>
          <a:xfrm>
            <a:off x="685800" y="1628800"/>
            <a:ext cx="7918648" cy="4824536"/>
          </a:xfrm>
        </p:spPr>
        <p:txBody>
          <a:bodyPr>
            <a:normAutofit fontScale="85000" lnSpcReduction="20000"/>
          </a:bodyPr>
          <a:lstStyle/>
          <a:p>
            <a:r>
              <a:rPr lang="en-US" dirty="0"/>
              <a:t>Overview: </a:t>
            </a:r>
            <a:r>
              <a:rPr lang="en-US" b="0" dirty="0"/>
              <a:t>Concurrent multi-channel operation</a:t>
            </a:r>
          </a:p>
          <a:p>
            <a:pPr lvl="1"/>
            <a:r>
              <a:rPr lang="en-US" b="0" dirty="0"/>
              <a:t>One channel is safety channel, and the second is non-safety. </a:t>
            </a:r>
            <a:r>
              <a:rPr lang="en-US" dirty="0"/>
              <a:t>Non-safety channel may impact driving decisions (for example, truck platooning)</a:t>
            </a:r>
          </a:p>
          <a:p>
            <a:pPr lvl="1"/>
            <a:r>
              <a:rPr lang="en-US" dirty="0"/>
              <a:t>Non-safety channel may be receive only (V2I) or transmit / receive (truck platooning or coordinated maneuvering, for example)</a:t>
            </a:r>
          </a:p>
          <a:p>
            <a:r>
              <a:rPr lang="en-US" dirty="0"/>
              <a:t>Deployment timeline: </a:t>
            </a:r>
          </a:p>
          <a:p>
            <a:pPr lvl="1"/>
            <a:r>
              <a:rPr lang="en-US" b="0" dirty="0"/>
              <a:t>Now (V2V + V2I in most pilot deployments)</a:t>
            </a:r>
          </a:p>
          <a:p>
            <a:pPr lvl="1"/>
            <a:r>
              <a:rPr lang="en-US" b="0" dirty="0"/>
              <a:t>&gt;2019 (V2V + Truck platooning)</a:t>
            </a:r>
          </a:p>
          <a:p>
            <a:pPr lvl="1"/>
            <a:r>
              <a:rPr lang="en-US" b="0" dirty="0"/>
              <a:t>&gt;2023 (V2V + V2I in OEMs installations; expected)</a:t>
            </a:r>
          </a:p>
          <a:p>
            <a:pPr lvl="1"/>
            <a:r>
              <a:rPr lang="en-US" b="0" dirty="0"/>
              <a:t>&gt; 2025 (V2V + V2V; expected)</a:t>
            </a:r>
          </a:p>
          <a:p>
            <a:r>
              <a:rPr lang="en-US" dirty="0"/>
              <a:t>Requirements: </a:t>
            </a:r>
          </a:p>
          <a:p>
            <a:pPr lvl="1"/>
            <a:r>
              <a:rPr lang="en-US" b="0" dirty="0"/>
              <a:t>High availability of safety channel</a:t>
            </a:r>
          </a:p>
          <a:p>
            <a:pPr lvl="2"/>
            <a:r>
              <a:rPr lang="en-US" dirty="0"/>
              <a:t>M</a:t>
            </a:r>
            <a:r>
              <a:rPr lang="en-US" b="0" dirty="0"/>
              <a:t>inimal same-vehicle cross-interference – blinding self-vehicle safety channel by non-safety channel transmissions</a:t>
            </a:r>
          </a:p>
          <a:p>
            <a:pPr lvl="2"/>
            <a:r>
              <a:rPr lang="en-US" dirty="0"/>
              <a:t>Minimal cross-vehicles interference – blinding near-vehicle from receiving a safety message coming from a far vehicle</a:t>
            </a:r>
            <a:endParaRPr lang="en-US" b="0" dirty="0"/>
          </a:p>
          <a:p>
            <a:pPr lvl="1"/>
            <a:r>
              <a:rPr lang="en-US" dirty="0"/>
              <a:t>High utilization of all channels</a:t>
            </a:r>
            <a:endParaRPr lang="en-US" b="0" dirty="0"/>
          </a:p>
          <a:p>
            <a:r>
              <a:rPr lang="en-US" dirty="0"/>
              <a:t>Limitations:</a:t>
            </a:r>
          </a:p>
        </p:txBody>
      </p:sp>
      <p:sp>
        <p:nvSpPr>
          <p:cNvPr id="4" name="Footer Placeholder 3"/>
          <p:cNvSpPr>
            <a:spLocks noGrp="1"/>
          </p:cNvSpPr>
          <p:nvPr>
            <p:ph type="ftr" sz="quarter" idx="10"/>
          </p:nvPr>
        </p:nvSpPr>
        <p:spPr>
          <a:xfrm>
            <a:off x="7196247" y="6475413"/>
            <a:ext cx="1347678" cy="184666"/>
          </a:xfrm>
        </p:spPr>
        <p:txBody>
          <a:bodyPr/>
          <a:lstStyle/>
          <a:p>
            <a:pPr>
              <a:defRPr/>
            </a:pPr>
            <a:r>
              <a:rPr lang="en-GB" dirty="0"/>
              <a:t>Onn Haran, Autotalks</a:t>
            </a:r>
          </a:p>
        </p:txBody>
      </p:sp>
      <p:sp>
        <p:nvSpPr>
          <p:cNvPr id="5" name="Slide Number Placeholder 4"/>
          <p:cNvSpPr>
            <a:spLocks noGrp="1"/>
          </p:cNvSpPr>
          <p:nvPr>
            <p:ph type="sldNum" sz="quarter" idx="11"/>
          </p:nvPr>
        </p:nvSpPr>
        <p:spPr/>
        <p:txBody>
          <a:bodyPr/>
          <a:lstStyle/>
          <a:p>
            <a:pPr>
              <a:defRPr/>
            </a:pPr>
            <a:r>
              <a:rPr lang="en-GB" dirty="0"/>
              <a:t>Slide </a:t>
            </a:r>
            <a:fld id="{291230A6-1ED8-40C7-B3D0-82B1B9814FDB}" type="slidenum">
              <a:rPr lang="en-GB" smtClean="0"/>
              <a:pPr>
                <a:defRPr/>
              </a:pPr>
              <a:t>8</a:t>
            </a:fld>
            <a:endParaRPr lang="en-GB" dirty="0"/>
          </a:p>
        </p:txBody>
      </p:sp>
    </p:spTree>
    <p:extLst>
      <p:ext uri="{BB962C8B-B14F-4D97-AF65-F5344CB8AC3E}">
        <p14:creationId xmlns:p14="http://schemas.microsoft.com/office/powerpoint/2010/main" val="239375901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4. Infrastructure Applications</a:t>
            </a:r>
          </a:p>
        </p:txBody>
      </p:sp>
      <p:sp>
        <p:nvSpPr>
          <p:cNvPr id="3" name="Content Placeholder 2"/>
          <p:cNvSpPr>
            <a:spLocks noGrp="1"/>
          </p:cNvSpPr>
          <p:nvPr>
            <p:ph idx="1"/>
          </p:nvPr>
        </p:nvSpPr>
        <p:spPr>
          <a:xfrm>
            <a:off x="685800" y="1628800"/>
            <a:ext cx="7918648" cy="4824536"/>
          </a:xfrm>
        </p:spPr>
        <p:txBody>
          <a:bodyPr>
            <a:normAutofit lnSpcReduction="10000"/>
          </a:bodyPr>
          <a:lstStyle/>
          <a:p>
            <a:r>
              <a:rPr lang="en-US" dirty="0"/>
              <a:t>Overview: </a:t>
            </a:r>
            <a:r>
              <a:rPr lang="en-US" b="0" dirty="0"/>
              <a:t>Transmission of safety and non-safety data from infrastructure to vehicles</a:t>
            </a:r>
          </a:p>
          <a:p>
            <a:pPr lvl="1"/>
            <a:r>
              <a:rPr lang="en-US" dirty="0"/>
              <a:t>High amount of data can be received in a short time, for example, CRL database or potentially HD map</a:t>
            </a:r>
            <a:endParaRPr lang="en-US" b="0" dirty="0"/>
          </a:p>
          <a:p>
            <a:r>
              <a:rPr lang="en-US" dirty="0"/>
              <a:t>Deployment timeline: </a:t>
            </a:r>
            <a:r>
              <a:rPr lang="en-US" b="0" dirty="0"/>
              <a:t>Now</a:t>
            </a:r>
          </a:p>
          <a:p>
            <a:r>
              <a:rPr lang="en-US" dirty="0"/>
              <a:t>Requirements: </a:t>
            </a:r>
          </a:p>
          <a:p>
            <a:pPr lvl="1"/>
            <a:r>
              <a:rPr lang="en-US" dirty="0"/>
              <a:t>High throughput (Packet NGV should carry higher number (&gt;50%) of transmitted bytes than IEEE802.11p packet under same conditions)</a:t>
            </a:r>
            <a:endParaRPr lang="en-US" b="0" dirty="0"/>
          </a:p>
          <a:p>
            <a:r>
              <a:rPr lang="en-US" dirty="0"/>
              <a:t>Limitations:</a:t>
            </a:r>
          </a:p>
          <a:p>
            <a:pPr lvl="1"/>
            <a:r>
              <a:rPr lang="en-US" dirty="0"/>
              <a:t>Infrastructure should select usage of IEEE802.11p or NGV packet based on application and capabilities of vehicles in proximity</a:t>
            </a:r>
          </a:p>
          <a:p>
            <a:pPr lvl="1"/>
            <a:r>
              <a:rPr lang="en-US" dirty="0"/>
              <a:t>Higher layer (e.g. IEEE1609) protocol should be defined for version negotiation (out of NGV scope)</a:t>
            </a:r>
          </a:p>
        </p:txBody>
      </p:sp>
      <p:sp>
        <p:nvSpPr>
          <p:cNvPr id="4" name="Footer Placeholder 3"/>
          <p:cNvSpPr>
            <a:spLocks noGrp="1"/>
          </p:cNvSpPr>
          <p:nvPr>
            <p:ph type="ftr" sz="quarter" idx="10"/>
          </p:nvPr>
        </p:nvSpPr>
        <p:spPr>
          <a:xfrm>
            <a:off x="7196247" y="6475413"/>
            <a:ext cx="1347678" cy="184666"/>
          </a:xfrm>
        </p:spPr>
        <p:txBody>
          <a:bodyPr/>
          <a:lstStyle/>
          <a:p>
            <a:pPr>
              <a:defRPr/>
            </a:pPr>
            <a:r>
              <a:rPr lang="en-GB" dirty="0"/>
              <a:t>Onn Haran, Autotalks</a:t>
            </a:r>
          </a:p>
        </p:txBody>
      </p:sp>
      <p:sp>
        <p:nvSpPr>
          <p:cNvPr id="5" name="Slide Number Placeholder 4"/>
          <p:cNvSpPr>
            <a:spLocks noGrp="1"/>
          </p:cNvSpPr>
          <p:nvPr>
            <p:ph type="sldNum" sz="quarter" idx="11"/>
          </p:nvPr>
        </p:nvSpPr>
        <p:spPr/>
        <p:txBody>
          <a:bodyPr/>
          <a:lstStyle/>
          <a:p>
            <a:pPr>
              <a:defRPr/>
            </a:pPr>
            <a:r>
              <a:rPr lang="en-GB" dirty="0"/>
              <a:t>Slide </a:t>
            </a:r>
            <a:fld id="{291230A6-1ED8-40C7-B3D0-82B1B9814FDB}" type="slidenum">
              <a:rPr lang="en-GB" smtClean="0"/>
              <a:pPr>
                <a:defRPr/>
              </a:pPr>
              <a:t>9</a:t>
            </a:fld>
            <a:endParaRPr lang="en-GB" dirty="0"/>
          </a:p>
        </p:txBody>
      </p:sp>
    </p:spTree>
    <p:extLst>
      <p:ext uri="{BB962C8B-B14F-4D97-AF65-F5344CB8AC3E}">
        <p14:creationId xmlns:p14="http://schemas.microsoft.com/office/powerpoint/2010/main" val="1224611963"/>
      </p:ext>
    </p:extLst>
  </p:cSld>
  <p:clrMapOvr>
    <a:masterClrMapping/>
  </p:clrMapOvr>
</p:sld>
</file>

<file path=ppt/theme/theme1.xml><?xml version="1.0" encoding="utf-8"?>
<a:theme xmlns:a="http://schemas.openxmlformats.org/drawingml/2006/main" name="ACcord-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ACcord-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ACcord-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ACcord-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ACcord-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ACcord-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ACcord-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ACcord-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ACcord-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40653</TotalTime>
  <Words>1017</Words>
  <Application>Microsoft Office PowerPoint</Application>
  <PresentationFormat>On-screen Show (4:3)</PresentationFormat>
  <Paragraphs>145</Paragraphs>
  <Slides>13</Slides>
  <Notes>5</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13</vt:i4>
      </vt:variant>
    </vt:vector>
  </HeadingPairs>
  <TitlesOfParts>
    <vt:vector size="18" baseType="lpstr">
      <vt:lpstr>MS PGothic</vt:lpstr>
      <vt:lpstr>宋体</vt:lpstr>
      <vt:lpstr>Times New Roman</vt:lpstr>
      <vt:lpstr>ACcord-Submission</vt:lpstr>
      <vt:lpstr>Microsoft Word 97 - 2003 Document</vt:lpstr>
      <vt:lpstr>Use cases and requirements for  Next Generation V2X study group  (NGV SG)</vt:lpstr>
      <vt:lpstr>Abstract</vt:lpstr>
      <vt:lpstr>Context: Creation of NGV SG in IEEE 802.11</vt:lpstr>
      <vt:lpstr>Terminology</vt:lpstr>
      <vt:lpstr>Use Cases</vt:lpstr>
      <vt:lpstr>1. Basic Safety Messages (BSM)</vt:lpstr>
      <vt:lpstr>2. Sensor Sharing</vt:lpstr>
      <vt:lpstr>3. Multi-Channel Operation</vt:lpstr>
      <vt:lpstr>4. Infrastructure Applications</vt:lpstr>
      <vt:lpstr>5. Vehicular Positioning &amp; Location</vt:lpstr>
      <vt:lpstr>6. Automated Driving Assistance</vt:lpstr>
      <vt:lpstr>Requirements Summary</vt:lpstr>
      <vt:lpstr>References</vt:lpstr>
    </vt:vector>
  </TitlesOfParts>
  <Company>Cisco Systems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NGV UC</dc:title>
  <dc:creator>Onn Haran</dc:creator>
  <cp:keywords>CTPClassification=CTP_PUBLIC:VisualMarkings=, CTPClassification=CTP_NT</cp:keywords>
  <cp:lastModifiedBy>Sadeghi, Bahareh</cp:lastModifiedBy>
  <cp:revision>619</cp:revision>
  <cp:lastPrinted>2013-07-10T22:27:23Z</cp:lastPrinted>
  <dcterms:created xsi:type="dcterms:W3CDTF">2009-11-13T19:11:16Z</dcterms:created>
  <dcterms:modified xsi:type="dcterms:W3CDTF">2018-07-06T17:07:21Z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TitusGUID">
    <vt:lpwstr>4186763c-b5bd-4c17-80af-c9e68a4b4641</vt:lpwstr>
  </property>
  <property fmtid="{D5CDD505-2E9C-101B-9397-08002B2CF9AE}" pid="4" name="CTP_TimeStamp">
    <vt:lpwstr>2018-06-12 11:18:29Z</vt:lpwstr>
  </property>
  <property fmtid="{D5CDD505-2E9C-101B-9397-08002B2CF9AE}" pid="5" name="CTP_BU">
    <vt:lpwstr>NA</vt:lpwstr>
  </property>
  <property fmtid="{D5CDD505-2E9C-101B-9397-08002B2CF9AE}" pid="6" name="CTP_IDSID">
    <vt:lpwstr>NA</vt:lpwstr>
  </property>
  <property fmtid="{D5CDD505-2E9C-101B-9397-08002B2CF9AE}" pid="7" name="CTP_WWID">
    <vt:lpwstr>NA</vt:lpwstr>
  </property>
  <property fmtid="{D5CDD505-2E9C-101B-9397-08002B2CF9AE}" pid="8" name="CTPClassification">
    <vt:lpwstr>CTP_NT</vt:lpwstr>
  </property>
</Properties>
</file>