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65" r:id="rId4"/>
    <p:sldId id="268" r:id="rId5"/>
    <p:sldId id="263" r:id="rId6"/>
    <p:sldId id="26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9070" autoAdjust="0"/>
  </p:normalViewPr>
  <p:slideViewPr>
    <p:cSldViewPr>
      <p:cViewPr varScale="1">
        <p:scale>
          <a:sx n="80" d="100"/>
          <a:sy n="80" d="100"/>
        </p:scale>
        <p:origin x="108" y="2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1950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802.11-18/1187r0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802.11-18/1187r0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518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89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802.11-18/1187r0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mmW for V2X</a:t>
            </a:r>
            <a:r>
              <a:rPr lang="ja-JP" altLang="en-US" dirty="0"/>
              <a:t> </a:t>
            </a:r>
            <a:r>
              <a:rPr lang="en-US" altLang="ja-JP" dirty="0" smtClean="0"/>
              <a:t>use cases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ja-JP" sz="2000" b="0" dirty="0" smtClean="0"/>
              <a:t>2018</a:t>
            </a:r>
            <a:r>
              <a:rPr lang="en-GB" sz="2000" b="0" dirty="0" smtClean="0"/>
              <a:t>-7-9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2329759"/>
              </p:ext>
            </p:extLst>
          </p:nvPr>
        </p:nvGraphicFramePr>
        <p:xfrm>
          <a:off x="995363" y="2417763"/>
          <a:ext cx="10129837" cy="402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ocument" r:id="rId4" imgW="10457133" imgH="4157272" progId="Word.Document.8">
                  <p:embed/>
                </p:oleObj>
              </mc:Choice>
              <mc:Fallback>
                <p:oleObj name="Document" r:id="rId4" imgW="10457133" imgH="415727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7763"/>
                        <a:ext cx="10129837" cy="40243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楕円 15"/>
          <p:cNvSpPr/>
          <p:nvPr/>
        </p:nvSpPr>
        <p:spPr bwMode="auto">
          <a:xfrm>
            <a:off x="8438252" y="3635937"/>
            <a:ext cx="2253349" cy="124568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NGV-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5.9GHz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altLang="ja-JP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altLang="ja-JP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mmW for V2X?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317055" y="1886221"/>
            <a:ext cx="6985140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Enhances V2X for rich data sharing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Lots of potential applications utilizing </a:t>
            </a:r>
            <a:br>
              <a:rPr lang="en-GB" sz="2400" dirty="0" smtClean="0"/>
            </a:br>
            <a:r>
              <a:rPr lang="en-GB" sz="2400" dirty="0" smtClean="0"/>
              <a:t>P2P-near range communication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u="sng" dirty="0" smtClean="0"/>
              <a:t>Complements 5.9GHz V2X technologies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Can reuse mature PHY/MAC technologies </a:t>
            </a:r>
            <a:br>
              <a:rPr lang="en-GB" dirty="0" smtClean="0"/>
            </a:br>
            <a:r>
              <a:rPr lang="en-GB" dirty="0" smtClean="0"/>
              <a:t>from 11ad (and 11ay)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u="sng" dirty="0" smtClean="0"/>
              <a:t>Shares design strategy/policy with </a:t>
            </a:r>
            <a:r>
              <a:rPr lang="en-GB" altLang="ja-JP" sz="2400" u="sng" dirty="0" smtClean="0"/>
              <a:t>5.9GHz </a:t>
            </a:r>
            <a:r>
              <a:rPr lang="en-GB" sz="2400" u="sng" dirty="0" smtClean="0"/>
              <a:t>NGV</a:t>
            </a:r>
            <a:endParaRPr lang="en-GB" sz="2400" u="sn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08309" y="6475414"/>
            <a:ext cx="4246027" cy="180975"/>
          </a:xfrm>
        </p:spPr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/>
          </a:p>
        </p:txBody>
      </p:sp>
      <p:cxnSp>
        <p:nvCxnSpPr>
          <p:cNvPr id="7" name="直線矢印コネクタ 6"/>
          <p:cNvCxnSpPr/>
          <p:nvPr/>
        </p:nvCxnSpPr>
        <p:spPr bwMode="auto">
          <a:xfrm>
            <a:off x="7499731" y="4977107"/>
            <a:ext cx="27363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テキスト ボックス 8"/>
          <p:cNvSpPr txBox="1"/>
          <p:nvPr/>
        </p:nvSpPr>
        <p:spPr>
          <a:xfrm>
            <a:off x="10011740" y="4958585"/>
            <a:ext cx="13871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Coverage,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Availability</a:t>
            </a:r>
          </a:p>
        </p:txBody>
      </p:sp>
      <p:cxnSp>
        <p:nvCxnSpPr>
          <p:cNvPr id="11" name="直線矢印コネクタ 10"/>
          <p:cNvCxnSpPr/>
          <p:nvPr/>
        </p:nvCxnSpPr>
        <p:spPr bwMode="auto">
          <a:xfrm flipV="1">
            <a:off x="7499731" y="2600843"/>
            <a:ext cx="0" cy="2387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テキスト ボックス 13"/>
          <p:cNvSpPr txBox="1"/>
          <p:nvPr/>
        </p:nvSpPr>
        <p:spPr>
          <a:xfrm>
            <a:off x="6528048" y="1929026"/>
            <a:ext cx="23246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Data rate,</a:t>
            </a: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Accurate positioning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3" name="楕円 12"/>
          <p:cNvSpPr/>
          <p:nvPr/>
        </p:nvSpPr>
        <p:spPr bwMode="auto">
          <a:xfrm>
            <a:off x="8675378" y="4297261"/>
            <a:ext cx="1754264" cy="584356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11p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5.9GHz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8" name="楕円 17"/>
          <p:cNvSpPr/>
          <p:nvPr/>
        </p:nvSpPr>
        <p:spPr bwMode="auto">
          <a:xfrm>
            <a:off x="7571739" y="2663274"/>
            <a:ext cx="1810219" cy="110147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mmW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60GHz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cxnSp>
        <p:nvCxnSpPr>
          <p:cNvPr id="19" name="直線矢印コネクタ 18"/>
          <p:cNvCxnSpPr/>
          <p:nvPr/>
        </p:nvCxnSpPr>
        <p:spPr bwMode="auto">
          <a:xfrm>
            <a:off x="9037064" y="2393322"/>
            <a:ext cx="2023692" cy="19039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" name="テキスト ボックス 20"/>
          <p:cNvSpPr txBox="1"/>
          <p:nvPr/>
        </p:nvSpPr>
        <p:spPr>
          <a:xfrm>
            <a:off x="8588805" y="1886221"/>
            <a:ext cx="5982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P2P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601581" y="4245182"/>
            <a:ext cx="1208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Broadcast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049453" y="5241254"/>
            <a:ext cx="19752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IEEE PHY/MAC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for V2X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cases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/>
          </a:p>
        </p:txBody>
      </p:sp>
      <p:grpSp>
        <p:nvGrpSpPr>
          <p:cNvPr id="7" name="グループ化 6"/>
          <p:cNvGrpSpPr/>
          <p:nvPr/>
        </p:nvGrpSpPr>
        <p:grpSpPr>
          <a:xfrm>
            <a:off x="839416" y="1713002"/>
            <a:ext cx="5937488" cy="4500779"/>
            <a:chOff x="176463" y="1785396"/>
            <a:chExt cx="4558495" cy="3455464"/>
          </a:xfrm>
        </p:grpSpPr>
        <p:sp>
          <p:nvSpPr>
            <p:cNvPr id="8" name="楕円 7"/>
            <p:cNvSpPr/>
            <p:nvPr/>
          </p:nvSpPr>
          <p:spPr bwMode="auto">
            <a:xfrm>
              <a:off x="1543392" y="3345477"/>
              <a:ext cx="2253349" cy="1245680"/>
            </a:xfrm>
            <a:prstGeom prst="ellipse">
              <a:avLst/>
            </a:prstGeom>
            <a:gradFill flip="none" rotWithShape="1">
              <a:gsLst>
                <a:gs pos="0">
                  <a:srgbClr val="00B8FF">
                    <a:tint val="66000"/>
                    <a:satMod val="160000"/>
                  </a:srgbClr>
                </a:gs>
                <a:gs pos="50000">
                  <a:srgbClr val="00B8FF">
                    <a:tint val="44500"/>
                    <a:satMod val="160000"/>
                  </a:srgbClr>
                </a:gs>
                <a:gs pos="100000">
                  <a:srgbClr val="00B8FF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NGV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2000" dirty="0" smtClean="0"/>
                <a:t>5.9GHz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altLang="ja-JP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lang="en-US" altLang="ja-JP" sz="2000" dirty="0" smtClean="0"/>
            </a:p>
          </p:txBody>
        </p:sp>
        <p:cxnSp>
          <p:nvCxnSpPr>
            <p:cNvPr id="9" name="直線矢印コネクタ 8"/>
            <p:cNvCxnSpPr/>
            <p:nvPr/>
          </p:nvCxnSpPr>
          <p:spPr bwMode="auto">
            <a:xfrm>
              <a:off x="604871" y="4686647"/>
              <a:ext cx="27363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" name="テキスト ボックス 9"/>
            <p:cNvSpPr txBox="1"/>
            <p:nvPr/>
          </p:nvSpPr>
          <p:spPr>
            <a:xfrm>
              <a:off x="2487099" y="4697382"/>
              <a:ext cx="1064952" cy="543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tx1"/>
                  </a:solidFill>
                </a:rPr>
                <a:t>Coverage,</a:t>
              </a:r>
              <a:endParaRPr kumimoji="1" lang="en-US" altLang="ja-JP" sz="2000" dirty="0">
                <a:solidFill>
                  <a:schemeClr val="tx1"/>
                </a:solidFill>
              </a:endParaRPr>
            </a:p>
            <a:p>
              <a:r>
                <a:rPr kumimoji="1" lang="en-US" altLang="ja-JP" sz="2000" dirty="0" smtClean="0">
                  <a:solidFill>
                    <a:schemeClr val="tx1"/>
                  </a:solidFill>
                </a:rPr>
                <a:t>Availability</a:t>
              </a:r>
            </a:p>
          </p:txBody>
        </p:sp>
        <p:cxnSp>
          <p:nvCxnSpPr>
            <p:cNvPr id="11" name="直線矢印コネクタ 10"/>
            <p:cNvCxnSpPr/>
            <p:nvPr/>
          </p:nvCxnSpPr>
          <p:spPr bwMode="auto">
            <a:xfrm flipV="1">
              <a:off x="604871" y="2310383"/>
              <a:ext cx="0" cy="23870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テキスト ボックス 11"/>
            <p:cNvSpPr txBox="1"/>
            <p:nvPr/>
          </p:nvSpPr>
          <p:spPr>
            <a:xfrm>
              <a:off x="176463" y="1785396"/>
              <a:ext cx="1784765" cy="543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tx1"/>
                  </a:solidFill>
                </a:rPr>
                <a:t>Data rate,</a:t>
              </a:r>
            </a:p>
            <a:p>
              <a:r>
                <a:rPr kumimoji="1" lang="en-US" altLang="ja-JP" sz="2000" dirty="0">
                  <a:solidFill>
                    <a:schemeClr val="tx1"/>
                  </a:solidFill>
                </a:rPr>
                <a:t>Accurate </a:t>
              </a:r>
              <a:r>
                <a:rPr kumimoji="1" lang="en-US" altLang="ja-JP" sz="2000" dirty="0" smtClean="0">
                  <a:solidFill>
                    <a:schemeClr val="tx1"/>
                  </a:solidFill>
                </a:rPr>
                <a:t>positioning</a:t>
              </a:r>
              <a:endParaRPr kumimoji="1" lang="en-US" altLang="ja-JP" sz="2000" dirty="0">
                <a:solidFill>
                  <a:schemeClr val="tx1"/>
                </a:solidFill>
              </a:endParaRPr>
            </a:p>
          </p:txBody>
        </p:sp>
        <p:sp>
          <p:nvSpPr>
            <p:cNvPr id="13" name="楕円 12"/>
            <p:cNvSpPr/>
            <p:nvPr/>
          </p:nvSpPr>
          <p:spPr bwMode="auto">
            <a:xfrm>
              <a:off x="1780518" y="4006801"/>
              <a:ext cx="1754264" cy="584356"/>
            </a:xfrm>
            <a:prstGeom prst="ellipse">
              <a:avLst/>
            </a:prstGeom>
            <a:gradFill flip="none" rotWithShape="1">
              <a:gsLst>
                <a:gs pos="0">
                  <a:srgbClr val="00B8FF">
                    <a:tint val="66000"/>
                    <a:satMod val="160000"/>
                  </a:srgbClr>
                </a:gs>
                <a:gs pos="50000">
                  <a:srgbClr val="00B8FF">
                    <a:tint val="44500"/>
                    <a:satMod val="160000"/>
                  </a:srgbClr>
                </a:gs>
                <a:gs pos="100000">
                  <a:srgbClr val="00B8FF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11p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2000" dirty="0" smtClean="0"/>
                <a:t>5.9GHz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4" name="楕円 13"/>
            <p:cNvSpPr/>
            <p:nvPr/>
          </p:nvSpPr>
          <p:spPr bwMode="auto">
            <a:xfrm>
              <a:off x="676879" y="2372814"/>
              <a:ext cx="1810219" cy="1101470"/>
            </a:xfrm>
            <a:prstGeom prst="ellipse">
              <a:avLst/>
            </a:prstGeom>
            <a:gradFill flip="none" rotWithShape="1">
              <a:gsLst>
                <a:gs pos="0">
                  <a:srgbClr val="00B8FF">
                    <a:tint val="66000"/>
                    <a:satMod val="160000"/>
                  </a:srgbClr>
                </a:gs>
                <a:gs pos="50000">
                  <a:srgbClr val="00B8FF">
                    <a:tint val="44500"/>
                    <a:satMod val="160000"/>
                  </a:srgbClr>
                </a:gs>
                <a:gs pos="100000">
                  <a:srgbClr val="00B8FF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mmW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2000" dirty="0" smtClean="0"/>
                <a:t>60GHz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cxnSp>
          <p:nvCxnSpPr>
            <p:cNvPr id="15" name="直線矢印コネクタ 14"/>
            <p:cNvCxnSpPr/>
            <p:nvPr/>
          </p:nvCxnSpPr>
          <p:spPr bwMode="auto">
            <a:xfrm>
              <a:off x="2142204" y="2102862"/>
              <a:ext cx="2023692" cy="190393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6" name="テキスト ボックス 15"/>
            <p:cNvSpPr txBox="1"/>
            <p:nvPr/>
          </p:nvSpPr>
          <p:spPr>
            <a:xfrm>
              <a:off x="1909785" y="1831318"/>
              <a:ext cx="459298" cy="3071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tx1"/>
                  </a:solidFill>
                </a:rPr>
                <a:t>P2P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806762" y="3968317"/>
              <a:ext cx="928196" cy="3071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tx1"/>
                  </a:solidFill>
                </a:rPr>
                <a:t>Broadcast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角丸四角形 17"/>
          <p:cNvSpPr/>
          <p:nvPr/>
        </p:nvSpPr>
        <p:spPr bwMode="auto">
          <a:xfrm>
            <a:off x="3428982" y="4700819"/>
            <a:ext cx="1920646" cy="5760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Safety/BSM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2980837" y="2636912"/>
            <a:ext cx="1747011" cy="64071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3D/dynamic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map</a:t>
            </a:r>
            <a:r>
              <a:rPr kumimoji="0" lang="en-US" altLang="ja-JP" sz="2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sharing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1" name="角丸四角形 20"/>
          <p:cNvSpPr/>
          <p:nvPr/>
        </p:nvSpPr>
        <p:spPr bwMode="auto">
          <a:xfrm>
            <a:off x="2177382" y="3611458"/>
            <a:ext cx="1436504" cy="85142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Platooning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w/ 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sensor</a:t>
            </a:r>
            <a:r>
              <a:rPr kumimoji="0" lang="en-US" altLang="ja-JP" sz="2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sharing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2" name="角丸四角形 21"/>
          <p:cNvSpPr/>
          <p:nvPr/>
        </p:nvSpPr>
        <p:spPr bwMode="auto">
          <a:xfrm>
            <a:off x="3556901" y="3300291"/>
            <a:ext cx="1747011" cy="64071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Real-time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sensor sharing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3" name="角丸四角形 22"/>
          <p:cNvSpPr/>
          <p:nvPr/>
        </p:nvSpPr>
        <p:spPr bwMode="auto">
          <a:xfrm>
            <a:off x="3660781" y="4028437"/>
            <a:ext cx="1989338" cy="5760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Comfort driving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/services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4" name="角丸四角形 23"/>
          <p:cNvSpPr/>
          <p:nvPr/>
        </p:nvSpPr>
        <p:spPr bwMode="auto">
          <a:xfrm>
            <a:off x="1415480" y="2492896"/>
            <a:ext cx="1595655" cy="89887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Rich sensor data sharing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139" y="4850040"/>
            <a:ext cx="3088110" cy="1394279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706" y="2413526"/>
            <a:ext cx="3017085" cy="2718974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3965" y="1678501"/>
            <a:ext cx="3088110" cy="1412178"/>
          </a:xfrm>
          <a:prstGeom prst="rect">
            <a:avLst/>
          </a:prstGeom>
        </p:spPr>
      </p:pic>
      <p:cxnSp>
        <p:nvCxnSpPr>
          <p:cNvPr id="28" name="直線コネクタ 27"/>
          <p:cNvCxnSpPr>
            <a:endCxn id="26" idx="1"/>
          </p:cNvCxnSpPr>
          <p:nvPr/>
        </p:nvCxnSpPr>
        <p:spPr bwMode="auto">
          <a:xfrm flipV="1">
            <a:off x="2976990" y="2384590"/>
            <a:ext cx="3526975" cy="1648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線コネクタ 30"/>
          <p:cNvCxnSpPr>
            <a:stCxn id="22" idx="3"/>
          </p:cNvCxnSpPr>
          <p:nvPr/>
        </p:nvCxnSpPr>
        <p:spPr bwMode="auto">
          <a:xfrm>
            <a:off x="5303912" y="3620647"/>
            <a:ext cx="3528392" cy="1494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コネクタ 33"/>
          <p:cNvCxnSpPr>
            <a:endCxn id="25" idx="1"/>
          </p:cNvCxnSpPr>
          <p:nvPr/>
        </p:nvCxnSpPr>
        <p:spPr bwMode="auto">
          <a:xfrm>
            <a:off x="3287688" y="4531793"/>
            <a:ext cx="3867451" cy="10153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548718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136" y="2852936"/>
            <a:ext cx="4707291" cy="35304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Technologies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48035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NGV mmW may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focus on single channel, single stream operation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develop improvement/optimization on discovery and initial link setup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not develop new PHY</a:t>
            </a:r>
          </a:p>
          <a:p>
            <a:pPr marL="0" indent="0"/>
            <a:r>
              <a:rPr lang="en-GB" dirty="0" smtClean="0"/>
              <a:t>	based on 11ad/11ay 60GHz technologies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NGV mmW provides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1+ </a:t>
            </a:r>
            <a:r>
              <a:rPr lang="en-GB" sz="2400" dirty="0" err="1" smtClean="0"/>
              <a:t>Gbps</a:t>
            </a:r>
            <a:r>
              <a:rPr lang="en-GB" sz="2400" dirty="0" smtClean="0"/>
              <a:t> data rate for V2X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low data latency similar to 11ad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no conflict with 11az </a:t>
            </a:r>
            <a:r>
              <a:rPr lang="en-GB" sz="2400" dirty="0" err="1" smtClean="0"/>
              <a:t>DMGz</a:t>
            </a:r>
            <a:r>
              <a:rPr lang="en-GB" sz="2400" dirty="0" smtClean="0"/>
              <a:t> positioning</a:t>
            </a:r>
            <a:endParaRPr lang="en-GB" sz="2400" dirty="0"/>
          </a:p>
          <a:p>
            <a:pPr marL="0" indent="0"/>
            <a:r>
              <a:rPr lang="en-GB" dirty="0" smtClean="0"/>
              <a:t>	for P2P links</a:t>
            </a:r>
          </a:p>
          <a:p>
            <a:pPr lvl="1">
              <a:buFont typeface="Times New Roman" pitchFamily="16" charset="0"/>
              <a:buChar char="•"/>
            </a:pPr>
            <a:endParaRPr lang="en-GB" sz="2400" dirty="0" smtClean="0"/>
          </a:p>
          <a:p>
            <a:pPr marL="0" indent="0"/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0416480" y="4005064"/>
            <a:ext cx="504056" cy="644351"/>
          </a:xfrm>
          <a:prstGeom prst="rect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9048328" y="4767497"/>
            <a:ext cx="310651" cy="347965"/>
          </a:xfrm>
          <a:prstGeom prst="rect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984432" y="4649415"/>
            <a:ext cx="1664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C000"/>
                </a:solidFill>
              </a:rPr>
              <a:t>Road side unit</a:t>
            </a:r>
            <a:endParaRPr kumimoji="1" lang="ja-JP" altLang="en-US" sz="2000" dirty="0">
              <a:solidFill>
                <a:srgbClr val="FFC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141558" y="4341315"/>
            <a:ext cx="16081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C000"/>
                </a:solidFill>
              </a:rPr>
              <a:t>On board unit</a:t>
            </a:r>
            <a:endParaRPr kumimoji="1" lang="ja-JP" altLang="en-US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9687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11ad/ay-based mmW technology enhances </a:t>
            </a:r>
            <a:r>
              <a:rPr lang="en-US" dirty="0"/>
              <a:t>V2X </a:t>
            </a:r>
            <a:r>
              <a:rPr lang="en-US" dirty="0" smtClean="0"/>
              <a:t>to enable lots </a:t>
            </a:r>
            <a:r>
              <a:rPr lang="en-US" dirty="0"/>
              <a:t>of potential </a:t>
            </a:r>
            <a:r>
              <a:rPr lang="en-US" dirty="0" smtClean="0"/>
              <a:t>applications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Propose to consider mmW as one of the scope of NGV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</a:t>
            </a:r>
            <a:r>
              <a:rPr lang="en-GB" dirty="0" err="1"/>
              <a:t>Hongyuan</a:t>
            </a:r>
            <a:r>
              <a:rPr lang="en-GB" dirty="0"/>
              <a:t> </a:t>
            </a:r>
            <a:r>
              <a:rPr lang="en-GB" dirty="0" smtClean="0"/>
              <a:t>Zhang, et al., 11-18-0513-02-0wng-802-11-for-next-generation-v2x-communication</a:t>
            </a:r>
          </a:p>
          <a:p>
            <a:r>
              <a:rPr lang="en-GB" dirty="0" smtClean="0"/>
              <a:t>[2] Onn Haran, et </a:t>
            </a:r>
            <a:r>
              <a:rPr lang="en-GB" dirty="0"/>
              <a:t>al., </a:t>
            </a:r>
            <a:r>
              <a:rPr lang="en-GB" dirty="0" smtClean="0"/>
              <a:t>11-18-1072-00-0ngv-proposed-ngv-use-case-document</a:t>
            </a:r>
          </a:p>
          <a:p>
            <a:r>
              <a:rPr lang="en-GB" dirty="0" smtClean="0"/>
              <a:t>[3] Irie et al., “</a:t>
            </a:r>
            <a:r>
              <a:rPr lang="en-US" dirty="0"/>
              <a:t>60 GHz multi-gigabit wireless technology for connected </a:t>
            </a:r>
            <a:r>
              <a:rPr lang="en-US" dirty="0" smtClean="0"/>
              <a:t>vehicles,</a:t>
            </a:r>
            <a:r>
              <a:rPr lang="en-GB" dirty="0" smtClean="0"/>
              <a:t>“ ITSWC2018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1417</TotalTime>
  <Words>298</Words>
  <Application>Microsoft Office PowerPoint</Application>
  <PresentationFormat>ワイド画面</PresentationFormat>
  <Paragraphs>108</Paragraphs>
  <Slides>6</Slides>
  <Notes>6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テーマ</vt:lpstr>
      <vt:lpstr>Document</vt:lpstr>
      <vt:lpstr>mmW for V2X use cases</vt:lpstr>
      <vt:lpstr>Why mmW for V2X?</vt:lpstr>
      <vt:lpstr>Use cases</vt:lpstr>
      <vt:lpstr>Technologies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Hiroyuki Motozuka</dc:creator>
  <cp:lastModifiedBy>Hiroyuki Motozuka</cp:lastModifiedBy>
  <cp:revision>24</cp:revision>
  <cp:lastPrinted>1601-01-01T00:00:00Z</cp:lastPrinted>
  <dcterms:created xsi:type="dcterms:W3CDTF">2018-05-16T04:39:56Z</dcterms:created>
  <dcterms:modified xsi:type="dcterms:W3CDTF">2018-07-06T10:21:08Z</dcterms:modified>
</cp:coreProperties>
</file>