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8" r:id="rId4"/>
    <p:sldId id="274" r:id="rId5"/>
    <p:sldId id="267" r:id="rId6"/>
    <p:sldId id="277" r:id="rId7"/>
    <p:sldId id="269" r:id="rId8"/>
    <p:sldId id="276" r:id="rId9"/>
    <p:sldId id="265" r:id="rId10"/>
    <p:sldId id="275" r:id="rId11"/>
    <p:sldId id="272" r:id="rId12"/>
    <p:sldId id="273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2" d="100"/>
          <a:sy n="72" d="100"/>
        </p:scale>
        <p:origin x="1146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802.11-18/1179r0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Miguel Lopez,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Spectral line suppression for MC-OOK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2018-07-09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123305"/>
              </p:ext>
            </p:extLst>
          </p:nvPr>
        </p:nvGraphicFramePr>
        <p:xfrm>
          <a:off x="515938" y="2279650"/>
          <a:ext cx="8139112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9650"/>
                        <a:ext cx="8139112" cy="249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9208-973B-4D63-89B3-DB081124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PSD limited scenarios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DD246-46DF-4790-8D9E-BB1EA9278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D91CF-BEB9-4DBB-A341-019F6C613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01837-C3CB-4EA2-88F8-F1122C180E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55E3B34C-9AFE-4ED1-8CD6-8A6E341B0916}"/>
              </a:ext>
            </a:extLst>
          </p:cNvPr>
          <p:cNvSpPr txBox="1">
            <a:spLocks/>
          </p:cNvSpPr>
          <p:nvPr/>
        </p:nvSpPr>
        <p:spPr bwMode="auto">
          <a:xfrm>
            <a:off x="685799" y="170080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sz="2000" b="0" kern="0" dirty="0">
                <a:solidFill>
                  <a:schemeClr val="tx1"/>
                </a:solidFill>
              </a:rPr>
              <a:t>According to [3], 4.3.2.3.3</a:t>
            </a:r>
            <a:br>
              <a:rPr lang="pt-BR" sz="2000" b="0" kern="0" dirty="0">
                <a:solidFill>
                  <a:schemeClr val="tx1"/>
                </a:solidFill>
              </a:rPr>
            </a:br>
            <a:r>
              <a:rPr lang="pt-BR" sz="2000" b="0" kern="0" dirty="0">
                <a:solidFill>
                  <a:schemeClr val="tx1"/>
                </a:solidFill>
              </a:rPr>
              <a:t>“</a:t>
            </a:r>
            <a:r>
              <a:rPr lang="en-US" sz="2000" b="0" i="1" dirty="0"/>
              <a:t>For equipment using wide band modulations other than FHSS, the maximum Power Spectral Density is limited to 10 dBm per </a:t>
            </a:r>
            <a:r>
              <a:rPr lang="en-US" sz="2000" b="0" i="1" dirty="0" err="1"/>
              <a:t>MHz</a:t>
            </a:r>
            <a:r>
              <a:rPr lang="en-US" sz="2000" b="0" dirty="0" err="1"/>
              <a:t>.</a:t>
            </a:r>
            <a:r>
              <a:rPr lang="en-US" sz="2000" b="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Under the constraint above, the total TX power depends on the randomization method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kern="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B6BA0C9-CD78-481E-BFED-0AB4A79FB2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282108"/>
              </p:ext>
            </p:extLst>
          </p:nvPr>
        </p:nvGraphicFramePr>
        <p:xfrm>
          <a:off x="1115616" y="3573016"/>
          <a:ext cx="713816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300">
                  <a:extLst>
                    <a:ext uri="{9D8B030D-6E8A-4147-A177-3AD203B41FA5}">
                      <a16:colId xmlns:a16="http://schemas.microsoft.com/office/drawing/2014/main" val="2173230758"/>
                    </a:ext>
                  </a:extLst>
                </a:gridCol>
                <a:gridCol w="3650658">
                  <a:extLst>
                    <a:ext uri="{9D8B030D-6E8A-4147-A177-3AD203B41FA5}">
                      <a16:colId xmlns:a16="http://schemas.microsoft.com/office/drawing/2014/main" val="411922446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503896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Randomization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  <a:cs typeface="Calibri" panose="020F0502020204030204" pitchFamily="34" charset="0"/>
                        </a:rPr>
                        <a:t>Total TX power (dBm)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276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Binary phase randomization 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719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Cyclic shift randomization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707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Binary phase randomization 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78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Cyclic shift randomization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875157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9A56504-C811-48AD-804E-1EE56B941ED9}"/>
              </a:ext>
            </a:extLst>
          </p:cNvPr>
          <p:cNvSpPr txBox="1"/>
          <p:nvPr/>
        </p:nvSpPr>
        <p:spPr>
          <a:xfrm>
            <a:off x="1298097" y="5941367"/>
            <a:ext cx="6546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CS randomization </a:t>
            </a:r>
            <a:r>
              <a:rPr lang="en-US">
                <a:solidFill>
                  <a:schemeClr val="tx1"/>
                </a:solidFill>
                <a:sym typeface="Wingdings" panose="05000000000000000000" pitchFamily="2" charset="2"/>
              </a:rPr>
              <a:t> gain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0.8-1.1 dB in TX power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500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9208-973B-4D63-89B3-DB081124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Coherent reception of CS randomized MC-OOK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DD246-46DF-4790-8D9E-BB1EA9278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D91CF-BEB9-4DBB-A341-019F6C613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01837-C3CB-4EA2-88F8-F1122C180E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11C75E4-AD2A-4723-8E7A-95ACCBB83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channel needs to be estimated only for 1 OFDM symbol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Coherent detection can be performed with the aid of e.g. matched filtering, with a complexity similar to that of binary phase randomization</a:t>
            </a:r>
          </a:p>
        </p:txBody>
      </p:sp>
    </p:spTree>
    <p:extLst>
      <p:ext uri="{BB962C8B-B14F-4D97-AF65-F5344CB8AC3E}">
        <p14:creationId xmlns:p14="http://schemas.microsoft.com/office/powerpoint/2010/main" val="3599956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9208-973B-4D63-89B3-DB081124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DD246-46DF-4790-8D9E-BB1EA9278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D91CF-BEB9-4DBB-A341-019F6C613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01837-C3CB-4EA2-88F8-F1122C180E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11C75E4-AD2A-4723-8E7A-95ACCBB83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04019"/>
            <a:ext cx="7770813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CS randomization allows the optimization of the OFDM symbol for performance in PA limited scenarios, while ensuring good performance in PSD limited scenarios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CS randomization can yield significant gain in TX power when local geographic regulations impose limits on the PSD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CS randomization may give a larger headroom to the FCC limits than binary phase randomization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CS randomization does not change the PAPR of MC-OOK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CS randomization does not increase the complexity of coherent reception</a:t>
            </a:r>
          </a:p>
        </p:txBody>
      </p:sp>
    </p:spTree>
    <p:extLst>
      <p:ext uri="{BB962C8B-B14F-4D97-AF65-F5344CB8AC3E}">
        <p14:creationId xmlns:p14="http://schemas.microsoft.com/office/powerpoint/2010/main" val="4232520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</a:t>
            </a:r>
            <a:r>
              <a:rPr lang="en-GB" dirty="0">
                <a:cs typeface="Calibri" panose="020F0502020204030204" pitchFamily="34" charset="0"/>
              </a:rPr>
              <a:t>WUR Power Spectral Density, IEEE 802.11-18/0824r1, S. </a:t>
            </a:r>
            <a:r>
              <a:rPr lang="en-GB" dirty="0" err="1">
                <a:cs typeface="Calibri" panose="020F0502020204030204" pitchFamily="34" charset="0"/>
              </a:rPr>
              <a:t>Shellhammer</a:t>
            </a:r>
            <a:r>
              <a:rPr lang="en-GB" dirty="0">
                <a:cs typeface="Calibri" panose="020F0502020204030204" pitchFamily="34" charset="0"/>
              </a:rPr>
              <a:t> et al.</a:t>
            </a:r>
          </a:p>
          <a:p>
            <a:r>
              <a:rPr lang="en-GB" dirty="0"/>
              <a:t>[2] </a:t>
            </a: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OOK Waveform Generation Follow-up, </a:t>
            </a:r>
            <a:r>
              <a:rPr lang="en-GB" dirty="0">
                <a:cs typeface="Calibri" panose="020F0502020204030204" pitchFamily="34" charset="0"/>
              </a:rPr>
              <a:t>IEEE 802.11-18/0421r0, E. Park et al.</a:t>
            </a:r>
            <a:endParaRPr lang="en-GB" dirty="0"/>
          </a:p>
          <a:p>
            <a:r>
              <a:rPr lang="en-GB" dirty="0"/>
              <a:t>[3] </a:t>
            </a:r>
            <a:r>
              <a:rPr lang="en-US" dirty="0"/>
              <a:t>Wideband transmission systems; Data transmission equipment operating in the 2,4 GHz ISM band and using wide band modulation techniques; </a:t>
            </a:r>
            <a:r>
              <a:rPr lang="fi-FI" dirty="0"/>
              <a:t>ETSI EN 300 328 V2.1.1 2016-11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[1], it was shown that spectral lines appear in MC-OOK because the same OFDM symbol is used always for the ‘on’ part.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[1] also proposed a method to eliminate the spectral lines, by binary randomization of the phase. Each OFDM symbol is given a binary phase rotation at random.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presentation we discuss an alternative method  and investigate the impact of spectral line suppression on the TX power in PSD limited scenarios.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9208-973B-4D63-89B3-DB081124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assumptions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DD246-46DF-4790-8D9E-BB1EA9278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D91CF-BEB9-4DBB-A341-019F6C613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01837-C3CB-4EA2-88F8-F1122C180E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11C75E4-AD2A-4723-8E7A-95ACCBB83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Data part only, 8K data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8X oversampling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64 FFT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OFDM symbol </a:t>
            </a:r>
            <a:r>
              <a:rPr lang="pt-BR" dirty="0">
                <a:solidFill>
                  <a:schemeClr val="tx1"/>
                </a:solidFill>
              </a:rPr>
              <a:t>[</a:t>
            </a:r>
            <a:r>
              <a:rPr lang="en-US" dirty="0">
                <a:solidFill>
                  <a:schemeClr val="tx1"/>
                </a:solidFill>
              </a:rPr>
              <a:t>1,1,1,-1,-1,-1</a:t>
            </a:r>
            <a:r>
              <a:rPr lang="pt-BR" dirty="0">
                <a:solidFill>
                  <a:schemeClr val="tx1"/>
                </a:solidFill>
              </a:rPr>
              <a:t>, 0, </a:t>
            </a:r>
            <a:r>
              <a:rPr lang="en-US" dirty="0">
                <a:solidFill>
                  <a:schemeClr val="tx1"/>
                </a:solidFill>
              </a:rPr>
              <a:t>-1,1,-1,-1,1,-1</a:t>
            </a:r>
            <a:r>
              <a:rPr lang="pt-BR" dirty="0">
                <a:solidFill>
                  <a:schemeClr val="tx1"/>
                </a:solidFill>
              </a:rPr>
              <a:t>] from ref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HDR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32 FFT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OFDM symbol </a:t>
            </a:r>
            <a:r>
              <a:rPr lang="pt-BR" dirty="0"/>
              <a:t> [1, 1, 1, 0, -1, 1, -1] from ref [1]</a:t>
            </a:r>
            <a:endParaRPr lang="en-US" dirty="0"/>
          </a:p>
          <a:p>
            <a:pPr marL="457200" lvl="1" indent="0"/>
            <a:endParaRPr lang="pt-BR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55E3B34C-9AFE-4ED1-8CD6-8A6E341B0916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kern="0" dirty="0">
                <a:solidFill>
                  <a:schemeClr val="tx1"/>
                </a:solidFill>
              </a:rPr>
              <a:t>Power computed using the periodogram (rectangular window) assuming total TX power is 30 dBm.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t-BR" kern="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t-BR" kern="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t-BR" kern="0" dirty="0">
              <a:solidFill>
                <a:schemeClr val="tx1"/>
              </a:solidFill>
            </a:endParaRPr>
          </a:p>
          <a:p>
            <a:pPr marL="457200" lvl="1" indent="0"/>
            <a:endParaRPr lang="pt-BR" kern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909208-973B-4D63-89B3-DB081124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Spectral lines in MC-OOK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DD246-46DF-4790-8D9E-BB1EA9278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D91CF-BEB9-4DBB-A341-019F6C613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01837-C3CB-4EA2-88F8-F1122C180E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F28ACFA7-0ED7-4A58-B67B-87CC2A2F4D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906829"/>
              </p:ext>
            </p:extLst>
          </p:nvPr>
        </p:nvGraphicFramePr>
        <p:xfrm>
          <a:off x="2233042" y="3429000"/>
          <a:ext cx="475252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2728">
                  <a:extLst>
                    <a:ext uri="{9D8B030D-6E8A-4147-A177-3AD203B41FA5}">
                      <a16:colId xmlns:a16="http://schemas.microsoft.com/office/drawing/2014/main" val="1050106758"/>
                    </a:ext>
                  </a:extLst>
                </a:gridCol>
                <a:gridCol w="3409800">
                  <a:extLst>
                    <a:ext uri="{9D8B030D-6E8A-4147-A177-3AD203B41FA5}">
                      <a16:colId xmlns:a16="http://schemas.microsoft.com/office/drawing/2014/main" val="3430184456"/>
                    </a:ext>
                  </a:extLst>
                </a:gridCol>
              </a:tblGrid>
              <a:tr h="386472">
                <a:tc>
                  <a:txBody>
                    <a:bodyPr/>
                    <a:lstStyle/>
                    <a:p>
                      <a:r>
                        <a:rPr lang="en-US" dirty="0"/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  <a:cs typeface="Calibri" panose="020F0502020204030204" pitchFamily="34" charset="0"/>
                        </a:rPr>
                        <a:t>Max Power in 3 kHz when Total TX power is 30 dBm (dBm)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719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281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157215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9215531-FD24-4C05-A13C-0AAE1A6C9C7E}"/>
              </a:ext>
            </a:extLst>
          </p:cNvPr>
          <p:cNvSpPr txBox="1"/>
          <p:nvPr/>
        </p:nvSpPr>
        <p:spPr>
          <a:xfrm>
            <a:off x="2771800" y="5040947"/>
            <a:ext cx="3752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FCC limit (8 dBm) exceeded</a:t>
            </a:r>
          </a:p>
        </p:txBody>
      </p:sp>
    </p:spTree>
    <p:extLst>
      <p:ext uri="{BB962C8B-B14F-4D97-AF65-F5344CB8AC3E}">
        <p14:creationId xmlns:p14="http://schemas.microsoft.com/office/powerpoint/2010/main" val="1579607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9208-973B-4D63-89B3-DB081124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Cyclic shift randomization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DD246-46DF-4790-8D9E-BB1EA9278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D91CF-BEB9-4DBB-A341-019F6C613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01837-C3CB-4EA2-88F8-F1122C180E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11C75E4-AD2A-4723-8E7A-95ACCBB83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Cyclic Shift (CS) randomization is a symbol randomization technique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to CSD, but in time instead of across antennas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set of cyclic shifts is pre-defined (e.g. 8 cyclic shifts)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cyclic shift is chosen pseudo-randomly for each OFDM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Note that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linear feedback shift register can be used to generate pseudo-random cyclic shifts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method works well for multi-antenna transmission, in conjunction with e.g. CSD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725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9208-973B-4D63-89B3-DB081124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of cyclic shift randomization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DD246-46DF-4790-8D9E-BB1EA9278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D91CF-BEB9-4DBB-A341-019F6C613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01837-C3CB-4EA2-88F8-F1122C180E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11C75E4-AD2A-4723-8E7A-95ACCBB83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E45D50-F3F7-4020-AF49-1B80BD5A90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196" y="2348880"/>
            <a:ext cx="6808019" cy="3355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057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9208-973B-4D63-89B3-DB081124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cyclic shifts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DD246-46DF-4790-8D9E-BB1EA9278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D91CF-BEB9-4DBB-A341-019F6C613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01837-C3CB-4EA2-88F8-F1122C180E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11C75E4-AD2A-4723-8E7A-95ACCBB83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LDR:</a:t>
            </a:r>
            <a:r>
              <a:rPr lang="en-US" dirty="0"/>
              <a:t> </a:t>
            </a:r>
            <a:r>
              <a:rPr lang="en-US" b="0" dirty="0"/>
              <a:t>0, -400, -800, -1200, -1600, -2000, -2400, -2800 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/>
              <a:t>HDR: 0</a:t>
            </a:r>
            <a:r>
              <a:rPr lang="en-US" b="0"/>
              <a:t>, -200, -400,   -</a:t>
            </a:r>
            <a:r>
              <a:rPr lang="en-US" b="0" dirty="0"/>
              <a:t>600,   -800, -1000, -1200, </a:t>
            </a:r>
            <a:r>
              <a:rPr lang="en-US" b="0"/>
              <a:t>-1400 </a:t>
            </a:r>
            <a:r>
              <a:rPr lang="en-US" b="0" dirty="0"/>
              <a:t>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641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9208-973B-4D63-89B3-DB081124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Suppression of spectral lines in MC-OOK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DD246-46DF-4790-8D9E-BB1EA9278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D91CF-BEB9-4DBB-A341-019F6C613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01837-C3CB-4EA2-88F8-F1122C180E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55E3B34C-9AFE-4ED1-8CD6-8A6E341B0916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endParaRPr lang="en-US" kern="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B6BA0C9-CD78-481E-BFED-0AB4A79FB2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7456065"/>
              </p:ext>
            </p:extLst>
          </p:nvPr>
        </p:nvGraphicFramePr>
        <p:xfrm>
          <a:off x="863602" y="1981200"/>
          <a:ext cx="7452814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10">
                  <a:extLst>
                    <a:ext uri="{9D8B030D-6E8A-4147-A177-3AD203B41FA5}">
                      <a16:colId xmlns:a16="http://schemas.microsoft.com/office/drawing/2014/main" val="2173230758"/>
                    </a:ext>
                  </a:extLst>
                </a:gridCol>
                <a:gridCol w="1940840">
                  <a:extLst>
                    <a:ext uri="{9D8B030D-6E8A-4147-A177-3AD203B41FA5}">
                      <a16:colId xmlns:a16="http://schemas.microsoft.com/office/drawing/2014/main" val="4119224463"/>
                    </a:ext>
                  </a:extLst>
                </a:gridCol>
                <a:gridCol w="2197932">
                  <a:extLst>
                    <a:ext uri="{9D8B030D-6E8A-4147-A177-3AD203B41FA5}">
                      <a16:colId xmlns:a16="http://schemas.microsoft.com/office/drawing/2014/main" val="2503896992"/>
                    </a:ext>
                  </a:extLst>
                </a:gridCol>
                <a:gridCol w="2197932">
                  <a:extLst>
                    <a:ext uri="{9D8B030D-6E8A-4147-A177-3AD203B41FA5}">
                      <a16:colId xmlns:a16="http://schemas.microsoft.com/office/drawing/2014/main" val="20786081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Randomization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  <a:cs typeface="Calibri" panose="020F0502020204030204" pitchFamily="34" charset="0"/>
                        </a:rPr>
                        <a:t>Max Power in 3 kHz when Total TX power is 30 dBm (dBm)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  <a:cs typeface="Calibri" panose="020F0502020204030204" pitchFamily="34" charset="0"/>
                        </a:rPr>
                        <a:t>Headroom to 8 dBm FCC limit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8276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Binary phase randomization 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5719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Cyclic shift randomization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707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Binary phase randomization [1]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780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Cyclic shift randomization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87515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E3A22D8-A523-4692-8A15-8AAB4559469A}"/>
              </a:ext>
            </a:extLst>
          </p:cNvPr>
          <p:cNvSpPr txBox="1"/>
          <p:nvPr/>
        </p:nvSpPr>
        <p:spPr>
          <a:xfrm>
            <a:off x="863602" y="5941367"/>
            <a:ext cx="7900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CS randomization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 1.2-1.8 dB larger headroom to FCC limit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6685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9208-973B-4D63-89B3-DB081124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of PSD with symbol randomization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DD246-46DF-4790-8D9E-BB1EA9278C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4D91CF-BEB9-4DBB-A341-019F6C6138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601837-C3CB-4EA2-88F8-F1122C180EB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2018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19542EC-7D00-4662-89CC-2B00548C2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884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periodogram has been averaged over 30kHz for illustration purposes only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228AC3-1686-4A1A-BDC7-C13BA93F1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483" y="2996952"/>
            <a:ext cx="4536504" cy="340279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06FE819-40D3-4C32-A4F9-6B2A76A4C2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7555" y="2995364"/>
            <a:ext cx="4536504" cy="3402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403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5403</TotalTime>
  <Words>835</Words>
  <Application>Microsoft Office PowerPoint</Application>
  <PresentationFormat>On-screen Show (4:3)</PresentationFormat>
  <Paragraphs>147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 Unicode MS</vt:lpstr>
      <vt:lpstr>굴림</vt:lpstr>
      <vt:lpstr>MS Gothic</vt:lpstr>
      <vt:lpstr>Arial</vt:lpstr>
      <vt:lpstr>Calibri</vt:lpstr>
      <vt:lpstr>Times New Roman</vt:lpstr>
      <vt:lpstr>Wingdings</vt:lpstr>
      <vt:lpstr>Office Theme</vt:lpstr>
      <vt:lpstr>Document</vt:lpstr>
      <vt:lpstr>Spectral line suppression for MC-OOK</vt:lpstr>
      <vt:lpstr>Abstract</vt:lpstr>
      <vt:lpstr>Simulation assumptions</vt:lpstr>
      <vt:lpstr>Recap: Spectral lines in MC-OOK</vt:lpstr>
      <vt:lpstr>Cyclic shift randomization</vt:lpstr>
      <vt:lpstr>Illustration of cyclic shift randomization</vt:lpstr>
      <vt:lpstr>Examples of cyclic shifts</vt:lpstr>
      <vt:lpstr>Suppression of spectral lines in MC-OOK</vt:lpstr>
      <vt:lpstr>Illustration of PSD with symbol randomization</vt:lpstr>
      <vt:lpstr>PSD limited scenarios</vt:lpstr>
      <vt:lpstr>Coherent reception of CS randomized MC-OOK</vt:lpstr>
      <vt:lpstr>Observations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Spectral line suppression for MC-OOK</dc:title>
  <dc:creator>Dennis Sundman</dc:creator>
  <cp:lastModifiedBy>Miguel Lopez M</cp:lastModifiedBy>
  <cp:revision>112</cp:revision>
  <cp:lastPrinted>1601-01-01T00:00:00Z</cp:lastPrinted>
  <dcterms:created xsi:type="dcterms:W3CDTF">2018-05-18T13:28:49Z</dcterms:created>
  <dcterms:modified xsi:type="dcterms:W3CDTF">2018-07-09T05:46:51Z</dcterms:modified>
</cp:coreProperties>
</file>