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3" r:id="rId2"/>
    <p:sldId id="547" r:id="rId3"/>
    <p:sldId id="566" r:id="rId4"/>
    <p:sldId id="567" r:id="rId5"/>
    <p:sldId id="565" r:id="rId6"/>
    <p:sldId id="562" r:id="rId7"/>
    <p:sldId id="569" r:id="rId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6"/>
            <p14:sldId id="567"/>
            <p14:sldId id="565"/>
            <p14:sldId id="562"/>
            <p14:sldId id="5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00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802.11-18/1172r1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Clarification of WUR frame related to group addressed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2018-07-04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This contribution is to clarify the operation of receiving a Wake up frame for indicating group addressed frame.</a:t>
            </a:r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[1], TXID is used to indicate the group addressed frame TX in the Wake up frame. But, TXID is already used in Wake-up frame for indicating the broadcast wake-up for BSS parameter update with Counter field</a:t>
            </a:r>
          </a:p>
          <a:p>
            <a:r>
              <a:rPr lang="en-US" altLang="ko-KR" sz="1600" dirty="0" smtClean="0"/>
              <a:t>If TXID is used for both cases, when WUR STA receives a Wake-up frame with increased Counter, the STA cannot know whether or not the group addressed frame is really present in PCR </a:t>
            </a:r>
          </a:p>
          <a:p>
            <a:r>
              <a:rPr lang="en-US" altLang="ko-KR" sz="1600" dirty="0" smtClean="0"/>
              <a:t>So, in this case the STA should wake up at DTIM TX time for checking whether or not the group addressed frame is really sent. </a:t>
            </a:r>
          </a:p>
          <a:p>
            <a:r>
              <a:rPr lang="en-US" altLang="ko-KR" sz="1600" dirty="0" smtClean="0"/>
              <a:t>It will increase unnecessary power consumption of the STA when DTIM indicates no group addressed BU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=""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789153" y="5338471"/>
            <a:ext cx="7943454" cy="114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314106" y="493448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326654" y="5380225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=""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6081291"/>
            <a:ext cx="7962069" cy="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="" xmlns:a16="http://schemas.microsoft.com/office/drawing/2014/main" id="{FBA0302E-074C-46E3-AE25-8C3B77266286}"/>
              </a:ext>
            </a:extLst>
          </p:cNvPr>
          <p:cNvSpPr/>
          <p:nvPr/>
        </p:nvSpPr>
        <p:spPr bwMode="auto">
          <a:xfrm>
            <a:off x="1326531" y="5524182"/>
            <a:ext cx="739407" cy="5571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Wake-Up 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Counter++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275622" y="5677248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288170" y="6122993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=""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=""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5948186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=""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768500" y="5954362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34">
            <a:extLst>
              <a:ext uri="{FF2B5EF4-FFF2-40B4-BE49-F238E27FC236}">
                <a16:creationId xmlns="" xmlns:a16="http://schemas.microsoft.com/office/drawing/2014/main" id="{ED5E8850-D491-4684-8D96-DB65FCB48A32}"/>
              </a:ext>
            </a:extLst>
          </p:cNvPr>
          <p:cNvCxnSpPr/>
          <p:nvPr/>
        </p:nvCxnSpPr>
        <p:spPr bwMode="auto">
          <a:xfrm>
            <a:off x="1288047" y="6319981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35">
            <a:extLst>
              <a:ext uri="{FF2B5EF4-FFF2-40B4-BE49-F238E27FC236}">
                <a16:creationId xmlns="" xmlns:a16="http://schemas.microsoft.com/office/drawing/2014/main" id="{165E1D71-B587-4FAF-ABBF-7DB2D3A508A0}"/>
              </a:ext>
            </a:extLst>
          </p:cNvPr>
          <p:cNvCxnSpPr>
            <a:cxnSpLocks/>
          </p:cNvCxnSpPr>
          <p:nvPr/>
        </p:nvCxnSpPr>
        <p:spPr bwMode="auto">
          <a:xfrm>
            <a:off x="4582125" y="6319981"/>
            <a:ext cx="21863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3430058-8D46-4BF3-931C-267F0630CD71}"/>
              </a:ext>
            </a:extLst>
          </p:cNvPr>
          <p:cNvSpPr txBox="1"/>
          <p:nvPr/>
        </p:nvSpPr>
        <p:spPr>
          <a:xfrm>
            <a:off x="3094528" y="618148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1615301" y="6019538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21" name="Straight Connector 42">
            <a:extLst>
              <a:ext uri="{FF2B5EF4-FFF2-40B4-BE49-F238E27FC236}">
                <a16:creationId xmlns=""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065938" y="6019538"/>
            <a:ext cx="76784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2025708" y="5761609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2998240" y="4958863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86">
            <a:extLst>
              <a:ext uri="{FF2B5EF4-FFF2-40B4-BE49-F238E27FC236}">
                <a16:creationId xmlns="" xmlns:a16="http://schemas.microsoft.com/office/drawing/2014/main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833786" y="5344635"/>
            <a:ext cx="830495" cy="53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5" name="Straight Arrow Connector 90">
            <a:extLst>
              <a:ext uri="{FF2B5EF4-FFF2-40B4-BE49-F238E27FC236}">
                <a16:creationId xmlns="" xmlns:a16="http://schemas.microsoft.com/office/drawing/2014/main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6768500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6" name="Straight Arrow Connector 91">
            <a:extLst>
              <a:ext uri="{FF2B5EF4-FFF2-40B4-BE49-F238E27FC236}">
                <a16:creationId xmlns="" xmlns:a16="http://schemas.microsoft.com/office/drawing/2014/main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010680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60D7E74-0CC4-4D2E-A34D-F8B062E27C2E}"/>
              </a:ext>
            </a:extLst>
          </p:cNvPr>
          <p:cNvSpPr txBox="1"/>
          <p:nvPr/>
        </p:nvSpPr>
        <p:spPr>
          <a:xfrm>
            <a:off x="7433854" y="4838285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28" name="Straight Arrow Connector 94">
            <a:extLst>
              <a:ext uri="{FF2B5EF4-FFF2-40B4-BE49-F238E27FC236}">
                <a16:creationId xmlns="" xmlns:a16="http://schemas.microsoft.com/office/drawing/2014/main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712840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AC50B1A-B7D5-463F-8999-6A042381F375}"/>
              </a:ext>
            </a:extLst>
          </p:cNvPr>
          <p:cNvSpPr txBox="1"/>
          <p:nvPr/>
        </p:nvSpPr>
        <p:spPr>
          <a:xfrm>
            <a:off x="7433854" y="5537386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=""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981925" y="6081291"/>
            <a:ext cx="3786575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1" name="Straight Arrow Connector 103">
            <a:extLst>
              <a:ext uri="{FF2B5EF4-FFF2-40B4-BE49-F238E27FC236}">
                <a16:creationId xmlns="" xmlns:a16="http://schemas.microsoft.com/office/drawing/2014/main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890805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3DC7D17E-13D3-4080-8BF5-604C08323613}"/>
              </a:ext>
            </a:extLst>
          </p:cNvPr>
          <p:cNvSpPr txBox="1"/>
          <p:nvPr/>
        </p:nvSpPr>
        <p:spPr>
          <a:xfrm>
            <a:off x="7428479" y="574253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33" name="Straight Arrow Connector 107">
            <a:extLst>
              <a:ext uri="{FF2B5EF4-FFF2-40B4-BE49-F238E27FC236}">
                <a16:creationId xmlns="" xmlns:a16="http://schemas.microsoft.com/office/drawing/2014/main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47986" y="5340447"/>
            <a:ext cx="3485925" cy="1324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4" name="Straight Arrow Connector 116">
            <a:extLst>
              <a:ext uri="{FF2B5EF4-FFF2-40B4-BE49-F238E27FC236}">
                <a16:creationId xmlns="" xmlns:a16="http://schemas.microsoft.com/office/drawing/2014/main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462378" y="6081291"/>
            <a:ext cx="25166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=""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770538" y="6081291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6" name="Straight Arrow Connector 121">
            <a:extLst>
              <a:ext uri="{FF2B5EF4-FFF2-40B4-BE49-F238E27FC236}">
                <a16:creationId xmlns="" xmlns:a16="http://schemas.microsoft.com/office/drawing/2014/main" id="{4CCEF930-9D8B-4595-83A8-783D11DAAB2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5343969"/>
            <a:ext cx="2082606" cy="1050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7" name="Straight Connector 133">
            <a:extLst>
              <a:ext uri="{FF2B5EF4-FFF2-40B4-BE49-F238E27FC236}">
                <a16:creationId xmlns="" xmlns:a16="http://schemas.microsoft.com/office/drawing/2014/main" id="{E4B14C21-0888-466A-8033-10014CFE852A}"/>
              </a:ext>
            </a:extLst>
          </p:cNvPr>
          <p:cNvCxnSpPr/>
          <p:nvPr/>
        </p:nvCxnSpPr>
        <p:spPr bwMode="auto">
          <a:xfrm flipV="1">
            <a:off x="2065938" y="5355938"/>
            <a:ext cx="767848" cy="6487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134">
            <a:extLst>
              <a:ext uri="{FF2B5EF4-FFF2-40B4-BE49-F238E27FC236}">
                <a16:creationId xmlns="" xmlns:a16="http://schemas.microsoft.com/office/drawing/2014/main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058060" y="5207884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3395767A-326F-4419-9647-112D0DD3A4FD}"/>
              </a:ext>
            </a:extLst>
          </p:cNvPr>
          <p:cNvSpPr txBox="1"/>
          <p:nvPr/>
        </p:nvSpPr>
        <p:spPr>
          <a:xfrm>
            <a:off x="7429117" y="5059618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sp>
        <p:nvSpPr>
          <p:cNvPr id="41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4628649" y="4961036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58662" y="495886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cxnSp>
        <p:nvCxnSpPr>
          <p:cNvPr id="44" name="Straight Arrow Connector 86">
            <a:extLst>
              <a:ext uri="{FF2B5EF4-FFF2-40B4-BE49-F238E27FC236}">
                <a16:creationId xmlns="" xmlns:a16="http://schemas.microsoft.com/office/drawing/2014/main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>
            <a:off x="4524192" y="5353632"/>
            <a:ext cx="786646" cy="417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5" name="Straight Arrow Connector 134">
            <a:extLst>
              <a:ext uri="{FF2B5EF4-FFF2-40B4-BE49-F238E27FC236}">
                <a16:creationId xmlns="" xmlns:a16="http://schemas.microsoft.com/office/drawing/2014/main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3617577" y="5353632"/>
            <a:ext cx="94172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6" name="직사각형 45"/>
          <p:cNvSpPr/>
          <p:nvPr/>
        </p:nvSpPr>
        <p:spPr>
          <a:xfrm>
            <a:off x="5227903" y="5033490"/>
            <a:ext cx="829872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GA BU</a:t>
            </a:r>
            <a:endParaRPr lang="ko-KR" altLang="en-US" sz="1000"/>
          </a:p>
        </p:txBody>
      </p:sp>
      <p:sp>
        <p:nvSpPr>
          <p:cNvPr id="48" name="TextBox 47"/>
          <p:cNvSpPr txBox="1"/>
          <p:nvPr/>
        </p:nvSpPr>
        <p:spPr>
          <a:xfrm>
            <a:off x="7438421" y="4552890"/>
            <a:ext cx="1433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 flipH="1">
            <a:off x="5462670" y="5038221"/>
            <a:ext cx="342638" cy="4043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5493737" y="4997841"/>
            <a:ext cx="375651" cy="4165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4559304" y="5524182"/>
            <a:ext cx="7515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6772971" y="4813376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3863" y="519006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PCR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934" y="5895201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WUR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직사각형 169"/>
          <p:cNvSpPr/>
          <p:nvPr/>
        </p:nvSpPr>
        <p:spPr bwMode="auto">
          <a:xfrm>
            <a:off x="81769" y="4540690"/>
            <a:ext cx="882396" cy="659825"/>
          </a:xfrm>
          <a:prstGeom prst="rect">
            <a:avLst/>
          </a:prstGeom>
          <a:solidFill>
            <a:schemeClr val="accent1">
              <a:alpha val="3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직사각형 170"/>
          <p:cNvSpPr/>
          <p:nvPr/>
        </p:nvSpPr>
        <p:spPr bwMode="auto">
          <a:xfrm>
            <a:off x="86144" y="5244103"/>
            <a:ext cx="883578" cy="659825"/>
          </a:xfrm>
          <a:prstGeom prst="rect">
            <a:avLst/>
          </a:prstGeom>
          <a:solidFill>
            <a:srgbClr val="FFC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직사각형 171"/>
          <p:cNvSpPr/>
          <p:nvPr/>
        </p:nvSpPr>
        <p:spPr bwMode="auto">
          <a:xfrm>
            <a:off x="86142" y="5946288"/>
            <a:ext cx="907581" cy="579061"/>
          </a:xfrm>
          <a:prstGeom prst="rect">
            <a:avLst/>
          </a:prstGeom>
          <a:solidFill>
            <a:srgbClr val="FF0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WUR STA may receive broadcast wake-up frame several times</a:t>
            </a:r>
          </a:p>
          <a:p>
            <a:pPr lvl="1"/>
            <a:r>
              <a:rPr lang="en-US" altLang="ko-KR" sz="1400" dirty="0" smtClean="0"/>
              <a:t>AP may send broadcast wake-up frame(B-WUF)s several times for reliable TX</a:t>
            </a:r>
          </a:p>
          <a:p>
            <a:pPr lvl="1"/>
            <a:r>
              <a:rPr lang="en-US" altLang="ko-KR" sz="1400" dirty="0" smtClean="0"/>
              <a:t>In duty cycle mode, the location of On-Duration of a STA may be different from those of the other STAs. In this case, always-on mode STAs will unnecessarily wake up several times whenever receiving multiple broadcast wake-up frames as below figure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=""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4637325"/>
            <a:ext cx="6021405" cy="3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430915" y="3671500"/>
            <a:ext cx="769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WUR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515790" y="449579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=""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82"/>
            <a:ext cx="5997962" cy="7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="" xmlns:a16="http://schemas.microsoft.com/office/drawing/2014/main" id="{FBA0302E-074C-46E3-AE25-8C3B77266286}"/>
              </a:ext>
            </a:extLst>
          </p:cNvPr>
          <p:cNvSpPr/>
          <p:nvPr/>
        </p:nvSpPr>
        <p:spPr bwMode="auto">
          <a:xfrm>
            <a:off x="149952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506127" y="4768198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=""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906507"/>
            <a:ext cx="825595" cy="19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=""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772747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=""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981908" y="4778923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1464457" y="4904601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2592893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60D7E74-0CC4-4D2E-A34D-F8B062E27C2E}"/>
              </a:ext>
            </a:extLst>
          </p:cNvPr>
          <p:cNvSpPr txBox="1"/>
          <p:nvPr/>
        </p:nvSpPr>
        <p:spPr>
          <a:xfrm>
            <a:off x="7897377" y="4295001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=""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311887" y="4899905"/>
            <a:ext cx="4670021" cy="59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=""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52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V="1">
            <a:off x="1143000" y="3794026"/>
            <a:ext cx="5791200" cy="159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 flipV="1">
            <a:off x="1139742" y="4254808"/>
            <a:ext cx="5842166" cy="1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430915" y="4128700"/>
            <a:ext cx="703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6" name="직선 화살표 연결선 65"/>
          <p:cNvCxnSpPr>
            <a:stCxn id="11" idx="2"/>
          </p:cNvCxnSpPr>
          <p:nvPr/>
        </p:nvCxnSpPr>
        <p:spPr bwMode="auto">
          <a:xfrm flipH="1">
            <a:off x="1869230" y="3805473"/>
            <a:ext cx="1" cy="10948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>
            <a:stCxn id="23" idx="2"/>
          </p:cNvCxnSpPr>
          <p:nvPr/>
        </p:nvCxnSpPr>
        <p:spPr bwMode="auto">
          <a:xfrm flipH="1">
            <a:off x="287704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9" name="Straight Arrow Connector 7">
            <a:extLst>
              <a:ext uri="{FF2B5EF4-FFF2-40B4-BE49-F238E27FC236}">
                <a16:creationId xmlns=""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5357247"/>
            <a:ext cx="6021405" cy="9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515790" y="521369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18">
            <a:extLst>
              <a:ext uri="{FF2B5EF4-FFF2-40B4-BE49-F238E27FC236}">
                <a16:creationId xmlns=""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78"/>
            <a:ext cx="6038236" cy="91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523061" y="5486094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25">
            <a:extLst>
              <a:ext uri="{FF2B5EF4-FFF2-40B4-BE49-F238E27FC236}">
                <a16:creationId xmlns=""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2099" y="5628047"/>
            <a:ext cx="953602" cy="381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4" name="Straight Connector 31">
            <a:extLst>
              <a:ext uri="{FF2B5EF4-FFF2-40B4-BE49-F238E27FC236}">
                <a16:creationId xmlns=""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4030479" y="5478290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4049932" y="5620466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81" name="Straight Arrow Connector 100">
            <a:extLst>
              <a:ext uri="{FF2B5EF4-FFF2-40B4-BE49-F238E27FC236}">
                <a16:creationId xmlns=""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2813" y="5623114"/>
            <a:ext cx="2029369" cy="152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84" name="Straight Arrow Connector 119">
            <a:extLst>
              <a:ext uri="{FF2B5EF4-FFF2-40B4-BE49-F238E27FC236}">
                <a16:creationId xmlns=""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48"/>
            <a:ext cx="3033034" cy="33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0" y="4936064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5" name="TextBox 114"/>
          <p:cNvSpPr txBox="1"/>
          <p:nvPr/>
        </p:nvSpPr>
        <p:spPr>
          <a:xfrm>
            <a:off x="9471" y="563697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381000" y="5808131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/>
          </a:p>
        </p:txBody>
      </p:sp>
      <p:cxnSp>
        <p:nvCxnSpPr>
          <p:cNvPr id="117" name="Straight Arrow Connector 7">
            <a:extLst>
              <a:ext uri="{FF2B5EF4-FFF2-40B4-BE49-F238E27FC236}">
                <a16:creationId xmlns=""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>
            <a:off x="988336" y="6028868"/>
            <a:ext cx="6033846" cy="16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515790" y="588433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9" name="Straight Arrow Connector 18">
            <a:extLst>
              <a:ext uri="{FF2B5EF4-FFF2-40B4-BE49-F238E27FC236}">
                <a16:creationId xmlns=""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1779" y="6280809"/>
            <a:ext cx="6010403" cy="136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=""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523061" y="6156735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25">
            <a:extLst>
              <a:ext uri="{FF2B5EF4-FFF2-40B4-BE49-F238E27FC236}">
                <a16:creationId xmlns=""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969721" y="6282574"/>
            <a:ext cx="6052461" cy="94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4250496" y="6248351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Always-</a:t>
            </a:r>
            <a:r>
              <a:rPr lang="en-US" sz="1200" dirty="0" smtClean="0">
                <a:solidFill>
                  <a:schemeClr val="tx1"/>
                </a:solidFill>
              </a:rPr>
              <a:t>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0" y="628221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cxnSp>
        <p:nvCxnSpPr>
          <p:cNvPr id="147" name="직선 화살표 연결선 146"/>
          <p:cNvCxnSpPr/>
          <p:nvPr/>
        </p:nvCxnSpPr>
        <p:spPr bwMode="auto">
          <a:xfrm flipH="1">
            <a:off x="1869229" y="4896297"/>
            <a:ext cx="2" cy="13859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59" name="직선 화살표 연결선 158"/>
          <p:cNvCxnSpPr/>
          <p:nvPr/>
        </p:nvCxnSpPr>
        <p:spPr bwMode="auto">
          <a:xfrm flipH="1">
            <a:off x="287692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7724712" y="3790890"/>
            <a:ext cx="141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2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3337872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3" name="Rectangle 19">
            <a:extLst>
              <a:ext uri="{FF2B5EF4-FFF2-40B4-BE49-F238E27FC236}">
                <a16:creationId xmlns="" xmlns:a16="http://schemas.microsoft.com/office/drawing/2014/main" id="{FBA0302E-074C-46E3-AE25-8C3B77266286}"/>
              </a:ext>
            </a:extLst>
          </p:cNvPr>
          <p:cNvSpPr/>
          <p:nvPr/>
        </p:nvSpPr>
        <p:spPr bwMode="auto">
          <a:xfrm>
            <a:off x="414919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5090162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5" name="직선 화살표 연결선 194"/>
          <p:cNvCxnSpPr>
            <a:stCxn id="193" idx="2"/>
          </p:cNvCxnSpPr>
          <p:nvPr/>
        </p:nvCxnSpPr>
        <p:spPr bwMode="auto">
          <a:xfrm>
            <a:off x="4518901" y="3805473"/>
            <a:ext cx="3183" cy="1804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96" name="Rectangle 57">
            <a:extLst>
              <a:ext uri="{FF2B5EF4-FFF2-40B4-BE49-F238E27FC236}">
                <a16:creationId xmlns=""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5835141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5" name="직선 화살표 연결선 214"/>
          <p:cNvCxnSpPr/>
          <p:nvPr/>
        </p:nvCxnSpPr>
        <p:spPr bwMode="auto">
          <a:xfrm flipH="1">
            <a:off x="360526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16" name="직선 화살표 연결선 215"/>
          <p:cNvCxnSpPr/>
          <p:nvPr/>
        </p:nvCxnSpPr>
        <p:spPr bwMode="auto">
          <a:xfrm flipH="1">
            <a:off x="360514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26" name="직선 화살표 연결선 225"/>
          <p:cNvCxnSpPr/>
          <p:nvPr/>
        </p:nvCxnSpPr>
        <p:spPr bwMode="auto">
          <a:xfrm>
            <a:off x="5357758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2" name="직선 화살표 연결선 231"/>
          <p:cNvCxnSpPr/>
          <p:nvPr/>
        </p:nvCxnSpPr>
        <p:spPr bwMode="auto">
          <a:xfrm>
            <a:off x="6084922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3" name="직선 화살표 연결선 232"/>
          <p:cNvCxnSpPr/>
          <p:nvPr/>
        </p:nvCxnSpPr>
        <p:spPr bwMode="auto">
          <a:xfrm>
            <a:off x="6102534" y="5365780"/>
            <a:ext cx="1306" cy="669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94" name="직사각형 93"/>
          <p:cNvSpPr/>
          <p:nvPr/>
        </p:nvSpPr>
        <p:spPr>
          <a:xfrm>
            <a:off x="3940700" y="396644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95" name="직사각형 94"/>
          <p:cNvSpPr/>
          <p:nvPr/>
        </p:nvSpPr>
        <p:spPr>
          <a:xfrm>
            <a:off x="6438399" y="394903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cxnSp>
        <p:nvCxnSpPr>
          <p:cNvPr id="21" name="직선 연결선 20"/>
          <p:cNvCxnSpPr/>
          <p:nvPr/>
        </p:nvCxnSpPr>
        <p:spPr bwMode="auto">
          <a:xfrm flipH="1">
            <a:off x="3906177" y="3948499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3937244" y="3908119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직선 연결선 102"/>
          <p:cNvCxnSpPr/>
          <p:nvPr/>
        </p:nvCxnSpPr>
        <p:spPr bwMode="auto">
          <a:xfrm flipH="1">
            <a:off x="6412634" y="3938653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직선 연결선 103"/>
          <p:cNvCxnSpPr/>
          <p:nvPr/>
        </p:nvCxnSpPr>
        <p:spPr bwMode="auto">
          <a:xfrm>
            <a:off x="6443701" y="3898273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직사각형 99"/>
          <p:cNvSpPr/>
          <p:nvPr/>
        </p:nvSpPr>
        <p:spPr>
          <a:xfrm>
            <a:off x="7111165" y="3450393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62868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 Group addressed BU</a:t>
            </a:r>
            <a:endParaRPr lang="ko-KR" altLang="en-US"/>
          </a:p>
        </p:txBody>
      </p:sp>
      <p:grpSp>
        <p:nvGrpSpPr>
          <p:cNvPr id="46" name="그룹 45"/>
          <p:cNvGrpSpPr/>
          <p:nvPr/>
        </p:nvGrpSpPr>
        <p:grpSpPr>
          <a:xfrm>
            <a:off x="2561563" y="4382740"/>
            <a:ext cx="616292" cy="271650"/>
            <a:chOff x="2561563" y="4382740"/>
            <a:chExt cx="616292" cy="271650"/>
          </a:xfrm>
        </p:grpSpPr>
        <p:cxnSp>
          <p:nvCxnSpPr>
            <p:cNvPr id="28" name="직선 연결선 27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직선 연결선 30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4" name="그룹 113"/>
          <p:cNvGrpSpPr/>
          <p:nvPr/>
        </p:nvGrpSpPr>
        <p:grpSpPr>
          <a:xfrm>
            <a:off x="3313878" y="4383291"/>
            <a:ext cx="616292" cy="271650"/>
            <a:chOff x="2561563" y="4382740"/>
            <a:chExt cx="616292" cy="271650"/>
          </a:xfrm>
        </p:grpSpPr>
        <p:cxnSp>
          <p:nvCxnSpPr>
            <p:cNvPr id="122" name="직선 연결선 12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직선 연결선 122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직선 연결선 123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0" name="그룹 129"/>
          <p:cNvGrpSpPr/>
          <p:nvPr/>
        </p:nvGrpSpPr>
        <p:grpSpPr>
          <a:xfrm>
            <a:off x="5127573" y="5094023"/>
            <a:ext cx="616292" cy="271650"/>
            <a:chOff x="2561563" y="4382740"/>
            <a:chExt cx="616292" cy="271650"/>
          </a:xfrm>
        </p:grpSpPr>
        <p:cxnSp>
          <p:nvCxnSpPr>
            <p:cNvPr id="132" name="직선 연결선 13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직선 연결선 133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직선 연결선 134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6" name="그룹 135"/>
          <p:cNvGrpSpPr/>
          <p:nvPr/>
        </p:nvGrpSpPr>
        <p:grpSpPr>
          <a:xfrm>
            <a:off x="5870657" y="5102556"/>
            <a:ext cx="616292" cy="271650"/>
            <a:chOff x="2561563" y="4382740"/>
            <a:chExt cx="616292" cy="271650"/>
          </a:xfrm>
        </p:grpSpPr>
        <p:cxnSp>
          <p:nvCxnSpPr>
            <p:cNvPr id="137" name="직선 연결선 136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직선 연결선 13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직선 연결선 13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41" name="직선 연결선 140"/>
          <p:cNvCxnSpPr/>
          <p:nvPr/>
        </p:nvCxnSpPr>
        <p:spPr bwMode="auto">
          <a:xfrm flipH="1">
            <a:off x="7086600" y="3422164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직선 연결선 141"/>
          <p:cNvCxnSpPr/>
          <p:nvPr/>
        </p:nvCxnSpPr>
        <p:spPr bwMode="auto">
          <a:xfrm>
            <a:off x="7117667" y="3381784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145" name="그룹 144"/>
          <p:cNvGrpSpPr/>
          <p:nvPr/>
        </p:nvGrpSpPr>
        <p:grpSpPr>
          <a:xfrm>
            <a:off x="2560507" y="5770582"/>
            <a:ext cx="616292" cy="271650"/>
            <a:chOff x="2561563" y="4382740"/>
            <a:chExt cx="616292" cy="271650"/>
          </a:xfrm>
        </p:grpSpPr>
        <p:cxnSp>
          <p:nvCxnSpPr>
            <p:cNvPr id="146" name="직선 연결선 14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직선 연결선 14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9" name="직선 연결선 14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0" name="그룹 149"/>
          <p:cNvGrpSpPr/>
          <p:nvPr/>
        </p:nvGrpSpPr>
        <p:grpSpPr>
          <a:xfrm>
            <a:off x="3330680" y="5772506"/>
            <a:ext cx="616292" cy="271650"/>
            <a:chOff x="2561563" y="4382740"/>
            <a:chExt cx="616292" cy="271650"/>
          </a:xfrm>
        </p:grpSpPr>
        <p:cxnSp>
          <p:nvCxnSpPr>
            <p:cNvPr id="151" name="직선 연결선 150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직선 연결선 151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3" name="직선 연결선 152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4" name="그룹 153"/>
          <p:cNvGrpSpPr/>
          <p:nvPr/>
        </p:nvGrpSpPr>
        <p:grpSpPr>
          <a:xfrm>
            <a:off x="5896067" y="5779112"/>
            <a:ext cx="616292" cy="271650"/>
            <a:chOff x="2561563" y="4382740"/>
            <a:chExt cx="616292" cy="271650"/>
          </a:xfrm>
        </p:grpSpPr>
        <p:cxnSp>
          <p:nvCxnSpPr>
            <p:cNvPr id="155" name="직선 연결선 154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직선 연결선 155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7" name="직선 연결선 15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1" name="직선 화살표 연결선 50"/>
          <p:cNvCxnSpPr/>
          <p:nvPr/>
        </p:nvCxnSpPr>
        <p:spPr bwMode="auto">
          <a:xfrm>
            <a:off x="3281521" y="4707958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8" name="직선 화살표 연결선 157"/>
          <p:cNvCxnSpPr/>
          <p:nvPr/>
        </p:nvCxnSpPr>
        <p:spPr bwMode="auto">
          <a:xfrm>
            <a:off x="7086600" y="396240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1" name="직선 화살표 연결선 160"/>
          <p:cNvCxnSpPr/>
          <p:nvPr/>
        </p:nvCxnSpPr>
        <p:spPr bwMode="auto">
          <a:xfrm>
            <a:off x="5835141" y="547829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2" name="직선 화살표 연결선 161"/>
          <p:cNvCxnSpPr/>
          <p:nvPr/>
        </p:nvCxnSpPr>
        <p:spPr bwMode="auto">
          <a:xfrm>
            <a:off x="5865770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3" name="직선 화살표 연결선 162"/>
          <p:cNvCxnSpPr/>
          <p:nvPr/>
        </p:nvCxnSpPr>
        <p:spPr bwMode="auto">
          <a:xfrm>
            <a:off x="3297049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4" name="직선 화살표 연결선 163"/>
          <p:cNvCxnSpPr/>
          <p:nvPr/>
        </p:nvCxnSpPr>
        <p:spPr bwMode="auto">
          <a:xfrm flipH="1">
            <a:off x="4518236" y="5409874"/>
            <a:ext cx="664" cy="887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grpSp>
        <p:nvGrpSpPr>
          <p:cNvPr id="165" name="그룹 164"/>
          <p:cNvGrpSpPr/>
          <p:nvPr/>
        </p:nvGrpSpPr>
        <p:grpSpPr>
          <a:xfrm>
            <a:off x="7201293" y="4298798"/>
            <a:ext cx="616292" cy="271650"/>
            <a:chOff x="2561563" y="4382740"/>
            <a:chExt cx="616292" cy="271650"/>
          </a:xfrm>
        </p:grpSpPr>
        <p:cxnSp>
          <p:nvCxnSpPr>
            <p:cNvPr id="166" name="직선 연결선 16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7" name="직선 연결선 166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8" name="직선 연결선 167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5" name="TextBox 54"/>
          <p:cNvSpPr txBox="1"/>
          <p:nvPr/>
        </p:nvSpPr>
        <p:spPr>
          <a:xfrm>
            <a:off x="76200" y="462520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9" name="TextBox 168"/>
          <p:cNvSpPr txBox="1"/>
          <p:nvPr/>
        </p:nvSpPr>
        <p:spPr>
          <a:xfrm>
            <a:off x="66864" y="537911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3" name="TextBox 172"/>
          <p:cNvSpPr txBox="1"/>
          <p:nvPr/>
        </p:nvSpPr>
        <p:spPr>
          <a:xfrm>
            <a:off x="85927" y="603082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</a:t>
            </a:r>
            <a:r>
              <a:rPr lang="en-US" altLang="ko-KR" sz="1800" dirty="0" smtClean="0"/>
              <a:t>power consumption for operations in PCR is much larger than that for operations in WUR [2]</a:t>
            </a:r>
          </a:p>
          <a:p>
            <a:r>
              <a:rPr lang="en-US" altLang="ko-KR" sz="1800" dirty="0" smtClean="0"/>
              <a:t>Because </a:t>
            </a:r>
            <a:r>
              <a:rPr lang="en-US" altLang="ko-KR" sz="1800" dirty="0" smtClean="0"/>
              <a:t>the WUR is mainly targeted to power sensitive devices such as sensors [3], WUR should carefully be designed with minimizing the unnecessary wake-ups of the devices</a:t>
            </a:r>
          </a:p>
          <a:p>
            <a:r>
              <a:rPr lang="en-US" altLang="ko-KR" sz="1800" dirty="0" smtClean="0"/>
              <a:t>Proposal: The information of indicating group addressed frame TX in PCR needs to be distinguished from the information for indicating BSS parameter update</a:t>
            </a:r>
          </a:p>
          <a:p>
            <a:pPr lvl="1"/>
            <a:r>
              <a:rPr lang="en-US" altLang="ko-KR" sz="1400" dirty="0" smtClean="0"/>
              <a:t>Option 1: adding a bit </a:t>
            </a:r>
            <a:r>
              <a:rPr lang="en-US" altLang="ko-KR" sz="1400" dirty="0" smtClean="0"/>
              <a:t>in MAC header of </a:t>
            </a:r>
            <a:r>
              <a:rPr lang="en-US" altLang="ko-KR" sz="1400" dirty="0" smtClean="0"/>
              <a:t>Wake-up frame </a:t>
            </a:r>
            <a:r>
              <a:rPr lang="en-US" altLang="ko-KR" sz="1400" dirty="0" smtClean="0"/>
              <a:t>(e.g., TD </a:t>
            </a:r>
            <a:r>
              <a:rPr lang="en-US" altLang="ko-KR" sz="1400" dirty="0" smtClean="0"/>
              <a:t>Control </a:t>
            </a:r>
            <a:r>
              <a:rPr lang="en-US" altLang="ko-KR" sz="1400" dirty="0" smtClean="0"/>
              <a:t>field or Misc. field)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bit set to 1 indicates that there is group address frame TX in PCR</a:t>
            </a:r>
          </a:p>
          <a:p>
            <a:pPr lvl="2"/>
            <a:r>
              <a:rPr lang="en-US" altLang="ko-KR" sz="1200" dirty="0" smtClean="0"/>
              <a:t>Similar </a:t>
            </a:r>
            <a:r>
              <a:rPr lang="en-US" altLang="ko-KR" sz="1200" dirty="0" smtClean="0"/>
              <a:t>approach with legacy (e.g., B0 of Bitmap Control field = 1)</a:t>
            </a:r>
          </a:p>
          <a:p>
            <a:pPr lvl="1"/>
            <a:r>
              <a:rPr lang="en-US" altLang="ko-KR" sz="1400" dirty="0" smtClean="0"/>
              <a:t>Option 2: using new ID which is different from TXID (e.g., TXID +1)</a:t>
            </a:r>
          </a:p>
          <a:p>
            <a:pPr lvl="2"/>
            <a:r>
              <a:rPr lang="en-US" altLang="ko-KR" sz="1200" dirty="0" smtClean="0"/>
              <a:t>E.g.,) while TXID is used for no group addressed frame, TXID + 1 is used for indicating group addressed frame</a:t>
            </a:r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endParaRPr lang="en-US" altLang="ko-KR" sz="1800" dirty="0" smtClean="0"/>
          </a:p>
          <a:p>
            <a:endParaRPr lang="en-US" altLang="ko-KR" sz="1400" dirty="0"/>
          </a:p>
          <a:p>
            <a:endParaRPr lang="ko-KR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20882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18/0834r2, </a:t>
            </a:r>
            <a:r>
              <a:rPr lang="en-US" altLang="ko-KR" dirty="0"/>
              <a:t>Clarifications on WUR-PCR </a:t>
            </a:r>
            <a:r>
              <a:rPr lang="en-US" altLang="ko-KR" dirty="0" smtClean="0"/>
              <a:t>interactions</a:t>
            </a:r>
          </a:p>
          <a:p>
            <a:r>
              <a:rPr lang="en-US" altLang="ko-KR" dirty="0" smtClean="0"/>
              <a:t>[2]</a:t>
            </a:r>
            <a:r>
              <a:rPr lang="en-US" altLang="ko-KR" dirty="0"/>
              <a:t> </a:t>
            </a:r>
            <a:r>
              <a:rPr lang="en-US" altLang="ko-KR" dirty="0" smtClean="0"/>
              <a:t>15/1307r1</a:t>
            </a:r>
            <a:r>
              <a:rPr lang="en-US" altLang="ko-KR" dirty="0"/>
              <a:t>, “Low-power wake-up receiver for 802.11</a:t>
            </a:r>
            <a:r>
              <a:rPr lang="en-US" altLang="ko-KR" dirty="0" smtClean="0"/>
              <a:t>”</a:t>
            </a:r>
          </a:p>
          <a:p>
            <a:r>
              <a:rPr lang="en-US" altLang="ko-KR" dirty="0" smtClean="0"/>
              <a:t>[3</a:t>
            </a:r>
            <a:r>
              <a:rPr lang="en-US" altLang="ko-KR" dirty="0"/>
              <a:t>] </a:t>
            </a:r>
            <a:r>
              <a:rPr lang="en-US" altLang="ko-KR" dirty="0" smtClean="0"/>
              <a:t>17/0029r10, </a:t>
            </a:r>
            <a:r>
              <a:rPr lang="en-US" altLang="ko-KR" dirty="0"/>
              <a:t>WUR Usage Model Document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a method for indicating a group addressed frame TX in PCR?</a:t>
            </a:r>
          </a:p>
          <a:p>
            <a:pPr lvl="1"/>
            <a:r>
              <a:rPr lang="en-US" altLang="ko-KR" dirty="0" smtClean="0"/>
              <a:t>Option 1: Adding a bit in MAC header</a:t>
            </a:r>
          </a:p>
          <a:p>
            <a:pPr lvl="1"/>
            <a:r>
              <a:rPr lang="en-US" altLang="ko-KR" dirty="0" smtClean="0"/>
              <a:t>Option 2: using new ID which is different from TXID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96407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151351</TotalTime>
  <Words>665</Words>
  <Application>Microsoft Office PowerPoint</Application>
  <PresentationFormat>화면 슬라이드 쇼(4:3)</PresentationFormat>
  <Paragraphs>131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MS Gothic</vt:lpstr>
      <vt:lpstr>굴림</vt:lpstr>
      <vt:lpstr>맑은 고딕</vt:lpstr>
      <vt:lpstr>Arial</vt:lpstr>
      <vt:lpstr>Times New Roman</vt:lpstr>
      <vt:lpstr>802-11-Submission</vt:lpstr>
      <vt:lpstr>Clarification of WUR frame related to group addressed frame</vt:lpstr>
      <vt:lpstr>Abstract</vt:lpstr>
      <vt:lpstr>Introduction (1/2)</vt:lpstr>
      <vt:lpstr>Introduction (2/2)</vt:lpstr>
      <vt:lpstr>Proposal</vt:lpstr>
      <vt:lpstr>Reference</vt:lpstr>
      <vt:lpstr>Straw Poll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1971</cp:revision>
  <cp:lastPrinted>1998-02-10T13:28:06Z</cp:lastPrinted>
  <dcterms:created xsi:type="dcterms:W3CDTF">2007-05-21T21:00:37Z</dcterms:created>
  <dcterms:modified xsi:type="dcterms:W3CDTF">2018-07-10T16:32:56Z</dcterms:modified>
</cp:coreProperties>
</file>