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40" r:id="rId3"/>
    <p:sldId id="357" r:id="rId4"/>
    <p:sldId id="391" r:id="rId5"/>
    <p:sldId id="358" r:id="rId6"/>
    <p:sldId id="389" r:id="rId7"/>
    <p:sldId id="390" r:id="rId8"/>
    <p:sldId id="392" r:id="rId9"/>
    <p:sldId id="396" r:id="rId10"/>
    <p:sldId id="394" r:id="rId11"/>
    <p:sldId id="395" r:id="rId12"/>
    <p:sldId id="366" r:id="rId13"/>
    <p:sldId id="365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997" autoAdjust="0"/>
    <p:restoredTop sz="94660"/>
  </p:normalViewPr>
  <p:slideViewPr>
    <p:cSldViewPr>
      <p:cViewPr varScale="1">
        <p:scale>
          <a:sx n="113" d="100"/>
          <a:sy n="113" d="100"/>
        </p:scale>
        <p:origin x="196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2813" y="3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July,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Jeongki Kim, LGE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 smtClean="0"/>
              <a:t>Jeongki Kim,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July,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July,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Jeongki Kim,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802.11-18/1171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17.png"/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12" Type="http://schemas.openxmlformats.org/officeDocument/2006/relationships/image" Target="../media/image16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11" Type="http://schemas.openxmlformats.org/officeDocument/2006/relationships/image" Target="../media/image15.emf"/><Relationship Id="rId5" Type="http://schemas.openxmlformats.org/officeDocument/2006/relationships/image" Target="../media/image9.emf"/><Relationship Id="rId10" Type="http://schemas.openxmlformats.org/officeDocument/2006/relationships/image" Target="../media/image14.emf"/><Relationship Id="rId4" Type="http://schemas.openxmlformats.org/officeDocument/2006/relationships/image" Target="../media/image8.emf"/><Relationship Id="rId9" Type="http://schemas.openxmlformats.org/officeDocument/2006/relationships/image" Target="../media/image13.emf"/><Relationship Id="rId1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hyperlink" Target="http://www.google.com/url?sa=i&amp;rct=j&amp;q=&amp;esrc=s&amp;source=images&amp;cd=&amp;cad=rja&amp;uact=8&amp;ved=0ahUKEwi67cvA4-rNAhVEn5QKHVdvDO0QjRwIBw&amp;url=http://www.technobezz.com/lg-vr-360-360-cam-two-expensive-accessories-lg-g5/&amp;bvm=bv.126130881,d.dGo&amp;psig=AFQjCNE8zkA1yXXsSF-ZrCG7934UPXpJnw&amp;ust=146830472579194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url?sa=i&amp;rct=j&amp;q=&amp;esrc=s&amp;source=images&amp;cd=&amp;cad=rja&amp;uact=8&amp;ved=0ahUKEwiLnO_R5OrNAhUJGpQKHbOMBCAQjRwIBw&amp;url=https://www.youtube.com/watch?v=MZRWqNgc-_M&amp;bvm=bv.126130881,d.dGo&amp;psig=AFQjCNHpmFQpOSAwCsxDGwoIvuYBi7sv9A&amp;ust=1468304977590466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July, 2018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View on EHT Objectives and Technologies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839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 smtClean="0"/>
              <a:t>Jinsoo</a:t>
            </a:r>
            <a:r>
              <a:rPr lang="en-GB" altLang="ko-KR" dirty="0" smtClean="0"/>
              <a:t> Choi, LGE</a:t>
            </a:r>
            <a:endParaRPr lang="en-GB" altLang="ko-KR" dirty="0"/>
          </a:p>
        </p:txBody>
      </p:sp>
      <p:graphicFrame>
        <p:nvGraphicFramePr>
          <p:cNvPr id="9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388649"/>
              </p:ext>
            </p:extLst>
          </p:nvPr>
        </p:nvGraphicFramePr>
        <p:xfrm>
          <a:off x="681038" y="2780928"/>
          <a:ext cx="7707386" cy="2520282"/>
        </p:xfrm>
        <a:graphic>
          <a:graphicData uri="http://schemas.openxmlformats.org/drawingml/2006/table">
            <a:tbl>
              <a:tblPr/>
              <a:tblGrid>
                <a:gridCol w="1573841"/>
                <a:gridCol w="1973829"/>
                <a:gridCol w="1866505"/>
                <a:gridCol w="2293211"/>
              </a:tblGrid>
              <a:tr h="420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j-lt"/>
                          <a:ea typeface="Batang"/>
                        </a:rPr>
                        <a:t>Name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j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Jinsoo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Choi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LG </a:t>
                      </a:r>
                      <a:r>
                        <a:rPr lang="en-US" sz="1200" dirty="0" err="1" smtClean="0">
                          <a:latin typeface="+mj-lt"/>
                          <a:ea typeface="Malgun Gothic"/>
                        </a:rPr>
                        <a:t>Seocho</a:t>
                      </a:r>
                      <a:r>
                        <a:rPr lang="en-US" sz="1200" baseline="0" dirty="0" smtClean="0">
                          <a:latin typeface="+mj-lt"/>
                          <a:ea typeface="Malgun Gothic"/>
                        </a:rPr>
                        <a:t> R&amp;D Campus, Korea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 smtClean="0"/>
                        <a:t>js.choi@lge.com</a:t>
                      </a:r>
                      <a:endParaRPr lang="ko-KR" altLang="en-US" sz="1200" b="0" dirty="0"/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Kiseon Ryu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kiseon.ryu@lge.com</a:t>
                      </a:r>
                      <a:endParaRPr lang="ko-KR" altLang="en-US" sz="12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jeongki.kim@lge.com</a:t>
                      </a:r>
                      <a:endParaRPr lang="ko-KR" alt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Jinmin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jinmin1230@lge.com</a:t>
                      </a:r>
                      <a:endParaRPr lang="ko-KR" alt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Malgun Gothic"/>
                        </a:rPr>
                        <a:t>HanGyu</a:t>
                      </a:r>
                      <a:r>
                        <a:rPr lang="en-US" sz="1200" baseline="0" dirty="0" smtClean="0">
                          <a:latin typeface="+mj-lt"/>
                          <a:ea typeface="Malgun Gothic"/>
                        </a:rPr>
                        <a:t> Cho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hg.cho@lge.com</a:t>
                      </a:r>
                      <a:endParaRPr lang="ko-KR" alt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제목 1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EHT </a:t>
            </a:r>
            <a:r>
              <a:rPr lang="en-US" altLang="ko-KR" dirty="0"/>
              <a:t>additional candidate </a:t>
            </a:r>
            <a:r>
              <a:rPr lang="en-US" altLang="ko-KR" dirty="0" smtClean="0"/>
              <a:t>features</a:t>
            </a:r>
            <a:br>
              <a:rPr lang="en-US" altLang="ko-KR" dirty="0" smtClean="0"/>
            </a:br>
            <a:r>
              <a:rPr lang="en-US" altLang="ko-KR" dirty="0" smtClean="0"/>
              <a:t>: HARQ [2][7]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1557915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Motivation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In a </a:t>
            </a:r>
            <a:r>
              <a:rPr lang="en-US" altLang="ko-KR" sz="1600" dirty="0" smtClean="0"/>
              <a:t>single </a:t>
            </a:r>
            <a:r>
              <a:rPr lang="en-US" altLang="ko-KR" sz="1600" dirty="0" smtClean="0"/>
              <a:t>AP (that usually targets a small/middle home, e.g. ~10 x 10m), STAs in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BSS edge or in bad channel condition degrade the BSS average throughput due to using </a:t>
            </a:r>
            <a:r>
              <a:rPr lang="en-US" altLang="ko-KR" sz="1600" dirty="0"/>
              <a:t>lower </a:t>
            </a:r>
            <a:r>
              <a:rPr lang="en-US" altLang="ko-KR" sz="1600" dirty="0" smtClean="0"/>
              <a:t>data rate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The service quality </a:t>
            </a:r>
            <a:r>
              <a:rPr lang="en-US" altLang="ko-KR" sz="1400" dirty="0"/>
              <a:t>of </a:t>
            </a:r>
            <a:r>
              <a:rPr lang="en-US" altLang="ko-KR" sz="1400" dirty="0" smtClean="0"/>
              <a:t>Wi-Fi is </a:t>
            </a:r>
            <a:r>
              <a:rPr lang="en-US" altLang="ko-KR" sz="1400" dirty="0"/>
              <a:t>not always </a:t>
            </a:r>
            <a:r>
              <a:rPr lang="en-US" altLang="ko-KR" sz="1400" dirty="0" smtClean="0"/>
              <a:t>guaranteed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In Wi-Fi, there has been insufficiency of good link adaptation </a:t>
            </a:r>
            <a:r>
              <a:rPr lang="en-US" altLang="ko-KR" sz="1600" dirty="0" smtClean="0"/>
              <a:t>tool so that it </a:t>
            </a:r>
            <a:r>
              <a:rPr lang="en-US" altLang="ko-KR" sz="1600" dirty="0" smtClean="0"/>
              <a:t>would be good to </a:t>
            </a:r>
            <a:r>
              <a:rPr lang="en-US" altLang="ko-KR" sz="1600" dirty="0" smtClean="0"/>
              <a:t>have more reliable and beneficial solution for future Wi-Fi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2018</a:t>
            </a:r>
            <a:endParaRPr lang="en-GB" dirty="0"/>
          </a:p>
        </p:txBody>
      </p:sp>
      <p:grpSp>
        <p:nvGrpSpPr>
          <p:cNvPr id="36" name="Group 147"/>
          <p:cNvGrpSpPr>
            <a:grpSpLocks noChangeAspect="1"/>
          </p:cNvGrpSpPr>
          <p:nvPr/>
        </p:nvGrpSpPr>
        <p:grpSpPr bwMode="auto">
          <a:xfrm>
            <a:off x="824483" y="3986456"/>
            <a:ext cx="2427287" cy="2466880"/>
            <a:chOff x="945" y="2832"/>
            <a:chExt cx="1226" cy="1246"/>
          </a:xfrm>
        </p:grpSpPr>
        <p:sp>
          <p:nvSpPr>
            <p:cNvPr id="42" name="Freeform 148"/>
            <p:cNvSpPr>
              <a:spLocks/>
            </p:cNvSpPr>
            <p:nvPr/>
          </p:nvSpPr>
          <p:spPr bwMode="auto">
            <a:xfrm>
              <a:off x="945" y="2832"/>
              <a:ext cx="1225" cy="1226"/>
            </a:xfrm>
            <a:custGeom>
              <a:avLst/>
              <a:gdLst>
                <a:gd name="T0" fmla="*/ 1225 w 1225"/>
                <a:gd name="T1" fmla="*/ 1226 h 1226"/>
                <a:gd name="T2" fmla="*/ 1225 w 1225"/>
                <a:gd name="T3" fmla="*/ 0 h 1226"/>
                <a:gd name="T4" fmla="*/ 133 w 1225"/>
                <a:gd name="T5" fmla="*/ 0 h 1226"/>
                <a:gd name="T6" fmla="*/ 133 w 1225"/>
                <a:gd name="T7" fmla="*/ 86 h 1226"/>
                <a:gd name="T8" fmla="*/ 0 w 1225"/>
                <a:gd name="T9" fmla="*/ 86 h 1226"/>
                <a:gd name="T10" fmla="*/ 0 w 1225"/>
                <a:gd name="T11" fmla="*/ 1226 h 1226"/>
                <a:gd name="T12" fmla="*/ 1225 w 1225"/>
                <a:gd name="T13" fmla="*/ 1226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25" h="1226">
                  <a:moveTo>
                    <a:pt x="1225" y="1226"/>
                  </a:moveTo>
                  <a:lnTo>
                    <a:pt x="1225" y="0"/>
                  </a:lnTo>
                  <a:lnTo>
                    <a:pt x="133" y="0"/>
                  </a:lnTo>
                  <a:lnTo>
                    <a:pt x="133" y="86"/>
                  </a:lnTo>
                  <a:lnTo>
                    <a:pt x="0" y="86"/>
                  </a:lnTo>
                  <a:lnTo>
                    <a:pt x="0" y="1226"/>
                  </a:lnTo>
                  <a:lnTo>
                    <a:pt x="1225" y="1226"/>
                  </a:lnTo>
                  <a:close/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3" name="Line 149"/>
            <p:cNvSpPr>
              <a:spLocks noChangeShapeType="1"/>
            </p:cNvSpPr>
            <p:nvPr/>
          </p:nvSpPr>
          <p:spPr bwMode="auto">
            <a:xfrm>
              <a:off x="945" y="3014"/>
              <a:ext cx="394" cy="0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4" name="Line 150"/>
            <p:cNvSpPr>
              <a:spLocks noChangeShapeType="1"/>
            </p:cNvSpPr>
            <p:nvPr/>
          </p:nvSpPr>
          <p:spPr bwMode="auto">
            <a:xfrm>
              <a:off x="1777" y="2832"/>
              <a:ext cx="0" cy="745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5" name="Line 151"/>
            <p:cNvSpPr>
              <a:spLocks noChangeShapeType="1"/>
            </p:cNvSpPr>
            <p:nvPr/>
          </p:nvSpPr>
          <p:spPr bwMode="auto">
            <a:xfrm>
              <a:off x="1339" y="2832"/>
              <a:ext cx="0" cy="613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6" name="Line 152"/>
            <p:cNvSpPr>
              <a:spLocks noChangeShapeType="1"/>
            </p:cNvSpPr>
            <p:nvPr/>
          </p:nvSpPr>
          <p:spPr bwMode="auto">
            <a:xfrm>
              <a:off x="945" y="3445"/>
              <a:ext cx="394" cy="0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7" name="Freeform 153"/>
            <p:cNvSpPr>
              <a:spLocks/>
            </p:cNvSpPr>
            <p:nvPr/>
          </p:nvSpPr>
          <p:spPr bwMode="auto">
            <a:xfrm>
              <a:off x="945" y="3445"/>
              <a:ext cx="219" cy="175"/>
            </a:xfrm>
            <a:custGeom>
              <a:avLst/>
              <a:gdLst>
                <a:gd name="T0" fmla="*/ 219 w 219"/>
                <a:gd name="T1" fmla="*/ 0 h 175"/>
                <a:gd name="T2" fmla="*/ 219 w 219"/>
                <a:gd name="T3" fmla="*/ 175 h 175"/>
                <a:gd name="T4" fmla="*/ 0 w 219"/>
                <a:gd name="T5" fmla="*/ 17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" h="175">
                  <a:moveTo>
                    <a:pt x="219" y="0"/>
                  </a:moveTo>
                  <a:lnTo>
                    <a:pt x="219" y="175"/>
                  </a:lnTo>
                  <a:lnTo>
                    <a:pt x="0" y="175"/>
                  </a:lnTo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8" name="Line 154"/>
            <p:cNvSpPr>
              <a:spLocks noChangeShapeType="1"/>
            </p:cNvSpPr>
            <p:nvPr/>
          </p:nvSpPr>
          <p:spPr bwMode="auto">
            <a:xfrm>
              <a:off x="1658" y="3577"/>
              <a:ext cx="0" cy="481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9" name="Line 155"/>
            <p:cNvSpPr>
              <a:spLocks noChangeShapeType="1"/>
            </p:cNvSpPr>
            <p:nvPr/>
          </p:nvSpPr>
          <p:spPr bwMode="auto">
            <a:xfrm>
              <a:off x="1658" y="3577"/>
              <a:ext cx="512" cy="0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50" name="Line 156"/>
            <p:cNvSpPr>
              <a:spLocks noChangeShapeType="1"/>
            </p:cNvSpPr>
            <p:nvPr/>
          </p:nvSpPr>
          <p:spPr bwMode="auto">
            <a:xfrm>
              <a:off x="1777" y="3007"/>
              <a:ext cx="393" cy="0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51" name="Line 157"/>
            <p:cNvSpPr>
              <a:spLocks noChangeShapeType="1"/>
            </p:cNvSpPr>
            <p:nvPr/>
          </p:nvSpPr>
          <p:spPr bwMode="auto">
            <a:xfrm>
              <a:off x="1777" y="3358"/>
              <a:ext cx="393" cy="0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52" name="Line 158"/>
            <p:cNvSpPr>
              <a:spLocks noChangeShapeType="1"/>
            </p:cNvSpPr>
            <p:nvPr/>
          </p:nvSpPr>
          <p:spPr bwMode="auto">
            <a:xfrm>
              <a:off x="1977" y="3358"/>
              <a:ext cx="0" cy="219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53" name="Line 159"/>
            <p:cNvSpPr>
              <a:spLocks noChangeShapeType="1"/>
            </p:cNvSpPr>
            <p:nvPr/>
          </p:nvSpPr>
          <p:spPr bwMode="auto">
            <a:xfrm>
              <a:off x="945" y="3489"/>
              <a:ext cx="219" cy="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54" name="Line 160"/>
            <p:cNvSpPr>
              <a:spLocks noChangeShapeType="1"/>
            </p:cNvSpPr>
            <p:nvPr/>
          </p:nvSpPr>
          <p:spPr bwMode="auto">
            <a:xfrm>
              <a:off x="945" y="3466"/>
              <a:ext cx="219" cy="23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55" name="Rectangle 161"/>
            <p:cNvSpPr>
              <a:spLocks noChangeArrowheads="1"/>
            </p:cNvSpPr>
            <p:nvPr/>
          </p:nvSpPr>
          <p:spPr bwMode="auto">
            <a:xfrm>
              <a:off x="945" y="3489"/>
              <a:ext cx="219" cy="13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56" name="Rectangle 162"/>
            <p:cNvSpPr>
              <a:spLocks noChangeArrowheads="1"/>
            </p:cNvSpPr>
            <p:nvPr/>
          </p:nvSpPr>
          <p:spPr bwMode="auto">
            <a:xfrm>
              <a:off x="945" y="3489"/>
              <a:ext cx="219" cy="131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57" name="Rectangle 163"/>
            <p:cNvSpPr>
              <a:spLocks noChangeArrowheads="1"/>
            </p:cNvSpPr>
            <p:nvPr/>
          </p:nvSpPr>
          <p:spPr bwMode="auto">
            <a:xfrm>
              <a:off x="1339" y="2904"/>
              <a:ext cx="372" cy="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58" name="Rectangle 164"/>
            <p:cNvSpPr>
              <a:spLocks noChangeArrowheads="1"/>
            </p:cNvSpPr>
            <p:nvPr/>
          </p:nvSpPr>
          <p:spPr bwMode="auto">
            <a:xfrm>
              <a:off x="1339" y="2904"/>
              <a:ext cx="372" cy="4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59" name="Rectangle 165"/>
            <p:cNvSpPr>
              <a:spLocks noChangeArrowheads="1"/>
            </p:cNvSpPr>
            <p:nvPr/>
          </p:nvSpPr>
          <p:spPr bwMode="auto">
            <a:xfrm>
              <a:off x="1707" y="2902"/>
              <a:ext cx="8" cy="30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0" name="Rectangle 166"/>
            <p:cNvSpPr>
              <a:spLocks noChangeArrowheads="1"/>
            </p:cNvSpPr>
            <p:nvPr/>
          </p:nvSpPr>
          <p:spPr bwMode="auto">
            <a:xfrm>
              <a:off x="1707" y="2902"/>
              <a:ext cx="8" cy="307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1" name="Rectangle 167"/>
            <p:cNvSpPr>
              <a:spLocks noChangeArrowheads="1"/>
            </p:cNvSpPr>
            <p:nvPr/>
          </p:nvSpPr>
          <p:spPr bwMode="auto">
            <a:xfrm>
              <a:off x="1707" y="3200"/>
              <a:ext cx="70" cy="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2" name="Rectangle 168"/>
            <p:cNvSpPr>
              <a:spLocks noChangeArrowheads="1"/>
            </p:cNvSpPr>
            <p:nvPr/>
          </p:nvSpPr>
          <p:spPr bwMode="auto">
            <a:xfrm>
              <a:off x="1707" y="3200"/>
              <a:ext cx="70" cy="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pic>
          <p:nvPicPr>
            <p:cNvPr id="63" name="Picture 16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5" y="3935"/>
              <a:ext cx="9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" name="Picture 17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4" y="3935"/>
              <a:ext cx="131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5" name="Picture 17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7" y="3099"/>
              <a:ext cx="130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" name="Picture 17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7" y="3099"/>
              <a:ext cx="130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7" name="Picture 17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4" y="3824"/>
              <a:ext cx="13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8" name="Picture 17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4" y="3824"/>
              <a:ext cx="13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9" name="Picture 17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9" y="3050"/>
              <a:ext cx="13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0" name="Picture 17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9" y="3050"/>
              <a:ext cx="13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" name="Picture 191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0" y="3601"/>
              <a:ext cx="160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" name="Picture 192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0" y="3601"/>
              <a:ext cx="160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3" name="Picture 193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9" y="3050"/>
              <a:ext cx="194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4" name="Picture 194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5" y="3870"/>
              <a:ext cx="109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5" name="Picture 195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4" y="2848"/>
              <a:ext cx="134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6" name="Freeform 196"/>
            <p:cNvSpPr>
              <a:spLocks/>
            </p:cNvSpPr>
            <p:nvPr/>
          </p:nvSpPr>
          <p:spPr bwMode="auto">
            <a:xfrm>
              <a:off x="1591" y="3095"/>
              <a:ext cx="434" cy="841"/>
            </a:xfrm>
            <a:custGeom>
              <a:avLst/>
              <a:gdLst>
                <a:gd name="T0" fmla="*/ 0 w 434"/>
                <a:gd name="T1" fmla="*/ 841 h 841"/>
                <a:gd name="T2" fmla="*/ 434 w 434"/>
                <a:gd name="T3" fmla="*/ 0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34" h="841">
                  <a:moveTo>
                    <a:pt x="0" y="841"/>
                  </a:moveTo>
                  <a:cubicBezTo>
                    <a:pt x="88" y="532"/>
                    <a:pt x="233" y="251"/>
                    <a:pt x="434" y="0"/>
                  </a:cubicBezTo>
                </a:path>
              </a:pathLst>
            </a:custGeom>
            <a:noFill/>
            <a:ln w="3175" cap="rnd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7" name="Freeform 197"/>
            <p:cNvSpPr>
              <a:spLocks/>
            </p:cNvSpPr>
            <p:nvPr/>
          </p:nvSpPr>
          <p:spPr bwMode="auto">
            <a:xfrm>
              <a:off x="1194" y="3808"/>
              <a:ext cx="397" cy="128"/>
            </a:xfrm>
            <a:custGeom>
              <a:avLst/>
              <a:gdLst>
                <a:gd name="T0" fmla="*/ 397 w 397"/>
                <a:gd name="T1" fmla="*/ 128 h 128"/>
                <a:gd name="T2" fmla="*/ 0 w 397"/>
                <a:gd name="T3" fmla="*/ 5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97" h="128">
                  <a:moveTo>
                    <a:pt x="397" y="128"/>
                  </a:moveTo>
                  <a:cubicBezTo>
                    <a:pt x="290" y="27"/>
                    <a:pt x="134" y="0"/>
                    <a:pt x="0" y="58"/>
                  </a:cubicBezTo>
                </a:path>
              </a:pathLst>
            </a:custGeom>
            <a:noFill/>
            <a:ln w="3175" cap="rnd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8" name="Freeform 198"/>
            <p:cNvSpPr>
              <a:spLocks/>
            </p:cNvSpPr>
            <p:nvPr/>
          </p:nvSpPr>
          <p:spPr bwMode="auto">
            <a:xfrm>
              <a:off x="1088" y="3139"/>
              <a:ext cx="456" cy="797"/>
            </a:xfrm>
            <a:custGeom>
              <a:avLst/>
              <a:gdLst>
                <a:gd name="T0" fmla="*/ 456 w 456"/>
                <a:gd name="T1" fmla="*/ 797 h 797"/>
                <a:gd name="T2" fmla="*/ 0 w 456"/>
                <a:gd name="T3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6" h="797">
                  <a:moveTo>
                    <a:pt x="456" y="797"/>
                  </a:moveTo>
                  <a:cubicBezTo>
                    <a:pt x="372" y="492"/>
                    <a:pt x="220" y="226"/>
                    <a:pt x="0" y="0"/>
                  </a:cubicBezTo>
                </a:path>
              </a:pathLst>
            </a:custGeom>
            <a:noFill/>
            <a:ln w="3175" cap="rnd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9" name="Line 199"/>
            <p:cNvSpPr>
              <a:spLocks noChangeShapeType="1"/>
            </p:cNvSpPr>
            <p:nvPr/>
          </p:nvSpPr>
          <p:spPr bwMode="auto">
            <a:xfrm flipV="1">
              <a:off x="1591" y="3246"/>
              <a:ext cx="84" cy="690"/>
            </a:xfrm>
            <a:prstGeom prst="line">
              <a:avLst/>
            </a:prstGeom>
            <a:noFill/>
            <a:ln w="3175" cap="rnd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0" name="Line 200"/>
            <p:cNvSpPr>
              <a:spLocks noChangeShapeType="1"/>
            </p:cNvSpPr>
            <p:nvPr/>
          </p:nvSpPr>
          <p:spPr bwMode="auto">
            <a:xfrm flipV="1">
              <a:off x="1591" y="3927"/>
              <a:ext cx="145" cy="9"/>
            </a:xfrm>
            <a:prstGeom prst="line">
              <a:avLst/>
            </a:prstGeom>
            <a:noFill/>
            <a:ln w="3175" cap="rnd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1" name="Rectangle 201"/>
            <p:cNvSpPr>
              <a:spLocks noChangeArrowheads="1"/>
            </p:cNvSpPr>
            <p:nvPr/>
          </p:nvSpPr>
          <p:spPr bwMode="auto">
            <a:xfrm>
              <a:off x="1842" y="4045"/>
              <a:ext cx="219" cy="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2" name="Rectangle 202"/>
            <p:cNvSpPr>
              <a:spLocks noChangeArrowheads="1"/>
            </p:cNvSpPr>
            <p:nvPr/>
          </p:nvSpPr>
          <p:spPr bwMode="auto">
            <a:xfrm>
              <a:off x="1842" y="4045"/>
              <a:ext cx="219" cy="14"/>
            </a:xfrm>
            <a:prstGeom prst="rect">
              <a:avLst/>
            </a:prstGeom>
            <a:noFill/>
            <a:ln w="31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3" name="Freeform 203"/>
            <p:cNvSpPr>
              <a:spLocks noEditPoints="1"/>
            </p:cNvSpPr>
            <p:nvPr/>
          </p:nvSpPr>
          <p:spPr bwMode="auto">
            <a:xfrm>
              <a:off x="1842" y="4045"/>
              <a:ext cx="219" cy="13"/>
            </a:xfrm>
            <a:custGeom>
              <a:avLst/>
              <a:gdLst>
                <a:gd name="T0" fmla="*/ 0 w 219"/>
                <a:gd name="T1" fmla="*/ 13 h 13"/>
                <a:gd name="T2" fmla="*/ 0 w 219"/>
                <a:gd name="T3" fmla="*/ 0 h 13"/>
                <a:gd name="T4" fmla="*/ 5 w 219"/>
                <a:gd name="T5" fmla="*/ 0 h 13"/>
                <a:gd name="T6" fmla="*/ 5 w 219"/>
                <a:gd name="T7" fmla="*/ 5 h 13"/>
                <a:gd name="T8" fmla="*/ 5 w 219"/>
                <a:gd name="T9" fmla="*/ 9 h 13"/>
                <a:gd name="T10" fmla="*/ 5 w 219"/>
                <a:gd name="T11" fmla="*/ 13 h 13"/>
                <a:gd name="T12" fmla="*/ 0 w 219"/>
                <a:gd name="T13" fmla="*/ 13 h 13"/>
                <a:gd name="T14" fmla="*/ 219 w 219"/>
                <a:gd name="T15" fmla="*/ 13 h 13"/>
                <a:gd name="T16" fmla="*/ 219 w 219"/>
                <a:gd name="T17" fmla="*/ 0 h 13"/>
                <a:gd name="T18" fmla="*/ 215 w 219"/>
                <a:gd name="T19" fmla="*/ 0 h 13"/>
                <a:gd name="T20" fmla="*/ 215 w 219"/>
                <a:gd name="T21" fmla="*/ 5 h 13"/>
                <a:gd name="T22" fmla="*/ 215 w 219"/>
                <a:gd name="T23" fmla="*/ 9 h 13"/>
                <a:gd name="T24" fmla="*/ 215 w 219"/>
                <a:gd name="T25" fmla="*/ 13 h 13"/>
                <a:gd name="T26" fmla="*/ 219 w 219"/>
                <a:gd name="T2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13">
                  <a:moveTo>
                    <a:pt x="0" y="13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5"/>
                  </a:lnTo>
                  <a:lnTo>
                    <a:pt x="5" y="9"/>
                  </a:lnTo>
                  <a:lnTo>
                    <a:pt x="5" y="13"/>
                  </a:lnTo>
                  <a:lnTo>
                    <a:pt x="0" y="13"/>
                  </a:lnTo>
                  <a:close/>
                  <a:moveTo>
                    <a:pt x="219" y="13"/>
                  </a:moveTo>
                  <a:lnTo>
                    <a:pt x="219" y="0"/>
                  </a:lnTo>
                  <a:lnTo>
                    <a:pt x="215" y="0"/>
                  </a:lnTo>
                  <a:lnTo>
                    <a:pt x="215" y="5"/>
                  </a:lnTo>
                  <a:lnTo>
                    <a:pt x="215" y="9"/>
                  </a:lnTo>
                  <a:lnTo>
                    <a:pt x="215" y="13"/>
                  </a:lnTo>
                  <a:lnTo>
                    <a:pt x="219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4" name="Freeform 204"/>
            <p:cNvSpPr>
              <a:spLocks noEditPoints="1"/>
            </p:cNvSpPr>
            <p:nvPr/>
          </p:nvSpPr>
          <p:spPr bwMode="auto">
            <a:xfrm>
              <a:off x="1842" y="4045"/>
              <a:ext cx="219" cy="13"/>
            </a:xfrm>
            <a:custGeom>
              <a:avLst/>
              <a:gdLst>
                <a:gd name="T0" fmla="*/ 0 w 219"/>
                <a:gd name="T1" fmla="*/ 13 h 13"/>
                <a:gd name="T2" fmla="*/ 0 w 219"/>
                <a:gd name="T3" fmla="*/ 0 h 13"/>
                <a:gd name="T4" fmla="*/ 5 w 219"/>
                <a:gd name="T5" fmla="*/ 0 h 13"/>
                <a:gd name="T6" fmla="*/ 5 w 219"/>
                <a:gd name="T7" fmla="*/ 5 h 13"/>
                <a:gd name="T8" fmla="*/ 5 w 219"/>
                <a:gd name="T9" fmla="*/ 9 h 13"/>
                <a:gd name="T10" fmla="*/ 5 w 219"/>
                <a:gd name="T11" fmla="*/ 13 h 13"/>
                <a:gd name="T12" fmla="*/ 0 w 219"/>
                <a:gd name="T13" fmla="*/ 13 h 13"/>
                <a:gd name="T14" fmla="*/ 219 w 219"/>
                <a:gd name="T15" fmla="*/ 13 h 13"/>
                <a:gd name="T16" fmla="*/ 219 w 219"/>
                <a:gd name="T17" fmla="*/ 0 h 13"/>
                <a:gd name="T18" fmla="*/ 215 w 219"/>
                <a:gd name="T19" fmla="*/ 0 h 13"/>
                <a:gd name="T20" fmla="*/ 215 w 219"/>
                <a:gd name="T21" fmla="*/ 5 h 13"/>
                <a:gd name="T22" fmla="*/ 215 w 219"/>
                <a:gd name="T23" fmla="*/ 9 h 13"/>
                <a:gd name="T24" fmla="*/ 215 w 219"/>
                <a:gd name="T25" fmla="*/ 13 h 13"/>
                <a:gd name="T26" fmla="*/ 219 w 219"/>
                <a:gd name="T2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13">
                  <a:moveTo>
                    <a:pt x="0" y="13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5"/>
                  </a:lnTo>
                  <a:moveTo>
                    <a:pt x="5" y="9"/>
                  </a:moveTo>
                  <a:lnTo>
                    <a:pt x="5" y="13"/>
                  </a:lnTo>
                  <a:lnTo>
                    <a:pt x="0" y="13"/>
                  </a:lnTo>
                  <a:moveTo>
                    <a:pt x="219" y="13"/>
                  </a:moveTo>
                  <a:lnTo>
                    <a:pt x="219" y="0"/>
                  </a:lnTo>
                  <a:lnTo>
                    <a:pt x="215" y="0"/>
                  </a:lnTo>
                  <a:lnTo>
                    <a:pt x="215" y="5"/>
                  </a:lnTo>
                  <a:moveTo>
                    <a:pt x="215" y="9"/>
                  </a:moveTo>
                  <a:lnTo>
                    <a:pt x="215" y="13"/>
                  </a:lnTo>
                  <a:lnTo>
                    <a:pt x="219" y="13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5" name="Freeform 205"/>
            <p:cNvSpPr>
              <a:spLocks noEditPoints="1"/>
            </p:cNvSpPr>
            <p:nvPr/>
          </p:nvSpPr>
          <p:spPr bwMode="auto">
            <a:xfrm>
              <a:off x="1847" y="4050"/>
              <a:ext cx="210" cy="4"/>
            </a:xfrm>
            <a:custGeom>
              <a:avLst/>
              <a:gdLst>
                <a:gd name="T0" fmla="*/ 0 w 210"/>
                <a:gd name="T1" fmla="*/ 0 h 4"/>
                <a:gd name="T2" fmla="*/ 4 w 210"/>
                <a:gd name="T3" fmla="*/ 0 h 4"/>
                <a:gd name="T4" fmla="*/ 4 w 210"/>
                <a:gd name="T5" fmla="*/ 4 h 4"/>
                <a:gd name="T6" fmla="*/ 0 w 210"/>
                <a:gd name="T7" fmla="*/ 4 h 4"/>
                <a:gd name="T8" fmla="*/ 0 w 210"/>
                <a:gd name="T9" fmla="*/ 0 h 4"/>
                <a:gd name="T10" fmla="*/ 210 w 210"/>
                <a:gd name="T11" fmla="*/ 0 h 4"/>
                <a:gd name="T12" fmla="*/ 205 w 210"/>
                <a:gd name="T13" fmla="*/ 0 h 4"/>
                <a:gd name="T14" fmla="*/ 205 w 210"/>
                <a:gd name="T15" fmla="*/ 4 h 4"/>
                <a:gd name="T16" fmla="*/ 210 w 210"/>
                <a:gd name="T17" fmla="*/ 4 h 4"/>
                <a:gd name="T18" fmla="*/ 210 w 210"/>
                <a:gd name="T1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0" h="4">
                  <a:moveTo>
                    <a:pt x="0" y="0"/>
                  </a:moveTo>
                  <a:lnTo>
                    <a:pt x="4" y="0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0"/>
                  </a:lnTo>
                  <a:close/>
                  <a:moveTo>
                    <a:pt x="210" y="0"/>
                  </a:moveTo>
                  <a:lnTo>
                    <a:pt x="205" y="0"/>
                  </a:lnTo>
                  <a:lnTo>
                    <a:pt x="205" y="4"/>
                  </a:lnTo>
                  <a:lnTo>
                    <a:pt x="210" y="4"/>
                  </a:lnTo>
                  <a:lnTo>
                    <a:pt x="2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6" name="Rectangle 206"/>
            <p:cNvSpPr>
              <a:spLocks noChangeArrowheads="1"/>
            </p:cNvSpPr>
            <p:nvPr/>
          </p:nvSpPr>
          <p:spPr bwMode="auto">
            <a:xfrm>
              <a:off x="1847" y="4050"/>
              <a:ext cx="4" cy="4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7" name="Rectangle 207"/>
            <p:cNvSpPr>
              <a:spLocks noChangeArrowheads="1"/>
            </p:cNvSpPr>
            <p:nvPr/>
          </p:nvSpPr>
          <p:spPr bwMode="auto">
            <a:xfrm>
              <a:off x="2052" y="4050"/>
              <a:ext cx="5" cy="4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8" name="Line 208"/>
            <p:cNvSpPr>
              <a:spLocks noChangeShapeType="1"/>
            </p:cNvSpPr>
            <p:nvPr/>
          </p:nvSpPr>
          <p:spPr bwMode="auto">
            <a:xfrm>
              <a:off x="1851" y="4052"/>
              <a:ext cx="201" cy="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9" name="Freeform 209"/>
            <p:cNvSpPr>
              <a:spLocks noEditPoints="1"/>
            </p:cNvSpPr>
            <p:nvPr/>
          </p:nvSpPr>
          <p:spPr bwMode="auto">
            <a:xfrm>
              <a:off x="1842" y="4045"/>
              <a:ext cx="219" cy="13"/>
            </a:xfrm>
            <a:custGeom>
              <a:avLst/>
              <a:gdLst>
                <a:gd name="T0" fmla="*/ 0 w 219"/>
                <a:gd name="T1" fmla="*/ 13 h 13"/>
                <a:gd name="T2" fmla="*/ 0 w 219"/>
                <a:gd name="T3" fmla="*/ 0 h 13"/>
                <a:gd name="T4" fmla="*/ 219 w 219"/>
                <a:gd name="T5" fmla="*/ 13 h 13"/>
                <a:gd name="T6" fmla="*/ 219 w 219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9" h="13">
                  <a:moveTo>
                    <a:pt x="0" y="13"/>
                  </a:moveTo>
                  <a:lnTo>
                    <a:pt x="0" y="0"/>
                  </a:lnTo>
                  <a:moveTo>
                    <a:pt x="219" y="13"/>
                  </a:moveTo>
                  <a:lnTo>
                    <a:pt x="219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0" name="Rectangle 210"/>
            <p:cNvSpPr>
              <a:spLocks noChangeArrowheads="1"/>
            </p:cNvSpPr>
            <p:nvPr/>
          </p:nvSpPr>
          <p:spPr bwMode="auto">
            <a:xfrm>
              <a:off x="1131" y="4045"/>
              <a:ext cx="328" cy="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1" name="Rectangle 211"/>
            <p:cNvSpPr>
              <a:spLocks noChangeArrowheads="1"/>
            </p:cNvSpPr>
            <p:nvPr/>
          </p:nvSpPr>
          <p:spPr bwMode="auto">
            <a:xfrm>
              <a:off x="1131" y="4045"/>
              <a:ext cx="328" cy="14"/>
            </a:xfrm>
            <a:prstGeom prst="rect">
              <a:avLst/>
            </a:prstGeom>
            <a:noFill/>
            <a:ln w="31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2" name="Freeform 212"/>
            <p:cNvSpPr>
              <a:spLocks noEditPoints="1"/>
            </p:cNvSpPr>
            <p:nvPr/>
          </p:nvSpPr>
          <p:spPr bwMode="auto">
            <a:xfrm>
              <a:off x="1131" y="4045"/>
              <a:ext cx="328" cy="13"/>
            </a:xfrm>
            <a:custGeom>
              <a:avLst/>
              <a:gdLst>
                <a:gd name="T0" fmla="*/ 0 w 328"/>
                <a:gd name="T1" fmla="*/ 13 h 13"/>
                <a:gd name="T2" fmla="*/ 0 w 328"/>
                <a:gd name="T3" fmla="*/ 0 h 13"/>
                <a:gd name="T4" fmla="*/ 5 w 328"/>
                <a:gd name="T5" fmla="*/ 0 h 13"/>
                <a:gd name="T6" fmla="*/ 5 w 328"/>
                <a:gd name="T7" fmla="*/ 5 h 13"/>
                <a:gd name="T8" fmla="*/ 5 w 328"/>
                <a:gd name="T9" fmla="*/ 9 h 13"/>
                <a:gd name="T10" fmla="*/ 5 w 328"/>
                <a:gd name="T11" fmla="*/ 13 h 13"/>
                <a:gd name="T12" fmla="*/ 0 w 328"/>
                <a:gd name="T13" fmla="*/ 13 h 13"/>
                <a:gd name="T14" fmla="*/ 328 w 328"/>
                <a:gd name="T15" fmla="*/ 13 h 13"/>
                <a:gd name="T16" fmla="*/ 328 w 328"/>
                <a:gd name="T17" fmla="*/ 0 h 13"/>
                <a:gd name="T18" fmla="*/ 324 w 328"/>
                <a:gd name="T19" fmla="*/ 0 h 13"/>
                <a:gd name="T20" fmla="*/ 324 w 328"/>
                <a:gd name="T21" fmla="*/ 5 h 13"/>
                <a:gd name="T22" fmla="*/ 324 w 328"/>
                <a:gd name="T23" fmla="*/ 9 h 13"/>
                <a:gd name="T24" fmla="*/ 324 w 328"/>
                <a:gd name="T25" fmla="*/ 13 h 13"/>
                <a:gd name="T26" fmla="*/ 328 w 328"/>
                <a:gd name="T2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8" h="13">
                  <a:moveTo>
                    <a:pt x="0" y="13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5"/>
                  </a:lnTo>
                  <a:lnTo>
                    <a:pt x="5" y="9"/>
                  </a:lnTo>
                  <a:lnTo>
                    <a:pt x="5" y="13"/>
                  </a:lnTo>
                  <a:lnTo>
                    <a:pt x="0" y="13"/>
                  </a:lnTo>
                  <a:close/>
                  <a:moveTo>
                    <a:pt x="328" y="13"/>
                  </a:moveTo>
                  <a:lnTo>
                    <a:pt x="328" y="0"/>
                  </a:lnTo>
                  <a:lnTo>
                    <a:pt x="324" y="0"/>
                  </a:lnTo>
                  <a:lnTo>
                    <a:pt x="324" y="5"/>
                  </a:lnTo>
                  <a:lnTo>
                    <a:pt x="324" y="9"/>
                  </a:lnTo>
                  <a:lnTo>
                    <a:pt x="324" y="13"/>
                  </a:lnTo>
                  <a:lnTo>
                    <a:pt x="328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3" name="Freeform 213"/>
            <p:cNvSpPr>
              <a:spLocks noEditPoints="1"/>
            </p:cNvSpPr>
            <p:nvPr/>
          </p:nvSpPr>
          <p:spPr bwMode="auto">
            <a:xfrm>
              <a:off x="1131" y="4045"/>
              <a:ext cx="328" cy="13"/>
            </a:xfrm>
            <a:custGeom>
              <a:avLst/>
              <a:gdLst>
                <a:gd name="T0" fmla="*/ 0 w 328"/>
                <a:gd name="T1" fmla="*/ 13 h 13"/>
                <a:gd name="T2" fmla="*/ 0 w 328"/>
                <a:gd name="T3" fmla="*/ 0 h 13"/>
                <a:gd name="T4" fmla="*/ 5 w 328"/>
                <a:gd name="T5" fmla="*/ 0 h 13"/>
                <a:gd name="T6" fmla="*/ 5 w 328"/>
                <a:gd name="T7" fmla="*/ 5 h 13"/>
                <a:gd name="T8" fmla="*/ 5 w 328"/>
                <a:gd name="T9" fmla="*/ 9 h 13"/>
                <a:gd name="T10" fmla="*/ 5 w 328"/>
                <a:gd name="T11" fmla="*/ 13 h 13"/>
                <a:gd name="T12" fmla="*/ 0 w 328"/>
                <a:gd name="T13" fmla="*/ 13 h 13"/>
                <a:gd name="T14" fmla="*/ 328 w 328"/>
                <a:gd name="T15" fmla="*/ 13 h 13"/>
                <a:gd name="T16" fmla="*/ 328 w 328"/>
                <a:gd name="T17" fmla="*/ 0 h 13"/>
                <a:gd name="T18" fmla="*/ 324 w 328"/>
                <a:gd name="T19" fmla="*/ 0 h 13"/>
                <a:gd name="T20" fmla="*/ 324 w 328"/>
                <a:gd name="T21" fmla="*/ 5 h 13"/>
                <a:gd name="T22" fmla="*/ 324 w 328"/>
                <a:gd name="T23" fmla="*/ 9 h 13"/>
                <a:gd name="T24" fmla="*/ 324 w 328"/>
                <a:gd name="T25" fmla="*/ 13 h 13"/>
                <a:gd name="T26" fmla="*/ 328 w 328"/>
                <a:gd name="T2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8" h="13">
                  <a:moveTo>
                    <a:pt x="0" y="13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5"/>
                  </a:lnTo>
                  <a:moveTo>
                    <a:pt x="5" y="9"/>
                  </a:moveTo>
                  <a:lnTo>
                    <a:pt x="5" y="13"/>
                  </a:lnTo>
                  <a:lnTo>
                    <a:pt x="0" y="13"/>
                  </a:lnTo>
                  <a:moveTo>
                    <a:pt x="328" y="13"/>
                  </a:moveTo>
                  <a:lnTo>
                    <a:pt x="328" y="0"/>
                  </a:lnTo>
                  <a:lnTo>
                    <a:pt x="324" y="0"/>
                  </a:lnTo>
                  <a:lnTo>
                    <a:pt x="324" y="5"/>
                  </a:lnTo>
                  <a:moveTo>
                    <a:pt x="324" y="9"/>
                  </a:moveTo>
                  <a:lnTo>
                    <a:pt x="324" y="13"/>
                  </a:lnTo>
                  <a:lnTo>
                    <a:pt x="328" y="13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4" name="Freeform 214"/>
            <p:cNvSpPr>
              <a:spLocks noEditPoints="1"/>
            </p:cNvSpPr>
            <p:nvPr/>
          </p:nvSpPr>
          <p:spPr bwMode="auto">
            <a:xfrm>
              <a:off x="1136" y="4050"/>
              <a:ext cx="319" cy="4"/>
            </a:xfrm>
            <a:custGeom>
              <a:avLst/>
              <a:gdLst>
                <a:gd name="T0" fmla="*/ 0 w 319"/>
                <a:gd name="T1" fmla="*/ 0 h 4"/>
                <a:gd name="T2" fmla="*/ 4 w 319"/>
                <a:gd name="T3" fmla="*/ 0 h 4"/>
                <a:gd name="T4" fmla="*/ 4 w 319"/>
                <a:gd name="T5" fmla="*/ 4 h 4"/>
                <a:gd name="T6" fmla="*/ 0 w 319"/>
                <a:gd name="T7" fmla="*/ 4 h 4"/>
                <a:gd name="T8" fmla="*/ 0 w 319"/>
                <a:gd name="T9" fmla="*/ 0 h 4"/>
                <a:gd name="T10" fmla="*/ 319 w 319"/>
                <a:gd name="T11" fmla="*/ 0 h 4"/>
                <a:gd name="T12" fmla="*/ 315 w 319"/>
                <a:gd name="T13" fmla="*/ 0 h 4"/>
                <a:gd name="T14" fmla="*/ 315 w 319"/>
                <a:gd name="T15" fmla="*/ 4 h 4"/>
                <a:gd name="T16" fmla="*/ 319 w 319"/>
                <a:gd name="T17" fmla="*/ 4 h 4"/>
                <a:gd name="T18" fmla="*/ 319 w 319"/>
                <a:gd name="T1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9" h="4">
                  <a:moveTo>
                    <a:pt x="0" y="0"/>
                  </a:moveTo>
                  <a:lnTo>
                    <a:pt x="4" y="0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0"/>
                  </a:lnTo>
                  <a:close/>
                  <a:moveTo>
                    <a:pt x="319" y="0"/>
                  </a:moveTo>
                  <a:lnTo>
                    <a:pt x="315" y="0"/>
                  </a:lnTo>
                  <a:lnTo>
                    <a:pt x="315" y="4"/>
                  </a:lnTo>
                  <a:lnTo>
                    <a:pt x="319" y="4"/>
                  </a:lnTo>
                  <a:lnTo>
                    <a:pt x="3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5" name="Rectangle 215"/>
            <p:cNvSpPr>
              <a:spLocks noChangeArrowheads="1"/>
            </p:cNvSpPr>
            <p:nvPr/>
          </p:nvSpPr>
          <p:spPr bwMode="auto">
            <a:xfrm>
              <a:off x="1136" y="4050"/>
              <a:ext cx="4" cy="4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6" name="Rectangle 216"/>
            <p:cNvSpPr>
              <a:spLocks noChangeArrowheads="1"/>
            </p:cNvSpPr>
            <p:nvPr/>
          </p:nvSpPr>
          <p:spPr bwMode="auto">
            <a:xfrm>
              <a:off x="1451" y="4050"/>
              <a:ext cx="4" cy="4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7" name="Line 217"/>
            <p:cNvSpPr>
              <a:spLocks noChangeShapeType="1"/>
            </p:cNvSpPr>
            <p:nvPr/>
          </p:nvSpPr>
          <p:spPr bwMode="auto">
            <a:xfrm>
              <a:off x="1140" y="4052"/>
              <a:ext cx="311" cy="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8" name="Freeform 218"/>
            <p:cNvSpPr>
              <a:spLocks noEditPoints="1"/>
            </p:cNvSpPr>
            <p:nvPr/>
          </p:nvSpPr>
          <p:spPr bwMode="auto">
            <a:xfrm>
              <a:off x="1131" y="4045"/>
              <a:ext cx="328" cy="13"/>
            </a:xfrm>
            <a:custGeom>
              <a:avLst/>
              <a:gdLst>
                <a:gd name="T0" fmla="*/ 0 w 328"/>
                <a:gd name="T1" fmla="*/ 13 h 13"/>
                <a:gd name="T2" fmla="*/ 0 w 328"/>
                <a:gd name="T3" fmla="*/ 0 h 13"/>
                <a:gd name="T4" fmla="*/ 328 w 328"/>
                <a:gd name="T5" fmla="*/ 13 h 13"/>
                <a:gd name="T6" fmla="*/ 328 w 328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8" h="13">
                  <a:moveTo>
                    <a:pt x="0" y="13"/>
                  </a:moveTo>
                  <a:lnTo>
                    <a:pt x="0" y="0"/>
                  </a:lnTo>
                  <a:moveTo>
                    <a:pt x="328" y="13"/>
                  </a:moveTo>
                  <a:lnTo>
                    <a:pt x="328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9" name="Rectangle 219"/>
            <p:cNvSpPr>
              <a:spLocks noChangeArrowheads="1"/>
            </p:cNvSpPr>
            <p:nvPr/>
          </p:nvSpPr>
          <p:spPr bwMode="auto">
            <a:xfrm>
              <a:off x="1256" y="3445"/>
              <a:ext cx="87" cy="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0" name="Rectangle 220"/>
            <p:cNvSpPr>
              <a:spLocks noChangeArrowheads="1"/>
            </p:cNvSpPr>
            <p:nvPr/>
          </p:nvSpPr>
          <p:spPr bwMode="auto">
            <a:xfrm>
              <a:off x="1256" y="3445"/>
              <a:ext cx="87" cy="14"/>
            </a:xfrm>
            <a:prstGeom prst="rect">
              <a:avLst/>
            </a:prstGeom>
            <a:noFill/>
            <a:ln w="31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1" name="Freeform 221"/>
            <p:cNvSpPr>
              <a:spLocks noEditPoints="1"/>
            </p:cNvSpPr>
            <p:nvPr/>
          </p:nvSpPr>
          <p:spPr bwMode="auto">
            <a:xfrm>
              <a:off x="1256" y="3445"/>
              <a:ext cx="87" cy="13"/>
            </a:xfrm>
            <a:custGeom>
              <a:avLst/>
              <a:gdLst>
                <a:gd name="T0" fmla="*/ 87 w 87"/>
                <a:gd name="T1" fmla="*/ 13 h 13"/>
                <a:gd name="T2" fmla="*/ 87 w 87"/>
                <a:gd name="T3" fmla="*/ 0 h 13"/>
                <a:gd name="T4" fmla="*/ 83 w 87"/>
                <a:gd name="T5" fmla="*/ 0 h 13"/>
                <a:gd name="T6" fmla="*/ 83 w 87"/>
                <a:gd name="T7" fmla="*/ 5 h 13"/>
                <a:gd name="T8" fmla="*/ 83 w 87"/>
                <a:gd name="T9" fmla="*/ 9 h 13"/>
                <a:gd name="T10" fmla="*/ 83 w 87"/>
                <a:gd name="T11" fmla="*/ 13 h 13"/>
                <a:gd name="T12" fmla="*/ 87 w 87"/>
                <a:gd name="T13" fmla="*/ 13 h 13"/>
                <a:gd name="T14" fmla="*/ 0 w 87"/>
                <a:gd name="T15" fmla="*/ 13 h 13"/>
                <a:gd name="T16" fmla="*/ 0 w 87"/>
                <a:gd name="T17" fmla="*/ 0 h 13"/>
                <a:gd name="T18" fmla="*/ 4 w 87"/>
                <a:gd name="T19" fmla="*/ 0 h 13"/>
                <a:gd name="T20" fmla="*/ 4 w 87"/>
                <a:gd name="T21" fmla="*/ 5 h 13"/>
                <a:gd name="T22" fmla="*/ 4 w 87"/>
                <a:gd name="T23" fmla="*/ 9 h 13"/>
                <a:gd name="T24" fmla="*/ 4 w 87"/>
                <a:gd name="T25" fmla="*/ 13 h 13"/>
                <a:gd name="T26" fmla="*/ 0 w 87"/>
                <a:gd name="T2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7" h="13">
                  <a:moveTo>
                    <a:pt x="87" y="13"/>
                  </a:moveTo>
                  <a:lnTo>
                    <a:pt x="87" y="0"/>
                  </a:lnTo>
                  <a:lnTo>
                    <a:pt x="83" y="0"/>
                  </a:lnTo>
                  <a:lnTo>
                    <a:pt x="83" y="5"/>
                  </a:lnTo>
                  <a:lnTo>
                    <a:pt x="83" y="9"/>
                  </a:lnTo>
                  <a:lnTo>
                    <a:pt x="83" y="13"/>
                  </a:lnTo>
                  <a:lnTo>
                    <a:pt x="87" y="13"/>
                  </a:lnTo>
                  <a:close/>
                  <a:moveTo>
                    <a:pt x="0" y="1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5"/>
                  </a:lnTo>
                  <a:lnTo>
                    <a:pt x="4" y="9"/>
                  </a:lnTo>
                  <a:lnTo>
                    <a:pt x="4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2" name="Freeform 222"/>
            <p:cNvSpPr>
              <a:spLocks noEditPoints="1"/>
            </p:cNvSpPr>
            <p:nvPr/>
          </p:nvSpPr>
          <p:spPr bwMode="auto">
            <a:xfrm>
              <a:off x="1256" y="3445"/>
              <a:ext cx="87" cy="13"/>
            </a:xfrm>
            <a:custGeom>
              <a:avLst/>
              <a:gdLst>
                <a:gd name="T0" fmla="*/ 87 w 87"/>
                <a:gd name="T1" fmla="*/ 13 h 13"/>
                <a:gd name="T2" fmla="*/ 87 w 87"/>
                <a:gd name="T3" fmla="*/ 0 h 13"/>
                <a:gd name="T4" fmla="*/ 83 w 87"/>
                <a:gd name="T5" fmla="*/ 0 h 13"/>
                <a:gd name="T6" fmla="*/ 83 w 87"/>
                <a:gd name="T7" fmla="*/ 5 h 13"/>
                <a:gd name="T8" fmla="*/ 83 w 87"/>
                <a:gd name="T9" fmla="*/ 9 h 13"/>
                <a:gd name="T10" fmla="*/ 83 w 87"/>
                <a:gd name="T11" fmla="*/ 13 h 13"/>
                <a:gd name="T12" fmla="*/ 87 w 87"/>
                <a:gd name="T13" fmla="*/ 13 h 13"/>
                <a:gd name="T14" fmla="*/ 0 w 87"/>
                <a:gd name="T15" fmla="*/ 13 h 13"/>
                <a:gd name="T16" fmla="*/ 0 w 87"/>
                <a:gd name="T17" fmla="*/ 0 h 13"/>
                <a:gd name="T18" fmla="*/ 4 w 87"/>
                <a:gd name="T19" fmla="*/ 0 h 13"/>
                <a:gd name="T20" fmla="*/ 4 w 87"/>
                <a:gd name="T21" fmla="*/ 5 h 13"/>
                <a:gd name="T22" fmla="*/ 4 w 87"/>
                <a:gd name="T23" fmla="*/ 9 h 13"/>
                <a:gd name="T24" fmla="*/ 4 w 87"/>
                <a:gd name="T25" fmla="*/ 13 h 13"/>
                <a:gd name="T26" fmla="*/ 0 w 87"/>
                <a:gd name="T2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7" h="13">
                  <a:moveTo>
                    <a:pt x="87" y="13"/>
                  </a:moveTo>
                  <a:lnTo>
                    <a:pt x="87" y="0"/>
                  </a:lnTo>
                  <a:lnTo>
                    <a:pt x="83" y="0"/>
                  </a:lnTo>
                  <a:lnTo>
                    <a:pt x="83" y="5"/>
                  </a:lnTo>
                  <a:moveTo>
                    <a:pt x="83" y="9"/>
                  </a:moveTo>
                  <a:lnTo>
                    <a:pt x="83" y="13"/>
                  </a:lnTo>
                  <a:lnTo>
                    <a:pt x="87" y="13"/>
                  </a:lnTo>
                  <a:moveTo>
                    <a:pt x="0" y="1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5"/>
                  </a:lnTo>
                  <a:moveTo>
                    <a:pt x="4" y="9"/>
                  </a:moveTo>
                  <a:lnTo>
                    <a:pt x="4" y="13"/>
                  </a:lnTo>
                  <a:lnTo>
                    <a:pt x="0" y="13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3" name="Freeform 223"/>
            <p:cNvSpPr>
              <a:spLocks noEditPoints="1"/>
            </p:cNvSpPr>
            <p:nvPr/>
          </p:nvSpPr>
          <p:spPr bwMode="auto">
            <a:xfrm>
              <a:off x="1260" y="3450"/>
              <a:ext cx="79" cy="4"/>
            </a:xfrm>
            <a:custGeom>
              <a:avLst/>
              <a:gdLst>
                <a:gd name="T0" fmla="*/ 79 w 79"/>
                <a:gd name="T1" fmla="*/ 0 h 4"/>
                <a:gd name="T2" fmla="*/ 77 w 79"/>
                <a:gd name="T3" fmla="*/ 0 h 4"/>
                <a:gd name="T4" fmla="*/ 77 w 79"/>
                <a:gd name="T5" fmla="*/ 4 h 4"/>
                <a:gd name="T6" fmla="*/ 79 w 79"/>
                <a:gd name="T7" fmla="*/ 4 h 4"/>
                <a:gd name="T8" fmla="*/ 79 w 79"/>
                <a:gd name="T9" fmla="*/ 0 h 4"/>
                <a:gd name="T10" fmla="*/ 0 w 79"/>
                <a:gd name="T11" fmla="*/ 0 h 4"/>
                <a:gd name="T12" fmla="*/ 2 w 79"/>
                <a:gd name="T13" fmla="*/ 0 h 4"/>
                <a:gd name="T14" fmla="*/ 2 w 79"/>
                <a:gd name="T15" fmla="*/ 4 h 4"/>
                <a:gd name="T16" fmla="*/ 0 w 79"/>
                <a:gd name="T17" fmla="*/ 4 h 4"/>
                <a:gd name="T18" fmla="*/ 0 w 79"/>
                <a:gd name="T1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9" h="4">
                  <a:moveTo>
                    <a:pt x="79" y="0"/>
                  </a:moveTo>
                  <a:lnTo>
                    <a:pt x="77" y="0"/>
                  </a:lnTo>
                  <a:lnTo>
                    <a:pt x="77" y="4"/>
                  </a:lnTo>
                  <a:lnTo>
                    <a:pt x="79" y="4"/>
                  </a:lnTo>
                  <a:lnTo>
                    <a:pt x="79" y="0"/>
                  </a:lnTo>
                  <a:close/>
                  <a:moveTo>
                    <a:pt x="0" y="0"/>
                  </a:moveTo>
                  <a:lnTo>
                    <a:pt x="2" y="0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4" name="Freeform 224"/>
            <p:cNvSpPr>
              <a:spLocks noEditPoints="1"/>
            </p:cNvSpPr>
            <p:nvPr/>
          </p:nvSpPr>
          <p:spPr bwMode="auto">
            <a:xfrm>
              <a:off x="1260" y="3450"/>
              <a:ext cx="79" cy="4"/>
            </a:xfrm>
            <a:custGeom>
              <a:avLst/>
              <a:gdLst>
                <a:gd name="T0" fmla="*/ 79 w 79"/>
                <a:gd name="T1" fmla="*/ 0 h 4"/>
                <a:gd name="T2" fmla="*/ 77 w 79"/>
                <a:gd name="T3" fmla="*/ 0 h 4"/>
                <a:gd name="T4" fmla="*/ 77 w 79"/>
                <a:gd name="T5" fmla="*/ 4 h 4"/>
                <a:gd name="T6" fmla="*/ 79 w 79"/>
                <a:gd name="T7" fmla="*/ 4 h 4"/>
                <a:gd name="T8" fmla="*/ 0 w 79"/>
                <a:gd name="T9" fmla="*/ 0 h 4"/>
                <a:gd name="T10" fmla="*/ 2 w 79"/>
                <a:gd name="T11" fmla="*/ 0 h 4"/>
                <a:gd name="T12" fmla="*/ 2 w 79"/>
                <a:gd name="T13" fmla="*/ 4 h 4"/>
                <a:gd name="T14" fmla="*/ 0 w 79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9" h="4">
                  <a:moveTo>
                    <a:pt x="79" y="0"/>
                  </a:moveTo>
                  <a:lnTo>
                    <a:pt x="77" y="0"/>
                  </a:lnTo>
                  <a:lnTo>
                    <a:pt x="77" y="4"/>
                  </a:lnTo>
                  <a:lnTo>
                    <a:pt x="79" y="4"/>
                  </a:lnTo>
                  <a:moveTo>
                    <a:pt x="0" y="0"/>
                  </a:moveTo>
                  <a:lnTo>
                    <a:pt x="2" y="0"/>
                  </a:lnTo>
                  <a:lnTo>
                    <a:pt x="2" y="4"/>
                  </a:lnTo>
                  <a:lnTo>
                    <a:pt x="0" y="4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5" name="Freeform 225"/>
            <p:cNvSpPr>
              <a:spLocks noEditPoints="1"/>
            </p:cNvSpPr>
            <p:nvPr/>
          </p:nvSpPr>
          <p:spPr bwMode="auto">
            <a:xfrm>
              <a:off x="1256" y="3445"/>
              <a:ext cx="87" cy="13"/>
            </a:xfrm>
            <a:custGeom>
              <a:avLst/>
              <a:gdLst>
                <a:gd name="T0" fmla="*/ 87 w 87"/>
                <a:gd name="T1" fmla="*/ 13 h 13"/>
                <a:gd name="T2" fmla="*/ 87 w 87"/>
                <a:gd name="T3" fmla="*/ 0 h 13"/>
                <a:gd name="T4" fmla="*/ 0 w 87"/>
                <a:gd name="T5" fmla="*/ 13 h 13"/>
                <a:gd name="T6" fmla="*/ 0 w 87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" h="13">
                  <a:moveTo>
                    <a:pt x="87" y="13"/>
                  </a:moveTo>
                  <a:lnTo>
                    <a:pt x="87" y="0"/>
                  </a:lnTo>
                  <a:moveTo>
                    <a:pt x="0" y="13"/>
                  </a:moveTo>
                  <a:lnTo>
                    <a:pt x="0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6" name="Freeform 226"/>
            <p:cNvSpPr>
              <a:spLocks/>
            </p:cNvSpPr>
            <p:nvPr/>
          </p:nvSpPr>
          <p:spPr bwMode="auto">
            <a:xfrm>
              <a:off x="1260" y="3366"/>
              <a:ext cx="79" cy="79"/>
            </a:xfrm>
            <a:custGeom>
              <a:avLst/>
              <a:gdLst>
                <a:gd name="T0" fmla="*/ 0 w 79"/>
                <a:gd name="T1" fmla="*/ 79 h 79"/>
                <a:gd name="T2" fmla="*/ 79 w 79"/>
                <a:gd name="T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9" h="79">
                  <a:moveTo>
                    <a:pt x="0" y="79"/>
                  </a:moveTo>
                  <a:cubicBezTo>
                    <a:pt x="0" y="36"/>
                    <a:pt x="36" y="0"/>
                    <a:pt x="79" y="0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7" name="Rectangle 227"/>
            <p:cNvSpPr>
              <a:spLocks noChangeArrowheads="1"/>
            </p:cNvSpPr>
            <p:nvPr/>
          </p:nvSpPr>
          <p:spPr bwMode="auto">
            <a:xfrm>
              <a:off x="1335" y="3366"/>
              <a:ext cx="4" cy="7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8" name="Rectangle 228"/>
            <p:cNvSpPr>
              <a:spLocks noChangeArrowheads="1"/>
            </p:cNvSpPr>
            <p:nvPr/>
          </p:nvSpPr>
          <p:spPr bwMode="auto">
            <a:xfrm>
              <a:off x="1335" y="3366"/>
              <a:ext cx="4" cy="7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9" name="Rectangle 229"/>
            <p:cNvSpPr>
              <a:spLocks noChangeArrowheads="1"/>
            </p:cNvSpPr>
            <p:nvPr/>
          </p:nvSpPr>
          <p:spPr bwMode="auto">
            <a:xfrm>
              <a:off x="1978" y="3576"/>
              <a:ext cx="87" cy="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0" name="Rectangle 230"/>
            <p:cNvSpPr>
              <a:spLocks noChangeArrowheads="1"/>
            </p:cNvSpPr>
            <p:nvPr/>
          </p:nvSpPr>
          <p:spPr bwMode="auto">
            <a:xfrm>
              <a:off x="1978" y="3576"/>
              <a:ext cx="87" cy="14"/>
            </a:xfrm>
            <a:prstGeom prst="rect">
              <a:avLst/>
            </a:prstGeom>
            <a:noFill/>
            <a:ln w="31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1" name="Freeform 231"/>
            <p:cNvSpPr>
              <a:spLocks noEditPoints="1"/>
            </p:cNvSpPr>
            <p:nvPr/>
          </p:nvSpPr>
          <p:spPr bwMode="auto">
            <a:xfrm>
              <a:off x="1978" y="3577"/>
              <a:ext cx="87" cy="13"/>
            </a:xfrm>
            <a:custGeom>
              <a:avLst/>
              <a:gdLst>
                <a:gd name="T0" fmla="*/ 0 w 87"/>
                <a:gd name="T1" fmla="*/ 13 h 13"/>
                <a:gd name="T2" fmla="*/ 0 w 87"/>
                <a:gd name="T3" fmla="*/ 0 h 13"/>
                <a:gd name="T4" fmla="*/ 4 w 87"/>
                <a:gd name="T5" fmla="*/ 0 h 13"/>
                <a:gd name="T6" fmla="*/ 4 w 87"/>
                <a:gd name="T7" fmla="*/ 4 h 13"/>
                <a:gd name="T8" fmla="*/ 4 w 87"/>
                <a:gd name="T9" fmla="*/ 8 h 13"/>
                <a:gd name="T10" fmla="*/ 4 w 87"/>
                <a:gd name="T11" fmla="*/ 13 h 13"/>
                <a:gd name="T12" fmla="*/ 0 w 87"/>
                <a:gd name="T13" fmla="*/ 13 h 13"/>
                <a:gd name="T14" fmla="*/ 87 w 87"/>
                <a:gd name="T15" fmla="*/ 13 h 13"/>
                <a:gd name="T16" fmla="*/ 87 w 87"/>
                <a:gd name="T17" fmla="*/ 0 h 13"/>
                <a:gd name="T18" fmla="*/ 83 w 87"/>
                <a:gd name="T19" fmla="*/ 0 h 13"/>
                <a:gd name="T20" fmla="*/ 83 w 87"/>
                <a:gd name="T21" fmla="*/ 4 h 13"/>
                <a:gd name="T22" fmla="*/ 83 w 87"/>
                <a:gd name="T23" fmla="*/ 8 h 13"/>
                <a:gd name="T24" fmla="*/ 83 w 87"/>
                <a:gd name="T25" fmla="*/ 13 h 13"/>
                <a:gd name="T26" fmla="*/ 87 w 87"/>
                <a:gd name="T2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7" h="13">
                  <a:moveTo>
                    <a:pt x="0" y="1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4"/>
                  </a:lnTo>
                  <a:lnTo>
                    <a:pt x="4" y="8"/>
                  </a:lnTo>
                  <a:lnTo>
                    <a:pt x="4" y="13"/>
                  </a:lnTo>
                  <a:lnTo>
                    <a:pt x="0" y="13"/>
                  </a:lnTo>
                  <a:close/>
                  <a:moveTo>
                    <a:pt x="87" y="13"/>
                  </a:moveTo>
                  <a:lnTo>
                    <a:pt x="87" y="0"/>
                  </a:lnTo>
                  <a:lnTo>
                    <a:pt x="83" y="0"/>
                  </a:lnTo>
                  <a:lnTo>
                    <a:pt x="83" y="4"/>
                  </a:lnTo>
                  <a:lnTo>
                    <a:pt x="83" y="8"/>
                  </a:lnTo>
                  <a:lnTo>
                    <a:pt x="83" y="13"/>
                  </a:lnTo>
                  <a:lnTo>
                    <a:pt x="87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2" name="Freeform 232"/>
            <p:cNvSpPr>
              <a:spLocks noEditPoints="1"/>
            </p:cNvSpPr>
            <p:nvPr/>
          </p:nvSpPr>
          <p:spPr bwMode="auto">
            <a:xfrm>
              <a:off x="1978" y="3577"/>
              <a:ext cx="87" cy="13"/>
            </a:xfrm>
            <a:custGeom>
              <a:avLst/>
              <a:gdLst>
                <a:gd name="T0" fmla="*/ 0 w 87"/>
                <a:gd name="T1" fmla="*/ 13 h 13"/>
                <a:gd name="T2" fmla="*/ 0 w 87"/>
                <a:gd name="T3" fmla="*/ 0 h 13"/>
                <a:gd name="T4" fmla="*/ 4 w 87"/>
                <a:gd name="T5" fmla="*/ 0 h 13"/>
                <a:gd name="T6" fmla="*/ 4 w 87"/>
                <a:gd name="T7" fmla="*/ 4 h 13"/>
                <a:gd name="T8" fmla="*/ 4 w 87"/>
                <a:gd name="T9" fmla="*/ 8 h 13"/>
                <a:gd name="T10" fmla="*/ 4 w 87"/>
                <a:gd name="T11" fmla="*/ 13 h 13"/>
                <a:gd name="T12" fmla="*/ 0 w 87"/>
                <a:gd name="T13" fmla="*/ 13 h 13"/>
                <a:gd name="T14" fmla="*/ 87 w 87"/>
                <a:gd name="T15" fmla="*/ 13 h 13"/>
                <a:gd name="T16" fmla="*/ 87 w 87"/>
                <a:gd name="T17" fmla="*/ 0 h 13"/>
                <a:gd name="T18" fmla="*/ 83 w 87"/>
                <a:gd name="T19" fmla="*/ 0 h 13"/>
                <a:gd name="T20" fmla="*/ 83 w 87"/>
                <a:gd name="T21" fmla="*/ 4 h 13"/>
                <a:gd name="T22" fmla="*/ 83 w 87"/>
                <a:gd name="T23" fmla="*/ 8 h 13"/>
                <a:gd name="T24" fmla="*/ 83 w 87"/>
                <a:gd name="T25" fmla="*/ 13 h 13"/>
                <a:gd name="T26" fmla="*/ 87 w 87"/>
                <a:gd name="T2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7" h="13">
                  <a:moveTo>
                    <a:pt x="0" y="1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4"/>
                  </a:lnTo>
                  <a:moveTo>
                    <a:pt x="4" y="8"/>
                  </a:moveTo>
                  <a:lnTo>
                    <a:pt x="4" y="13"/>
                  </a:lnTo>
                  <a:lnTo>
                    <a:pt x="0" y="13"/>
                  </a:lnTo>
                  <a:moveTo>
                    <a:pt x="87" y="13"/>
                  </a:moveTo>
                  <a:lnTo>
                    <a:pt x="87" y="0"/>
                  </a:lnTo>
                  <a:lnTo>
                    <a:pt x="83" y="0"/>
                  </a:lnTo>
                  <a:lnTo>
                    <a:pt x="83" y="4"/>
                  </a:lnTo>
                  <a:moveTo>
                    <a:pt x="83" y="8"/>
                  </a:moveTo>
                  <a:lnTo>
                    <a:pt x="83" y="13"/>
                  </a:lnTo>
                  <a:lnTo>
                    <a:pt x="87" y="13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3" name="Freeform 233"/>
            <p:cNvSpPr>
              <a:spLocks noEditPoints="1"/>
            </p:cNvSpPr>
            <p:nvPr/>
          </p:nvSpPr>
          <p:spPr bwMode="auto">
            <a:xfrm>
              <a:off x="1982" y="3581"/>
              <a:ext cx="79" cy="4"/>
            </a:xfrm>
            <a:custGeom>
              <a:avLst/>
              <a:gdLst>
                <a:gd name="T0" fmla="*/ 0 w 79"/>
                <a:gd name="T1" fmla="*/ 0 h 4"/>
                <a:gd name="T2" fmla="*/ 2 w 79"/>
                <a:gd name="T3" fmla="*/ 0 h 4"/>
                <a:gd name="T4" fmla="*/ 2 w 79"/>
                <a:gd name="T5" fmla="*/ 4 h 4"/>
                <a:gd name="T6" fmla="*/ 0 w 79"/>
                <a:gd name="T7" fmla="*/ 4 h 4"/>
                <a:gd name="T8" fmla="*/ 0 w 79"/>
                <a:gd name="T9" fmla="*/ 0 h 4"/>
                <a:gd name="T10" fmla="*/ 79 w 79"/>
                <a:gd name="T11" fmla="*/ 0 h 4"/>
                <a:gd name="T12" fmla="*/ 77 w 79"/>
                <a:gd name="T13" fmla="*/ 0 h 4"/>
                <a:gd name="T14" fmla="*/ 77 w 79"/>
                <a:gd name="T15" fmla="*/ 4 h 4"/>
                <a:gd name="T16" fmla="*/ 79 w 79"/>
                <a:gd name="T17" fmla="*/ 4 h 4"/>
                <a:gd name="T18" fmla="*/ 79 w 79"/>
                <a:gd name="T1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9" h="4">
                  <a:moveTo>
                    <a:pt x="0" y="0"/>
                  </a:moveTo>
                  <a:lnTo>
                    <a:pt x="2" y="0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0"/>
                  </a:lnTo>
                  <a:close/>
                  <a:moveTo>
                    <a:pt x="79" y="0"/>
                  </a:moveTo>
                  <a:lnTo>
                    <a:pt x="77" y="0"/>
                  </a:lnTo>
                  <a:lnTo>
                    <a:pt x="77" y="4"/>
                  </a:lnTo>
                  <a:lnTo>
                    <a:pt x="7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4" name="Freeform 234"/>
            <p:cNvSpPr>
              <a:spLocks noEditPoints="1"/>
            </p:cNvSpPr>
            <p:nvPr/>
          </p:nvSpPr>
          <p:spPr bwMode="auto">
            <a:xfrm>
              <a:off x="1982" y="3581"/>
              <a:ext cx="79" cy="4"/>
            </a:xfrm>
            <a:custGeom>
              <a:avLst/>
              <a:gdLst>
                <a:gd name="T0" fmla="*/ 0 w 79"/>
                <a:gd name="T1" fmla="*/ 0 h 4"/>
                <a:gd name="T2" fmla="*/ 2 w 79"/>
                <a:gd name="T3" fmla="*/ 0 h 4"/>
                <a:gd name="T4" fmla="*/ 2 w 79"/>
                <a:gd name="T5" fmla="*/ 4 h 4"/>
                <a:gd name="T6" fmla="*/ 0 w 79"/>
                <a:gd name="T7" fmla="*/ 4 h 4"/>
                <a:gd name="T8" fmla="*/ 79 w 79"/>
                <a:gd name="T9" fmla="*/ 0 h 4"/>
                <a:gd name="T10" fmla="*/ 77 w 79"/>
                <a:gd name="T11" fmla="*/ 0 h 4"/>
                <a:gd name="T12" fmla="*/ 77 w 79"/>
                <a:gd name="T13" fmla="*/ 4 h 4"/>
                <a:gd name="T14" fmla="*/ 79 w 79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9" h="4">
                  <a:moveTo>
                    <a:pt x="0" y="0"/>
                  </a:moveTo>
                  <a:lnTo>
                    <a:pt x="2" y="0"/>
                  </a:lnTo>
                  <a:lnTo>
                    <a:pt x="2" y="4"/>
                  </a:lnTo>
                  <a:lnTo>
                    <a:pt x="0" y="4"/>
                  </a:lnTo>
                  <a:moveTo>
                    <a:pt x="79" y="0"/>
                  </a:moveTo>
                  <a:lnTo>
                    <a:pt x="77" y="0"/>
                  </a:lnTo>
                  <a:lnTo>
                    <a:pt x="77" y="4"/>
                  </a:lnTo>
                  <a:lnTo>
                    <a:pt x="79" y="4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5" name="Freeform 235"/>
            <p:cNvSpPr>
              <a:spLocks noEditPoints="1"/>
            </p:cNvSpPr>
            <p:nvPr/>
          </p:nvSpPr>
          <p:spPr bwMode="auto">
            <a:xfrm>
              <a:off x="1978" y="3577"/>
              <a:ext cx="87" cy="13"/>
            </a:xfrm>
            <a:custGeom>
              <a:avLst/>
              <a:gdLst>
                <a:gd name="T0" fmla="*/ 0 w 87"/>
                <a:gd name="T1" fmla="*/ 13 h 13"/>
                <a:gd name="T2" fmla="*/ 0 w 87"/>
                <a:gd name="T3" fmla="*/ 0 h 13"/>
                <a:gd name="T4" fmla="*/ 87 w 87"/>
                <a:gd name="T5" fmla="*/ 13 h 13"/>
                <a:gd name="T6" fmla="*/ 87 w 87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" h="13">
                  <a:moveTo>
                    <a:pt x="0" y="13"/>
                  </a:moveTo>
                  <a:lnTo>
                    <a:pt x="0" y="0"/>
                  </a:lnTo>
                  <a:moveTo>
                    <a:pt x="87" y="13"/>
                  </a:moveTo>
                  <a:lnTo>
                    <a:pt x="87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6" name="Freeform 236"/>
            <p:cNvSpPr>
              <a:spLocks/>
            </p:cNvSpPr>
            <p:nvPr/>
          </p:nvSpPr>
          <p:spPr bwMode="auto">
            <a:xfrm>
              <a:off x="1982" y="3498"/>
              <a:ext cx="79" cy="79"/>
            </a:xfrm>
            <a:custGeom>
              <a:avLst/>
              <a:gdLst>
                <a:gd name="T0" fmla="*/ 79 w 79"/>
                <a:gd name="T1" fmla="*/ 79 h 79"/>
                <a:gd name="T2" fmla="*/ 0 w 79"/>
                <a:gd name="T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9" h="79">
                  <a:moveTo>
                    <a:pt x="79" y="79"/>
                  </a:moveTo>
                  <a:cubicBezTo>
                    <a:pt x="79" y="35"/>
                    <a:pt x="44" y="0"/>
                    <a:pt x="0" y="0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7" name="Rectangle 237"/>
            <p:cNvSpPr>
              <a:spLocks noChangeArrowheads="1"/>
            </p:cNvSpPr>
            <p:nvPr/>
          </p:nvSpPr>
          <p:spPr bwMode="auto">
            <a:xfrm>
              <a:off x="1982" y="3498"/>
              <a:ext cx="5" cy="7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8" name="Rectangle 238"/>
            <p:cNvSpPr>
              <a:spLocks noChangeArrowheads="1"/>
            </p:cNvSpPr>
            <p:nvPr/>
          </p:nvSpPr>
          <p:spPr bwMode="auto">
            <a:xfrm>
              <a:off x="1982" y="3498"/>
              <a:ext cx="5" cy="7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9" name="Rectangle 239"/>
            <p:cNvSpPr>
              <a:spLocks noChangeArrowheads="1"/>
            </p:cNvSpPr>
            <p:nvPr/>
          </p:nvSpPr>
          <p:spPr bwMode="auto">
            <a:xfrm>
              <a:off x="1081" y="3007"/>
              <a:ext cx="166" cy="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0" name="Rectangle 240"/>
            <p:cNvSpPr>
              <a:spLocks noChangeArrowheads="1"/>
            </p:cNvSpPr>
            <p:nvPr/>
          </p:nvSpPr>
          <p:spPr bwMode="auto">
            <a:xfrm>
              <a:off x="1081" y="3007"/>
              <a:ext cx="166" cy="14"/>
            </a:xfrm>
            <a:prstGeom prst="rect">
              <a:avLst/>
            </a:prstGeom>
            <a:noFill/>
            <a:ln w="31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1" name="Freeform 241"/>
            <p:cNvSpPr>
              <a:spLocks noEditPoints="1"/>
            </p:cNvSpPr>
            <p:nvPr/>
          </p:nvSpPr>
          <p:spPr bwMode="auto">
            <a:xfrm>
              <a:off x="1081" y="3007"/>
              <a:ext cx="166" cy="13"/>
            </a:xfrm>
            <a:custGeom>
              <a:avLst/>
              <a:gdLst>
                <a:gd name="T0" fmla="*/ 0 w 166"/>
                <a:gd name="T1" fmla="*/ 13 h 13"/>
                <a:gd name="T2" fmla="*/ 0 w 166"/>
                <a:gd name="T3" fmla="*/ 0 h 13"/>
                <a:gd name="T4" fmla="*/ 4 w 166"/>
                <a:gd name="T5" fmla="*/ 0 h 13"/>
                <a:gd name="T6" fmla="*/ 4 w 166"/>
                <a:gd name="T7" fmla="*/ 5 h 13"/>
                <a:gd name="T8" fmla="*/ 4 w 166"/>
                <a:gd name="T9" fmla="*/ 9 h 13"/>
                <a:gd name="T10" fmla="*/ 4 w 166"/>
                <a:gd name="T11" fmla="*/ 13 h 13"/>
                <a:gd name="T12" fmla="*/ 0 w 166"/>
                <a:gd name="T13" fmla="*/ 13 h 13"/>
                <a:gd name="T14" fmla="*/ 166 w 166"/>
                <a:gd name="T15" fmla="*/ 13 h 13"/>
                <a:gd name="T16" fmla="*/ 166 w 166"/>
                <a:gd name="T17" fmla="*/ 0 h 13"/>
                <a:gd name="T18" fmla="*/ 162 w 166"/>
                <a:gd name="T19" fmla="*/ 0 h 13"/>
                <a:gd name="T20" fmla="*/ 162 w 166"/>
                <a:gd name="T21" fmla="*/ 5 h 13"/>
                <a:gd name="T22" fmla="*/ 162 w 166"/>
                <a:gd name="T23" fmla="*/ 9 h 13"/>
                <a:gd name="T24" fmla="*/ 162 w 166"/>
                <a:gd name="T25" fmla="*/ 13 h 13"/>
                <a:gd name="T26" fmla="*/ 166 w 166"/>
                <a:gd name="T2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6" h="13">
                  <a:moveTo>
                    <a:pt x="0" y="1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5"/>
                  </a:lnTo>
                  <a:lnTo>
                    <a:pt x="4" y="9"/>
                  </a:lnTo>
                  <a:lnTo>
                    <a:pt x="4" y="13"/>
                  </a:lnTo>
                  <a:lnTo>
                    <a:pt x="0" y="13"/>
                  </a:lnTo>
                  <a:close/>
                  <a:moveTo>
                    <a:pt x="166" y="13"/>
                  </a:moveTo>
                  <a:lnTo>
                    <a:pt x="166" y="0"/>
                  </a:lnTo>
                  <a:lnTo>
                    <a:pt x="162" y="0"/>
                  </a:lnTo>
                  <a:lnTo>
                    <a:pt x="162" y="5"/>
                  </a:lnTo>
                  <a:lnTo>
                    <a:pt x="162" y="9"/>
                  </a:lnTo>
                  <a:lnTo>
                    <a:pt x="162" y="13"/>
                  </a:lnTo>
                  <a:lnTo>
                    <a:pt x="166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2" name="Freeform 242"/>
            <p:cNvSpPr>
              <a:spLocks noEditPoints="1"/>
            </p:cNvSpPr>
            <p:nvPr/>
          </p:nvSpPr>
          <p:spPr bwMode="auto">
            <a:xfrm>
              <a:off x="1081" y="3007"/>
              <a:ext cx="166" cy="13"/>
            </a:xfrm>
            <a:custGeom>
              <a:avLst/>
              <a:gdLst>
                <a:gd name="T0" fmla="*/ 0 w 166"/>
                <a:gd name="T1" fmla="*/ 13 h 13"/>
                <a:gd name="T2" fmla="*/ 0 w 166"/>
                <a:gd name="T3" fmla="*/ 0 h 13"/>
                <a:gd name="T4" fmla="*/ 4 w 166"/>
                <a:gd name="T5" fmla="*/ 0 h 13"/>
                <a:gd name="T6" fmla="*/ 4 w 166"/>
                <a:gd name="T7" fmla="*/ 5 h 13"/>
                <a:gd name="T8" fmla="*/ 4 w 166"/>
                <a:gd name="T9" fmla="*/ 9 h 13"/>
                <a:gd name="T10" fmla="*/ 4 w 166"/>
                <a:gd name="T11" fmla="*/ 13 h 13"/>
                <a:gd name="T12" fmla="*/ 0 w 166"/>
                <a:gd name="T13" fmla="*/ 13 h 13"/>
                <a:gd name="T14" fmla="*/ 166 w 166"/>
                <a:gd name="T15" fmla="*/ 13 h 13"/>
                <a:gd name="T16" fmla="*/ 166 w 166"/>
                <a:gd name="T17" fmla="*/ 0 h 13"/>
                <a:gd name="T18" fmla="*/ 162 w 166"/>
                <a:gd name="T19" fmla="*/ 0 h 13"/>
                <a:gd name="T20" fmla="*/ 162 w 166"/>
                <a:gd name="T21" fmla="*/ 5 h 13"/>
                <a:gd name="T22" fmla="*/ 162 w 166"/>
                <a:gd name="T23" fmla="*/ 9 h 13"/>
                <a:gd name="T24" fmla="*/ 162 w 166"/>
                <a:gd name="T25" fmla="*/ 13 h 13"/>
                <a:gd name="T26" fmla="*/ 166 w 166"/>
                <a:gd name="T2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6" h="13">
                  <a:moveTo>
                    <a:pt x="0" y="1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5"/>
                  </a:lnTo>
                  <a:moveTo>
                    <a:pt x="4" y="9"/>
                  </a:moveTo>
                  <a:lnTo>
                    <a:pt x="4" y="13"/>
                  </a:lnTo>
                  <a:lnTo>
                    <a:pt x="0" y="13"/>
                  </a:lnTo>
                  <a:moveTo>
                    <a:pt x="166" y="13"/>
                  </a:moveTo>
                  <a:lnTo>
                    <a:pt x="166" y="0"/>
                  </a:lnTo>
                  <a:lnTo>
                    <a:pt x="162" y="0"/>
                  </a:lnTo>
                  <a:lnTo>
                    <a:pt x="162" y="5"/>
                  </a:lnTo>
                  <a:moveTo>
                    <a:pt x="162" y="9"/>
                  </a:moveTo>
                  <a:lnTo>
                    <a:pt x="162" y="13"/>
                  </a:lnTo>
                  <a:lnTo>
                    <a:pt x="166" y="13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3" name="Freeform 243"/>
            <p:cNvSpPr>
              <a:spLocks noEditPoints="1"/>
            </p:cNvSpPr>
            <p:nvPr/>
          </p:nvSpPr>
          <p:spPr bwMode="auto">
            <a:xfrm>
              <a:off x="1085" y="3012"/>
              <a:ext cx="158" cy="4"/>
            </a:xfrm>
            <a:custGeom>
              <a:avLst/>
              <a:gdLst>
                <a:gd name="T0" fmla="*/ 0 w 158"/>
                <a:gd name="T1" fmla="*/ 0 h 4"/>
                <a:gd name="T2" fmla="*/ 5 w 158"/>
                <a:gd name="T3" fmla="*/ 0 h 4"/>
                <a:gd name="T4" fmla="*/ 5 w 158"/>
                <a:gd name="T5" fmla="*/ 4 h 4"/>
                <a:gd name="T6" fmla="*/ 0 w 158"/>
                <a:gd name="T7" fmla="*/ 4 h 4"/>
                <a:gd name="T8" fmla="*/ 0 w 158"/>
                <a:gd name="T9" fmla="*/ 0 h 4"/>
                <a:gd name="T10" fmla="*/ 158 w 158"/>
                <a:gd name="T11" fmla="*/ 0 h 4"/>
                <a:gd name="T12" fmla="*/ 153 w 158"/>
                <a:gd name="T13" fmla="*/ 0 h 4"/>
                <a:gd name="T14" fmla="*/ 153 w 158"/>
                <a:gd name="T15" fmla="*/ 4 h 4"/>
                <a:gd name="T16" fmla="*/ 158 w 158"/>
                <a:gd name="T17" fmla="*/ 4 h 4"/>
                <a:gd name="T18" fmla="*/ 158 w 158"/>
                <a:gd name="T1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4">
                  <a:moveTo>
                    <a:pt x="0" y="0"/>
                  </a:moveTo>
                  <a:lnTo>
                    <a:pt x="5" y="0"/>
                  </a:lnTo>
                  <a:lnTo>
                    <a:pt x="5" y="4"/>
                  </a:lnTo>
                  <a:lnTo>
                    <a:pt x="0" y="4"/>
                  </a:lnTo>
                  <a:lnTo>
                    <a:pt x="0" y="0"/>
                  </a:lnTo>
                  <a:close/>
                  <a:moveTo>
                    <a:pt x="158" y="0"/>
                  </a:moveTo>
                  <a:lnTo>
                    <a:pt x="153" y="0"/>
                  </a:lnTo>
                  <a:lnTo>
                    <a:pt x="153" y="4"/>
                  </a:lnTo>
                  <a:lnTo>
                    <a:pt x="158" y="4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4" name="Rectangle 244"/>
            <p:cNvSpPr>
              <a:spLocks noChangeArrowheads="1"/>
            </p:cNvSpPr>
            <p:nvPr/>
          </p:nvSpPr>
          <p:spPr bwMode="auto">
            <a:xfrm>
              <a:off x="1085" y="3012"/>
              <a:ext cx="5" cy="4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5" name="Rectangle 245"/>
            <p:cNvSpPr>
              <a:spLocks noChangeArrowheads="1"/>
            </p:cNvSpPr>
            <p:nvPr/>
          </p:nvSpPr>
          <p:spPr bwMode="auto">
            <a:xfrm>
              <a:off x="1238" y="3012"/>
              <a:ext cx="5" cy="4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6" name="Line 246"/>
            <p:cNvSpPr>
              <a:spLocks noChangeShapeType="1"/>
            </p:cNvSpPr>
            <p:nvPr/>
          </p:nvSpPr>
          <p:spPr bwMode="auto">
            <a:xfrm>
              <a:off x="1090" y="3014"/>
              <a:ext cx="148" cy="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7" name="Freeform 247"/>
            <p:cNvSpPr>
              <a:spLocks noEditPoints="1"/>
            </p:cNvSpPr>
            <p:nvPr/>
          </p:nvSpPr>
          <p:spPr bwMode="auto">
            <a:xfrm>
              <a:off x="1081" y="3007"/>
              <a:ext cx="166" cy="13"/>
            </a:xfrm>
            <a:custGeom>
              <a:avLst/>
              <a:gdLst>
                <a:gd name="T0" fmla="*/ 0 w 166"/>
                <a:gd name="T1" fmla="*/ 13 h 13"/>
                <a:gd name="T2" fmla="*/ 0 w 166"/>
                <a:gd name="T3" fmla="*/ 0 h 13"/>
                <a:gd name="T4" fmla="*/ 166 w 166"/>
                <a:gd name="T5" fmla="*/ 13 h 13"/>
                <a:gd name="T6" fmla="*/ 166 w 166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" h="13">
                  <a:moveTo>
                    <a:pt x="0" y="13"/>
                  </a:moveTo>
                  <a:lnTo>
                    <a:pt x="0" y="0"/>
                  </a:lnTo>
                  <a:moveTo>
                    <a:pt x="166" y="13"/>
                  </a:moveTo>
                  <a:lnTo>
                    <a:pt x="166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8" name="Rectangle 248"/>
            <p:cNvSpPr>
              <a:spLocks noChangeArrowheads="1"/>
            </p:cNvSpPr>
            <p:nvPr/>
          </p:nvSpPr>
          <p:spPr bwMode="auto">
            <a:xfrm>
              <a:off x="1912" y="3007"/>
              <a:ext cx="167" cy="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9" name="Rectangle 249"/>
            <p:cNvSpPr>
              <a:spLocks noChangeArrowheads="1"/>
            </p:cNvSpPr>
            <p:nvPr/>
          </p:nvSpPr>
          <p:spPr bwMode="auto">
            <a:xfrm>
              <a:off x="1912" y="3007"/>
              <a:ext cx="167" cy="14"/>
            </a:xfrm>
            <a:prstGeom prst="rect">
              <a:avLst/>
            </a:prstGeom>
            <a:noFill/>
            <a:ln w="31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0" name="Freeform 250"/>
            <p:cNvSpPr>
              <a:spLocks noEditPoints="1"/>
            </p:cNvSpPr>
            <p:nvPr/>
          </p:nvSpPr>
          <p:spPr bwMode="auto">
            <a:xfrm>
              <a:off x="1912" y="3007"/>
              <a:ext cx="167" cy="13"/>
            </a:xfrm>
            <a:custGeom>
              <a:avLst/>
              <a:gdLst>
                <a:gd name="T0" fmla="*/ 0 w 167"/>
                <a:gd name="T1" fmla="*/ 13 h 13"/>
                <a:gd name="T2" fmla="*/ 0 w 167"/>
                <a:gd name="T3" fmla="*/ 0 h 13"/>
                <a:gd name="T4" fmla="*/ 5 w 167"/>
                <a:gd name="T5" fmla="*/ 0 h 13"/>
                <a:gd name="T6" fmla="*/ 5 w 167"/>
                <a:gd name="T7" fmla="*/ 5 h 13"/>
                <a:gd name="T8" fmla="*/ 5 w 167"/>
                <a:gd name="T9" fmla="*/ 9 h 13"/>
                <a:gd name="T10" fmla="*/ 5 w 167"/>
                <a:gd name="T11" fmla="*/ 13 h 13"/>
                <a:gd name="T12" fmla="*/ 0 w 167"/>
                <a:gd name="T13" fmla="*/ 13 h 13"/>
                <a:gd name="T14" fmla="*/ 167 w 167"/>
                <a:gd name="T15" fmla="*/ 13 h 13"/>
                <a:gd name="T16" fmla="*/ 167 w 167"/>
                <a:gd name="T17" fmla="*/ 0 h 13"/>
                <a:gd name="T18" fmla="*/ 162 w 167"/>
                <a:gd name="T19" fmla="*/ 0 h 13"/>
                <a:gd name="T20" fmla="*/ 162 w 167"/>
                <a:gd name="T21" fmla="*/ 5 h 13"/>
                <a:gd name="T22" fmla="*/ 162 w 167"/>
                <a:gd name="T23" fmla="*/ 9 h 13"/>
                <a:gd name="T24" fmla="*/ 162 w 167"/>
                <a:gd name="T25" fmla="*/ 13 h 13"/>
                <a:gd name="T26" fmla="*/ 167 w 167"/>
                <a:gd name="T2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7" h="13">
                  <a:moveTo>
                    <a:pt x="0" y="13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5"/>
                  </a:lnTo>
                  <a:lnTo>
                    <a:pt x="5" y="9"/>
                  </a:lnTo>
                  <a:lnTo>
                    <a:pt x="5" y="13"/>
                  </a:lnTo>
                  <a:lnTo>
                    <a:pt x="0" y="13"/>
                  </a:lnTo>
                  <a:close/>
                  <a:moveTo>
                    <a:pt x="167" y="13"/>
                  </a:moveTo>
                  <a:lnTo>
                    <a:pt x="167" y="0"/>
                  </a:lnTo>
                  <a:lnTo>
                    <a:pt x="162" y="0"/>
                  </a:lnTo>
                  <a:lnTo>
                    <a:pt x="162" y="5"/>
                  </a:lnTo>
                  <a:lnTo>
                    <a:pt x="162" y="9"/>
                  </a:lnTo>
                  <a:lnTo>
                    <a:pt x="162" y="13"/>
                  </a:lnTo>
                  <a:lnTo>
                    <a:pt x="167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1" name="Freeform 251"/>
            <p:cNvSpPr>
              <a:spLocks noEditPoints="1"/>
            </p:cNvSpPr>
            <p:nvPr/>
          </p:nvSpPr>
          <p:spPr bwMode="auto">
            <a:xfrm>
              <a:off x="1912" y="3007"/>
              <a:ext cx="167" cy="13"/>
            </a:xfrm>
            <a:custGeom>
              <a:avLst/>
              <a:gdLst>
                <a:gd name="T0" fmla="*/ 0 w 167"/>
                <a:gd name="T1" fmla="*/ 13 h 13"/>
                <a:gd name="T2" fmla="*/ 0 w 167"/>
                <a:gd name="T3" fmla="*/ 0 h 13"/>
                <a:gd name="T4" fmla="*/ 5 w 167"/>
                <a:gd name="T5" fmla="*/ 0 h 13"/>
                <a:gd name="T6" fmla="*/ 5 w 167"/>
                <a:gd name="T7" fmla="*/ 5 h 13"/>
                <a:gd name="T8" fmla="*/ 5 w 167"/>
                <a:gd name="T9" fmla="*/ 9 h 13"/>
                <a:gd name="T10" fmla="*/ 5 w 167"/>
                <a:gd name="T11" fmla="*/ 13 h 13"/>
                <a:gd name="T12" fmla="*/ 0 w 167"/>
                <a:gd name="T13" fmla="*/ 13 h 13"/>
                <a:gd name="T14" fmla="*/ 167 w 167"/>
                <a:gd name="T15" fmla="*/ 13 h 13"/>
                <a:gd name="T16" fmla="*/ 167 w 167"/>
                <a:gd name="T17" fmla="*/ 0 h 13"/>
                <a:gd name="T18" fmla="*/ 162 w 167"/>
                <a:gd name="T19" fmla="*/ 0 h 13"/>
                <a:gd name="T20" fmla="*/ 162 w 167"/>
                <a:gd name="T21" fmla="*/ 5 h 13"/>
                <a:gd name="T22" fmla="*/ 162 w 167"/>
                <a:gd name="T23" fmla="*/ 9 h 13"/>
                <a:gd name="T24" fmla="*/ 162 w 167"/>
                <a:gd name="T25" fmla="*/ 13 h 13"/>
                <a:gd name="T26" fmla="*/ 167 w 167"/>
                <a:gd name="T2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7" h="13">
                  <a:moveTo>
                    <a:pt x="0" y="13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5"/>
                  </a:lnTo>
                  <a:moveTo>
                    <a:pt x="5" y="9"/>
                  </a:moveTo>
                  <a:lnTo>
                    <a:pt x="5" y="13"/>
                  </a:lnTo>
                  <a:lnTo>
                    <a:pt x="0" y="13"/>
                  </a:lnTo>
                  <a:moveTo>
                    <a:pt x="167" y="13"/>
                  </a:moveTo>
                  <a:lnTo>
                    <a:pt x="167" y="0"/>
                  </a:lnTo>
                  <a:lnTo>
                    <a:pt x="162" y="0"/>
                  </a:lnTo>
                  <a:lnTo>
                    <a:pt x="162" y="5"/>
                  </a:lnTo>
                  <a:moveTo>
                    <a:pt x="162" y="9"/>
                  </a:moveTo>
                  <a:lnTo>
                    <a:pt x="162" y="13"/>
                  </a:lnTo>
                  <a:lnTo>
                    <a:pt x="167" y="13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2" name="Freeform 252"/>
            <p:cNvSpPr>
              <a:spLocks noEditPoints="1"/>
            </p:cNvSpPr>
            <p:nvPr/>
          </p:nvSpPr>
          <p:spPr bwMode="auto">
            <a:xfrm>
              <a:off x="1917" y="3012"/>
              <a:ext cx="157" cy="4"/>
            </a:xfrm>
            <a:custGeom>
              <a:avLst/>
              <a:gdLst>
                <a:gd name="T0" fmla="*/ 0 w 157"/>
                <a:gd name="T1" fmla="*/ 0 h 4"/>
                <a:gd name="T2" fmla="*/ 4 w 157"/>
                <a:gd name="T3" fmla="*/ 0 h 4"/>
                <a:gd name="T4" fmla="*/ 4 w 157"/>
                <a:gd name="T5" fmla="*/ 4 h 4"/>
                <a:gd name="T6" fmla="*/ 0 w 157"/>
                <a:gd name="T7" fmla="*/ 4 h 4"/>
                <a:gd name="T8" fmla="*/ 0 w 157"/>
                <a:gd name="T9" fmla="*/ 0 h 4"/>
                <a:gd name="T10" fmla="*/ 157 w 157"/>
                <a:gd name="T11" fmla="*/ 0 h 4"/>
                <a:gd name="T12" fmla="*/ 153 w 157"/>
                <a:gd name="T13" fmla="*/ 0 h 4"/>
                <a:gd name="T14" fmla="*/ 153 w 157"/>
                <a:gd name="T15" fmla="*/ 4 h 4"/>
                <a:gd name="T16" fmla="*/ 157 w 157"/>
                <a:gd name="T17" fmla="*/ 4 h 4"/>
                <a:gd name="T18" fmla="*/ 157 w 157"/>
                <a:gd name="T1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7" h="4">
                  <a:moveTo>
                    <a:pt x="0" y="0"/>
                  </a:moveTo>
                  <a:lnTo>
                    <a:pt x="4" y="0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0"/>
                  </a:lnTo>
                  <a:close/>
                  <a:moveTo>
                    <a:pt x="157" y="0"/>
                  </a:moveTo>
                  <a:lnTo>
                    <a:pt x="153" y="0"/>
                  </a:lnTo>
                  <a:lnTo>
                    <a:pt x="153" y="4"/>
                  </a:lnTo>
                  <a:lnTo>
                    <a:pt x="157" y="4"/>
                  </a:lnTo>
                  <a:lnTo>
                    <a:pt x="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3" name="Rectangle 253"/>
            <p:cNvSpPr>
              <a:spLocks noChangeArrowheads="1"/>
            </p:cNvSpPr>
            <p:nvPr/>
          </p:nvSpPr>
          <p:spPr bwMode="auto">
            <a:xfrm>
              <a:off x="1917" y="3012"/>
              <a:ext cx="4" cy="4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4" name="Rectangle 254"/>
            <p:cNvSpPr>
              <a:spLocks noChangeArrowheads="1"/>
            </p:cNvSpPr>
            <p:nvPr/>
          </p:nvSpPr>
          <p:spPr bwMode="auto">
            <a:xfrm>
              <a:off x="2070" y="3012"/>
              <a:ext cx="4" cy="4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5" name="Line 255"/>
            <p:cNvSpPr>
              <a:spLocks noChangeShapeType="1"/>
            </p:cNvSpPr>
            <p:nvPr/>
          </p:nvSpPr>
          <p:spPr bwMode="auto">
            <a:xfrm>
              <a:off x="1921" y="3014"/>
              <a:ext cx="149" cy="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6" name="Freeform 256"/>
            <p:cNvSpPr>
              <a:spLocks noEditPoints="1"/>
            </p:cNvSpPr>
            <p:nvPr/>
          </p:nvSpPr>
          <p:spPr bwMode="auto">
            <a:xfrm>
              <a:off x="1912" y="3007"/>
              <a:ext cx="167" cy="13"/>
            </a:xfrm>
            <a:custGeom>
              <a:avLst/>
              <a:gdLst>
                <a:gd name="T0" fmla="*/ 0 w 167"/>
                <a:gd name="T1" fmla="*/ 13 h 13"/>
                <a:gd name="T2" fmla="*/ 0 w 167"/>
                <a:gd name="T3" fmla="*/ 0 h 13"/>
                <a:gd name="T4" fmla="*/ 167 w 167"/>
                <a:gd name="T5" fmla="*/ 13 h 13"/>
                <a:gd name="T6" fmla="*/ 167 w 167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7" h="13">
                  <a:moveTo>
                    <a:pt x="0" y="13"/>
                  </a:moveTo>
                  <a:lnTo>
                    <a:pt x="0" y="0"/>
                  </a:lnTo>
                  <a:moveTo>
                    <a:pt x="167" y="13"/>
                  </a:moveTo>
                  <a:lnTo>
                    <a:pt x="167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7" name="Rectangle 257"/>
            <p:cNvSpPr>
              <a:spLocks noChangeArrowheads="1"/>
            </p:cNvSpPr>
            <p:nvPr/>
          </p:nvSpPr>
          <p:spPr bwMode="auto">
            <a:xfrm>
              <a:off x="1776" y="3247"/>
              <a:ext cx="14" cy="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8" name="Rectangle 258"/>
            <p:cNvSpPr>
              <a:spLocks noChangeArrowheads="1"/>
            </p:cNvSpPr>
            <p:nvPr/>
          </p:nvSpPr>
          <p:spPr bwMode="auto">
            <a:xfrm>
              <a:off x="1776" y="3247"/>
              <a:ext cx="14" cy="87"/>
            </a:xfrm>
            <a:prstGeom prst="rect">
              <a:avLst/>
            </a:prstGeom>
            <a:noFill/>
            <a:ln w="31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9" name="Freeform 259"/>
            <p:cNvSpPr>
              <a:spLocks noEditPoints="1"/>
            </p:cNvSpPr>
            <p:nvPr/>
          </p:nvSpPr>
          <p:spPr bwMode="auto">
            <a:xfrm>
              <a:off x="1777" y="3247"/>
              <a:ext cx="13" cy="87"/>
            </a:xfrm>
            <a:custGeom>
              <a:avLst/>
              <a:gdLst>
                <a:gd name="T0" fmla="*/ 0 w 13"/>
                <a:gd name="T1" fmla="*/ 87 h 87"/>
                <a:gd name="T2" fmla="*/ 13 w 13"/>
                <a:gd name="T3" fmla="*/ 87 h 87"/>
                <a:gd name="T4" fmla="*/ 13 w 13"/>
                <a:gd name="T5" fmla="*/ 83 h 87"/>
                <a:gd name="T6" fmla="*/ 8 w 13"/>
                <a:gd name="T7" fmla="*/ 83 h 87"/>
                <a:gd name="T8" fmla="*/ 4 w 13"/>
                <a:gd name="T9" fmla="*/ 83 h 87"/>
                <a:gd name="T10" fmla="*/ 0 w 13"/>
                <a:gd name="T11" fmla="*/ 83 h 87"/>
                <a:gd name="T12" fmla="*/ 0 w 13"/>
                <a:gd name="T13" fmla="*/ 87 h 87"/>
                <a:gd name="T14" fmla="*/ 0 w 13"/>
                <a:gd name="T15" fmla="*/ 0 h 87"/>
                <a:gd name="T16" fmla="*/ 13 w 13"/>
                <a:gd name="T17" fmla="*/ 0 h 87"/>
                <a:gd name="T18" fmla="*/ 13 w 13"/>
                <a:gd name="T19" fmla="*/ 4 h 87"/>
                <a:gd name="T20" fmla="*/ 8 w 13"/>
                <a:gd name="T21" fmla="*/ 4 h 87"/>
                <a:gd name="T22" fmla="*/ 4 w 13"/>
                <a:gd name="T23" fmla="*/ 4 h 87"/>
                <a:gd name="T24" fmla="*/ 0 w 13"/>
                <a:gd name="T25" fmla="*/ 4 h 87"/>
                <a:gd name="T26" fmla="*/ 0 w 13"/>
                <a:gd name="T27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" h="87">
                  <a:moveTo>
                    <a:pt x="0" y="87"/>
                  </a:moveTo>
                  <a:lnTo>
                    <a:pt x="13" y="87"/>
                  </a:lnTo>
                  <a:lnTo>
                    <a:pt x="13" y="83"/>
                  </a:lnTo>
                  <a:lnTo>
                    <a:pt x="8" y="83"/>
                  </a:lnTo>
                  <a:lnTo>
                    <a:pt x="4" y="83"/>
                  </a:lnTo>
                  <a:lnTo>
                    <a:pt x="0" y="83"/>
                  </a:lnTo>
                  <a:lnTo>
                    <a:pt x="0" y="87"/>
                  </a:lnTo>
                  <a:close/>
                  <a:moveTo>
                    <a:pt x="0" y="0"/>
                  </a:moveTo>
                  <a:lnTo>
                    <a:pt x="13" y="0"/>
                  </a:lnTo>
                  <a:lnTo>
                    <a:pt x="13" y="4"/>
                  </a:lnTo>
                  <a:lnTo>
                    <a:pt x="8" y="4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0" name="Freeform 260"/>
            <p:cNvSpPr>
              <a:spLocks noEditPoints="1"/>
            </p:cNvSpPr>
            <p:nvPr/>
          </p:nvSpPr>
          <p:spPr bwMode="auto">
            <a:xfrm>
              <a:off x="1777" y="3247"/>
              <a:ext cx="13" cy="87"/>
            </a:xfrm>
            <a:custGeom>
              <a:avLst/>
              <a:gdLst>
                <a:gd name="T0" fmla="*/ 0 w 13"/>
                <a:gd name="T1" fmla="*/ 87 h 87"/>
                <a:gd name="T2" fmla="*/ 13 w 13"/>
                <a:gd name="T3" fmla="*/ 87 h 87"/>
                <a:gd name="T4" fmla="*/ 13 w 13"/>
                <a:gd name="T5" fmla="*/ 83 h 87"/>
                <a:gd name="T6" fmla="*/ 8 w 13"/>
                <a:gd name="T7" fmla="*/ 83 h 87"/>
                <a:gd name="T8" fmla="*/ 4 w 13"/>
                <a:gd name="T9" fmla="*/ 83 h 87"/>
                <a:gd name="T10" fmla="*/ 0 w 13"/>
                <a:gd name="T11" fmla="*/ 83 h 87"/>
                <a:gd name="T12" fmla="*/ 0 w 13"/>
                <a:gd name="T13" fmla="*/ 87 h 87"/>
                <a:gd name="T14" fmla="*/ 0 w 13"/>
                <a:gd name="T15" fmla="*/ 0 h 87"/>
                <a:gd name="T16" fmla="*/ 13 w 13"/>
                <a:gd name="T17" fmla="*/ 0 h 87"/>
                <a:gd name="T18" fmla="*/ 13 w 13"/>
                <a:gd name="T19" fmla="*/ 4 h 87"/>
                <a:gd name="T20" fmla="*/ 8 w 13"/>
                <a:gd name="T21" fmla="*/ 4 h 87"/>
                <a:gd name="T22" fmla="*/ 4 w 13"/>
                <a:gd name="T23" fmla="*/ 4 h 87"/>
                <a:gd name="T24" fmla="*/ 0 w 13"/>
                <a:gd name="T25" fmla="*/ 4 h 87"/>
                <a:gd name="T26" fmla="*/ 0 w 13"/>
                <a:gd name="T27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" h="87">
                  <a:moveTo>
                    <a:pt x="0" y="87"/>
                  </a:moveTo>
                  <a:lnTo>
                    <a:pt x="13" y="87"/>
                  </a:lnTo>
                  <a:lnTo>
                    <a:pt x="13" y="83"/>
                  </a:lnTo>
                  <a:lnTo>
                    <a:pt x="8" y="83"/>
                  </a:lnTo>
                  <a:moveTo>
                    <a:pt x="4" y="83"/>
                  </a:moveTo>
                  <a:lnTo>
                    <a:pt x="0" y="83"/>
                  </a:lnTo>
                  <a:lnTo>
                    <a:pt x="0" y="87"/>
                  </a:lnTo>
                  <a:moveTo>
                    <a:pt x="0" y="0"/>
                  </a:moveTo>
                  <a:lnTo>
                    <a:pt x="13" y="0"/>
                  </a:lnTo>
                  <a:lnTo>
                    <a:pt x="13" y="4"/>
                  </a:lnTo>
                  <a:lnTo>
                    <a:pt x="8" y="4"/>
                  </a:lnTo>
                  <a:moveTo>
                    <a:pt x="4" y="4"/>
                  </a:move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1" name="Freeform 261"/>
            <p:cNvSpPr>
              <a:spLocks noEditPoints="1"/>
            </p:cNvSpPr>
            <p:nvPr/>
          </p:nvSpPr>
          <p:spPr bwMode="auto">
            <a:xfrm>
              <a:off x="1781" y="3251"/>
              <a:ext cx="4" cy="79"/>
            </a:xfrm>
            <a:custGeom>
              <a:avLst/>
              <a:gdLst>
                <a:gd name="T0" fmla="*/ 4 w 4"/>
                <a:gd name="T1" fmla="*/ 79 h 79"/>
                <a:gd name="T2" fmla="*/ 4 w 4"/>
                <a:gd name="T3" fmla="*/ 77 h 79"/>
                <a:gd name="T4" fmla="*/ 0 w 4"/>
                <a:gd name="T5" fmla="*/ 77 h 79"/>
                <a:gd name="T6" fmla="*/ 0 w 4"/>
                <a:gd name="T7" fmla="*/ 79 h 79"/>
                <a:gd name="T8" fmla="*/ 4 w 4"/>
                <a:gd name="T9" fmla="*/ 79 h 79"/>
                <a:gd name="T10" fmla="*/ 4 w 4"/>
                <a:gd name="T11" fmla="*/ 0 h 79"/>
                <a:gd name="T12" fmla="*/ 4 w 4"/>
                <a:gd name="T13" fmla="*/ 2 h 79"/>
                <a:gd name="T14" fmla="*/ 0 w 4"/>
                <a:gd name="T15" fmla="*/ 2 h 79"/>
                <a:gd name="T16" fmla="*/ 0 w 4"/>
                <a:gd name="T17" fmla="*/ 0 h 79"/>
                <a:gd name="T18" fmla="*/ 4 w 4"/>
                <a:gd name="T19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79">
                  <a:moveTo>
                    <a:pt x="4" y="79"/>
                  </a:moveTo>
                  <a:lnTo>
                    <a:pt x="4" y="77"/>
                  </a:lnTo>
                  <a:lnTo>
                    <a:pt x="0" y="77"/>
                  </a:lnTo>
                  <a:lnTo>
                    <a:pt x="0" y="79"/>
                  </a:lnTo>
                  <a:lnTo>
                    <a:pt x="4" y="79"/>
                  </a:lnTo>
                  <a:close/>
                  <a:moveTo>
                    <a:pt x="4" y="0"/>
                  </a:moveTo>
                  <a:lnTo>
                    <a:pt x="4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2" name="Freeform 262"/>
            <p:cNvSpPr>
              <a:spLocks noEditPoints="1"/>
            </p:cNvSpPr>
            <p:nvPr/>
          </p:nvSpPr>
          <p:spPr bwMode="auto">
            <a:xfrm>
              <a:off x="1781" y="3251"/>
              <a:ext cx="4" cy="79"/>
            </a:xfrm>
            <a:custGeom>
              <a:avLst/>
              <a:gdLst>
                <a:gd name="T0" fmla="*/ 4 w 4"/>
                <a:gd name="T1" fmla="*/ 79 h 79"/>
                <a:gd name="T2" fmla="*/ 4 w 4"/>
                <a:gd name="T3" fmla="*/ 77 h 79"/>
                <a:gd name="T4" fmla="*/ 0 w 4"/>
                <a:gd name="T5" fmla="*/ 77 h 79"/>
                <a:gd name="T6" fmla="*/ 0 w 4"/>
                <a:gd name="T7" fmla="*/ 79 h 79"/>
                <a:gd name="T8" fmla="*/ 4 w 4"/>
                <a:gd name="T9" fmla="*/ 0 h 79"/>
                <a:gd name="T10" fmla="*/ 4 w 4"/>
                <a:gd name="T11" fmla="*/ 2 h 79"/>
                <a:gd name="T12" fmla="*/ 0 w 4"/>
                <a:gd name="T13" fmla="*/ 2 h 79"/>
                <a:gd name="T14" fmla="*/ 0 w 4"/>
                <a:gd name="T15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79">
                  <a:moveTo>
                    <a:pt x="4" y="79"/>
                  </a:moveTo>
                  <a:lnTo>
                    <a:pt x="4" y="77"/>
                  </a:lnTo>
                  <a:lnTo>
                    <a:pt x="0" y="77"/>
                  </a:lnTo>
                  <a:lnTo>
                    <a:pt x="0" y="79"/>
                  </a:lnTo>
                  <a:moveTo>
                    <a:pt x="4" y="0"/>
                  </a:moveTo>
                  <a:lnTo>
                    <a:pt x="4" y="2"/>
                  </a:lnTo>
                  <a:lnTo>
                    <a:pt x="0" y="2"/>
                  </a:lnTo>
                  <a:lnTo>
                    <a:pt x="0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3" name="Freeform 263"/>
            <p:cNvSpPr>
              <a:spLocks noEditPoints="1"/>
            </p:cNvSpPr>
            <p:nvPr/>
          </p:nvSpPr>
          <p:spPr bwMode="auto">
            <a:xfrm>
              <a:off x="1777" y="3247"/>
              <a:ext cx="13" cy="87"/>
            </a:xfrm>
            <a:custGeom>
              <a:avLst/>
              <a:gdLst>
                <a:gd name="T0" fmla="*/ 0 w 13"/>
                <a:gd name="T1" fmla="*/ 87 h 87"/>
                <a:gd name="T2" fmla="*/ 13 w 13"/>
                <a:gd name="T3" fmla="*/ 87 h 87"/>
                <a:gd name="T4" fmla="*/ 0 w 13"/>
                <a:gd name="T5" fmla="*/ 0 h 87"/>
                <a:gd name="T6" fmla="*/ 13 w 13"/>
                <a:gd name="T7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87">
                  <a:moveTo>
                    <a:pt x="0" y="87"/>
                  </a:moveTo>
                  <a:lnTo>
                    <a:pt x="13" y="87"/>
                  </a:lnTo>
                  <a:moveTo>
                    <a:pt x="0" y="0"/>
                  </a:moveTo>
                  <a:lnTo>
                    <a:pt x="13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4" name="Freeform 264"/>
            <p:cNvSpPr>
              <a:spLocks/>
            </p:cNvSpPr>
            <p:nvPr/>
          </p:nvSpPr>
          <p:spPr bwMode="auto">
            <a:xfrm>
              <a:off x="1790" y="3251"/>
              <a:ext cx="78" cy="79"/>
            </a:xfrm>
            <a:custGeom>
              <a:avLst/>
              <a:gdLst>
                <a:gd name="T0" fmla="*/ 0 w 78"/>
                <a:gd name="T1" fmla="*/ 0 h 79"/>
                <a:gd name="T2" fmla="*/ 78 w 78"/>
                <a:gd name="T3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8" h="79">
                  <a:moveTo>
                    <a:pt x="0" y="0"/>
                  </a:moveTo>
                  <a:cubicBezTo>
                    <a:pt x="43" y="0"/>
                    <a:pt x="78" y="35"/>
                    <a:pt x="78" y="79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5" name="Rectangle 265"/>
            <p:cNvSpPr>
              <a:spLocks noChangeArrowheads="1"/>
            </p:cNvSpPr>
            <p:nvPr/>
          </p:nvSpPr>
          <p:spPr bwMode="auto">
            <a:xfrm>
              <a:off x="1790" y="3326"/>
              <a:ext cx="78" cy="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6" name="Rectangle 266"/>
            <p:cNvSpPr>
              <a:spLocks noChangeArrowheads="1"/>
            </p:cNvSpPr>
            <p:nvPr/>
          </p:nvSpPr>
          <p:spPr bwMode="auto">
            <a:xfrm>
              <a:off x="1790" y="3326"/>
              <a:ext cx="78" cy="4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7" name="Rectangle 267"/>
            <p:cNvSpPr>
              <a:spLocks noChangeArrowheads="1"/>
            </p:cNvSpPr>
            <p:nvPr/>
          </p:nvSpPr>
          <p:spPr bwMode="auto">
            <a:xfrm>
              <a:off x="1776" y="3468"/>
              <a:ext cx="14" cy="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8" name="Rectangle 268"/>
            <p:cNvSpPr>
              <a:spLocks noChangeArrowheads="1"/>
            </p:cNvSpPr>
            <p:nvPr/>
          </p:nvSpPr>
          <p:spPr bwMode="auto">
            <a:xfrm>
              <a:off x="1776" y="3468"/>
              <a:ext cx="14" cy="88"/>
            </a:xfrm>
            <a:prstGeom prst="rect">
              <a:avLst/>
            </a:prstGeom>
            <a:noFill/>
            <a:ln w="31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9" name="Freeform 269"/>
            <p:cNvSpPr>
              <a:spLocks noEditPoints="1"/>
            </p:cNvSpPr>
            <p:nvPr/>
          </p:nvSpPr>
          <p:spPr bwMode="auto">
            <a:xfrm>
              <a:off x="1777" y="3468"/>
              <a:ext cx="13" cy="88"/>
            </a:xfrm>
            <a:custGeom>
              <a:avLst/>
              <a:gdLst>
                <a:gd name="T0" fmla="*/ 0 w 13"/>
                <a:gd name="T1" fmla="*/ 88 h 88"/>
                <a:gd name="T2" fmla="*/ 13 w 13"/>
                <a:gd name="T3" fmla="*/ 88 h 88"/>
                <a:gd name="T4" fmla="*/ 13 w 13"/>
                <a:gd name="T5" fmla="*/ 83 h 88"/>
                <a:gd name="T6" fmla="*/ 8 w 13"/>
                <a:gd name="T7" fmla="*/ 83 h 88"/>
                <a:gd name="T8" fmla="*/ 4 w 13"/>
                <a:gd name="T9" fmla="*/ 83 h 88"/>
                <a:gd name="T10" fmla="*/ 0 w 13"/>
                <a:gd name="T11" fmla="*/ 83 h 88"/>
                <a:gd name="T12" fmla="*/ 0 w 13"/>
                <a:gd name="T13" fmla="*/ 88 h 88"/>
                <a:gd name="T14" fmla="*/ 0 w 13"/>
                <a:gd name="T15" fmla="*/ 0 h 88"/>
                <a:gd name="T16" fmla="*/ 13 w 13"/>
                <a:gd name="T17" fmla="*/ 0 h 88"/>
                <a:gd name="T18" fmla="*/ 13 w 13"/>
                <a:gd name="T19" fmla="*/ 4 h 88"/>
                <a:gd name="T20" fmla="*/ 8 w 13"/>
                <a:gd name="T21" fmla="*/ 4 h 88"/>
                <a:gd name="T22" fmla="*/ 4 w 13"/>
                <a:gd name="T23" fmla="*/ 4 h 88"/>
                <a:gd name="T24" fmla="*/ 0 w 13"/>
                <a:gd name="T25" fmla="*/ 4 h 88"/>
                <a:gd name="T26" fmla="*/ 0 w 13"/>
                <a:gd name="T2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" h="88">
                  <a:moveTo>
                    <a:pt x="0" y="88"/>
                  </a:moveTo>
                  <a:lnTo>
                    <a:pt x="13" y="88"/>
                  </a:lnTo>
                  <a:lnTo>
                    <a:pt x="13" y="83"/>
                  </a:lnTo>
                  <a:lnTo>
                    <a:pt x="8" y="83"/>
                  </a:lnTo>
                  <a:lnTo>
                    <a:pt x="4" y="83"/>
                  </a:lnTo>
                  <a:lnTo>
                    <a:pt x="0" y="83"/>
                  </a:lnTo>
                  <a:lnTo>
                    <a:pt x="0" y="88"/>
                  </a:lnTo>
                  <a:close/>
                  <a:moveTo>
                    <a:pt x="0" y="0"/>
                  </a:moveTo>
                  <a:lnTo>
                    <a:pt x="13" y="0"/>
                  </a:lnTo>
                  <a:lnTo>
                    <a:pt x="13" y="4"/>
                  </a:lnTo>
                  <a:lnTo>
                    <a:pt x="8" y="4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0" name="Freeform 270"/>
            <p:cNvSpPr>
              <a:spLocks noEditPoints="1"/>
            </p:cNvSpPr>
            <p:nvPr/>
          </p:nvSpPr>
          <p:spPr bwMode="auto">
            <a:xfrm>
              <a:off x="1777" y="3468"/>
              <a:ext cx="13" cy="88"/>
            </a:xfrm>
            <a:custGeom>
              <a:avLst/>
              <a:gdLst>
                <a:gd name="T0" fmla="*/ 0 w 13"/>
                <a:gd name="T1" fmla="*/ 88 h 88"/>
                <a:gd name="T2" fmla="*/ 13 w 13"/>
                <a:gd name="T3" fmla="*/ 88 h 88"/>
                <a:gd name="T4" fmla="*/ 13 w 13"/>
                <a:gd name="T5" fmla="*/ 83 h 88"/>
                <a:gd name="T6" fmla="*/ 8 w 13"/>
                <a:gd name="T7" fmla="*/ 83 h 88"/>
                <a:gd name="T8" fmla="*/ 4 w 13"/>
                <a:gd name="T9" fmla="*/ 83 h 88"/>
                <a:gd name="T10" fmla="*/ 0 w 13"/>
                <a:gd name="T11" fmla="*/ 83 h 88"/>
                <a:gd name="T12" fmla="*/ 0 w 13"/>
                <a:gd name="T13" fmla="*/ 88 h 88"/>
                <a:gd name="T14" fmla="*/ 0 w 13"/>
                <a:gd name="T15" fmla="*/ 0 h 88"/>
                <a:gd name="T16" fmla="*/ 13 w 13"/>
                <a:gd name="T17" fmla="*/ 0 h 88"/>
                <a:gd name="T18" fmla="*/ 13 w 13"/>
                <a:gd name="T19" fmla="*/ 4 h 88"/>
                <a:gd name="T20" fmla="*/ 8 w 13"/>
                <a:gd name="T21" fmla="*/ 4 h 88"/>
                <a:gd name="T22" fmla="*/ 4 w 13"/>
                <a:gd name="T23" fmla="*/ 4 h 88"/>
                <a:gd name="T24" fmla="*/ 0 w 13"/>
                <a:gd name="T25" fmla="*/ 4 h 88"/>
                <a:gd name="T26" fmla="*/ 0 w 13"/>
                <a:gd name="T2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" h="88">
                  <a:moveTo>
                    <a:pt x="0" y="88"/>
                  </a:moveTo>
                  <a:lnTo>
                    <a:pt x="13" y="88"/>
                  </a:lnTo>
                  <a:lnTo>
                    <a:pt x="13" y="83"/>
                  </a:lnTo>
                  <a:lnTo>
                    <a:pt x="8" y="83"/>
                  </a:lnTo>
                  <a:moveTo>
                    <a:pt x="4" y="83"/>
                  </a:moveTo>
                  <a:lnTo>
                    <a:pt x="0" y="83"/>
                  </a:lnTo>
                  <a:lnTo>
                    <a:pt x="0" y="88"/>
                  </a:lnTo>
                  <a:moveTo>
                    <a:pt x="0" y="0"/>
                  </a:moveTo>
                  <a:lnTo>
                    <a:pt x="13" y="0"/>
                  </a:lnTo>
                  <a:lnTo>
                    <a:pt x="13" y="4"/>
                  </a:lnTo>
                  <a:lnTo>
                    <a:pt x="8" y="4"/>
                  </a:lnTo>
                  <a:moveTo>
                    <a:pt x="4" y="4"/>
                  </a:move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1" name="Freeform 271"/>
            <p:cNvSpPr>
              <a:spLocks noEditPoints="1"/>
            </p:cNvSpPr>
            <p:nvPr/>
          </p:nvSpPr>
          <p:spPr bwMode="auto">
            <a:xfrm>
              <a:off x="1781" y="3472"/>
              <a:ext cx="4" cy="79"/>
            </a:xfrm>
            <a:custGeom>
              <a:avLst/>
              <a:gdLst>
                <a:gd name="T0" fmla="*/ 4 w 4"/>
                <a:gd name="T1" fmla="*/ 79 h 79"/>
                <a:gd name="T2" fmla="*/ 4 w 4"/>
                <a:gd name="T3" fmla="*/ 77 h 79"/>
                <a:gd name="T4" fmla="*/ 0 w 4"/>
                <a:gd name="T5" fmla="*/ 77 h 79"/>
                <a:gd name="T6" fmla="*/ 0 w 4"/>
                <a:gd name="T7" fmla="*/ 79 h 79"/>
                <a:gd name="T8" fmla="*/ 4 w 4"/>
                <a:gd name="T9" fmla="*/ 79 h 79"/>
                <a:gd name="T10" fmla="*/ 4 w 4"/>
                <a:gd name="T11" fmla="*/ 0 h 79"/>
                <a:gd name="T12" fmla="*/ 4 w 4"/>
                <a:gd name="T13" fmla="*/ 2 h 79"/>
                <a:gd name="T14" fmla="*/ 0 w 4"/>
                <a:gd name="T15" fmla="*/ 2 h 79"/>
                <a:gd name="T16" fmla="*/ 0 w 4"/>
                <a:gd name="T17" fmla="*/ 0 h 79"/>
                <a:gd name="T18" fmla="*/ 4 w 4"/>
                <a:gd name="T19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79">
                  <a:moveTo>
                    <a:pt x="4" y="79"/>
                  </a:moveTo>
                  <a:lnTo>
                    <a:pt x="4" y="77"/>
                  </a:lnTo>
                  <a:lnTo>
                    <a:pt x="0" y="77"/>
                  </a:lnTo>
                  <a:lnTo>
                    <a:pt x="0" y="79"/>
                  </a:lnTo>
                  <a:lnTo>
                    <a:pt x="4" y="79"/>
                  </a:lnTo>
                  <a:close/>
                  <a:moveTo>
                    <a:pt x="4" y="0"/>
                  </a:moveTo>
                  <a:lnTo>
                    <a:pt x="4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2" name="Freeform 272"/>
            <p:cNvSpPr>
              <a:spLocks noEditPoints="1"/>
            </p:cNvSpPr>
            <p:nvPr/>
          </p:nvSpPr>
          <p:spPr bwMode="auto">
            <a:xfrm>
              <a:off x="1781" y="3472"/>
              <a:ext cx="4" cy="79"/>
            </a:xfrm>
            <a:custGeom>
              <a:avLst/>
              <a:gdLst>
                <a:gd name="T0" fmla="*/ 4 w 4"/>
                <a:gd name="T1" fmla="*/ 79 h 79"/>
                <a:gd name="T2" fmla="*/ 4 w 4"/>
                <a:gd name="T3" fmla="*/ 77 h 79"/>
                <a:gd name="T4" fmla="*/ 0 w 4"/>
                <a:gd name="T5" fmla="*/ 77 h 79"/>
                <a:gd name="T6" fmla="*/ 0 w 4"/>
                <a:gd name="T7" fmla="*/ 79 h 79"/>
                <a:gd name="T8" fmla="*/ 4 w 4"/>
                <a:gd name="T9" fmla="*/ 0 h 79"/>
                <a:gd name="T10" fmla="*/ 4 w 4"/>
                <a:gd name="T11" fmla="*/ 2 h 79"/>
                <a:gd name="T12" fmla="*/ 0 w 4"/>
                <a:gd name="T13" fmla="*/ 2 h 79"/>
                <a:gd name="T14" fmla="*/ 0 w 4"/>
                <a:gd name="T15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79">
                  <a:moveTo>
                    <a:pt x="4" y="79"/>
                  </a:moveTo>
                  <a:lnTo>
                    <a:pt x="4" y="77"/>
                  </a:lnTo>
                  <a:lnTo>
                    <a:pt x="0" y="77"/>
                  </a:lnTo>
                  <a:lnTo>
                    <a:pt x="0" y="79"/>
                  </a:lnTo>
                  <a:moveTo>
                    <a:pt x="4" y="0"/>
                  </a:moveTo>
                  <a:lnTo>
                    <a:pt x="4" y="2"/>
                  </a:lnTo>
                  <a:lnTo>
                    <a:pt x="0" y="2"/>
                  </a:lnTo>
                  <a:lnTo>
                    <a:pt x="0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3" name="Freeform 273"/>
            <p:cNvSpPr>
              <a:spLocks noEditPoints="1"/>
            </p:cNvSpPr>
            <p:nvPr/>
          </p:nvSpPr>
          <p:spPr bwMode="auto">
            <a:xfrm>
              <a:off x="1777" y="3468"/>
              <a:ext cx="13" cy="88"/>
            </a:xfrm>
            <a:custGeom>
              <a:avLst/>
              <a:gdLst>
                <a:gd name="T0" fmla="*/ 0 w 13"/>
                <a:gd name="T1" fmla="*/ 88 h 88"/>
                <a:gd name="T2" fmla="*/ 13 w 13"/>
                <a:gd name="T3" fmla="*/ 88 h 88"/>
                <a:gd name="T4" fmla="*/ 0 w 13"/>
                <a:gd name="T5" fmla="*/ 0 h 88"/>
                <a:gd name="T6" fmla="*/ 13 w 13"/>
                <a:gd name="T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88">
                  <a:moveTo>
                    <a:pt x="0" y="88"/>
                  </a:moveTo>
                  <a:lnTo>
                    <a:pt x="13" y="88"/>
                  </a:lnTo>
                  <a:moveTo>
                    <a:pt x="0" y="0"/>
                  </a:moveTo>
                  <a:lnTo>
                    <a:pt x="13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4" name="Freeform 274"/>
            <p:cNvSpPr>
              <a:spLocks/>
            </p:cNvSpPr>
            <p:nvPr/>
          </p:nvSpPr>
          <p:spPr bwMode="auto">
            <a:xfrm>
              <a:off x="1790" y="3472"/>
              <a:ext cx="78" cy="79"/>
            </a:xfrm>
            <a:custGeom>
              <a:avLst/>
              <a:gdLst>
                <a:gd name="T0" fmla="*/ 0 w 78"/>
                <a:gd name="T1" fmla="*/ 0 h 79"/>
                <a:gd name="T2" fmla="*/ 78 w 78"/>
                <a:gd name="T3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8" h="79">
                  <a:moveTo>
                    <a:pt x="0" y="0"/>
                  </a:moveTo>
                  <a:cubicBezTo>
                    <a:pt x="43" y="0"/>
                    <a:pt x="78" y="36"/>
                    <a:pt x="78" y="79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5" name="Rectangle 275"/>
            <p:cNvSpPr>
              <a:spLocks noChangeArrowheads="1"/>
            </p:cNvSpPr>
            <p:nvPr/>
          </p:nvSpPr>
          <p:spPr bwMode="auto">
            <a:xfrm>
              <a:off x="1790" y="3547"/>
              <a:ext cx="78" cy="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6" name="Rectangle 276"/>
            <p:cNvSpPr>
              <a:spLocks noChangeArrowheads="1"/>
            </p:cNvSpPr>
            <p:nvPr/>
          </p:nvSpPr>
          <p:spPr bwMode="auto">
            <a:xfrm>
              <a:off x="1790" y="3547"/>
              <a:ext cx="78" cy="4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7" name="Rectangle 277"/>
            <p:cNvSpPr>
              <a:spLocks noChangeArrowheads="1"/>
            </p:cNvSpPr>
            <p:nvPr/>
          </p:nvSpPr>
          <p:spPr bwMode="auto">
            <a:xfrm>
              <a:off x="1654" y="3576"/>
              <a:ext cx="88" cy="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8" name="Rectangle 278"/>
            <p:cNvSpPr>
              <a:spLocks noChangeArrowheads="1"/>
            </p:cNvSpPr>
            <p:nvPr/>
          </p:nvSpPr>
          <p:spPr bwMode="auto">
            <a:xfrm>
              <a:off x="1654" y="3576"/>
              <a:ext cx="88" cy="14"/>
            </a:xfrm>
            <a:prstGeom prst="rect">
              <a:avLst/>
            </a:prstGeom>
            <a:noFill/>
            <a:ln w="31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9" name="Freeform 279"/>
            <p:cNvSpPr>
              <a:spLocks noEditPoints="1"/>
            </p:cNvSpPr>
            <p:nvPr/>
          </p:nvSpPr>
          <p:spPr bwMode="auto">
            <a:xfrm>
              <a:off x="1654" y="3577"/>
              <a:ext cx="88" cy="13"/>
            </a:xfrm>
            <a:custGeom>
              <a:avLst/>
              <a:gdLst>
                <a:gd name="T0" fmla="*/ 0 w 88"/>
                <a:gd name="T1" fmla="*/ 0 h 13"/>
                <a:gd name="T2" fmla="*/ 0 w 88"/>
                <a:gd name="T3" fmla="*/ 13 h 13"/>
                <a:gd name="T4" fmla="*/ 4 w 88"/>
                <a:gd name="T5" fmla="*/ 13 h 13"/>
                <a:gd name="T6" fmla="*/ 4 w 88"/>
                <a:gd name="T7" fmla="*/ 8 h 13"/>
                <a:gd name="T8" fmla="*/ 4 w 88"/>
                <a:gd name="T9" fmla="*/ 4 h 13"/>
                <a:gd name="T10" fmla="*/ 4 w 88"/>
                <a:gd name="T11" fmla="*/ 0 h 13"/>
                <a:gd name="T12" fmla="*/ 0 w 88"/>
                <a:gd name="T13" fmla="*/ 0 h 13"/>
                <a:gd name="T14" fmla="*/ 88 w 88"/>
                <a:gd name="T15" fmla="*/ 0 h 13"/>
                <a:gd name="T16" fmla="*/ 88 w 88"/>
                <a:gd name="T17" fmla="*/ 13 h 13"/>
                <a:gd name="T18" fmla="*/ 83 w 88"/>
                <a:gd name="T19" fmla="*/ 13 h 13"/>
                <a:gd name="T20" fmla="*/ 83 w 88"/>
                <a:gd name="T21" fmla="*/ 8 h 13"/>
                <a:gd name="T22" fmla="*/ 83 w 88"/>
                <a:gd name="T23" fmla="*/ 4 h 13"/>
                <a:gd name="T24" fmla="*/ 83 w 88"/>
                <a:gd name="T25" fmla="*/ 0 h 13"/>
                <a:gd name="T26" fmla="*/ 88 w 88"/>
                <a:gd name="T2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" h="13">
                  <a:moveTo>
                    <a:pt x="0" y="0"/>
                  </a:moveTo>
                  <a:lnTo>
                    <a:pt x="0" y="13"/>
                  </a:lnTo>
                  <a:lnTo>
                    <a:pt x="4" y="13"/>
                  </a:lnTo>
                  <a:lnTo>
                    <a:pt x="4" y="8"/>
                  </a:lnTo>
                  <a:lnTo>
                    <a:pt x="4" y="4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88" y="0"/>
                  </a:moveTo>
                  <a:lnTo>
                    <a:pt x="88" y="13"/>
                  </a:lnTo>
                  <a:lnTo>
                    <a:pt x="83" y="13"/>
                  </a:lnTo>
                  <a:lnTo>
                    <a:pt x="83" y="8"/>
                  </a:lnTo>
                  <a:lnTo>
                    <a:pt x="83" y="4"/>
                  </a:lnTo>
                  <a:lnTo>
                    <a:pt x="83" y="0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60" name="Freeform 280"/>
            <p:cNvSpPr>
              <a:spLocks noEditPoints="1"/>
            </p:cNvSpPr>
            <p:nvPr/>
          </p:nvSpPr>
          <p:spPr bwMode="auto">
            <a:xfrm>
              <a:off x="1654" y="3577"/>
              <a:ext cx="88" cy="13"/>
            </a:xfrm>
            <a:custGeom>
              <a:avLst/>
              <a:gdLst>
                <a:gd name="T0" fmla="*/ 0 w 88"/>
                <a:gd name="T1" fmla="*/ 0 h 13"/>
                <a:gd name="T2" fmla="*/ 0 w 88"/>
                <a:gd name="T3" fmla="*/ 13 h 13"/>
                <a:gd name="T4" fmla="*/ 4 w 88"/>
                <a:gd name="T5" fmla="*/ 13 h 13"/>
                <a:gd name="T6" fmla="*/ 4 w 88"/>
                <a:gd name="T7" fmla="*/ 8 h 13"/>
                <a:gd name="T8" fmla="*/ 4 w 88"/>
                <a:gd name="T9" fmla="*/ 4 h 13"/>
                <a:gd name="T10" fmla="*/ 4 w 88"/>
                <a:gd name="T11" fmla="*/ 0 h 13"/>
                <a:gd name="T12" fmla="*/ 0 w 88"/>
                <a:gd name="T13" fmla="*/ 0 h 13"/>
                <a:gd name="T14" fmla="*/ 88 w 88"/>
                <a:gd name="T15" fmla="*/ 0 h 13"/>
                <a:gd name="T16" fmla="*/ 88 w 88"/>
                <a:gd name="T17" fmla="*/ 13 h 13"/>
                <a:gd name="T18" fmla="*/ 83 w 88"/>
                <a:gd name="T19" fmla="*/ 13 h 13"/>
                <a:gd name="T20" fmla="*/ 83 w 88"/>
                <a:gd name="T21" fmla="*/ 8 h 13"/>
                <a:gd name="T22" fmla="*/ 83 w 88"/>
                <a:gd name="T23" fmla="*/ 4 h 13"/>
                <a:gd name="T24" fmla="*/ 83 w 88"/>
                <a:gd name="T25" fmla="*/ 0 h 13"/>
                <a:gd name="T26" fmla="*/ 88 w 88"/>
                <a:gd name="T2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" h="13">
                  <a:moveTo>
                    <a:pt x="0" y="0"/>
                  </a:moveTo>
                  <a:lnTo>
                    <a:pt x="0" y="13"/>
                  </a:lnTo>
                  <a:lnTo>
                    <a:pt x="4" y="13"/>
                  </a:lnTo>
                  <a:lnTo>
                    <a:pt x="4" y="8"/>
                  </a:lnTo>
                  <a:moveTo>
                    <a:pt x="4" y="4"/>
                  </a:moveTo>
                  <a:lnTo>
                    <a:pt x="4" y="0"/>
                  </a:lnTo>
                  <a:lnTo>
                    <a:pt x="0" y="0"/>
                  </a:lnTo>
                  <a:moveTo>
                    <a:pt x="88" y="0"/>
                  </a:moveTo>
                  <a:lnTo>
                    <a:pt x="88" y="13"/>
                  </a:lnTo>
                  <a:lnTo>
                    <a:pt x="83" y="13"/>
                  </a:lnTo>
                  <a:lnTo>
                    <a:pt x="83" y="8"/>
                  </a:lnTo>
                  <a:moveTo>
                    <a:pt x="83" y="4"/>
                  </a:moveTo>
                  <a:lnTo>
                    <a:pt x="83" y="0"/>
                  </a:lnTo>
                  <a:lnTo>
                    <a:pt x="88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61" name="Freeform 281"/>
            <p:cNvSpPr>
              <a:spLocks noEditPoints="1"/>
            </p:cNvSpPr>
            <p:nvPr/>
          </p:nvSpPr>
          <p:spPr bwMode="auto">
            <a:xfrm>
              <a:off x="1658" y="3581"/>
              <a:ext cx="79" cy="4"/>
            </a:xfrm>
            <a:custGeom>
              <a:avLst/>
              <a:gdLst>
                <a:gd name="T0" fmla="*/ 0 w 79"/>
                <a:gd name="T1" fmla="*/ 4 h 4"/>
                <a:gd name="T2" fmla="*/ 2 w 79"/>
                <a:gd name="T3" fmla="*/ 4 h 4"/>
                <a:gd name="T4" fmla="*/ 2 w 79"/>
                <a:gd name="T5" fmla="*/ 0 h 4"/>
                <a:gd name="T6" fmla="*/ 0 w 79"/>
                <a:gd name="T7" fmla="*/ 0 h 4"/>
                <a:gd name="T8" fmla="*/ 0 w 79"/>
                <a:gd name="T9" fmla="*/ 4 h 4"/>
                <a:gd name="T10" fmla="*/ 79 w 79"/>
                <a:gd name="T11" fmla="*/ 4 h 4"/>
                <a:gd name="T12" fmla="*/ 77 w 79"/>
                <a:gd name="T13" fmla="*/ 4 h 4"/>
                <a:gd name="T14" fmla="*/ 77 w 79"/>
                <a:gd name="T15" fmla="*/ 0 h 4"/>
                <a:gd name="T16" fmla="*/ 79 w 79"/>
                <a:gd name="T17" fmla="*/ 0 h 4"/>
                <a:gd name="T18" fmla="*/ 79 w 79"/>
                <a:gd name="T1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9" h="4">
                  <a:moveTo>
                    <a:pt x="0" y="4"/>
                  </a:moveTo>
                  <a:lnTo>
                    <a:pt x="2" y="4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4"/>
                  </a:lnTo>
                  <a:close/>
                  <a:moveTo>
                    <a:pt x="79" y="4"/>
                  </a:moveTo>
                  <a:lnTo>
                    <a:pt x="77" y="4"/>
                  </a:lnTo>
                  <a:lnTo>
                    <a:pt x="77" y="0"/>
                  </a:lnTo>
                  <a:lnTo>
                    <a:pt x="79" y="0"/>
                  </a:lnTo>
                  <a:lnTo>
                    <a:pt x="79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62" name="Freeform 282"/>
            <p:cNvSpPr>
              <a:spLocks noEditPoints="1"/>
            </p:cNvSpPr>
            <p:nvPr/>
          </p:nvSpPr>
          <p:spPr bwMode="auto">
            <a:xfrm>
              <a:off x="1658" y="3581"/>
              <a:ext cx="79" cy="4"/>
            </a:xfrm>
            <a:custGeom>
              <a:avLst/>
              <a:gdLst>
                <a:gd name="T0" fmla="*/ 0 w 79"/>
                <a:gd name="T1" fmla="*/ 4 h 4"/>
                <a:gd name="T2" fmla="*/ 2 w 79"/>
                <a:gd name="T3" fmla="*/ 4 h 4"/>
                <a:gd name="T4" fmla="*/ 2 w 79"/>
                <a:gd name="T5" fmla="*/ 0 h 4"/>
                <a:gd name="T6" fmla="*/ 0 w 79"/>
                <a:gd name="T7" fmla="*/ 0 h 4"/>
                <a:gd name="T8" fmla="*/ 79 w 79"/>
                <a:gd name="T9" fmla="*/ 4 h 4"/>
                <a:gd name="T10" fmla="*/ 77 w 79"/>
                <a:gd name="T11" fmla="*/ 4 h 4"/>
                <a:gd name="T12" fmla="*/ 77 w 79"/>
                <a:gd name="T13" fmla="*/ 0 h 4"/>
                <a:gd name="T14" fmla="*/ 79 w 79"/>
                <a:gd name="T1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9" h="4">
                  <a:moveTo>
                    <a:pt x="0" y="4"/>
                  </a:moveTo>
                  <a:lnTo>
                    <a:pt x="2" y="4"/>
                  </a:lnTo>
                  <a:lnTo>
                    <a:pt x="2" y="0"/>
                  </a:lnTo>
                  <a:lnTo>
                    <a:pt x="0" y="0"/>
                  </a:lnTo>
                  <a:moveTo>
                    <a:pt x="79" y="4"/>
                  </a:moveTo>
                  <a:lnTo>
                    <a:pt x="77" y="4"/>
                  </a:lnTo>
                  <a:lnTo>
                    <a:pt x="77" y="0"/>
                  </a:lnTo>
                  <a:lnTo>
                    <a:pt x="79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63" name="Freeform 283"/>
            <p:cNvSpPr>
              <a:spLocks noEditPoints="1"/>
            </p:cNvSpPr>
            <p:nvPr/>
          </p:nvSpPr>
          <p:spPr bwMode="auto">
            <a:xfrm>
              <a:off x="1654" y="3577"/>
              <a:ext cx="88" cy="13"/>
            </a:xfrm>
            <a:custGeom>
              <a:avLst/>
              <a:gdLst>
                <a:gd name="T0" fmla="*/ 0 w 88"/>
                <a:gd name="T1" fmla="*/ 0 h 13"/>
                <a:gd name="T2" fmla="*/ 0 w 88"/>
                <a:gd name="T3" fmla="*/ 13 h 13"/>
                <a:gd name="T4" fmla="*/ 88 w 88"/>
                <a:gd name="T5" fmla="*/ 0 h 13"/>
                <a:gd name="T6" fmla="*/ 88 w 88"/>
                <a:gd name="T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" h="13">
                  <a:moveTo>
                    <a:pt x="0" y="0"/>
                  </a:moveTo>
                  <a:lnTo>
                    <a:pt x="0" y="13"/>
                  </a:lnTo>
                  <a:moveTo>
                    <a:pt x="88" y="0"/>
                  </a:moveTo>
                  <a:lnTo>
                    <a:pt x="88" y="13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64" name="Freeform 284"/>
            <p:cNvSpPr>
              <a:spLocks/>
            </p:cNvSpPr>
            <p:nvPr/>
          </p:nvSpPr>
          <p:spPr bwMode="auto">
            <a:xfrm>
              <a:off x="1660" y="3590"/>
              <a:ext cx="77" cy="79"/>
            </a:xfrm>
            <a:custGeom>
              <a:avLst/>
              <a:gdLst>
                <a:gd name="T0" fmla="*/ 77 w 77"/>
                <a:gd name="T1" fmla="*/ 0 h 79"/>
                <a:gd name="T2" fmla="*/ 0 w 77"/>
                <a:gd name="T3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" h="79">
                  <a:moveTo>
                    <a:pt x="77" y="0"/>
                  </a:moveTo>
                  <a:cubicBezTo>
                    <a:pt x="77" y="43"/>
                    <a:pt x="43" y="78"/>
                    <a:pt x="0" y="79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65" name="Freeform 285"/>
            <p:cNvSpPr>
              <a:spLocks/>
            </p:cNvSpPr>
            <p:nvPr/>
          </p:nvSpPr>
          <p:spPr bwMode="auto">
            <a:xfrm>
              <a:off x="1658" y="3590"/>
              <a:ext cx="6" cy="79"/>
            </a:xfrm>
            <a:custGeom>
              <a:avLst/>
              <a:gdLst>
                <a:gd name="T0" fmla="*/ 6 w 6"/>
                <a:gd name="T1" fmla="*/ 79 h 79"/>
                <a:gd name="T2" fmla="*/ 5 w 6"/>
                <a:gd name="T3" fmla="*/ 0 h 79"/>
                <a:gd name="T4" fmla="*/ 0 w 6"/>
                <a:gd name="T5" fmla="*/ 0 h 79"/>
                <a:gd name="T6" fmla="*/ 2 w 6"/>
                <a:gd name="T7" fmla="*/ 79 h 79"/>
                <a:gd name="T8" fmla="*/ 6 w 6"/>
                <a:gd name="T9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79">
                  <a:moveTo>
                    <a:pt x="6" y="79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2" y="79"/>
                  </a:lnTo>
                  <a:lnTo>
                    <a:pt x="6" y="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66" name="Freeform 286"/>
            <p:cNvSpPr>
              <a:spLocks/>
            </p:cNvSpPr>
            <p:nvPr/>
          </p:nvSpPr>
          <p:spPr bwMode="auto">
            <a:xfrm>
              <a:off x="1658" y="3590"/>
              <a:ext cx="6" cy="79"/>
            </a:xfrm>
            <a:custGeom>
              <a:avLst/>
              <a:gdLst>
                <a:gd name="T0" fmla="*/ 6 w 6"/>
                <a:gd name="T1" fmla="*/ 79 h 79"/>
                <a:gd name="T2" fmla="*/ 5 w 6"/>
                <a:gd name="T3" fmla="*/ 0 h 79"/>
                <a:gd name="T4" fmla="*/ 0 w 6"/>
                <a:gd name="T5" fmla="*/ 0 h 79"/>
                <a:gd name="T6" fmla="*/ 2 w 6"/>
                <a:gd name="T7" fmla="*/ 79 h 79"/>
                <a:gd name="T8" fmla="*/ 6 w 6"/>
                <a:gd name="T9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79">
                  <a:moveTo>
                    <a:pt x="6" y="79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2" y="79"/>
                  </a:lnTo>
                  <a:lnTo>
                    <a:pt x="6" y="7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67" name="Line 287"/>
            <p:cNvSpPr>
              <a:spLocks noChangeShapeType="1"/>
            </p:cNvSpPr>
            <p:nvPr/>
          </p:nvSpPr>
          <p:spPr bwMode="auto">
            <a:xfrm flipH="1" flipV="1">
              <a:off x="1272" y="2964"/>
              <a:ext cx="272" cy="972"/>
            </a:xfrm>
            <a:prstGeom prst="line">
              <a:avLst/>
            </a:prstGeom>
            <a:noFill/>
            <a:ln w="3175" cap="rnd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168" name="직선 연결선 167"/>
          <p:cNvCxnSpPr/>
          <p:nvPr/>
        </p:nvCxnSpPr>
        <p:spPr bwMode="auto">
          <a:xfrm>
            <a:off x="3438653" y="6127326"/>
            <a:ext cx="533400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9" name="직선 연결선 168"/>
          <p:cNvCxnSpPr/>
          <p:nvPr/>
        </p:nvCxnSpPr>
        <p:spPr bwMode="auto">
          <a:xfrm>
            <a:off x="3438653" y="5780521"/>
            <a:ext cx="533400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70" name="TextBox 169"/>
          <p:cNvSpPr txBox="1"/>
          <p:nvPr/>
        </p:nvSpPr>
        <p:spPr>
          <a:xfrm>
            <a:off x="3960751" y="5644767"/>
            <a:ext cx="7216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chemeClr val="tx1"/>
                </a:solidFill>
              </a:rPr>
              <a:t>Low MCS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3964291" y="6003723"/>
            <a:ext cx="7425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chemeClr val="tx1"/>
                </a:solidFill>
              </a:rPr>
              <a:t>High MCS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1348140" y="3735622"/>
            <a:ext cx="13516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chemeClr val="tx1"/>
                </a:solidFill>
              </a:rPr>
              <a:t>Single AP scenario [4]</a:t>
            </a:r>
            <a:endParaRPr lang="ko-KR" altLang="en-US" sz="1000">
              <a:solidFill>
                <a:schemeClr val="tx1"/>
              </a:solidFill>
            </a:endParaRPr>
          </a:p>
        </p:txBody>
      </p:sp>
      <p:grpSp>
        <p:nvGrpSpPr>
          <p:cNvPr id="173" name="그룹 172"/>
          <p:cNvGrpSpPr/>
          <p:nvPr/>
        </p:nvGrpSpPr>
        <p:grpSpPr>
          <a:xfrm>
            <a:off x="4921112" y="4234165"/>
            <a:ext cx="3841888" cy="2219171"/>
            <a:chOff x="4006712" y="3573530"/>
            <a:chExt cx="5182860" cy="2940096"/>
          </a:xfrm>
        </p:grpSpPr>
        <p:sp>
          <p:nvSpPr>
            <p:cNvPr id="174" name="テキスト ボックス 58"/>
            <p:cNvSpPr txBox="1"/>
            <p:nvPr/>
          </p:nvSpPr>
          <p:spPr>
            <a:xfrm>
              <a:off x="7647740" y="3573531"/>
              <a:ext cx="850301" cy="3465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>
                  <a:solidFill>
                    <a:schemeClr val="tx1"/>
                  </a:solidFill>
                </a:rPr>
                <a:t>Kitchen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75" name="テキスト ボックス 59"/>
            <p:cNvSpPr txBox="1"/>
            <p:nvPr/>
          </p:nvSpPr>
          <p:spPr>
            <a:xfrm>
              <a:off x="5621850" y="3573531"/>
              <a:ext cx="1561769" cy="3465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>
                  <a:solidFill>
                    <a:schemeClr val="tx1"/>
                  </a:solidFill>
                </a:rPr>
                <a:t>Children’s Room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76" name="テキスト ボックス 61"/>
            <p:cNvSpPr txBox="1"/>
            <p:nvPr/>
          </p:nvSpPr>
          <p:spPr>
            <a:xfrm>
              <a:off x="4178868" y="3573531"/>
              <a:ext cx="1204953" cy="3465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>
                  <a:solidFill>
                    <a:schemeClr val="tx1"/>
                  </a:solidFill>
                </a:rPr>
                <a:t>Guest Room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77" name="正方形/長方形 72">
              <a:extLst>
                <a:ext uri="{FF2B5EF4-FFF2-40B4-BE49-F238E27FC236}">
                  <a16:creationId xmlns="" xmlns:a16="http://schemas.microsoft.com/office/drawing/2014/main" id="{75A0E89F-56F8-4EDD-8091-7A0F9FD9BA03}"/>
                </a:ext>
              </a:extLst>
            </p:cNvPr>
            <p:cNvSpPr/>
            <p:nvPr/>
          </p:nvSpPr>
          <p:spPr bwMode="auto">
            <a:xfrm>
              <a:off x="4006713" y="4937742"/>
              <a:ext cx="3658859" cy="11657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78" name="正方形/長方形 77">
              <a:extLst>
                <a:ext uri="{FF2B5EF4-FFF2-40B4-BE49-F238E27FC236}">
                  <a16:creationId xmlns="" xmlns:a16="http://schemas.microsoft.com/office/drawing/2014/main" id="{A327F018-F644-4941-9B93-B3E53445FBF7}"/>
                </a:ext>
              </a:extLst>
            </p:cNvPr>
            <p:cNvSpPr/>
            <p:nvPr/>
          </p:nvSpPr>
          <p:spPr bwMode="auto">
            <a:xfrm rot="5400000">
              <a:off x="6299583" y="4436838"/>
              <a:ext cx="1843178" cy="11657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79" name="正方形/長方形 73">
              <a:extLst>
                <a:ext uri="{FF2B5EF4-FFF2-40B4-BE49-F238E27FC236}">
                  <a16:creationId xmlns="" xmlns:a16="http://schemas.microsoft.com/office/drawing/2014/main" id="{ACCB92C6-402E-4025-A850-33CBFE466BF8}"/>
                </a:ext>
              </a:extLst>
            </p:cNvPr>
            <p:cNvSpPr/>
            <p:nvPr/>
          </p:nvSpPr>
          <p:spPr bwMode="auto">
            <a:xfrm rot="5400000">
              <a:off x="4161800" y="4937745"/>
              <a:ext cx="2844995" cy="11657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000">
                <a:solidFill>
                  <a:schemeClr val="tx1"/>
                </a:solidFill>
              </a:endParaRPr>
            </a:p>
          </p:txBody>
        </p:sp>
        <p:cxnSp>
          <p:nvCxnSpPr>
            <p:cNvPr id="180" name="直線コネクタ 24">
              <a:extLst>
                <a:ext uri="{FF2B5EF4-FFF2-40B4-BE49-F238E27FC236}">
                  <a16:creationId xmlns="" xmlns:a16="http://schemas.microsoft.com/office/drawing/2014/main" id="{3E14DD3D-5833-49D1-B8D1-AABE7B846C46}"/>
                </a:ext>
              </a:extLst>
            </p:cNvPr>
            <p:cNvCxnSpPr>
              <a:cxnSpLocks/>
              <a:stCxn id="209" idx="1"/>
              <a:endCxn id="207" idx="6"/>
            </p:cNvCxnSpPr>
            <p:nvPr/>
          </p:nvCxnSpPr>
          <p:spPr bwMode="auto">
            <a:xfrm flipH="1">
              <a:off x="7767826" y="5324090"/>
              <a:ext cx="898491" cy="357100"/>
            </a:xfrm>
            <a:prstGeom prst="line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1" name="直線コネクタ 25">
              <a:extLst>
                <a:ext uri="{FF2B5EF4-FFF2-40B4-BE49-F238E27FC236}">
                  <a16:creationId xmlns="" xmlns:a16="http://schemas.microsoft.com/office/drawing/2014/main" id="{BEF50C3C-A04C-43E5-9D0E-EB1FF563417E}"/>
                </a:ext>
              </a:extLst>
            </p:cNvPr>
            <p:cNvCxnSpPr>
              <a:cxnSpLocks/>
              <a:stCxn id="209" idx="1"/>
              <a:endCxn id="208" idx="6"/>
            </p:cNvCxnSpPr>
            <p:nvPr/>
          </p:nvCxnSpPr>
          <p:spPr bwMode="auto">
            <a:xfrm flipH="1">
              <a:off x="7765522" y="5324090"/>
              <a:ext cx="900795" cy="52300"/>
            </a:xfrm>
            <a:prstGeom prst="line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82" name="正方形/長方形 31">
              <a:extLst>
                <a:ext uri="{FF2B5EF4-FFF2-40B4-BE49-F238E27FC236}">
                  <a16:creationId xmlns="" xmlns:a16="http://schemas.microsoft.com/office/drawing/2014/main" id="{BD2EDCFD-DD4F-47F7-BB63-50E88EFD5DF1}"/>
                </a:ext>
              </a:extLst>
            </p:cNvPr>
            <p:cNvSpPr/>
            <p:nvPr/>
          </p:nvSpPr>
          <p:spPr>
            <a:xfrm>
              <a:off x="7610385" y="3907655"/>
              <a:ext cx="1176840" cy="3465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ja-JP" sz="1050" dirty="0">
                  <a:ln w="0"/>
                  <a:solidFill>
                    <a:schemeClr val="tx1"/>
                  </a:solidFill>
                </a:rPr>
                <a:t>UHD Video</a:t>
              </a:r>
            </a:p>
          </p:txBody>
        </p:sp>
        <p:cxnSp>
          <p:nvCxnSpPr>
            <p:cNvPr id="183" name="直線コネクタ 32">
              <a:extLst>
                <a:ext uri="{FF2B5EF4-FFF2-40B4-BE49-F238E27FC236}">
                  <a16:creationId xmlns="" xmlns:a16="http://schemas.microsoft.com/office/drawing/2014/main" id="{AF0F3E88-3D44-4DD1-BFEF-9E8E766068BB}"/>
                </a:ext>
              </a:extLst>
            </p:cNvPr>
            <p:cNvCxnSpPr>
              <a:cxnSpLocks/>
              <a:stCxn id="198" idx="2"/>
              <a:endCxn id="210" idx="0"/>
            </p:cNvCxnSpPr>
            <p:nvPr/>
          </p:nvCxnSpPr>
          <p:spPr bwMode="auto">
            <a:xfrm>
              <a:off x="8139769" y="4492591"/>
              <a:ext cx="573296" cy="1545651"/>
            </a:xfrm>
            <a:prstGeom prst="line">
              <a:avLst/>
            </a:prstGeom>
            <a:noFill/>
            <a:ln w="1905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4" name="直線コネクタ 37">
              <a:extLst>
                <a:ext uri="{FF2B5EF4-FFF2-40B4-BE49-F238E27FC236}">
                  <a16:creationId xmlns="" xmlns:a16="http://schemas.microsoft.com/office/drawing/2014/main" id="{66EC5296-B01C-4DA5-B951-8A6D00CD9BBE}"/>
                </a:ext>
              </a:extLst>
            </p:cNvPr>
            <p:cNvCxnSpPr>
              <a:cxnSpLocks/>
              <a:stCxn id="210" idx="0"/>
              <a:endCxn id="199" idx="2"/>
            </p:cNvCxnSpPr>
            <p:nvPr/>
          </p:nvCxnSpPr>
          <p:spPr bwMode="auto">
            <a:xfrm flipH="1" flipV="1">
              <a:off x="6961150" y="4875008"/>
              <a:ext cx="1751915" cy="1163234"/>
            </a:xfrm>
            <a:prstGeom prst="line">
              <a:avLst/>
            </a:prstGeom>
            <a:noFill/>
            <a:ln w="1905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85" name="正方形/長方形 40">
              <a:extLst>
                <a:ext uri="{FF2B5EF4-FFF2-40B4-BE49-F238E27FC236}">
                  <a16:creationId xmlns="" xmlns:a16="http://schemas.microsoft.com/office/drawing/2014/main" id="{CBDBDC23-5748-4483-84BA-1B8D3BA8B7C0}"/>
                </a:ext>
              </a:extLst>
            </p:cNvPr>
            <p:cNvSpPr/>
            <p:nvPr/>
          </p:nvSpPr>
          <p:spPr>
            <a:xfrm>
              <a:off x="6488558" y="4272212"/>
              <a:ext cx="833001" cy="3465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ja-JP" sz="1050" dirty="0">
                  <a:ln w="0"/>
                  <a:solidFill>
                    <a:schemeClr val="tx1"/>
                  </a:solidFill>
                </a:rPr>
                <a:t>VR/AR</a:t>
              </a:r>
            </a:p>
          </p:txBody>
        </p:sp>
        <p:cxnSp>
          <p:nvCxnSpPr>
            <p:cNvPr id="186" name="直線コネクタ 54">
              <a:extLst>
                <a:ext uri="{FF2B5EF4-FFF2-40B4-BE49-F238E27FC236}">
                  <a16:creationId xmlns="" xmlns:a16="http://schemas.microsoft.com/office/drawing/2014/main" id="{B6A34C0F-ECE3-49B1-8ACE-2FD1CBDA57DC}"/>
                </a:ext>
              </a:extLst>
            </p:cNvPr>
            <p:cNvCxnSpPr>
              <a:cxnSpLocks/>
              <a:stCxn id="211" idx="0"/>
              <a:endCxn id="200" idx="5"/>
            </p:cNvCxnSpPr>
            <p:nvPr/>
          </p:nvCxnSpPr>
          <p:spPr bwMode="auto">
            <a:xfrm flipH="1" flipV="1">
              <a:off x="4117499" y="3758671"/>
              <a:ext cx="1704127" cy="227957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7" name="直線コネクタ 57">
              <a:extLst>
                <a:ext uri="{FF2B5EF4-FFF2-40B4-BE49-F238E27FC236}">
                  <a16:creationId xmlns="" xmlns:a16="http://schemas.microsoft.com/office/drawing/2014/main" id="{42F56F3D-1FE7-4401-A764-0463FD043AC3}"/>
                </a:ext>
              </a:extLst>
            </p:cNvPr>
            <p:cNvCxnSpPr>
              <a:cxnSpLocks/>
              <a:stCxn id="211" idx="0"/>
              <a:endCxn id="202" idx="4"/>
            </p:cNvCxnSpPr>
            <p:nvPr/>
          </p:nvCxnSpPr>
          <p:spPr bwMode="auto">
            <a:xfrm flipH="1" flipV="1">
              <a:off x="5699132" y="5145900"/>
              <a:ext cx="122494" cy="892341"/>
            </a:xfrm>
            <a:prstGeom prst="line">
              <a:avLst/>
            </a:prstGeom>
            <a:noFill/>
            <a:ln w="1905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8" name="直線コネクタ 60">
              <a:extLst>
                <a:ext uri="{FF2B5EF4-FFF2-40B4-BE49-F238E27FC236}">
                  <a16:creationId xmlns="" xmlns:a16="http://schemas.microsoft.com/office/drawing/2014/main" id="{26F448BD-D97F-42D4-A5F8-7C70BFBCA3C3}"/>
                </a:ext>
              </a:extLst>
            </p:cNvPr>
            <p:cNvCxnSpPr>
              <a:cxnSpLocks/>
              <a:stCxn id="211" idx="0"/>
              <a:endCxn id="201" idx="4"/>
            </p:cNvCxnSpPr>
            <p:nvPr/>
          </p:nvCxnSpPr>
          <p:spPr bwMode="auto">
            <a:xfrm flipV="1">
              <a:off x="5821626" y="3989926"/>
              <a:ext cx="572139" cy="2048315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9" name="直線コネクタ 63">
              <a:extLst>
                <a:ext uri="{FF2B5EF4-FFF2-40B4-BE49-F238E27FC236}">
                  <a16:creationId xmlns="" xmlns:a16="http://schemas.microsoft.com/office/drawing/2014/main" id="{C4221130-701D-4093-AC22-0D8471984DB2}"/>
                </a:ext>
              </a:extLst>
            </p:cNvPr>
            <p:cNvCxnSpPr>
              <a:cxnSpLocks/>
              <a:stCxn id="211" idx="0"/>
              <a:endCxn id="203" idx="3"/>
            </p:cNvCxnSpPr>
            <p:nvPr/>
          </p:nvCxnSpPr>
          <p:spPr bwMode="auto">
            <a:xfrm flipV="1">
              <a:off x="5821626" y="5442348"/>
              <a:ext cx="1356785" cy="595893"/>
            </a:xfrm>
            <a:prstGeom prst="line">
              <a:avLst/>
            </a:prstGeom>
            <a:noFill/>
            <a:ln w="1905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90" name="正方形/長方形 66">
              <a:extLst>
                <a:ext uri="{FF2B5EF4-FFF2-40B4-BE49-F238E27FC236}">
                  <a16:creationId xmlns="" xmlns:a16="http://schemas.microsoft.com/office/drawing/2014/main" id="{C964D5D0-A9B3-4CF7-9468-FC3EC77932A8}"/>
                </a:ext>
              </a:extLst>
            </p:cNvPr>
            <p:cNvSpPr/>
            <p:nvPr/>
          </p:nvSpPr>
          <p:spPr>
            <a:xfrm>
              <a:off x="4130642" y="5598458"/>
              <a:ext cx="910851" cy="5504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ja-JP" sz="1050" dirty="0">
                  <a:ln w="0"/>
                  <a:solidFill>
                    <a:schemeClr val="tx1"/>
                  </a:solidFill>
                </a:rPr>
                <a:t>Terminal</a:t>
              </a:r>
            </a:p>
            <a:p>
              <a:pPr algn="ctr"/>
              <a:r>
                <a:rPr kumimoji="1" lang="en-US" altLang="ja-JP" sz="1050" dirty="0">
                  <a:ln w="0"/>
                  <a:solidFill>
                    <a:schemeClr val="tx1"/>
                  </a:solidFill>
                </a:rPr>
                <a:t>Agents</a:t>
              </a:r>
            </a:p>
          </p:txBody>
        </p:sp>
        <p:cxnSp>
          <p:nvCxnSpPr>
            <p:cNvPr id="191" name="直線コネクタ 68">
              <a:extLst>
                <a:ext uri="{FF2B5EF4-FFF2-40B4-BE49-F238E27FC236}">
                  <a16:creationId xmlns="" xmlns:a16="http://schemas.microsoft.com/office/drawing/2014/main" id="{EEE4C9B9-5CCD-426B-8BCC-FD0715E2C95A}"/>
                </a:ext>
              </a:extLst>
            </p:cNvPr>
            <p:cNvCxnSpPr>
              <a:cxnSpLocks/>
              <a:stCxn id="211" idx="0"/>
              <a:endCxn id="204" idx="3"/>
            </p:cNvCxnSpPr>
            <p:nvPr/>
          </p:nvCxnSpPr>
          <p:spPr bwMode="auto">
            <a:xfrm flipV="1">
              <a:off x="5821626" y="3957811"/>
              <a:ext cx="1552091" cy="208043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2" name="直線コネクタ 44">
              <a:extLst>
                <a:ext uri="{FF2B5EF4-FFF2-40B4-BE49-F238E27FC236}">
                  <a16:creationId xmlns="" xmlns:a16="http://schemas.microsoft.com/office/drawing/2014/main" id="{42F56F3D-1FE7-4401-A764-0463FD043AC3}"/>
                </a:ext>
              </a:extLst>
            </p:cNvPr>
            <p:cNvCxnSpPr>
              <a:cxnSpLocks/>
              <a:stCxn id="211" idx="0"/>
              <a:endCxn id="205" idx="6"/>
            </p:cNvCxnSpPr>
            <p:nvPr/>
          </p:nvCxnSpPr>
          <p:spPr bwMode="auto">
            <a:xfrm flipH="1">
              <a:off x="4151249" y="6038241"/>
              <a:ext cx="1670377" cy="257573"/>
            </a:xfrm>
            <a:prstGeom prst="line">
              <a:avLst/>
            </a:prstGeom>
            <a:noFill/>
            <a:ln w="1905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93" name="正方形/長方形 47">
              <a:extLst>
                <a:ext uri="{FF2B5EF4-FFF2-40B4-BE49-F238E27FC236}">
                  <a16:creationId xmlns="" xmlns:a16="http://schemas.microsoft.com/office/drawing/2014/main" id="{CBDBDC23-5748-4483-84BA-1B8D3BA8B7C0}"/>
                </a:ext>
              </a:extLst>
            </p:cNvPr>
            <p:cNvSpPr/>
            <p:nvPr/>
          </p:nvSpPr>
          <p:spPr>
            <a:xfrm>
              <a:off x="6175004" y="5513853"/>
              <a:ext cx="1371466" cy="3465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ja-JP" sz="1050" dirty="0" smtClean="0">
                  <a:ln w="0"/>
                  <a:solidFill>
                    <a:schemeClr val="tx1"/>
                  </a:solidFill>
                </a:rPr>
                <a:t>Remote Office</a:t>
              </a:r>
              <a:endParaRPr kumimoji="1" lang="en-US" altLang="ja-JP" sz="1050" dirty="0">
                <a:ln w="0"/>
                <a:solidFill>
                  <a:schemeClr val="tx1"/>
                </a:solidFill>
              </a:endParaRPr>
            </a:p>
          </p:txBody>
        </p:sp>
        <p:cxnSp>
          <p:nvCxnSpPr>
            <p:cNvPr id="194" name="直線コネクタ 55">
              <a:extLst>
                <a:ext uri="{FF2B5EF4-FFF2-40B4-BE49-F238E27FC236}">
                  <a16:creationId xmlns="" xmlns:a16="http://schemas.microsoft.com/office/drawing/2014/main" id="{66EC5296-B01C-4DA5-B951-8A6D00CD9BBE}"/>
                </a:ext>
              </a:extLst>
            </p:cNvPr>
            <p:cNvCxnSpPr>
              <a:cxnSpLocks/>
              <a:stCxn id="210" idx="0"/>
              <a:endCxn id="206" idx="3"/>
            </p:cNvCxnSpPr>
            <p:nvPr/>
          </p:nvCxnSpPr>
          <p:spPr bwMode="auto">
            <a:xfrm flipH="1" flipV="1">
              <a:off x="7049310" y="5896664"/>
              <a:ext cx="1663755" cy="141578"/>
            </a:xfrm>
            <a:prstGeom prst="line">
              <a:avLst/>
            </a:prstGeom>
            <a:noFill/>
            <a:ln w="1905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95" name="正方形/長方形 71">
              <a:extLst>
                <a:ext uri="{FF2B5EF4-FFF2-40B4-BE49-F238E27FC236}">
                  <a16:creationId xmlns="" xmlns:a16="http://schemas.microsoft.com/office/drawing/2014/main" id="{D1F53942-840E-4C41-BBEF-EDA495AD11F0}"/>
                </a:ext>
              </a:extLst>
            </p:cNvPr>
            <p:cNvSpPr/>
            <p:nvPr/>
          </p:nvSpPr>
          <p:spPr bwMode="auto">
            <a:xfrm>
              <a:off x="4006712" y="3573530"/>
              <a:ext cx="4907614" cy="2844994"/>
            </a:xfrm>
            <a:prstGeom prst="rect">
              <a:avLst/>
            </a:prstGeom>
            <a:noFill/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96" name="直線コネクタ 79">
              <a:extLst>
                <a:ext uri="{FF2B5EF4-FFF2-40B4-BE49-F238E27FC236}">
                  <a16:creationId xmlns="" xmlns:a16="http://schemas.microsoft.com/office/drawing/2014/main" id="{E8A482CE-CF67-47E6-928D-1785182D85DA}"/>
                </a:ext>
              </a:extLst>
            </p:cNvPr>
            <p:cNvCxnSpPr>
              <a:cxnSpLocks/>
              <a:stCxn id="211" idx="5"/>
              <a:endCxn id="210" idx="1"/>
            </p:cNvCxnSpPr>
            <p:nvPr/>
          </p:nvCxnSpPr>
          <p:spPr bwMode="auto">
            <a:xfrm>
              <a:off x="5870691" y="6144929"/>
              <a:ext cx="2793309" cy="1"/>
            </a:xfrm>
            <a:prstGeom prst="line">
              <a:avLst/>
            </a:prstGeom>
            <a:noFill/>
            <a:ln w="381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97" name="四角形: 角を丸くする 13">
              <a:extLst>
                <a:ext uri="{FF2B5EF4-FFF2-40B4-BE49-F238E27FC236}">
                  <a16:creationId xmlns="" xmlns:a16="http://schemas.microsoft.com/office/drawing/2014/main" id="{47A15B00-CA3B-449C-9602-50CA0199D4B8}"/>
                </a:ext>
              </a:extLst>
            </p:cNvPr>
            <p:cNvSpPr/>
            <p:nvPr/>
          </p:nvSpPr>
          <p:spPr bwMode="auto">
            <a:xfrm>
              <a:off x="7377794" y="5135832"/>
              <a:ext cx="1488635" cy="801656"/>
            </a:xfrm>
            <a:prstGeom prst="roundRect">
              <a:avLst>
                <a:gd name="adj" fmla="val 8354"/>
              </a:avLst>
            </a:prstGeom>
            <a:noFill/>
            <a:ln w="25400" cap="flat" cmpd="sng" algn="ctr">
              <a:solidFill>
                <a:schemeClr val="accent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8" name="四角形: 角を丸くする 30">
              <a:extLst>
                <a:ext uri="{FF2B5EF4-FFF2-40B4-BE49-F238E27FC236}">
                  <a16:creationId xmlns="" xmlns:a16="http://schemas.microsoft.com/office/drawing/2014/main" id="{F8DFD5A9-ED7B-4E99-A128-653D0DC1D129}"/>
                </a:ext>
              </a:extLst>
            </p:cNvPr>
            <p:cNvSpPr/>
            <p:nvPr/>
          </p:nvSpPr>
          <p:spPr bwMode="auto">
            <a:xfrm>
              <a:off x="8051609" y="4237725"/>
              <a:ext cx="176320" cy="254866"/>
            </a:xfrm>
            <a:prstGeom prst="round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9" name="四角形: 角を丸くする 36">
              <a:extLst>
                <a:ext uri="{FF2B5EF4-FFF2-40B4-BE49-F238E27FC236}">
                  <a16:creationId xmlns="" xmlns:a16="http://schemas.microsoft.com/office/drawing/2014/main" id="{9F40056E-F572-4472-962D-6A5859A6E748}"/>
                </a:ext>
              </a:extLst>
            </p:cNvPr>
            <p:cNvSpPr/>
            <p:nvPr/>
          </p:nvSpPr>
          <p:spPr bwMode="auto">
            <a:xfrm>
              <a:off x="6872990" y="4620142"/>
              <a:ext cx="176320" cy="254866"/>
            </a:xfrm>
            <a:prstGeom prst="round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0" name="楕円 50">
              <a:extLst>
                <a:ext uri="{FF2B5EF4-FFF2-40B4-BE49-F238E27FC236}">
                  <a16:creationId xmlns="" xmlns:a16="http://schemas.microsoft.com/office/drawing/2014/main" id="{C5693D78-7980-4F20-8A79-201CEB063003}"/>
                </a:ext>
              </a:extLst>
            </p:cNvPr>
            <p:cNvSpPr/>
            <p:nvPr/>
          </p:nvSpPr>
          <p:spPr bwMode="auto">
            <a:xfrm>
              <a:off x="4042048" y="3683220"/>
              <a:ext cx="88396" cy="88396"/>
            </a:xfrm>
            <a:prstGeom prst="ellipse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01" name="楕円 51">
              <a:extLst>
                <a:ext uri="{FF2B5EF4-FFF2-40B4-BE49-F238E27FC236}">
                  <a16:creationId xmlns="" xmlns:a16="http://schemas.microsoft.com/office/drawing/2014/main" id="{D77ED5D0-C13F-4F88-8077-F6F3248EC2C8}"/>
                </a:ext>
              </a:extLst>
            </p:cNvPr>
            <p:cNvSpPr/>
            <p:nvPr/>
          </p:nvSpPr>
          <p:spPr bwMode="auto">
            <a:xfrm>
              <a:off x="6349567" y="3901530"/>
              <a:ext cx="88396" cy="88396"/>
            </a:xfrm>
            <a:prstGeom prst="ellipse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02" name="楕円 52">
              <a:extLst>
                <a:ext uri="{FF2B5EF4-FFF2-40B4-BE49-F238E27FC236}">
                  <a16:creationId xmlns="" xmlns:a16="http://schemas.microsoft.com/office/drawing/2014/main" id="{82E39ECB-B0E2-4CBF-9D64-A0768B430A1F}"/>
                </a:ext>
              </a:extLst>
            </p:cNvPr>
            <p:cNvSpPr/>
            <p:nvPr/>
          </p:nvSpPr>
          <p:spPr bwMode="auto">
            <a:xfrm>
              <a:off x="5654934" y="5057504"/>
              <a:ext cx="88396" cy="88396"/>
            </a:xfrm>
            <a:prstGeom prst="ellipse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03" name="楕円 53">
              <a:extLst>
                <a:ext uri="{FF2B5EF4-FFF2-40B4-BE49-F238E27FC236}">
                  <a16:creationId xmlns="" xmlns:a16="http://schemas.microsoft.com/office/drawing/2014/main" id="{8E63A564-1C58-443D-AB3E-15AF4B14BC0D}"/>
                </a:ext>
              </a:extLst>
            </p:cNvPr>
            <p:cNvSpPr/>
            <p:nvPr/>
          </p:nvSpPr>
          <p:spPr bwMode="auto">
            <a:xfrm>
              <a:off x="7165466" y="5366897"/>
              <a:ext cx="88396" cy="88396"/>
            </a:xfrm>
            <a:prstGeom prst="ellipse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04" name="楕円 67">
              <a:extLst>
                <a:ext uri="{FF2B5EF4-FFF2-40B4-BE49-F238E27FC236}">
                  <a16:creationId xmlns="" xmlns:a16="http://schemas.microsoft.com/office/drawing/2014/main" id="{BAE443E8-C37E-4729-A08A-4D974D48C287}"/>
                </a:ext>
              </a:extLst>
            </p:cNvPr>
            <p:cNvSpPr/>
            <p:nvPr/>
          </p:nvSpPr>
          <p:spPr bwMode="auto">
            <a:xfrm>
              <a:off x="7360772" y="3882360"/>
              <a:ext cx="88396" cy="88396"/>
            </a:xfrm>
            <a:prstGeom prst="ellipse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05" name="楕円 53">
              <a:extLst>
                <a:ext uri="{FF2B5EF4-FFF2-40B4-BE49-F238E27FC236}">
                  <a16:creationId xmlns="" xmlns:a16="http://schemas.microsoft.com/office/drawing/2014/main" id="{8E63A564-1C58-443D-AB3E-15AF4B14BC0D}"/>
                </a:ext>
              </a:extLst>
            </p:cNvPr>
            <p:cNvSpPr/>
            <p:nvPr/>
          </p:nvSpPr>
          <p:spPr bwMode="auto">
            <a:xfrm>
              <a:off x="4062853" y="6251616"/>
              <a:ext cx="88396" cy="88396"/>
            </a:xfrm>
            <a:prstGeom prst="ellipse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06" name="四角形: 角を丸くする 36">
              <a:extLst>
                <a:ext uri="{FF2B5EF4-FFF2-40B4-BE49-F238E27FC236}">
                  <a16:creationId xmlns="" xmlns:a16="http://schemas.microsoft.com/office/drawing/2014/main" id="{9F40056E-F572-4472-962D-6A5859A6E748}"/>
                </a:ext>
              </a:extLst>
            </p:cNvPr>
            <p:cNvSpPr/>
            <p:nvPr/>
          </p:nvSpPr>
          <p:spPr bwMode="auto">
            <a:xfrm>
              <a:off x="6872990" y="5769231"/>
              <a:ext cx="176320" cy="254866"/>
            </a:xfrm>
            <a:prstGeom prst="round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7" name="楕円 20">
              <a:extLst>
                <a:ext uri="{FF2B5EF4-FFF2-40B4-BE49-F238E27FC236}">
                  <a16:creationId xmlns="" xmlns:a16="http://schemas.microsoft.com/office/drawing/2014/main" id="{F5E75BD5-72AE-42FB-B76F-0F060817AF80}"/>
                </a:ext>
              </a:extLst>
            </p:cNvPr>
            <p:cNvSpPr/>
            <p:nvPr/>
          </p:nvSpPr>
          <p:spPr bwMode="auto">
            <a:xfrm>
              <a:off x="7591506" y="5593030"/>
              <a:ext cx="176320" cy="176320"/>
            </a:xfrm>
            <a:prstGeom prst="ellipse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8" name="楕円 21">
              <a:extLst>
                <a:ext uri="{FF2B5EF4-FFF2-40B4-BE49-F238E27FC236}">
                  <a16:creationId xmlns="" xmlns:a16="http://schemas.microsoft.com/office/drawing/2014/main" id="{ED2A1A2E-4546-49E6-A939-0731E5357253}"/>
                </a:ext>
              </a:extLst>
            </p:cNvPr>
            <p:cNvSpPr/>
            <p:nvPr/>
          </p:nvSpPr>
          <p:spPr bwMode="auto">
            <a:xfrm>
              <a:off x="7589202" y="5288230"/>
              <a:ext cx="176320" cy="176320"/>
            </a:xfrm>
            <a:prstGeom prst="ellipse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9" name="二等辺三角形 64">
              <a:extLst>
                <a:ext uri="{FF2B5EF4-FFF2-40B4-BE49-F238E27FC236}">
                  <a16:creationId xmlns="" xmlns:a16="http://schemas.microsoft.com/office/drawing/2014/main" id="{762B4B69-D05B-467F-B7FA-9922E77987FB}"/>
                </a:ext>
              </a:extLst>
            </p:cNvPr>
            <p:cNvSpPr/>
            <p:nvPr/>
          </p:nvSpPr>
          <p:spPr bwMode="auto">
            <a:xfrm>
              <a:off x="8617252" y="5217402"/>
              <a:ext cx="196260" cy="213375"/>
            </a:xfrm>
            <a:prstGeom prst="triangle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10" name="二等辺三角形 19">
              <a:extLst>
                <a:ext uri="{FF2B5EF4-FFF2-40B4-BE49-F238E27FC236}">
                  <a16:creationId xmlns="" xmlns:a16="http://schemas.microsoft.com/office/drawing/2014/main" id="{21D8A208-81F2-4D08-99AF-B54D048ACAD7}"/>
                </a:ext>
              </a:extLst>
            </p:cNvPr>
            <p:cNvSpPr/>
            <p:nvPr/>
          </p:nvSpPr>
          <p:spPr bwMode="auto">
            <a:xfrm>
              <a:off x="8614935" y="6038242"/>
              <a:ext cx="196260" cy="213375"/>
            </a:xfrm>
            <a:prstGeom prst="triangle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11" name="二等辺三角形 48">
              <a:extLst>
                <a:ext uri="{FF2B5EF4-FFF2-40B4-BE49-F238E27FC236}">
                  <a16:creationId xmlns="" xmlns:a16="http://schemas.microsoft.com/office/drawing/2014/main" id="{616646FD-A8FA-42F5-A8EE-A363507D7C99}"/>
                </a:ext>
              </a:extLst>
            </p:cNvPr>
            <p:cNvSpPr/>
            <p:nvPr/>
          </p:nvSpPr>
          <p:spPr bwMode="auto">
            <a:xfrm>
              <a:off x="5723496" y="6038241"/>
              <a:ext cx="196260" cy="213375"/>
            </a:xfrm>
            <a:prstGeom prst="triangle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12" name="テキスト ボックス 131">
              <a:extLst>
                <a:ext uri="{FF2B5EF4-FFF2-40B4-BE49-F238E27FC236}">
                  <a16:creationId xmlns="" xmlns:a16="http://schemas.microsoft.com/office/drawing/2014/main" id="{9B28653F-3402-4707-89B9-54780DF48DFA}"/>
                </a:ext>
              </a:extLst>
            </p:cNvPr>
            <p:cNvSpPr txBox="1"/>
            <p:nvPr/>
          </p:nvSpPr>
          <p:spPr>
            <a:xfrm>
              <a:off x="7527795" y="5102821"/>
              <a:ext cx="724876" cy="3058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b="0" dirty="0" smtClean="0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VR/AR</a:t>
              </a:r>
              <a:endParaRPr kumimoji="1" lang="ja-JP" altLang="en-US" sz="900" b="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213" name="テキスト ボックス 132">
              <a:extLst>
                <a:ext uri="{FF2B5EF4-FFF2-40B4-BE49-F238E27FC236}">
                  <a16:creationId xmlns="" xmlns:a16="http://schemas.microsoft.com/office/drawing/2014/main" id="{9B28653F-3402-4707-89B9-54780DF48DFA}"/>
                </a:ext>
              </a:extLst>
            </p:cNvPr>
            <p:cNvSpPr txBox="1"/>
            <p:nvPr/>
          </p:nvSpPr>
          <p:spPr>
            <a:xfrm>
              <a:off x="7583313" y="5712422"/>
              <a:ext cx="586473" cy="3058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b="0" dirty="0" smtClean="0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UHD</a:t>
              </a:r>
              <a:endParaRPr kumimoji="1" lang="ja-JP" altLang="en-US" sz="900" b="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214" name="フリーフォーム 138"/>
            <p:cNvSpPr/>
            <p:nvPr/>
          </p:nvSpPr>
          <p:spPr bwMode="auto">
            <a:xfrm>
              <a:off x="8779997" y="6121680"/>
              <a:ext cx="409575" cy="157150"/>
            </a:xfrm>
            <a:custGeom>
              <a:avLst/>
              <a:gdLst>
                <a:gd name="connsiteX0" fmla="*/ 0 w 409575"/>
                <a:gd name="connsiteY0" fmla="*/ 147971 h 314300"/>
                <a:gd name="connsiteX1" fmla="*/ 133350 w 409575"/>
                <a:gd name="connsiteY1" fmla="*/ 5096 h 314300"/>
                <a:gd name="connsiteX2" fmla="*/ 285750 w 409575"/>
                <a:gd name="connsiteY2" fmla="*/ 309896 h 314300"/>
                <a:gd name="connsiteX3" fmla="*/ 409575 w 409575"/>
                <a:gd name="connsiteY3" fmla="*/ 157496 h 3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9575" h="314300">
                  <a:moveTo>
                    <a:pt x="0" y="147971"/>
                  </a:moveTo>
                  <a:cubicBezTo>
                    <a:pt x="42862" y="63040"/>
                    <a:pt x="85725" y="-21891"/>
                    <a:pt x="133350" y="5096"/>
                  </a:cubicBezTo>
                  <a:cubicBezTo>
                    <a:pt x="180975" y="32083"/>
                    <a:pt x="239713" y="284496"/>
                    <a:pt x="285750" y="309896"/>
                  </a:cubicBezTo>
                  <a:cubicBezTo>
                    <a:pt x="331787" y="335296"/>
                    <a:pt x="370681" y="246396"/>
                    <a:pt x="409575" y="157496"/>
                  </a:cubicBez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5" name="正方形/長方形 140">
              <a:extLst>
                <a:ext uri="{FF2B5EF4-FFF2-40B4-BE49-F238E27FC236}">
                  <a16:creationId xmlns="" xmlns:a16="http://schemas.microsoft.com/office/drawing/2014/main" id="{BD2EDCFD-DD4F-47F7-BB63-50E88EFD5DF1}"/>
                </a:ext>
              </a:extLst>
            </p:cNvPr>
            <p:cNvSpPr/>
            <p:nvPr/>
          </p:nvSpPr>
          <p:spPr>
            <a:xfrm>
              <a:off x="5483711" y="6167029"/>
              <a:ext cx="1131428" cy="3465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ja-JP" sz="1050" dirty="0" smtClean="0">
                  <a:ln w="0"/>
                  <a:solidFill>
                    <a:schemeClr val="tx1"/>
                  </a:solidFill>
                </a:rPr>
                <a:t>Remote AP</a:t>
              </a:r>
              <a:endParaRPr kumimoji="1" lang="en-US" altLang="ja-JP" sz="1050" dirty="0">
                <a:ln w="0"/>
                <a:solidFill>
                  <a:schemeClr val="tx1"/>
                </a:solidFill>
              </a:endParaRPr>
            </a:p>
          </p:txBody>
        </p:sp>
        <p:sp>
          <p:nvSpPr>
            <p:cNvPr id="216" name="正方形/長方形 144">
              <a:extLst>
                <a:ext uri="{FF2B5EF4-FFF2-40B4-BE49-F238E27FC236}">
                  <a16:creationId xmlns="" xmlns:a16="http://schemas.microsoft.com/office/drawing/2014/main" id="{BD2EDCFD-DD4F-47F7-BB63-50E88EFD5DF1}"/>
                </a:ext>
              </a:extLst>
            </p:cNvPr>
            <p:cNvSpPr/>
            <p:nvPr/>
          </p:nvSpPr>
          <p:spPr>
            <a:xfrm>
              <a:off x="8085854" y="6166748"/>
              <a:ext cx="941127" cy="3465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ja-JP" sz="1050" dirty="0" smtClean="0">
                  <a:ln w="0"/>
                  <a:solidFill>
                    <a:schemeClr val="tx1"/>
                  </a:solidFill>
                </a:rPr>
                <a:t>Main AP</a:t>
              </a:r>
              <a:endParaRPr kumimoji="1" lang="en-US" altLang="ja-JP" sz="1050" dirty="0">
                <a:ln w="0"/>
                <a:solidFill>
                  <a:schemeClr val="tx1"/>
                </a:solidFill>
              </a:endParaRPr>
            </a:p>
          </p:txBody>
        </p:sp>
        <p:sp>
          <p:nvSpPr>
            <p:cNvPr id="217" name="正方形/長方形 146">
              <a:extLst>
                <a:ext uri="{FF2B5EF4-FFF2-40B4-BE49-F238E27FC236}">
                  <a16:creationId xmlns="" xmlns:a16="http://schemas.microsoft.com/office/drawing/2014/main" id="{CBDBDC23-5748-4483-84BA-1B8D3BA8B7C0}"/>
                </a:ext>
              </a:extLst>
            </p:cNvPr>
            <p:cNvSpPr/>
            <p:nvPr/>
          </p:nvSpPr>
          <p:spPr>
            <a:xfrm>
              <a:off x="6435213" y="6081100"/>
              <a:ext cx="1611506" cy="3364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ja-JP" sz="1050" dirty="0" smtClean="0">
                  <a:ln w="0"/>
                  <a:solidFill>
                    <a:schemeClr val="tx1"/>
                  </a:solidFill>
                </a:rPr>
                <a:t>Wireless Backhaul</a:t>
              </a:r>
              <a:endParaRPr kumimoji="1" lang="en-US" altLang="ja-JP" sz="1050" dirty="0">
                <a:ln w="0"/>
                <a:solidFill>
                  <a:schemeClr val="tx1"/>
                </a:solidFill>
              </a:endParaRPr>
            </a:p>
          </p:txBody>
        </p:sp>
      </p:grpSp>
      <p:sp>
        <p:nvSpPr>
          <p:cNvPr id="218" name="TextBox 217"/>
          <p:cNvSpPr txBox="1"/>
          <p:nvPr/>
        </p:nvSpPr>
        <p:spPr>
          <a:xfrm>
            <a:off x="6084168" y="3974867"/>
            <a:ext cx="13195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chemeClr val="tx1"/>
                </a:solidFill>
              </a:rPr>
              <a:t>Multi-AP scenario [3]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219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 smtClean="0"/>
              <a:t>Jinsoo</a:t>
            </a:r>
            <a:r>
              <a:rPr lang="en-GB" altLang="ko-KR" dirty="0" smtClean="0"/>
              <a:t> Choi, LGE</a:t>
            </a:r>
            <a:endParaRPr lang="en-GB" altLang="ko-KR" dirty="0"/>
          </a:p>
        </p:txBody>
      </p:sp>
      <p:sp>
        <p:nvSpPr>
          <p:cNvPr id="2" name="직사각형 1"/>
          <p:cNvSpPr/>
          <p:nvPr/>
        </p:nvSpPr>
        <p:spPr>
          <a:xfrm>
            <a:off x="4644008" y="3503228"/>
            <a:ext cx="4572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indent="0"/>
            <a:r>
              <a:rPr lang="en-US" altLang="ko-KR" sz="1000" dirty="0">
                <a:solidFill>
                  <a:schemeClr val="tx1"/>
                </a:solidFill>
              </a:rPr>
              <a:t>Note that multi-APs [3] (that </a:t>
            </a:r>
            <a:r>
              <a:rPr lang="en-US" altLang="ko-KR" sz="1000" dirty="0" smtClean="0">
                <a:solidFill>
                  <a:schemeClr val="tx1"/>
                </a:solidFill>
              </a:rPr>
              <a:t>may target </a:t>
            </a:r>
            <a:r>
              <a:rPr lang="en-US" altLang="ko-KR" sz="1000" dirty="0">
                <a:solidFill>
                  <a:schemeClr val="tx1"/>
                </a:solidFill>
              </a:rPr>
              <a:t>a large home, e.g. 16.7 x 16.7m, home network use case) can extend the coverage but it may have high cost and delay issue by multi-hops (degraded rate)</a:t>
            </a:r>
          </a:p>
        </p:txBody>
      </p:sp>
    </p:spTree>
    <p:extLst>
      <p:ext uri="{BB962C8B-B14F-4D97-AF65-F5344CB8AC3E}">
        <p14:creationId xmlns:p14="http://schemas.microsoft.com/office/powerpoint/2010/main" val="91533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제목 1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EHT </a:t>
            </a:r>
            <a:r>
              <a:rPr lang="en-US" altLang="ko-KR" dirty="0"/>
              <a:t>additional candidate </a:t>
            </a:r>
            <a:r>
              <a:rPr lang="en-US" altLang="ko-KR" dirty="0" smtClean="0"/>
              <a:t>features</a:t>
            </a:r>
            <a:br>
              <a:rPr lang="en-US" altLang="ko-KR" dirty="0" smtClean="0"/>
            </a:br>
            <a:r>
              <a:rPr lang="en-US" altLang="ko-KR" dirty="0" smtClean="0"/>
              <a:t>: HARQ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1932578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Candidate </a:t>
            </a:r>
            <a:r>
              <a:rPr lang="en-US" altLang="ko-KR" dirty="0" smtClean="0"/>
              <a:t>approach: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u="sng" dirty="0" smtClean="0"/>
              <a:t>An aggressive MCS &amp; PHY combining by HARQ can reduce the TX airtime, which potentially increases the BSS average throughput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HARQ ACK (PHY-level) may require shorter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time than ARQ ACK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SIFS based immediate response in Wi-Fi may be suitable for adopting HARQ scheme (e.g. better handling buffer management)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2018</a:t>
            </a:r>
            <a:endParaRPr lang="en-GB" dirty="0"/>
          </a:p>
        </p:txBody>
      </p:sp>
      <p:cxnSp>
        <p:nvCxnSpPr>
          <p:cNvPr id="7" name="직선 연결선 6"/>
          <p:cNvCxnSpPr>
            <a:stCxn id="8" idx="3"/>
          </p:cNvCxnSpPr>
          <p:nvPr/>
        </p:nvCxnSpPr>
        <p:spPr bwMode="auto">
          <a:xfrm>
            <a:off x="923696" y="4749250"/>
            <a:ext cx="754894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368736" y="4603056"/>
            <a:ext cx="554960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3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ARQ</a:t>
            </a:r>
            <a:endParaRPr kumimoji="1" lang="ko-KR" altLang="en-US" sz="13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199832" y="4248231"/>
            <a:ext cx="2019241" cy="501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A-MPDU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(N MPDUs)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3326894" y="4750574"/>
            <a:ext cx="369534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009023" y="4248382"/>
            <a:ext cx="1407220" cy="4988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A-MPDU – </a:t>
            </a:r>
            <a:r>
              <a:rPr kumimoji="0" lang="en-US" altLang="ko-K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</a:t>
            </a:r>
            <a:r>
              <a:rPr lang="en-US" altLang="ko-KR" sz="1000" dirty="0" err="1" smtClean="0">
                <a:solidFill>
                  <a:schemeClr val="tx1"/>
                </a:solidFill>
              </a:rPr>
              <a:t>eTx</a:t>
            </a: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(Nx0.1 MPDUs)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5524063" y="4747223"/>
            <a:ext cx="365602" cy="3831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6228184" y="4248382"/>
            <a:ext cx="1111221" cy="4988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A-MPDU – </a:t>
            </a:r>
            <a:r>
              <a:rPr lang="en-US" altLang="ko-KR" sz="1000" dirty="0" err="1" smtClean="0">
                <a:solidFill>
                  <a:schemeClr val="tx1"/>
                </a:solidFill>
              </a:rPr>
              <a:t>R</a:t>
            </a:r>
            <a:r>
              <a:rPr kumimoji="0" lang="en-US" altLang="ko-K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eTx</a:t>
            </a:r>
            <a:endParaRPr kumimoji="0" lang="en-US" altLang="ko-K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(Nx0.01  MPDUs)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직선 연결선 23"/>
          <p:cNvCxnSpPr>
            <a:stCxn id="25" idx="3"/>
          </p:cNvCxnSpPr>
          <p:nvPr/>
        </p:nvCxnSpPr>
        <p:spPr bwMode="auto">
          <a:xfrm flipV="1">
            <a:off x="983808" y="5875043"/>
            <a:ext cx="7620640" cy="125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308623" y="5741447"/>
            <a:ext cx="675185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3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HARQ</a:t>
            </a:r>
            <a:endParaRPr kumimoji="1" lang="ko-KR" altLang="en-US" sz="13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1199832" y="5386773"/>
            <a:ext cx="1373694" cy="501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HARQ PPDU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 smtClean="0">
                <a:solidFill>
                  <a:schemeClr val="tx1"/>
                </a:solidFill>
              </a:rPr>
              <a:t>(N HARQ bursts)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4764585" y="5384019"/>
            <a:ext cx="172215" cy="4988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BAR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2683378" y="5885956"/>
            <a:ext cx="158360" cy="37502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7" name="직선 화살표 연결선 36"/>
          <p:cNvCxnSpPr/>
          <p:nvPr/>
        </p:nvCxnSpPr>
        <p:spPr bwMode="auto">
          <a:xfrm>
            <a:off x="1199832" y="4141137"/>
            <a:ext cx="66845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3671547" y="3932532"/>
            <a:ext cx="660757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Air time</a:t>
            </a:r>
            <a:endParaRPr kumimoji="1" lang="ko-KR" altLang="en-US" sz="10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699312" y="5089309"/>
            <a:ext cx="660757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Air time</a:t>
            </a:r>
            <a:endParaRPr kumimoji="1" lang="ko-KR" altLang="en-US" sz="10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3158133" y="5385329"/>
            <a:ext cx="981819" cy="501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HARQ PPDU</a:t>
            </a:r>
            <a:r>
              <a:rPr kumimoji="0" lang="en-US" altLang="ko-K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-</a:t>
            </a:r>
            <a:r>
              <a:rPr lang="en-US" altLang="ko-KR" sz="1000" dirty="0" err="1" smtClean="0">
                <a:solidFill>
                  <a:schemeClr val="tx1"/>
                </a:solidFill>
              </a:rPr>
              <a:t>ReTx</a:t>
            </a:r>
            <a:r>
              <a:rPr lang="en-US" altLang="ko-KR" sz="1000" dirty="0" smtClean="0">
                <a:solidFill>
                  <a:schemeClr val="tx1"/>
                </a:solidFill>
              </a:rPr>
              <a:t> (N x 0.5 HARQ bursts)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4270943" y="5881167"/>
            <a:ext cx="158360" cy="37502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12124" y="6060164"/>
            <a:ext cx="1146746" cy="215444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800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HARQ ACK/NACKs</a:t>
            </a:r>
            <a:endParaRPr kumimoji="1" lang="ko-KR" altLang="en-US" sz="800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6839566" y="6086916"/>
            <a:ext cx="472558" cy="16927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A/N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 smtClean="0"/>
              <a:t>Jinsoo</a:t>
            </a:r>
            <a:r>
              <a:rPr lang="en-GB" altLang="ko-KR" dirty="0" smtClean="0"/>
              <a:t> Choi, LGE</a:t>
            </a:r>
            <a:endParaRPr lang="en-GB" altLang="ko-KR" dirty="0"/>
          </a:p>
        </p:txBody>
      </p:sp>
      <p:sp>
        <p:nvSpPr>
          <p:cNvPr id="42" name="직사각형 41"/>
          <p:cNvSpPr/>
          <p:nvPr/>
        </p:nvSpPr>
        <p:spPr>
          <a:xfrm>
            <a:off x="7456920" y="4747223"/>
            <a:ext cx="365602" cy="3831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87923" y="5971988"/>
            <a:ext cx="360996" cy="21544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800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A/N</a:t>
            </a:r>
            <a:endParaRPr kumimoji="1" lang="ko-KR" altLang="en-US" sz="800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178092" y="5964195"/>
            <a:ext cx="360996" cy="21544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800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A/N</a:t>
            </a:r>
            <a:endParaRPr kumimoji="1" lang="ko-KR" altLang="en-US" sz="800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561433" y="5469746"/>
            <a:ext cx="16930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chemeClr val="tx1"/>
                </a:solidFill>
              </a:rPr>
              <a:t>Exemplary HARQ procedure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5066565" y="5880751"/>
            <a:ext cx="365602" cy="3831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6" name="직선 화살표 연결선 45"/>
          <p:cNvCxnSpPr/>
          <p:nvPr/>
        </p:nvCxnSpPr>
        <p:spPr bwMode="auto">
          <a:xfrm>
            <a:off x="1199832" y="5294132"/>
            <a:ext cx="42323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1085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We present our view on EHT objectives and candidate features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We think the meaning of the objective with current candidate features is closer to BSS(/AP) peak throughput driven by MU rather than single link STA peak throughput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In addition, considering practical limitation, we provide additional objective/candidate features for improving </a:t>
            </a:r>
            <a:r>
              <a:rPr lang="en-US" altLang="ko-KR" dirty="0" smtClean="0"/>
              <a:t>BSS </a:t>
            </a:r>
            <a:r>
              <a:rPr lang="en-US" altLang="ko-KR" dirty="0" smtClean="0"/>
              <a:t>average throughput (or efficiency)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We </a:t>
            </a:r>
            <a:r>
              <a:rPr lang="en-US" altLang="ko-KR" dirty="0" smtClean="0"/>
              <a:t>suggest clearly defining the goal and objective of EHT based on required features/technologies discussion in the group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2018</a:t>
            </a:r>
            <a:endParaRPr lang="en-GB" dirty="0"/>
          </a:p>
        </p:txBody>
      </p:sp>
      <p:sp>
        <p:nvSpPr>
          <p:cNvPr id="7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 smtClean="0"/>
              <a:t>Jinsoo</a:t>
            </a:r>
            <a:r>
              <a:rPr lang="en-GB" altLang="ko-KR" dirty="0" smtClean="0"/>
              <a:t> Choi, LGE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9953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[</a:t>
            </a:r>
            <a:r>
              <a:rPr lang="en-US" altLang="ko-KR" sz="1800" dirty="0"/>
              <a:t>1] </a:t>
            </a:r>
            <a:r>
              <a:rPr lang="en-US" altLang="ko-KR" sz="1800" dirty="0" smtClean="0"/>
              <a:t>11-18-0789-10-0wng-extreme-throughput-802-11</a:t>
            </a:r>
          </a:p>
          <a:p>
            <a:r>
              <a:rPr lang="en-US" altLang="ko-KR" sz="1800" dirty="0" smtClean="0"/>
              <a:t>[</a:t>
            </a:r>
            <a:r>
              <a:rPr lang="en-US" altLang="ko-KR" sz="1800" dirty="0"/>
              <a:t>2] 11-18-0846-01-0wng-next-generation-phy-mac-in-sub-7ghz</a:t>
            </a:r>
            <a:endParaRPr lang="en-US" altLang="ko-KR" sz="1800" dirty="0" smtClean="0"/>
          </a:p>
          <a:p>
            <a:r>
              <a:rPr lang="en-US" altLang="ko-KR" sz="1800" dirty="0" smtClean="0"/>
              <a:t>[3] 11-18-0903-01-0wng-next-generation-home-use-case</a:t>
            </a:r>
          </a:p>
          <a:p>
            <a:r>
              <a:rPr lang="en-US" altLang="ko-KR" sz="1800" dirty="0" smtClean="0"/>
              <a:t>[4] 11-17-0784-00-0wng-wi-fi-enhancement-for-full-coverage-at-smart-home-part-i-coverage-investigation</a:t>
            </a:r>
          </a:p>
          <a:p>
            <a:r>
              <a:rPr lang="en-US" altLang="ko-KR" sz="1800" dirty="0" smtClean="0"/>
              <a:t>[5] 11-15-1095-10-00ax-ofdma-performance-in-11ax</a:t>
            </a:r>
          </a:p>
          <a:p>
            <a:r>
              <a:rPr lang="en-US" altLang="ko-KR" sz="1800" dirty="0"/>
              <a:t>[6] 11-18-857-00-Beyond 802.11ax - Throughput Enhancement Utilizing Multi-bands across 2.4 5 6GHz Bands</a:t>
            </a:r>
          </a:p>
          <a:p>
            <a:r>
              <a:rPr lang="en-US" altLang="ko-KR" sz="1800" dirty="0" smtClean="0"/>
              <a:t>[7] </a:t>
            </a:r>
            <a:r>
              <a:rPr lang="en-US" altLang="ko-KR" sz="1800" dirty="0"/>
              <a:t>11-13-0852-00-0hew-potential-approach-to-improve-wlan-bss-edge-performance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  </a:t>
            </a:r>
            <a:endParaRPr lang="ko-KR" altLang="en-US" sz="18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2018</a:t>
            </a:r>
            <a:endParaRPr lang="en-GB" dirty="0"/>
          </a:p>
        </p:txBody>
      </p:sp>
      <p:sp>
        <p:nvSpPr>
          <p:cNvPr id="7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 smtClean="0"/>
              <a:t>Jinsoo</a:t>
            </a:r>
            <a:r>
              <a:rPr lang="en-GB" altLang="ko-KR" dirty="0" smtClean="0"/>
              <a:t> Choi, LGE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62670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 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July, 2018</a:t>
            </a:r>
            <a:endParaRPr lang="en-GB" dirty="0"/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r>
              <a:rPr lang="en-US" altLang="ko-KR" dirty="0" smtClean="0"/>
              <a:t>This presentation :  </a:t>
            </a:r>
          </a:p>
          <a:p>
            <a:r>
              <a:rPr lang="en-US" altLang="ko-KR" dirty="0"/>
              <a:t>	provides our view on </a:t>
            </a:r>
            <a:r>
              <a:rPr lang="en-US" altLang="ko-KR" dirty="0" smtClean="0"/>
              <a:t>EHT </a:t>
            </a:r>
            <a:r>
              <a:rPr lang="en-US" altLang="ko-KR" dirty="0"/>
              <a:t>objectives and technologies </a:t>
            </a:r>
            <a:r>
              <a:rPr lang="en-US" altLang="ko-KR" dirty="0" smtClean="0"/>
              <a:t>with investigation of </a:t>
            </a:r>
            <a:r>
              <a:rPr lang="en-US" altLang="ko-KR" dirty="0"/>
              <a:t>current features under the </a:t>
            </a:r>
            <a:r>
              <a:rPr lang="en-US" altLang="ko-KR" dirty="0" smtClean="0"/>
              <a:t>objective </a:t>
            </a:r>
            <a:r>
              <a:rPr lang="en-US" altLang="ko-KR" dirty="0"/>
              <a:t>in [1] and additional features required from customer perspective </a:t>
            </a:r>
          </a:p>
          <a:p>
            <a:r>
              <a:rPr lang="en-US" altLang="ko-KR" dirty="0" smtClean="0"/>
              <a:t>	</a:t>
            </a:r>
          </a:p>
        </p:txBody>
      </p:sp>
      <p:sp>
        <p:nvSpPr>
          <p:cNvPr id="8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 smtClean="0"/>
              <a:t>Jinsoo</a:t>
            </a:r>
            <a:r>
              <a:rPr lang="en-GB" altLang="ko-KR" dirty="0" smtClean="0"/>
              <a:t> Choi, LGE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72419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In</a:t>
            </a:r>
            <a:r>
              <a:rPr lang="ko-KR" altLang="en-US" smtClean="0"/>
              <a:t> </a:t>
            </a:r>
            <a:r>
              <a:rPr lang="en-US" altLang="ko-KR" dirty="0" smtClean="0"/>
              <a:t>previous Warsaw meeting, EHT (Extreme high throughput) TIG was formed with the objective to increase peak throughput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Candidate features include but are not </a:t>
            </a:r>
            <a:r>
              <a:rPr lang="en-US" altLang="ko-KR" dirty="0"/>
              <a:t>limited to: </a:t>
            </a:r>
            <a:r>
              <a:rPr lang="en-US" altLang="ko-KR" dirty="0" smtClean="0"/>
              <a:t>320MHz bandwidth</a:t>
            </a:r>
            <a:r>
              <a:rPr lang="en-US" altLang="ko-KR" dirty="0"/>
              <a:t>, multiband aggregation and operation, and 16 spatial streams </a:t>
            </a:r>
            <a:r>
              <a:rPr lang="en-US" altLang="ko-KR" dirty="0" smtClean="0"/>
              <a:t>to </a:t>
            </a:r>
            <a:r>
              <a:rPr lang="en-US" altLang="ko-KR" dirty="0"/>
              <a:t>support high throughput applications such as video-over-WLAN, AR and </a:t>
            </a:r>
            <a:r>
              <a:rPr lang="en-US" altLang="ko-KR" dirty="0" smtClean="0"/>
              <a:t>VR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Those candidate features mainly focus on enhancing BSS/AP peak throughput, not much for </a:t>
            </a:r>
            <a:r>
              <a:rPr lang="en-US" altLang="ko-KR" dirty="0" smtClean="0"/>
              <a:t>improvement from STA because </a:t>
            </a:r>
            <a:r>
              <a:rPr lang="en-US" altLang="ko-KR" dirty="0" smtClean="0"/>
              <a:t>such wide bandwidth and high spatial streams are not easy to support at STA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Considering the Wi-Fi client devices have been significantly extended to many </a:t>
            </a:r>
            <a:r>
              <a:rPr lang="en-US" altLang="ko-KR" dirty="0" smtClean="0"/>
              <a:t>areas </a:t>
            </a:r>
            <a:r>
              <a:rPr lang="en-US" altLang="ko-KR" dirty="0" smtClean="0"/>
              <a:t>for years (smartphone/pad, home appliance, home agent/robot, AR/VR device, etc.), we think the post 11ax (EHT) should also take into account enhancement from STA</a:t>
            </a:r>
            <a:r>
              <a:rPr lang="ko-KR" altLang="en-US" smtClean="0"/>
              <a:t> </a:t>
            </a:r>
            <a:r>
              <a:rPr lang="en-US" altLang="ko-KR" dirty="0" smtClean="0"/>
              <a:t>aspect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2018</a:t>
            </a:r>
            <a:endParaRPr lang="en-GB" dirty="0"/>
          </a:p>
        </p:txBody>
      </p:sp>
      <p:sp>
        <p:nvSpPr>
          <p:cNvPr id="7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 smtClean="0"/>
              <a:t>Jinsoo</a:t>
            </a:r>
            <a:r>
              <a:rPr lang="en-GB" altLang="ko-KR" dirty="0" smtClean="0"/>
              <a:t> Choi, LGE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45557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70991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View on EHT </a:t>
            </a:r>
            <a:r>
              <a:rPr lang="en-US" altLang="ko-KR" dirty="0"/>
              <a:t>current </a:t>
            </a:r>
            <a:r>
              <a:rPr lang="en-US" altLang="ko-KR" dirty="0" smtClean="0"/>
              <a:t>candidate features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 </a:t>
            </a:r>
            <a:r>
              <a:rPr lang="en-US" altLang="ko-KR" dirty="0" smtClean="0"/>
              <a:t>by Peak </a:t>
            </a:r>
            <a:r>
              <a:rPr lang="en-US" altLang="ko-KR" dirty="0"/>
              <a:t>Throughput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8840"/>
            <a:ext cx="7770813" cy="4032448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High level consideration on the current EHT candidate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320MHz</a:t>
            </a:r>
            <a:endParaRPr lang="en-US" altLang="ko-KR" sz="1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Various band </a:t>
            </a:r>
            <a:r>
              <a:rPr lang="en-US" altLang="ko-KR" sz="1400" dirty="0" smtClean="0"/>
              <a:t>composition is </a:t>
            </a:r>
            <a:r>
              <a:rPr lang="en-US" altLang="ko-KR" sz="1400" dirty="0"/>
              <a:t>possible to support 320MHz </a:t>
            </a:r>
            <a:r>
              <a:rPr lang="en-US" altLang="ko-KR" sz="1400" dirty="0" smtClean="0"/>
              <a:t>bandwidth, e.g. 320MHz, 160MHz+160MHz, 80MHz+80MHz+80MHz+80MHz, etc.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We </a:t>
            </a:r>
            <a:r>
              <a:rPr lang="en-US" altLang="ko-KR" sz="1400" dirty="0"/>
              <a:t>can re-use 11ax </a:t>
            </a:r>
            <a:r>
              <a:rPr lang="en-US" altLang="ko-KR" sz="1400" dirty="0" smtClean="0"/>
              <a:t>OFDM numerology </a:t>
            </a:r>
            <a:r>
              <a:rPr lang="en-US" altLang="ko-KR" sz="1400" dirty="0"/>
              <a:t>(80MHz/160MHz tone plan) or may </a:t>
            </a:r>
            <a:r>
              <a:rPr lang="en-US" altLang="ko-KR" sz="1400" dirty="0" smtClean="0"/>
              <a:t>define a new one if </a:t>
            </a:r>
            <a:r>
              <a:rPr lang="en-US" altLang="ko-KR" sz="1400" dirty="0" smtClean="0"/>
              <a:t>needed</a:t>
            </a:r>
            <a:endParaRPr lang="en-US" altLang="ko-KR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16 Spatial </a:t>
            </a:r>
            <a:r>
              <a:rPr lang="en-US" altLang="ko-KR" sz="1400" dirty="0" smtClean="0"/>
              <a:t>Stream (SS)</a:t>
            </a:r>
            <a:endParaRPr lang="en-US" altLang="ko-KR" sz="1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Required LTF symbols and feedback overhead for 16 SS may not be trivial amount considering 11ax OFDM numerology, so we may need to consider a compact design</a:t>
            </a:r>
            <a:endParaRPr lang="en-US" altLang="ko-KR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Multi-band aggregation/operation (MBAO)</a:t>
            </a:r>
            <a:endParaRPr lang="en-US" altLang="ko-KR" sz="1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New preamble punctured patterns that improves </a:t>
            </a:r>
            <a:r>
              <a:rPr lang="en-US" altLang="ko-KR" sz="1400" dirty="0" smtClean="0"/>
              <a:t>11ax may be designed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Channel access using multiple primary channels may be considered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Our view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Those features are </a:t>
            </a:r>
            <a:r>
              <a:rPr lang="en-US" altLang="ko-KR" sz="1400" dirty="0" smtClean="0"/>
              <a:t>much </a:t>
            </a:r>
            <a:r>
              <a:rPr lang="en-US" altLang="ko-KR" sz="1400" dirty="0" smtClean="0"/>
              <a:t>focusing on BSS/AP peak increase </a:t>
            </a:r>
            <a:r>
              <a:rPr lang="en-US" altLang="ko-KR" sz="1400" dirty="0" smtClean="0"/>
              <a:t>by straightforward HW extension </a:t>
            </a:r>
            <a:r>
              <a:rPr lang="en-US" altLang="ko-KR" sz="1400" dirty="0" smtClean="0"/>
              <a:t>that may not be easy for STA side, so</a:t>
            </a:r>
            <a:r>
              <a:rPr lang="en-US" altLang="ko-KR" sz="1400" dirty="0" smtClean="0"/>
              <a:t> the gain will be mainly driven by MU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MU </a:t>
            </a:r>
            <a:r>
              <a:rPr lang="en-US" altLang="ko-KR" sz="1400" dirty="0" smtClean="0"/>
              <a:t>features like MU-MIMO can be helpful (e.g. less contention) but we can not guarantee to always use those features depending on channel condition and device capability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2018</a:t>
            </a:r>
            <a:endParaRPr lang="en-GB" dirty="0"/>
          </a:p>
        </p:txBody>
      </p:sp>
      <p:sp>
        <p:nvSpPr>
          <p:cNvPr id="7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 smtClean="0"/>
              <a:t>Jinsoo</a:t>
            </a:r>
            <a:r>
              <a:rPr lang="en-GB" altLang="ko-KR" dirty="0" smtClean="0"/>
              <a:t> Choi, LGE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45955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모서리가 둥근 직사각형 53"/>
          <p:cNvSpPr/>
          <p:nvPr/>
        </p:nvSpPr>
        <p:spPr>
          <a:xfrm>
            <a:off x="4455740" y="3656677"/>
            <a:ext cx="1556837" cy="98511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Required objectives and candidate features </a:t>
            </a:r>
            <a:br>
              <a:rPr lang="en-US" altLang="ko-KR" dirty="0" smtClean="0"/>
            </a:br>
            <a:r>
              <a:rPr lang="en-US" altLang="ko-KR" dirty="0" smtClean="0"/>
              <a:t>for EHT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2018</a:t>
            </a:r>
            <a:endParaRPr lang="en-GB" dirty="0"/>
          </a:p>
        </p:txBody>
      </p:sp>
      <p:sp>
        <p:nvSpPr>
          <p:cNvPr id="93" name="모서리가 둥근 직사각형 92"/>
          <p:cNvSpPr/>
          <p:nvPr/>
        </p:nvSpPr>
        <p:spPr bwMode="auto">
          <a:xfrm>
            <a:off x="1860943" y="2526721"/>
            <a:ext cx="1512168" cy="788649"/>
          </a:xfrm>
          <a:prstGeom prst="roundRect">
            <a:avLst/>
          </a:prstGeom>
          <a:noFill/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251783" y="2770363"/>
            <a:ext cx="744114" cy="307777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4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AR/VR</a:t>
            </a:r>
          </a:p>
        </p:txBody>
      </p:sp>
      <p:sp>
        <p:nvSpPr>
          <p:cNvPr id="105" name="모서리가 둥근 직사각형 104"/>
          <p:cNvSpPr/>
          <p:nvPr/>
        </p:nvSpPr>
        <p:spPr bwMode="auto">
          <a:xfrm>
            <a:off x="246643" y="1988840"/>
            <a:ext cx="3117224" cy="387693"/>
          </a:xfrm>
          <a:prstGeom prst="roundRect">
            <a:avLst/>
          </a:prstGeom>
          <a:solidFill>
            <a:srgbClr val="FFFFFF">
              <a:lumMod val="95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Customer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Needs</a:t>
            </a:r>
            <a:endParaRPr kumimoji="1" lang="ko-KR" alt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06" name="모서리가 둥근 직사각형 105"/>
          <p:cNvSpPr/>
          <p:nvPr/>
        </p:nvSpPr>
        <p:spPr bwMode="auto">
          <a:xfrm>
            <a:off x="4263471" y="1988840"/>
            <a:ext cx="1892705" cy="387693"/>
          </a:xfrm>
          <a:prstGeom prst="roundRect">
            <a:avLst/>
          </a:prstGeom>
          <a:solidFill>
            <a:srgbClr val="FFFFFF">
              <a:lumMod val="95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Required </a:t>
            </a:r>
            <a:r>
              <a:rPr kumimoji="1" lang="en-US" altLang="ko-KR" sz="1400" b="1" kern="0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Objectives</a:t>
            </a:r>
            <a:endParaRPr kumimoji="1" lang="ko-KR" alt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955857" y="2485489"/>
            <a:ext cx="1366080" cy="4001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>
            <a:defPPr>
              <a:defRPr lang="ko-KR"/>
            </a:defPPr>
            <a:lvl1pPr>
              <a:defRPr sz="1000" b="1">
                <a:solidFill>
                  <a:srgbClr val="00B050"/>
                </a:solidFill>
              </a:defRPr>
            </a:lvl1pPr>
          </a:lstStyle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dirty="0">
                <a:latin typeface="Arial" pitchFamily="34" charset="0"/>
                <a:ea typeface="돋움" pitchFamily="50" charset="-127"/>
              </a:rPr>
              <a:t>Raw rate </a:t>
            </a:r>
            <a:r>
              <a:rPr kumimoji="1" lang="en-US" altLang="ko-KR" dirty="0" smtClean="0">
                <a:latin typeface="Arial" pitchFamily="34" charset="0"/>
                <a:ea typeface="돋움" pitchFamily="50" charset="-127"/>
              </a:rPr>
              <a:t>20Gbps~, </a:t>
            </a:r>
            <a:endParaRPr kumimoji="1" lang="en-US" altLang="ko-KR" dirty="0">
              <a:latin typeface="Arial" pitchFamily="34" charset="0"/>
              <a:ea typeface="돋움" pitchFamily="50" charset="-127"/>
            </a:endParaRP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dirty="0" smtClean="0">
                <a:latin typeface="Arial" pitchFamily="34" charset="0"/>
                <a:ea typeface="돋움" pitchFamily="50" charset="-127"/>
              </a:rPr>
              <a:t>5~10ms [2]</a:t>
            </a:r>
            <a:endParaRPr kumimoji="1" lang="en-US" altLang="ko-KR" baseline="30000" dirty="0"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11" name="모서리가 둥근 직사각형 110"/>
          <p:cNvSpPr/>
          <p:nvPr/>
        </p:nvSpPr>
        <p:spPr bwMode="auto">
          <a:xfrm>
            <a:off x="1850196" y="3401920"/>
            <a:ext cx="1512168" cy="788649"/>
          </a:xfrm>
          <a:prstGeom prst="roundRect">
            <a:avLst/>
          </a:prstGeom>
          <a:noFill/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1964570" y="3664074"/>
            <a:ext cx="1226554" cy="307777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4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4K/8K Video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2190679" y="3376042"/>
            <a:ext cx="918842" cy="4001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dirty="0" smtClean="0">
                <a:solidFill>
                  <a:srgbClr val="00B050"/>
                </a:solidFill>
                <a:latin typeface="Arial" pitchFamily="34" charset="0"/>
                <a:ea typeface="돋움" pitchFamily="50" charset="-127"/>
              </a:rPr>
              <a:t>6~23Gbps, 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dirty="0" smtClean="0">
                <a:solidFill>
                  <a:srgbClr val="00B050"/>
                </a:solidFill>
                <a:latin typeface="Arial" pitchFamily="34" charset="0"/>
                <a:ea typeface="돋움" pitchFamily="50" charset="-127"/>
              </a:rPr>
              <a:t>10~20ms [2]</a:t>
            </a:r>
            <a:endParaRPr kumimoji="1" lang="en-US" altLang="ko-KR" sz="1000" b="1" baseline="30000" dirty="0" smtClean="0">
              <a:solidFill>
                <a:srgbClr val="00B05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19" name="모서리가 둥근 직사각형 118"/>
          <p:cNvSpPr/>
          <p:nvPr/>
        </p:nvSpPr>
        <p:spPr bwMode="auto">
          <a:xfrm>
            <a:off x="1827817" y="4281455"/>
            <a:ext cx="1512168" cy="746036"/>
          </a:xfrm>
          <a:prstGeom prst="roundRect">
            <a:avLst/>
          </a:prstGeom>
          <a:noFill/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marR="0" lvl="0" indent="-90488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1" lang="ko-KR" alt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842530" y="4389247"/>
            <a:ext cx="1482420" cy="52322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4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Home Agent/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4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Robotics 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1795923" y="4264521"/>
            <a:ext cx="1590500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dirty="0" err="1" smtClean="0">
                <a:solidFill>
                  <a:srgbClr val="00B050"/>
                </a:solidFill>
                <a:latin typeface="Arial" pitchFamily="34" charset="0"/>
                <a:ea typeface="돋움" pitchFamily="50" charset="-127"/>
              </a:rPr>
              <a:t>Agg</a:t>
            </a:r>
            <a:r>
              <a:rPr kumimoji="1" lang="en-US" altLang="ko-KR" sz="1000" b="1" dirty="0" smtClean="0">
                <a:solidFill>
                  <a:srgbClr val="00B050"/>
                </a:solidFill>
                <a:latin typeface="Arial" pitchFamily="34" charset="0"/>
                <a:ea typeface="돋움" pitchFamily="50" charset="-127"/>
              </a:rPr>
              <a:t>. UL throughput [3]</a:t>
            </a:r>
            <a:endParaRPr kumimoji="1" lang="en-US" altLang="ko-KR" sz="1000" b="1" baseline="30000" dirty="0" smtClean="0">
              <a:solidFill>
                <a:srgbClr val="00B05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22" name="직선 화살표 연결선 21"/>
          <p:cNvCxnSpPr>
            <a:stCxn id="93" idx="3"/>
            <a:endCxn id="97" idx="1"/>
          </p:cNvCxnSpPr>
          <p:nvPr/>
        </p:nvCxnSpPr>
        <p:spPr bwMode="auto">
          <a:xfrm>
            <a:off x="3373111" y="2921046"/>
            <a:ext cx="899097" cy="12798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직선 화살표 연결선 62"/>
          <p:cNvCxnSpPr>
            <a:stCxn id="111" idx="3"/>
            <a:endCxn id="97" idx="1"/>
          </p:cNvCxnSpPr>
          <p:nvPr/>
        </p:nvCxnSpPr>
        <p:spPr bwMode="auto">
          <a:xfrm>
            <a:off x="3362364" y="3796245"/>
            <a:ext cx="909844" cy="4046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모서리가 둥근 직사각형 80"/>
          <p:cNvSpPr/>
          <p:nvPr/>
        </p:nvSpPr>
        <p:spPr bwMode="auto">
          <a:xfrm>
            <a:off x="1818921" y="5157192"/>
            <a:ext cx="1512168" cy="746036"/>
          </a:xfrm>
          <a:prstGeom prst="roundRect">
            <a:avLst/>
          </a:prstGeom>
          <a:noFill/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marR="0" lvl="0" indent="-90488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1" lang="ko-KR" alt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905642" y="5264984"/>
            <a:ext cx="1482420" cy="52322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4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Wi-Fi Service Quality</a:t>
            </a:r>
            <a:endParaRPr kumimoji="1" lang="en-US" altLang="ko-KR" sz="14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633522" y="5104234"/>
            <a:ext cx="1896673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dirty="0" smtClean="0">
                <a:solidFill>
                  <a:srgbClr val="00B050"/>
                </a:solidFill>
                <a:latin typeface="Arial" pitchFamily="34" charset="0"/>
                <a:ea typeface="돋움" pitchFamily="50" charset="-127"/>
              </a:rPr>
              <a:t>Guaranteed performance [4]</a:t>
            </a:r>
            <a:endParaRPr kumimoji="1" lang="en-US" altLang="ko-KR" sz="1000" b="1" baseline="30000" dirty="0" smtClean="0">
              <a:solidFill>
                <a:srgbClr val="00B05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99" name="직선 화살표 연결선 98"/>
          <p:cNvCxnSpPr>
            <a:stCxn id="119" idx="3"/>
            <a:endCxn id="97" idx="1"/>
          </p:cNvCxnSpPr>
          <p:nvPr/>
        </p:nvCxnSpPr>
        <p:spPr bwMode="auto">
          <a:xfrm flipV="1">
            <a:off x="3339985" y="4200886"/>
            <a:ext cx="932223" cy="45358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직선 화살표 연결선 99"/>
          <p:cNvCxnSpPr>
            <a:stCxn id="81" idx="3"/>
            <a:endCxn id="97" idx="1"/>
          </p:cNvCxnSpPr>
          <p:nvPr/>
        </p:nvCxnSpPr>
        <p:spPr bwMode="auto">
          <a:xfrm flipV="1">
            <a:off x="3331089" y="4200886"/>
            <a:ext cx="941119" cy="1329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6860799" y="2379360"/>
            <a:ext cx="806631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13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320MHz</a:t>
            </a:r>
            <a:endParaRPr kumimoji="1" lang="ko-KR" altLang="en-US" sz="13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850579" y="2724493"/>
            <a:ext cx="1585690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13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16-Spatial Stream</a:t>
            </a:r>
            <a:endParaRPr kumimoji="1" lang="ko-KR" altLang="en-US" sz="13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6861155" y="3050665"/>
            <a:ext cx="2105320" cy="492443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13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Multi-band Aggregation/</a:t>
            </a:r>
          </a:p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13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Operation</a:t>
            </a:r>
            <a:endParaRPr kumimoji="1" lang="ko-KR" altLang="en-US" sz="13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859920" y="4581763"/>
            <a:ext cx="2038512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1300" b="1" dirty="0" smtClean="0">
                <a:solidFill>
                  <a:schemeClr val="tx1"/>
                </a:solidFill>
                <a:latin typeface="Arial" pitchFamily="34" charset="0"/>
                <a:ea typeface="돋움" pitchFamily="50" charset="-127"/>
              </a:rPr>
              <a:t>Scheduled Channel Access for 6GHz </a:t>
            </a:r>
            <a:endParaRPr kumimoji="1" lang="ko-KR" altLang="en-US" sz="1300" b="1" dirty="0" err="1" smtClean="0">
              <a:solidFill>
                <a:schemeClr val="tx1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6867682" y="4275262"/>
            <a:ext cx="1688476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13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Flexible DL and UL</a:t>
            </a:r>
            <a:endParaRPr kumimoji="1" lang="ko-KR" altLang="en-US" sz="13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6860062" y="5098265"/>
            <a:ext cx="675185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13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HARQ</a:t>
            </a:r>
            <a:endParaRPr kumimoji="1" lang="ko-KR" altLang="en-US" sz="13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97" name="모서리가 둥근 직사각형 96"/>
          <p:cNvSpPr/>
          <p:nvPr/>
        </p:nvSpPr>
        <p:spPr bwMode="auto">
          <a:xfrm>
            <a:off x="4272208" y="2526722"/>
            <a:ext cx="1883968" cy="3348328"/>
          </a:xfrm>
          <a:prstGeom prst="roundRect">
            <a:avLst/>
          </a:prstGeom>
          <a:noFill/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marR="0" lvl="0" indent="-90488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1" lang="ko-KR" alt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87" name="모서리가 둥근 직사각형 186"/>
          <p:cNvSpPr/>
          <p:nvPr/>
        </p:nvSpPr>
        <p:spPr bwMode="auto">
          <a:xfrm>
            <a:off x="6735347" y="1988840"/>
            <a:ext cx="2157133" cy="387693"/>
          </a:xfrm>
          <a:prstGeom prst="roundRect">
            <a:avLst/>
          </a:prstGeom>
          <a:solidFill>
            <a:srgbClr val="FFFFFF">
              <a:lumMod val="95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Candidate </a:t>
            </a:r>
            <a:r>
              <a:rPr kumimoji="1" lang="en-US" altLang="ko-KR" sz="1400" b="1" kern="0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Features</a:t>
            </a:r>
            <a:endParaRPr kumimoji="1" lang="ko-KR" alt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8" name="왼쪽 중괄호 17"/>
          <p:cNvSpPr/>
          <p:nvPr/>
        </p:nvSpPr>
        <p:spPr bwMode="auto">
          <a:xfrm>
            <a:off x="6719751" y="2559158"/>
            <a:ext cx="129369" cy="155322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왼쪽 중괄호 61"/>
          <p:cNvSpPr/>
          <p:nvPr/>
        </p:nvSpPr>
        <p:spPr bwMode="auto">
          <a:xfrm>
            <a:off x="6725805" y="4382957"/>
            <a:ext cx="141877" cy="154199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378795" y="3670126"/>
            <a:ext cx="1710726" cy="92333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8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(BSS) </a:t>
            </a:r>
            <a:r>
              <a:rPr kumimoji="1" lang="en-US" altLang="ko-KR" sz="18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Peak &amp; 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8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Average 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8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Throughput</a:t>
            </a:r>
          </a:p>
        </p:txBody>
      </p:sp>
      <p:grpSp>
        <p:nvGrpSpPr>
          <p:cNvPr id="53" name="그룹 52"/>
          <p:cNvGrpSpPr/>
          <p:nvPr/>
        </p:nvGrpSpPr>
        <p:grpSpPr>
          <a:xfrm>
            <a:off x="4597570" y="2883185"/>
            <a:ext cx="1275056" cy="669628"/>
            <a:chOff x="3624919" y="4003970"/>
            <a:chExt cx="1275056" cy="669628"/>
          </a:xfrm>
        </p:grpSpPr>
        <p:sp>
          <p:nvSpPr>
            <p:cNvPr id="75" name="TextBox 74"/>
            <p:cNvSpPr txBox="1"/>
            <p:nvPr/>
          </p:nvSpPr>
          <p:spPr>
            <a:xfrm>
              <a:off x="3766686" y="4003970"/>
              <a:ext cx="784189" cy="292388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300" b="1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① </a:t>
              </a:r>
              <a:r>
                <a:rPr kumimoji="1" lang="en-US" altLang="ko-KR" sz="1300" b="1" dirty="0" smtClean="0">
                  <a:solidFill>
                    <a:srgbClr val="FF0000"/>
                  </a:solidFill>
                  <a:latin typeface="Arial" pitchFamily="34" charset="0"/>
                  <a:ea typeface="돋움" pitchFamily="50" charset="-127"/>
                </a:rPr>
                <a:t>Peak</a:t>
              </a:r>
              <a:endParaRPr kumimoji="1" lang="ko-KR" altLang="en-US" sz="1300" b="1" dirty="0" err="1" smtClean="0">
                <a:solidFill>
                  <a:srgbClr val="FF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3624919" y="4273488"/>
              <a:ext cx="1275056" cy="400110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>
              <a:defPPr>
                <a:defRPr lang="ko-KR"/>
              </a:defPPr>
              <a:lvl1pPr>
                <a:defRPr sz="1000" b="1">
                  <a:solidFill>
                    <a:srgbClr val="00B050"/>
                  </a:solidFill>
                </a:defRPr>
              </a:lvl1pPr>
            </a:lstStyle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dirty="0" smtClean="0">
                  <a:solidFill>
                    <a:schemeClr val="tx1"/>
                  </a:solidFill>
                  <a:latin typeface="Arial" pitchFamily="34" charset="0"/>
                  <a:ea typeface="돋움" pitchFamily="50" charset="-127"/>
                </a:rPr>
                <a:t>Antenna/BW/MCS 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dirty="0" smtClean="0">
                  <a:solidFill>
                    <a:schemeClr val="tx1"/>
                  </a:solidFill>
                  <a:latin typeface="Arial" pitchFamily="34" charset="0"/>
                  <a:ea typeface="돋움" pitchFamily="50" charset="-127"/>
                </a:rPr>
                <a:t>extension</a:t>
              </a:r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4377195" y="5054108"/>
            <a:ext cx="1713931" cy="4001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>
            <a:defPPr>
              <a:defRPr lang="ko-KR"/>
            </a:defPPr>
            <a:lvl1pPr>
              <a:defRPr sz="1000" b="1">
                <a:solidFill>
                  <a:srgbClr val="00B050"/>
                </a:solidFill>
              </a:defRPr>
            </a:lvl1pPr>
          </a:lstStyle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dirty="0" smtClean="0">
                <a:solidFill>
                  <a:schemeClr val="tx1"/>
                </a:solidFill>
                <a:latin typeface="Arial" pitchFamily="34" charset="0"/>
                <a:ea typeface="돋움" pitchFamily="50" charset="-127"/>
              </a:rPr>
              <a:t>Control/Flexibility/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dirty="0" err="1" smtClean="0">
                <a:solidFill>
                  <a:schemeClr val="tx1"/>
                </a:solidFill>
                <a:latin typeface="Arial" pitchFamily="34" charset="0"/>
                <a:ea typeface="돋움" pitchFamily="50" charset="-127"/>
              </a:rPr>
              <a:t>Tx</a:t>
            </a:r>
            <a:r>
              <a:rPr kumimoji="1" lang="en-US" altLang="ko-KR" dirty="0" smtClean="0">
                <a:solidFill>
                  <a:schemeClr val="tx1"/>
                </a:solidFill>
                <a:latin typeface="Arial" pitchFamily="34" charset="0"/>
                <a:ea typeface="돋움" pitchFamily="50" charset="-127"/>
              </a:rPr>
              <a:t> opportunity extension</a:t>
            </a:r>
          </a:p>
        </p:txBody>
      </p:sp>
      <p:sp>
        <p:nvSpPr>
          <p:cNvPr id="51" name="TextBox 50"/>
          <p:cNvSpPr txBox="1"/>
          <p:nvPr/>
        </p:nvSpPr>
        <p:spPr>
          <a:xfrm rot="21547290">
            <a:off x="4667544" y="4787196"/>
            <a:ext cx="1041182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3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② </a:t>
            </a:r>
            <a:r>
              <a:rPr kumimoji="1" lang="en-US" altLang="ko-KR" sz="1300" b="1" dirty="0" smtClean="0">
                <a:solidFill>
                  <a:srgbClr val="FF0000"/>
                </a:solidFill>
                <a:latin typeface="Arial" pitchFamily="34" charset="0"/>
                <a:ea typeface="돋움" pitchFamily="50" charset="-127"/>
              </a:rPr>
              <a:t>Average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850579" y="3604663"/>
            <a:ext cx="1101584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13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4096-QAM</a:t>
            </a:r>
            <a:r>
              <a:rPr kumimoji="1" lang="en-US" altLang="ko-KR" sz="1300" b="1" baseline="30000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1)</a:t>
            </a:r>
            <a:endParaRPr kumimoji="1" lang="ko-KR" altLang="en-US" sz="13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4033" y="6259969"/>
            <a:ext cx="2162772" cy="21544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800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1) Adopted in cable network (DOCSIS 3.1)</a:t>
            </a:r>
            <a:endParaRPr kumimoji="1" lang="ko-KR" altLang="en-US" sz="800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16" name="그룹 15"/>
          <p:cNvGrpSpPr/>
          <p:nvPr/>
        </p:nvGrpSpPr>
        <p:grpSpPr>
          <a:xfrm flipH="1" flipV="1">
            <a:off x="7449447" y="3936469"/>
            <a:ext cx="82902" cy="188363"/>
            <a:chOff x="9324528" y="3446781"/>
            <a:chExt cx="149371" cy="378115"/>
          </a:xfrm>
          <a:solidFill>
            <a:schemeClr val="bg1">
              <a:lumMod val="65000"/>
            </a:schemeClr>
          </a:solidFill>
        </p:grpSpPr>
        <p:sp>
          <p:nvSpPr>
            <p:cNvPr id="15" name="타원 14"/>
            <p:cNvSpPr/>
            <p:nvPr/>
          </p:nvSpPr>
          <p:spPr>
            <a:xfrm>
              <a:off x="9324528" y="3446781"/>
              <a:ext cx="144016" cy="15884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3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타원 63"/>
            <p:cNvSpPr/>
            <p:nvPr/>
          </p:nvSpPr>
          <p:spPr>
            <a:xfrm>
              <a:off x="9329883" y="3666053"/>
              <a:ext cx="144016" cy="15884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3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6859920" y="5423285"/>
            <a:ext cx="1327608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13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Spatial Reuse </a:t>
            </a:r>
            <a:endParaRPr kumimoji="1" lang="ko-KR" altLang="en-US" sz="13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3690586" y="3245036"/>
            <a:ext cx="3609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ko-KR" sz="14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①</a:t>
            </a:r>
            <a:endParaRPr lang="ko-KR" altLang="en-US" sz="1400"/>
          </a:p>
        </p:txBody>
      </p:sp>
      <p:sp>
        <p:nvSpPr>
          <p:cNvPr id="102" name="직사각형 101"/>
          <p:cNvSpPr/>
          <p:nvPr/>
        </p:nvSpPr>
        <p:spPr>
          <a:xfrm>
            <a:off x="3547750" y="3664073"/>
            <a:ext cx="3609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ko-KR" sz="14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①</a:t>
            </a:r>
            <a:endParaRPr lang="ko-KR" altLang="en-US" sz="1400"/>
          </a:p>
        </p:txBody>
      </p:sp>
      <p:sp>
        <p:nvSpPr>
          <p:cNvPr id="52" name="직사각형 51"/>
          <p:cNvSpPr/>
          <p:nvPr/>
        </p:nvSpPr>
        <p:spPr>
          <a:xfrm>
            <a:off x="3554181" y="4418857"/>
            <a:ext cx="38980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ko-KR" sz="14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②</a:t>
            </a:r>
            <a:endParaRPr lang="ko-KR" altLang="en-US" sz="1400"/>
          </a:p>
        </p:txBody>
      </p:sp>
      <p:sp>
        <p:nvSpPr>
          <p:cNvPr id="103" name="직사각형 102"/>
          <p:cNvSpPr/>
          <p:nvPr/>
        </p:nvSpPr>
        <p:spPr>
          <a:xfrm>
            <a:off x="3677046" y="4847049"/>
            <a:ext cx="3609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ko-KR" sz="14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②</a:t>
            </a:r>
            <a:endParaRPr lang="ko-KR" altLang="en-US" sz="1400"/>
          </a:p>
        </p:txBody>
      </p:sp>
      <p:pic>
        <p:nvPicPr>
          <p:cNvPr id="108" name="Picture 2" descr="http://files.technobezz.com/files/uploads/2016/03/lg-360-v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10626" t="28813" r="11535" b="23952"/>
          <a:stretch>
            <a:fillRect/>
          </a:stretch>
        </p:blipFill>
        <p:spPr bwMode="auto">
          <a:xfrm>
            <a:off x="880588" y="3199430"/>
            <a:ext cx="805857" cy="275036"/>
          </a:xfrm>
          <a:prstGeom prst="rect">
            <a:avLst/>
          </a:prstGeom>
          <a:noFill/>
        </p:spPr>
      </p:pic>
      <p:pic>
        <p:nvPicPr>
          <p:cNvPr id="109" name="그림 10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849" y="2760421"/>
            <a:ext cx="773431" cy="391319"/>
          </a:xfrm>
          <a:prstGeom prst="rect">
            <a:avLst/>
          </a:prstGeom>
        </p:spPr>
      </p:pic>
      <p:pic>
        <p:nvPicPr>
          <p:cNvPr id="56" name="그림 5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911" y="4370584"/>
            <a:ext cx="727516" cy="501929"/>
          </a:xfrm>
          <a:prstGeom prst="rect">
            <a:avLst/>
          </a:prstGeom>
        </p:spPr>
      </p:pic>
      <p:grpSp>
        <p:nvGrpSpPr>
          <p:cNvPr id="61" name="그룹 60"/>
          <p:cNvGrpSpPr/>
          <p:nvPr/>
        </p:nvGrpSpPr>
        <p:grpSpPr>
          <a:xfrm>
            <a:off x="539552" y="3581197"/>
            <a:ext cx="831229" cy="549571"/>
            <a:chOff x="397076" y="3887541"/>
            <a:chExt cx="831229" cy="549571"/>
          </a:xfrm>
        </p:grpSpPr>
        <p:pic>
          <p:nvPicPr>
            <p:cNvPr id="114" name="Picture 8" descr="https://i.ytimg.com/vi/MZRWqNgc-_M/maxresdefault.jpg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 l="13880" t="3032" r="12819" b="8851"/>
            <a:stretch>
              <a:fillRect/>
            </a:stretch>
          </p:blipFill>
          <p:spPr bwMode="auto">
            <a:xfrm>
              <a:off x="429657" y="3897134"/>
              <a:ext cx="798648" cy="539978"/>
            </a:xfrm>
            <a:prstGeom prst="rect">
              <a:avLst/>
            </a:prstGeom>
            <a:noFill/>
          </p:spPr>
        </p:pic>
        <p:sp>
          <p:nvSpPr>
            <p:cNvPr id="58" name="직사각형 57"/>
            <p:cNvSpPr/>
            <p:nvPr/>
          </p:nvSpPr>
          <p:spPr>
            <a:xfrm>
              <a:off x="397076" y="3887541"/>
              <a:ext cx="144016" cy="1038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66" name="그룹 65"/>
          <p:cNvGrpSpPr/>
          <p:nvPr/>
        </p:nvGrpSpPr>
        <p:grpSpPr>
          <a:xfrm>
            <a:off x="302397" y="5275743"/>
            <a:ext cx="1369673" cy="658957"/>
            <a:chOff x="235068" y="5432117"/>
            <a:chExt cx="1275665" cy="604044"/>
          </a:xfrm>
        </p:grpSpPr>
        <p:pic>
          <p:nvPicPr>
            <p:cNvPr id="115" name="그림 114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35068" y="5435432"/>
              <a:ext cx="1275665" cy="600729"/>
            </a:xfrm>
            <a:prstGeom prst="rect">
              <a:avLst/>
            </a:prstGeom>
          </p:spPr>
        </p:pic>
        <p:sp>
          <p:nvSpPr>
            <p:cNvPr id="117" name="직사각형 116"/>
            <p:cNvSpPr/>
            <p:nvPr/>
          </p:nvSpPr>
          <p:spPr>
            <a:xfrm>
              <a:off x="1309468" y="5432117"/>
              <a:ext cx="144016" cy="1038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22" name="모서리가 둥근 직사각형 121"/>
          <p:cNvSpPr/>
          <p:nvPr/>
        </p:nvSpPr>
        <p:spPr>
          <a:xfrm>
            <a:off x="246643" y="2579018"/>
            <a:ext cx="1482774" cy="243851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70383" y="2435733"/>
            <a:ext cx="1173719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rgbClr val="0000FF"/>
                </a:solidFill>
                <a:latin typeface="Arial" panose="020B0604020202020204" pitchFamily="34" charset="0"/>
                <a:ea typeface="돋움" pitchFamily="50" charset="-127"/>
                <a:cs typeface="Arial" panose="020B0604020202020204" pitchFamily="34" charset="0"/>
              </a:rPr>
              <a:t>New Services</a:t>
            </a:r>
            <a:endParaRPr lang="ko-KR" altLang="en-US" sz="1200" b="1" dirty="0" smtClean="0">
              <a:solidFill>
                <a:srgbClr val="0000FF"/>
              </a:solidFill>
              <a:latin typeface="Arial" panose="020B0604020202020204" pitchFamily="34" charset="0"/>
              <a:ea typeface="돋움" pitchFamily="50" charset="-127"/>
              <a:cs typeface="Arial" panose="020B0604020202020204" pitchFamily="34" charset="0"/>
            </a:endParaRPr>
          </a:p>
        </p:txBody>
      </p:sp>
      <p:sp>
        <p:nvSpPr>
          <p:cNvPr id="123" name="모서리가 둥근 직사각형 122"/>
          <p:cNvSpPr/>
          <p:nvPr/>
        </p:nvSpPr>
        <p:spPr>
          <a:xfrm>
            <a:off x="236112" y="5148196"/>
            <a:ext cx="1482774" cy="87309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20159" y="5024209"/>
            <a:ext cx="939681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rgbClr val="0000FF"/>
                </a:solidFill>
                <a:latin typeface="Arial" panose="020B0604020202020204" pitchFamily="34" charset="0"/>
                <a:ea typeface="돋움" pitchFamily="50" charset="-127"/>
                <a:cs typeface="Arial" panose="020B0604020202020204" pitchFamily="34" charset="0"/>
              </a:rPr>
              <a:t>Pain Point</a:t>
            </a:r>
            <a:endParaRPr lang="ko-KR" altLang="en-US" sz="1200" b="1" dirty="0" smtClean="0">
              <a:solidFill>
                <a:srgbClr val="0000FF"/>
              </a:solidFill>
              <a:latin typeface="Arial" panose="020B0604020202020204" pitchFamily="34" charset="0"/>
              <a:ea typeface="돋움" pitchFamily="50" charset="-127"/>
              <a:cs typeface="Arial" panose="020B0604020202020204" pitchFamily="34" charset="0"/>
            </a:endParaRPr>
          </a:p>
        </p:txBody>
      </p:sp>
      <p:cxnSp>
        <p:nvCxnSpPr>
          <p:cNvPr id="68" name="직선 화살표 연결선 67"/>
          <p:cNvCxnSpPr/>
          <p:nvPr/>
        </p:nvCxnSpPr>
        <p:spPr bwMode="auto">
          <a:xfrm flipH="1" flipV="1">
            <a:off x="591249" y="5593023"/>
            <a:ext cx="289339" cy="2477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직선 화살표 연결선 123"/>
          <p:cNvCxnSpPr/>
          <p:nvPr/>
        </p:nvCxnSpPr>
        <p:spPr bwMode="auto">
          <a:xfrm flipH="1" flipV="1">
            <a:off x="700076" y="5775546"/>
            <a:ext cx="177726" cy="754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1" name="직선 화살표 연결선 130"/>
          <p:cNvCxnSpPr/>
          <p:nvPr/>
        </p:nvCxnSpPr>
        <p:spPr bwMode="auto">
          <a:xfrm flipV="1">
            <a:off x="877802" y="5556127"/>
            <a:ext cx="58028" cy="28466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2" name="직선 화살표 연결선 131"/>
          <p:cNvCxnSpPr/>
          <p:nvPr/>
        </p:nvCxnSpPr>
        <p:spPr bwMode="auto">
          <a:xfrm flipV="1">
            <a:off x="868243" y="5775546"/>
            <a:ext cx="284830" cy="703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3" name="직선 화살표 연결선 132"/>
          <p:cNvCxnSpPr/>
          <p:nvPr/>
        </p:nvCxnSpPr>
        <p:spPr bwMode="auto">
          <a:xfrm flipV="1">
            <a:off x="874941" y="5606931"/>
            <a:ext cx="511665" cy="2456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6" name="직선 화살표 연결선 135"/>
          <p:cNvCxnSpPr/>
          <p:nvPr/>
        </p:nvCxnSpPr>
        <p:spPr bwMode="auto">
          <a:xfrm flipV="1">
            <a:off x="884500" y="5726250"/>
            <a:ext cx="76581" cy="1212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46" name="그룹 145"/>
          <p:cNvGrpSpPr/>
          <p:nvPr/>
        </p:nvGrpSpPr>
        <p:grpSpPr>
          <a:xfrm flipH="1" flipV="1">
            <a:off x="7449447" y="5756725"/>
            <a:ext cx="82902" cy="188363"/>
            <a:chOff x="9324528" y="3446781"/>
            <a:chExt cx="149371" cy="378115"/>
          </a:xfrm>
          <a:solidFill>
            <a:schemeClr val="bg1">
              <a:lumMod val="65000"/>
            </a:schemeClr>
          </a:solidFill>
        </p:grpSpPr>
        <p:sp>
          <p:nvSpPr>
            <p:cNvPr id="148" name="타원 147"/>
            <p:cNvSpPr/>
            <p:nvPr/>
          </p:nvSpPr>
          <p:spPr>
            <a:xfrm>
              <a:off x="9324528" y="3446781"/>
              <a:ext cx="144016" cy="15884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3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9" name="타원 148"/>
            <p:cNvSpPr/>
            <p:nvPr/>
          </p:nvSpPr>
          <p:spPr>
            <a:xfrm>
              <a:off x="9329883" y="3666053"/>
              <a:ext cx="144016" cy="15884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3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41" name="TextBox 140"/>
          <p:cNvSpPr txBox="1"/>
          <p:nvPr/>
        </p:nvSpPr>
        <p:spPr>
          <a:xfrm>
            <a:off x="1858554" y="6000040"/>
            <a:ext cx="7308411" cy="32316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1500" b="1" dirty="0" smtClean="0">
                <a:solidFill>
                  <a:srgbClr val="FF0000"/>
                </a:solidFill>
                <a:latin typeface="Arial" pitchFamily="34" charset="0"/>
                <a:ea typeface="돋움" pitchFamily="50" charset="-127"/>
              </a:rPr>
              <a:t>By practical backhaul limitation, average metric should be considered as well </a:t>
            </a:r>
            <a:endParaRPr kumimoji="1" lang="ko-KR" altLang="en-US" sz="1500" b="1" dirty="0" err="1" smtClean="0">
              <a:solidFill>
                <a:srgbClr val="FF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55" name="오른쪽 화살표 154"/>
          <p:cNvSpPr/>
          <p:nvPr/>
        </p:nvSpPr>
        <p:spPr>
          <a:xfrm>
            <a:off x="6259660" y="2835746"/>
            <a:ext cx="353082" cy="991394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8" name="오른쪽 화살표 157"/>
          <p:cNvSpPr/>
          <p:nvPr/>
        </p:nvSpPr>
        <p:spPr>
          <a:xfrm>
            <a:off x="6274978" y="4667011"/>
            <a:ext cx="353082" cy="991394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7" name="모서리가 둥근 직사각형 156"/>
          <p:cNvSpPr/>
          <p:nvPr/>
        </p:nvSpPr>
        <p:spPr>
          <a:xfrm>
            <a:off x="6867682" y="2420493"/>
            <a:ext cx="2024798" cy="1155057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3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3" name="모서리가 둥근 직사각형 162"/>
          <p:cNvSpPr/>
          <p:nvPr/>
        </p:nvSpPr>
        <p:spPr>
          <a:xfrm>
            <a:off x="6867682" y="4241997"/>
            <a:ext cx="2024798" cy="1155057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3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4" name="모서리가 둥근 직사각형 163"/>
          <p:cNvSpPr/>
          <p:nvPr/>
        </p:nvSpPr>
        <p:spPr>
          <a:xfrm>
            <a:off x="7164288" y="1719862"/>
            <a:ext cx="278082" cy="96244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7409051" y="1666171"/>
            <a:ext cx="1555233" cy="21544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800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Discussed in this presentation</a:t>
            </a:r>
            <a:endParaRPr kumimoji="1" lang="ko-KR" altLang="en-US" sz="800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80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 smtClean="0"/>
              <a:t>Jinsoo</a:t>
            </a:r>
            <a:r>
              <a:rPr lang="en-GB" altLang="ko-KR" dirty="0" smtClean="0"/>
              <a:t> Choi, LGE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2251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EHT </a:t>
            </a:r>
            <a:r>
              <a:rPr lang="en-US" altLang="ko-KR" dirty="0"/>
              <a:t>additional candidate features</a:t>
            </a:r>
            <a:br>
              <a:rPr lang="en-US" altLang="ko-KR" dirty="0"/>
            </a:br>
            <a:r>
              <a:rPr lang="en-US" altLang="ko-KR" dirty="0"/>
              <a:t>: Flexible DL and </a:t>
            </a:r>
            <a:r>
              <a:rPr lang="en-US" altLang="ko-KR" dirty="0" smtClean="0"/>
              <a:t>UL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1735831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Motivation: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Legacy </a:t>
            </a:r>
            <a:r>
              <a:rPr lang="en-US" altLang="ko-KR" dirty="0" smtClean="0"/>
              <a:t>method which consists of different BSSs over multi-bands has a limitation that STA is only scheduled in an associated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Multi-band operation [6] can solve the problem but it still has potential issues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2018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86742" y="3717032"/>
            <a:ext cx="3974149" cy="738664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</a:pPr>
            <a:r>
              <a:rPr kumimoji="1" lang="en-US" altLang="ko-KR" sz="1400" b="1" dirty="0">
                <a:solidFill>
                  <a:srgbClr val="FF0000"/>
                </a:solidFill>
                <a:latin typeface="Arial" pitchFamily="34" charset="0"/>
                <a:ea typeface="돋움" pitchFamily="50" charset="-127"/>
              </a:rPr>
              <a:t>Issue 1</a:t>
            </a:r>
            <a:r>
              <a:rPr kumimoji="1" lang="en-US" altLang="ko-KR" sz="14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: Padding is </a:t>
            </a:r>
            <a:r>
              <a:rPr kumimoji="1" lang="en-US" altLang="ko-KR" sz="14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always required </a:t>
            </a:r>
          </a:p>
          <a:p>
            <a:pPr algn="ctr" defTabSz="914400" eaLnBrk="1" latinLnBrk="1" hangingPunct="1">
              <a:buClrTx/>
              <a:buSzTx/>
            </a:pPr>
            <a:r>
              <a:rPr kumimoji="1" lang="en-US" altLang="ko-KR" sz="14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to </a:t>
            </a:r>
            <a:r>
              <a:rPr kumimoji="1" lang="en-US" altLang="ko-KR" sz="14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align PPDU length between </a:t>
            </a:r>
            <a:r>
              <a:rPr kumimoji="1" lang="en-US" altLang="ko-KR" sz="14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multi-bands</a:t>
            </a:r>
            <a:endParaRPr kumimoji="1" lang="ko-KR" altLang="en-US" sz="1400" b="1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  <a:p>
            <a:pPr algn="ctr" defTabSz="914400" eaLnBrk="1" latinLnBrk="1" hangingPunct="1">
              <a:buClrTx/>
              <a:buSzTx/>
              <a:buFontTx/>
              <a:buNone/>
            </a:pPr>
            <a:endParaRPr kumimoji="1" lang="ko-KR" altLang="en-US" sz="14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74315" y="3717032"/>
            <a:ext cx="3974149" cy="738664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</a:pPr>
            <a:r>
              <a:rPr kumimoji="1" lang="en-US" altLang="ko-KR" sz="1400" b="1" dirty="0">
                <a:solidFill>
                  <a:srgbClr val="FF0000"/>
                </a:solidFill>
                <a:latin typeface="Arial" pitchFamily="34" charset="0"/>
                <a:ea typeface="돋움" pitchFamily="50" charset="-127"/>
              </a:rPr>
              <a:t>Issue </a:t>
            </a:r>
            <a:r>
              <a:rPr kumimoji="1" lang="en-US" altLang="ko-KR" sz="1400" b="1" dirty="0" smtClean="0">
                <a:solidFill>
                  <a:srgbClr val="FF0000"/>
                </a:solidFill>
                <a:latin typeface="Arial" pitchFamily="34" charset="0"/>
                <a:ea typeface="돋움" pitchFamily="50" charset="-127"/>
              </a:rPr>
              <a:t>2</a:t>
            </a:r>
            <a:r>
              <a:rPr kumimoji="1" lang="en-US" altLang="ko-KR" sz="14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: When there is ongoing UL in Band1, </a:t>
            </a:r>
          </a:p>
          <a:p>
            <a:pPr algn="ctr" defTabSz="914400" eaLnBrk="1" latinLnBrk="1" hangingPunct="1">
              <a:buClrTx/>
              <a:buSzTx/>
            </a:pPr>
            <a:r>
              <a:rPr kumimoji="1" lang="en-US" altLang="ko-KR" sz="14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DL in Band2 is not possible</a:t>
            </a:r>
            <a:endParaRPr kumimoji="1" lang="ko-KR" altLang="en-US" sz="1400" b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  <a:p>
            <a:pPr algn="ctr" defTabSz="914400" eaLnBrk="1" latinLnBrk="1" hangingPunct="1">
              <a:buClrTx/>
              <a:buSzTx/>
              <a:buFontTx/>
              <a:buNone/>
            </a:pPr>
            <a:endParaRPr kumimoji="1" lang="ko-KR" altLang="en-US" sz="14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15" name="그룹 14"/>
          <p:cNvGrpSpPr/>
          <p:nvPr/>
        </p:nvGrpSpPr>
        <p:grpSpPr>
          <a:xfrm>
            <a:off x="413659" y="4232049"/>
            <a:ext cx="4144061" cy="2228159"/>
            <a:chOff x="467544" y="980728"/>
            <a:chExt cx="4144061" cy="2228159"/>
          </a:xfrm>
        </p:grpSpPr>
        <p:sp>
          <p:nvSpPr>
            <p:cNvPr id="16" name="직사각형 15"/>
            <p:cNvSpPr/>
            <p:nvPr/>
          </p:nvSpPr>
          <p:spPr>
            <a:xfrm>
              <a:off x="467545" y="980728"/>
              <a:ext cx="4144060" cy="222815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10329" y="1307428"/>
              <a:ext cx="990008" cy="24622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DL 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1814235" y="1229166"/>
              <a:ext cx="1740595" cy="40535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DL to STA1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9" name="직선 연결선 18"/>
            <p:cNvCxnSpPr/>
            <p:nvPr/>
          </p:nvCxnSpPr>
          <p:spPr bwMode="auto">
            <a:xfrm>
              <a:off x="1619672" y="1639481"/>
              <a:ext cx="293368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997832" y="1702485"/>
              <a:ext cx="1057513" cy="24622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UL 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010329" y="2333124"/>
              <a:ext cx="990008" cy="24622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DL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1802038" y="2254862"/>
              <a:ext cx="1006324" cy="405355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200" dirty="0" smtClean="0">
                  <a:solidFill>
                    <a:schemeClr val="tx1"/>
                  </a:solidFill>
                </a:rPr>
                <a:t>DL to STA 2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3" name="직선 연결선 22"/>
            <p:cNvCxnSpPr/>
            <p:nvPr/>
          </p:nvCxnSpPr>
          <p:spPr bwMode="auto">
            <a:xfrm>
              <a:off x="1619672" y="2665177"/>
              <a:ext cx="293368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TextBox 23"/>
            <p:cNvSpPr txBox="1"/>
            <p:nvPr/>
          </p:nvSpPr>
          <p:spPr>
            <a:xfrm>
              <a:off x="997832" y="2728181"/>
              <a:ext cx="1057513" cy="24622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UL 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3741915" y="1639434"/>
              <a:ext cx="504456" cy="40535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3741914" y="2663911"/>
              <a:ext cx="513017" cy="405355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2819090" y="2259619"/>
              <a:ext cx="735741" cy="405355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28575">
              <a:solidFill>
                <a:srgbClr val="FF0000"/>
              </a:solidFill>
              <a:prstDash val="dash"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Padding</a:t>
              </a:r>
              <a:endParaRPr kumimoji="0" lang="ko-KR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85249" y="1340768"/>
              <a:ext cx="990008" cy="338554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600" b="1" dirty="0" smtClean="0">
                  <a:solidFill>
                    <a:srgbClr val="FFC000"/>
                  </a:solidFill>
                  <a:latin typeface="Arial" pitchFamily="34" charset="0"/>
                  <a:ea typeface="돋움" pitchFamily="50" charset="-127"/>
                </a:rPr>
                <a:t>Band1 </a:t>
              </a:r>
              <a:endParaRPr kumimoji="1" lang="ko-KR" altLang="en-US" sz="1600" b="1" dirty="0" err="1" smtClean="0">
                <a:solidFill>
                  <a:srgbClr val="FFC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79151" y="2348880"/>
              <a:ext cx="990008" cy="338554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600" b="1" dirty="0" smtClean="0">
                  <a:solidFill>
                    <a:srgbClr val="0070C0"/>
                  </a:solidFill>
                  <a:latin typeface="Arial" pitchFamily="34" charset="0"/>
                  <a:ea typeface="돋움" pitchFamily="50" charset="-127"/>
                </a:rPr>
                <a:t>Band2 </a:t>
              </a:r>
              <a:endParaRPr kumimoji="1" lang="ko-KR" altLang="en-US" sz="1600" b="1" dirty="0" err="1" smtClean="0">
                <a:solidFill>
                  <a:srgbClr val="0070C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67544" y="1567825"/>
              <a:ext cx="990008" cy="276999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200" b="1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AP↔STA1</a:t>
              </a:r>
              <a:endParaRPr kumimoji="1" lang="ko-KR" altLang="en-US" sz="1200" b="1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79151" y="2564904"/>
              <a:ext cx="990008" cy="276999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200" b="1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AP↔STA2</a:t>
              </a:r>
              <a:endParaRPr kumimoji="1" lang="ko-KR" altLang="en-US" sz="1200" b="1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</p:grpSp>
      <p:grpSp>
        <p:nvGrpSpPr>
          <p:cNvPr id="32" name="그룹 31"/>
          <p:cNvGrpSpPr/>
          <p:nvPr/>
        </p:nvGrpSpPr>
        <p:grpSpPr>
          <a:xfrm>
            <a:off x="4832352" y="4232048"/>
            <a:ext cx="4138186" cy="2228159"/>
            <a:chOff x="4977998" y="980728"/>
            <a:chExt cx="4138186" cy="2228159"/>
          </a:xfrm>
        </p:grpSpPr>
        <p:sp>
          <p:nvSpPr>
            <p:cNvPr id="33" name="직사각형 32"/>
            <p:cNvSpPr/>
            <p:nvPr/>
          </p:nvSpPr>
          <p:spPr>
            <a:xfrm>
              <a:off x="6298176" y="1609771"/>
              <a:ext cx="1914308" cy="40535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UL from STA1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8356290" y="1206908"/>
              <a:ext cx="508047" cy="40535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4995703" y="980728"/>
              <a:ext cx="4120481" cy="222815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6" name="직선 연결선 35"/>
            <p:cNvCxnSpPr/>
            <p:nvPr/>
          </p:nvCxnSpPr>
          <p:spPr bwMode="auto">
            <a:xfrm>
              <a:off x="6052243" y="1613604"/>
              <a:ext cx="300569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직선 연결선 36"/>
            <p:cNvCxnSpPr/>
            <p:nvPr/>
          </p:nvCxnSpPr>
          <p:spPr bwMode="auto">
            <a:xfrm>
              <a:off x="6052243" y="2639300"/>
              <a:ext cx="3005694" cy="290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직사각형 37"/>
            <p:cNvSpPr/>
            <p:nvPr/>
          </p:nvSpPr>
          <p:spPr>
            <a:xfrm>
              <a:off x="6327051" y="2206986"/>
              <a:ext cx="1917357" cy="811200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28575">
              <a:solidFill>
                <a:srgbClr val="FF0000"/>
              </a:solidFill>
              <a:prstDash val="dash"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Cannot be used for DL</a:t>
              </a:r>
              <a:endPara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520783" y="1262203"/>
              <a:ext cx="990008" cy="24622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DL 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508286" y="1657260"/>
              <a:ext cx="1057513" cy="24622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UL 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520783" y="2287899"/>
              <a:ext cx="990008" cy="24622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DL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508286" y="2682956"/>
              <a:ext cx="1057513" cy="24622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UL 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995703" y="1295543"/>
              <a:ext cx="990008" cy="338554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600" b="1" dirty="0" smtClean="0">
                  <a:solidFill>
                    <a:srgbClr val="FFC000"/>
                  </a:solidFill>
                  <a:latin typeface="Arial" pitchFamily="34" charset="0"/>
                  <a:ea typeface="돋움" pitchFamily="50" charset="-127"/>
                </a:rPr>
                <a:t>Band1 </a:t>
              </a:r>
              <a:endParaRPr kumimoji="1" lang="ko-KR" altLang="en-US" sz="1600" b="1" dirty="0" err="1" smtClean="0">
                <a:solidFill>
                  <a:srgbClr val="FFC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989605" y="2303655"/>
              <a:ext cx="990008" cy="338554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600" b="1" dirty="0" smtClean="0">
                  <a:solidFill>
                    <a:srgbClr val="0070C0"/>
                  </a:solidFill>
                  <a:latin typeface="Arial" pitchFamily="34" charset="0"/>
                  <a:ea typeface="돋움" pitchFamily="50" charset="-127"/>
                </a:rPr>
                <a:t>Band2 </a:t>
              </a:r>
              <a:endParaRPr kumimoji="1" lang="ko-KR" altLang="en-US" sz="1600" b="1" dirty="0" err="1" smtClean="0">
                <a:solidFill>
                  <a:srgbClr val="0070C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977998" y="1522600"/>
              <a:ext cx="990008" cy="276999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200" b="1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AP↔STA1</a:t>
              </a:r>
              <a:endParaRPr kumimoji="1" lang="ko-KR" altLang="en-US" sz="1200" b="1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989605" y="2519679"/>
              <a:ext cx="990008" cy="276999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200" b="1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AP↔STA2</a:t>
              </a:r>
              <a:endParaRPr kumimoji="1" lang="ko-KR" altLang="en-US" sz="1200" b="1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</p:grpSp>
      <p:sp>
        <p:nvSpPr>
          <p:cNvPr id="47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 smtClean="0"/>
              <a:t>Jinsoo</a:t>
            </a:r>
            <a:r>
              <a:rPr lang="en-GB" altLang="ko-KR" dirty="0" smtClean="0"/>
              <a:t> Choi, LGE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83798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EHT </a:t>
            </a:r>
            <a:r>
              <a:rPr lang="en-US" altLang="ko-KR" dirty="0"/>
              <a:t>additional candidate features</a:t>
            </a:r>
            <a:br>
              <a:rPr lang="en-US" altLang="ko-KR" dirty="0"/>
            </a:br>
            <a:r>
              <a:rPr lang="en-US" altLang="ko-KR" dirty="0"/>
              <a:t>: Flexible </a:t>
            </a:r>
            <a:r>
              <a:rPr lang="en-US" altLang="ko-KR" dirty="0" smtClean="0"/>
              <a:t>DL </a:t>
            </a:r>
            <a:r>
              <a:rPr lang="en-US" altLang="ko-KR" dirty="0"/>
              <a:t>and </a:t>
            </a:r>
            <a:r>
              <a:rPr lang="en-US" altLang="ko-KR" dirty="0" smtClean="0"/>
              <a:t>UL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1761607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Candidate approach: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u="sng" dirty="0" smtClean="0"/>
              <a:t>Flexible DL and UL that enables simultaneous DL/UL </a:t>
            </a:r>
            <a:r>
              <a:rPr lang="en-US" altLang="ko-KR" u="sng" dirty="0" err="1" smtClean="0"/>
              <a:t>Tx</a:t>
            </a:r>
            <a:r>
              <a:rPr lang="en-US" altLang="ko-KR" u="sng" dirty="0" smtClean="0"/>
              <a:t> over multi-bands can solve issues and increase BSS average throughput</a:t>
            </a:r>
          </a:p>
          <a:p>
            <a:pPr lvl="2" indent="-241300">
              <a:buFont typeface="Arial" panose="020B0604020202020204" pitchFamily="34" charset="0"/>
              <a:buChar char="•"/>
            </a:pPr>
            <a:r>
              <a:rPr lang="en-US" altLang="ko-KR" dirty="0" smtClean="0"/>
              <a:t>Unnecessary padding isn’t required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Additional DL/UL transmission is possible, if any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2018</a:t>
            </a:r>
            <a:endParaRPr lang="en-GB" dirty="0"/>
          </a:p>
        </p:txBody>
      </p:sp>
      <p:grpSp>
        <p:nvGrpSpPr>
          <p:cNvPr id="8" name="그룹 7"/>
          <p:cNvGrpSpPr/>
          <p:nvPr/>
        </p:nvGrpSpPr>
        <p:grpSpPr>
          <a:xfrm>
            <a:off x="1006810" y="4009153"/>
            <a:ext cx="7128792" cy="2228159"/>
            <a:chOff x="683569" y="3837930"/>
            <a:chExt cx="7128792" cy="2228159"/>
          </a:xfrm>
        </p:grpSpPr>
        <p:sp>
          <p:nvSpPr>
            <p:cNvPr id="9" name="직사각형 8"/>
            <p:cNvSpPr/>
            <p:nvPr/>
          </p:nvSpPr>
          <p:spPr>
            <a:xfrm>
              <a:off x="683569" y="3837930"/>
              <a:ext cx="7128792" cy="222815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2283567" y="4091131"/>
              <a:ext cx="1728988" cy="40535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DL to STA1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" name="직선 연결선 10"/>
            <p:cNvCxnSpPr/>
            <p:nvPr/>
          </p:nvCxnSpPr>
          <p:spPr bwMode="auto">
            <a:xfrm>
              <a:off x="2089004" y="4496683"/>
              <a:ext cx="555577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직사각형 11"/>
            <p:cNvSpPr/>
            <p:nvPr/>
          </p:nvSpPr>
          <p:spPr>
            <a:xfrm>
              <a:off x="2271369" y="5116827"/>
              <a:ext cx="981080" cy="405355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200" dirty="0" smtClean="0">
                  <a:solidFill>
                    <a:schemeClr val="tx1"/>
                  </a:solidFill>
                </a:rPr>
                <a:t>DL to STA 2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3" name="직선 연결선 12"/>
            <p:cNvCxnSpPr/>
            <p:nvPr/>
          </p:nvCxnSpPr>
          <p:spPr bwMode="auto">
            <a:xfrm>
              <a:off x="2089004" y="5522379"/>
              <a:ext cx="555577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직사각형 13"/>
            <p:cNvSpPr/>
            <p:nvPr/>
          </p:nvSpPr>
          <p:spPr>
            <a:xfrm>
              <a:off x="3418852" y="5524763"/>
              <a:ext cx="566849" cy="405355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4139952" y="4494274"/>
              <a:ext cx="504456" cy="40535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5580112" y="4494517"/>
              <a:ext cx="1224136" cy="40535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UL from STA1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6948264" y="4089351"/>
              <a:ext cx="508047" cy="40535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413089" y="4158387"/>
              <a:ext cx="990008" cy="24622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DL 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400592" y="4553444"/>
              <a:ext cx="1057513" cy="24622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UL 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13089" y="5184083"/>
              <a:ext cx="990008" cy="24622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DL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400592" y="5579140"/>
              <a:ext cx="1057513" cy="24622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UL 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88009" y="4191727"/>
              <a:ext cx="990008" cy="338554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600" b="1" dirty="0" smtClean="0">
                  <a:solidFill>
                    <a:srgbClr val="FFC000"/>
                  </a:solidFill>
                  <a:latin typeface="Arial" pitchFamily="34" charset="0"/>
                  <a:ea typeface="돋움" pitchFamily="50" charset="-127"/>
                </a:rPr>
                <a:t>Band1 </a:t>
              </a:r>
              <a:endParaRPr kumimoji="1" lang="ko-KR" altLang="en-US" sz="1600" b="1" dirty="0" err="1" smtClean="0">
                <a:solidFill>
                  <a:srgbClr val="FFC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81911" y="5199839"/>
              <a:ext cx="990008" cy="338554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600" b="1" dirty="0" smtClean="0">
                  <a:solidFill>
                    <a:srgbClr val="0070C0"/>
                  </a:solidFill>
                  <a:latin typeface="Arial" pitchFamily="34" charset="0"/>
                  <a:ea typeface="돋움" pitchFamily="50" charset="-127"/>
                </a:rPr>
                <a:t>Band2 </a:t>
              </a:r>
              <a:endParaRPr kumimoji="1" lang="ko-KR" altLang="en-US" sz="1600" b="1" dirty="0" err="1" smtClean="0">
                <a:solidFill>
                  <a:srgbClr val="0070C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70304" y="4418784"/>
              <a:ext cx="990008" cy="276999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200" b="1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AP↔STA1</a:t>
              </a:r>
              <a:endParaRPr kumimoji="1" lang="ko-KR" altLang="en-US" sz="1200" b="1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56325" y="5449003"/>
              <a:ext cx="1118426" cy="276999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200" b="1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AP↔STA2&amp;</a:t>
              </a:r>
              <a:r>
                <a:rPr kumimoji="1" lang="en-US" altLang="ko-KR" sz="1200" b="1" dirty="0" smtClean="0">
                  <a:solidFill>
                    <a:srgbClr val="FF0000"/>
                  </a:solidFill>
                  <a:latin typeface="Arial" pitchFamily="34" charset="0"/>
                  <a:ea typeface="돋움" pitchFamily="50" charset="-127"/>
                </a:rPr>
                <a:t>3</a:t>
              </a:r>
              <a:endParaRPr kumimoji="1" lang="ko-KR" altLang="en-US" sz="1200" b="1" dirty="0" err="1" smtClean="0">
                <a:solidFill>
                  <a:srgbClr val="FF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4787897" y="5119408"/>
              <a:ext cx="2009788" cy="405355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rgbClr val="FF0000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200" b="1" dirty="0" smtClean="0">
                  <a:solidFill>
                    <a:srgbClr val="FF0000"/>
                  </a:solidFill>
                </a:rPr>
                <a:t>DL to STA 3</a:t>
              </a:r>
              <a:endParaRPr lang="ko-KR" altLang="en-US" sz="1200" b="1">
                <a:solidFill>
                  <a:srgbClr val="FF0000"/>
                </a:solidFill>
              </a:endParaRP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6956236" y="5527278"/>
              <a:ext cx="508047" cy="405355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rgbClr val="FF0000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200" dirty="0">
                  <a:solidFill>
                    <a:srgbClr val="FF0000"/>
                  </a:solidFill>
                </a:rPr>
                <a:t>ACK</a:t>
              </a:r>
              <a:endParaRPr lang="ko-KR" altLang="en-US" sz="1200">
                <a:solidFill>
                  <a:srgbClr val="FF0000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5436708" y="3791260"/>
            <a:ext cx="3669594" cy="21544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800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The usage may be extended to a single STA case (multi-band capable STA)</a:t>
            </a:r>
            <a:endParaRPr kumimoji="1" lang="ko-KR" altLang="en-US" sz="800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28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 smtClean="0"/>
              <a:t>Jinsoo</a:t>
            </a:r>
            <a:r>
              <a:rPr lang="en-GB" altLang="ko-KR" dirty="0" smtClean="0"/>
              <a:t> Choi, LGE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02785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제목 1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EHT </a:t>
            </a:r>
            <a:r>
              <a:rPr lang="en-US" altLang="ko-KR" dirty="0"/>
              <a:t>additional candidate </a:t>
            </a:r>
            <a:r>
              <a:rPr lang="en-US" altLang="ko-KR" dirty="0" smtClean="0"/>
              <a:t>features</a:t>
            </a:r>
            <a:br>
              <a:rPr lang="en-US" altLang="ko-KR" dirty="0" smtClean="0"/>
            </a:br>
            <a:r>
              <a:rPr lang="en-US" altLang="ko-KR" dirty="0" smtClean="0"/>
              <a:t>: Scheduled </a:t>
            </a:r>
            <a:r>
              <a:rPr lang="en-US" altLang="ko-KR" dirty="0" smtClean="0">
                <a:solidFill>
                  <a:schemeClr val="tx1"/>
                </a:solidFill>
              </a:rPr>
              <a:t>Channel Access for 6GHz (1/2)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56318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Motivation: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In dense environment, EDCA access degrades the Wi-Fi performance by more contention and collision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11ax developed trigger-based transmission for increasing MU efficiency and controlling DL/UL resources efficiently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In [5], with large number of STAs UL OFDMA only scenario gains about more than 4 times (depending on scenario) throughput than pure EDCA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But, in 2.4GHz/5GHz, there exist legacy STAs and 11ax STAs which disable UL MU, which access the channel based on the EDCA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2018</a:t>
            </a:r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127204" y="5828069"/>
            <a:ext cx="1300356" cy="307777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4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2.4GHz/5GHz</a:t>
            </a:r>
            <a:endParaRPr kumimoji="1" lang="ko-KR" altLang="en-US" sz="14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33631" y="6077275"/>
            <a:ext cx="2071529" cy="307777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400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Contention by AP, </a:t>
            </a:r>
            <a:r>
              <a:rPr kumimoji="1" lang="en-US" altLang="ko-KR" sz="1400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STAs</a:t>
            </a:r>
            <a:endParaRPr kumimoji="1" lang="ko-KR" altLang="en-US" sz="1400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20" name="그룹 19"/>
          <p:cNvGrpSpPr/>
          <p:nvPr/>
        </p:nvGrpSpPr>
        <p:grpSpPr>
          <a:xfrm>
            <a:off x="421816" y="4725144"/>
            <a:ext cx="8470664" cy="1060850"/>
            <a:chOff x="1475656" y="5318010"/>
            <a:chExt cx="5184576" cy="649307"/>
          </a:xfrm>
        </p:grpSpPr>
        <p:cxnSp>
          <p:nvCxnSpPr>
            <p:cNvPr id="56" name="직선 연결선 55"/>
            <p:cNvCxnSpPr/>
            <p:nvPr/>
          </p:nvCxnSpPr>
          <p:spPr bwMode="auto">
            <a:xfrm flipV="1">
              <a:off x="1475656" y="5961881"/>
              <a:ext cx="5184576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8" name="직사각형 57"/>
            <p:cNvSpPr/>
            <p:nvPr/>
          </p:nvSpPr>
          <p:spPr>
            <a:xfrm>
              <a:off x="1979712" y="5605966"/>
              <a:ext cx="1250411" cy="35700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UL frame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(STA 1)</a:t>
              </a:r>
              <a:endPara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3313162" y="5601781"/>
              <a:ext cx="365217" cy="36059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400" dirty="0" smtClean="0">
                  <a:solidFill>
                    <a:schemeClr val="tx1"/>
                  </a:solidFill>
                </a:rPr>
                <a:t>BA</a:t>
              </a:r>
              <a:endPara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75" name="직선 연결선 74"/>
            <p:cNvCxnSpPr/>
            <p:nvPr/>
          </p:nvCxnSpPr>
          <p:spPr bwMode="auto">
            <a:xfrm flipV="1">
              <a:off x="1598221" y="5754666"/>
              <a:ext cx="76681" cy="21080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직선 연결선 75"/>
            <p:cNvCxnSpPr/>
            <p:nvPr/>
          </p:nvCxnSpPr>
          <p:spPr bwMode="auto">
            <a:xfrm>
              <a:off x="1668987" y="5754665"/>
              <a:ext cx="29394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직선 연결선 76"/>
            <p:cNvCxnSpPr/>
            <p:nvPr/>
          </p:nvCxnSpPr>
          <p:spPr bwMode="auto">
            <a:xfrm flipH="1">
              <a:off x="1674902" y="5754665"/>
              <a:ext cx="72008" cy="21080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직선 연결선 85"/>
            <p:cNvCxnSpPr/>
            <p:nvPr/>
          </p:nvCxnSpPr>
          <p:spPr bwMode="auto">
            <a:xfrm flipH="1">
              <a:off x="1746910" y="5754665"/>
              <a:ext cx="72008" cy="21080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직선 연결선 86"/>
            <p:cNvCxnSpPr/>
            <p:nvPr/>
          </p:nvCxnSpPr>
          <p:spPr bwMode="auto">
            <a:xfrm flipH="1">
              <a:off x="1818918" y="5754665"/>
              <a:ext cx="87967" cy="21080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1" name="직사각형 100"/>
            <p:cNvSpPr/>
            <p:nvPr/>
          </p:nvSpPr>
          <p:spPr>
            <a:xfrm>
              <a:off x="4268946" y="5318010"/>
              <a:ext cx="238742" cy="64107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6" charset="0"/>
                  <a:ea typeface="MS Gothic" charset="-128"/>
                </a:rPr>
                <a:t>TF</a:t>
              </a:r>
            </a:p>
          </p:txBody>
        </p:sp>
        <p:cxnSp>
          <p:nvCxnSpPr>
            <p:cNvPr id="104" name="직선 연결선 103"/>
            <p:cNvCxnSpPr/>
            <p:nvPr/>
          </p:nvCxnSpPr>
          <p:spPr bwMode="auto">
            <a:xfrm flipV="1">
              <a:off x="3904231" y="5756509"/>
              <a:ext cx="76681" cy="21080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직선 연결선 104"/>
            <p:cNvCxnSpPr/>
            <p:nvPr/>
          </p:nvCxnSpPr>
          <p:spPr bwMode="auto">
            <a:xfrm>
              <a:off x="3974997" y="5756508"/>
              <a:ext cx="29394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직선 연결선 105"/>
            <p:cNvCxnSpPr/>
            <p:nvPr/>
          </p:nvCxnSpPr>
          <p:spPr bwMode="auto">
            <a:xfrm flipH="1">
              <a:off x="3980912" y="5756508"/>
              <a:ext cx="72008" cy="21080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직선 연결선 106"/>
            <p:cNvCxnSpPr/>
            <p:nvPr/>
          </p:nvCxnSpPr>
          <p:spPr bwMode="auto">
            <a:xfrm flipH="1">
              <a:off x="4052920" y="5756508"/>
              <a:ext cx="72008" cy="21080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직선 연결선 107"/>
            <p:cNvCxnSpPr/>
            <p:nvPr/>
          </p:nvCxnSpPr>
          <p:spPr bwMode="auto">
            <a:xfrm flipH="1">
              <a:off x="4124928" y="5756508"/>
              <a:ext cx="87967" cy="21080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0" name="직사각형 109"/>
            <p:cNvSpPr/>
            <p:nvPr/>
          </p:nvSpPr>
          <p:spPr>
            <a:xfrm>
              <a:off x="4582728" y="5670316"/>
              <a:ext cx="1326180" cy="28969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400" dirty="0" smtClean="0">
                  <a:solidFill>
                    <a:schemeClr val="tx1"/>
                  </a:solidFill>
                </a:rPr>
                <a:t>UL frame</a:t>
              </a:r>
              <a:r>
                <a:rPr kumimoji="0" lang="en-US" altLang="ko-K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(STA2)</a:t>
              </a:r>
              <a:endPara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1" name="직사각형 110"/>
            <p:cNvSpPr/>
            <p:nvPr/>
          </p:nvSpPr>
          <p:spPr>
            <a:xfrm>
              <a:off x="6007246" y="5318010"/>
              <a:ext cx="364954" cy="64462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400" dirty="0" smtClean="0">
                  <a:solidFill>
                    <a:schemeClr val="tx1"/>
                  </a:solidFill>
                </a:rPr>
                <a:t>M-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400" dirty="0" smtClean="0">
                  <a:solidFill>
                    <a:schemeClr val="tx1"/>
                  </a:solidFill>
                </a:rPr>
                <a:t>BA</a:t>
              </a:r>
              <a:endPara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2" name="직사각형 111"/>
            <p:cNvSpPr/>
            <p:nvPr/>
          </p:nvSpPr>
          <p:spPr>
            <a:xfrm>
              <a:off x="4582727" y="5329565"/>
              <a:ext cx="1325580" cy="3407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400" dirty="0" smtClean="0">
                  <a:solidFill>
                    <a:schemeClr val="tx1"/>
                  </a:solidFill>
                </a:rPr>
                <a:t>UL frame</a:t>
              </a:r>
              <a:r>
                <a:rPr kumimoji="0" lang="en-US" altLang="ko-K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(STA3)</a:t>
              </a:r>
              <a:endPara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27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 smtClean="0"/>
              <a:t>Jinsoo</a:t>
            </a:r>
            <a:r>
              <a:rPr lang="en-GB" altLang="ko-KR" dirty="0" smtClean="0"/>
              <a:t> Choi, LGE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79002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제목 1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EHT </a:t>
            </a:r>
            <a:r>
              <a:rPr lang="en-US" altLang="ko-KR" dirty="0"/>
              <a:t>additional candidate </a:t>
            </a:r>
            <a:r>
              <a:rPr lang="en-US" altLang="ko-KR" dirty="0" smtClean="0"/>
              <a:t>features</a:t>
            </a:r>
            <a:br>
              <a:rPr lang="en-US" altLang="ko-KR" dirty="0" smtClean="0"/>
            </a:br>
            <a:r>
              <a:rPr lang="en-US" altLang="ko-KR" dirty="0" smtClean="0"/>
              <a:t>: Scheduled </a:t>
            </a:r>
            <a:r>
              <a:rPr lang="en-US" altLang="ko-KR" dirty="0" smtClean="0">
                <a:solidFill>
                  <a:schemeClr val="tx1"/>
                </a:solidFill>
              </a:rPr>
              <a:t>Channel Access for 6GHz (2/2)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10707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Candidate </a:t>
            </a:r>
            <a:r>
              <a:rPr lang="en-US" altLang="ko-KR" dirty="0" smtClean="0"/>
              <a:t>approach: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u="sng" dirty="0" smtClean="0"/>
              <a:t>In 6GHz (or dedicated CH), AP can restrict the EDCA access of the STAs and leverage the controlled access for enhancing BSS average throughput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E.g. Disallow </a:t>
            </a:r>
            <a:r>
              <a:rPr lang="en-US" altLang="ko-KR" sz="1600" dirty="0"/>
              <a:t>EDCA access </a:t>
            </a:r>
            <a:r>
              <a:rPr lang="en-US" altLang="ko-KR" sz="1600" dirty="0" smtClean="0"/>
              <a:t>in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band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E.g. Allow only EHT STA in the band</a:t>
            </a:r>
            <a:endParaRPr lang="en-US" altLang="ko-KR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E.g. Steer UL MU disabled STAs to </a:t>
            </a:r>
            <a:r>
              <a:rPr lang="en-US" altLang="ko-KR" sz="1600" dirty="0"/>
              <a:t>other band (e.g., </a:t>
            </a:r>
            <a:r>
              <a:rPr lang="en-US" altLang="ko-KR" sz="1600" dirty="0" smtClean="0"/>
              <a:t>2.4/5GHz</a:t>
            </a:r>
            <a:r>
              <a:rPr lang="en-US" altLang="ko-KR" sz="16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6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2018</a:t>
            </a:r>
            <a:endParaRPr lang="en-GB" dirty="0"/>
          </a:p>
        </p:txBody>
      </p:sp>
      <p:sp>
        <p:nvSpPr>
          <p:cNvPr id="61" name="TextBox 60"/>
          <p:cNvSpPr txBox="1"/>
          <p:nvPr/>
        </p:nvSpPr>
        <p:spPr>
          <a:xfrm>
            <a:off x="306478" y="5601818"/>
            <a:ext cx="2183611" cy="307777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4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6GHz (or dedicated CH)</a:t>
            </a:r>
            <a:endParaRPr kumimoji="1" lang="ko-KR" altLang="en-US" sz="14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17938" y="5857527"/>
            <a:ext cx="1947713" cy="307777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400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Contention only by AP</a:t>
            </a:r>
            <a:endParaRPr kumimoji="1" lang="ko-KR" altLang="en-US" sz="1400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861605" y="4583869"/>
            <a:ext cx="7382803" cy="1008111"/>
            <a:chOff x="1575359" y="4437113"/>
            <a:chExt cx="6487167" cy="808963"/>
          </a:xfrm>
        </p:grpSpPr>
        <p:cxnSp>
          <p:nvCxnSpPr>
            <p:cNvPr id="60" name="직선 연결선 59"/>
            <p:cNvCxnSpPr/>
            <p:nvPr/>
          </p:nvCxnSpPr>
          <p:spPr bwMode="auto">
            <a:xfrm>
              <a:off x="1575359" y="5234195"/>
              <a:ext cx="648716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4" name="직사각형 63"/>
            <p:cNvSpPr/>
            <p:nvPr/>
          </p:nvSpPr>
          <p:spPr>
            <a:xfrm>
              <a:off x="2161912" y="4453185"/>
              <a:ext cx="241208" cy="78252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6" charset="0"/>
                  <a:ea typeface="MS Gothic" charset="-128"/>
                </a:rPr>
                <a:t>TF</a:t>
              </a:r>
            </a:p>
          </p:txBody>
        </p:sp>
        <p:cxnSp>
          <p:nvCxnSpPr>
            <p:cNvPr id="65" name="직선 연결선 64"/>
            <p:cNvCxnSpPr/>
            <p:nvPr/>
          </p:nvCxnSpPr>
          <p:spPr bwMode="auto">
            <a:xfrm flipV="1">
              <a:off x="1741532" y="4978200"/>
              <a:ext cx="88478" cy="25732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직선 연결선 65"/>
            <p:cNvCxnSpPr/>
            <p:nvPr/>
          </p:nvCxnSpPr>
          <p:spPr bwMode="auto">
            <a:xfrm>
              <a:off x="1823185" y="4978198"/>
              <a:ext cx="33917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직선 연결선 66"/>
            <p:cNvCxnSpPr/>
            <p:nvPr/>
          </p:nvCxnSpPr>
          <p:spPr bwMode="auto">
            <a:xfrm flipH="1">
              <a:off x="1830010" y="4978198"/>
              <a:ext cx="83086" cy="25732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직선 연결선 67"/>
            <p:cNvCxnSpPr/>
            <p:nvPr/>
          </p:nvCxnSpPr>
          <p:spPr bwMode="auto">
            <a:xfrm flipH="1">
              <a:off x="1913096" y="4978198"/>
              <a:ext cx="83086" cy="25732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직선 연결선 68"/>
            <p:cNvCxnSpPr/>
            <p:nvPr/>
          </p:nvCxnSpPr>
          <p:spPr bwMode="auto">
            <a:xfrm flipH="1">
              <a:off x="1996182" y="4978198"/>
              <a:ext cx="101500" cy="25732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0" name="직사각형 69"/>
            <p:cNvSpPr/>
            <p:nvPr/>
          </p:nvSpPr>
          <p:spPr>
            <a:xfrm>
              <a:off x="2494700" y="4957903"/>
              <a:ext cx="1878595" cy="27478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400" dirty="0" smtClean="0">
                  <a:solidFill>
                    <a:schemeClr val="tx1"/>
                  </a:solidFill>
                </a:rPr>
                <a:t>UL frame</a:t>
              </a:r>
              <a:r>
                <a:rPr kumimoji="0" lang="en-US" altLang="ko-K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(STA1)</a:t>
              </a:r>
              <a:endPara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71" name="직사각형 70"/>
            <p:cNvSpPr/>
            <p:nvPr/>
          </p:nvSpPr>
          <p:spPr>
            <a:xfrm>
              <a:off x="4477705" y="4443130"/>
              <a:ext cx="421101" cy="7868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400" dirty="0" smtClean="0">
                  <a:solidFill>
                    <a:schemeClr val="tx1"/>
                  </a:solidFill>
                </a:rPr>
                <a:t>M-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400" dirty="0" smtClean="0">
                  <a:solidFill>
                    <a:schemeClr val="tx1"/>
                  </a:solidFill>
                </a:rPr>
                <a:t>BA</a:t>
              </a:r>
              <a:endPara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74" name="직사각형 73"/>
            <p:cNvSpPr/>
            <p:nvPr/>
          </p:nvSpPr>
          <p:spPr>
            <a:xfrm>
              <a:off x="2494699" y="4685115"/>
              <a:ext cx="1877746" cy="2797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400" dirty="0" smtClean="0">
                  <a:solidFill>
                    <a:schemeClr val="tx1"/>
                  </a:solidFill>
                </a:rPr>
                <a:t>UL frame</a:t>
              </a:r>
              <a:r>
                <a:rPr kumimoji="0" lang="en-US" altLang="ko-K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(STA2)</a:t>
              </a:r>
              <a:endPara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0" name="직사각형 99"/>
            <p:cNvSpPr/>
            <p:nvPr/>
          </p:nvSpPr>
          <p:spPr>
            <a:xfrm>
              <a:off x="2494699" y="4437113"/>
              <a:ext cx="1877746" cy="25252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400" dirty="0" smtClean="0">
                  <a:solidFill>
                    <a:schemeClr val="tx1"/>
                  </a:solidFill>
                </a:rPr>
                <a:t>UL frame</a:t>
              </a:r>
              <a:r>
                <a:rPr kumimoji="0" lang="en-US" altLang="ko-K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(STA3)</a:t>
              </a:r>
              <a:endPara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3" name="직사각형 112"/>
            <p:cNvSpPr/>
            <p:nvPr/>
          </p:nvSpPr>
          <p:spPr>
            <a:xfrm>
              <a:off x="5478673" y="4453499"/>
              <a:ext cx="275472" cy="78252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6" charset="0"/>
                  <a:ea typeface="MS Gothic" charset="-128"/>
                </a:rPr>
                <a:t>TF</a:t>
              </a:r>
            </a:p>
          </p:txBody>
        </p:sp>
        <p:cxnSp>
          <p:nvCxnSpPr>
            <p:cNvPr id="114" name="직선 연결선 113"/>
            <p:cNvCxnSpPr/>
            <p:nvPr/>
          </p:nvCxnSpPr>
          <p:spPr bwMode="auto">
            <a:xfrm flipV="1">
              <a:off x="5057848" y="4988753"/>
              <a:ext cx="88478" cy="25732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5" name="직선 연결선 114"/>
            <p:cNvCxnSpPr/>
            <p:nvPr/>
          </p:nvCxnSpPr>
          <p:spPr bwMode="auto">
            <a:xfrm>
              <a:off x="5139501" y="4988752"/>
              <a:ext cx="33917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직선 연결선 120"/>
            <p:cNvCxnSpPr/>
            <p:nvPr/>
          </p:nvCxnSpPr>
          <p:spPr bwMode="auto">
            <a:xfrm flipH="1">
              <a:off x="5146326" y="4988752"/>
              <a:ext cx="83086" cy="25732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직선 연결선 121"/>
            <p:cNvCxnSpPr/>
            <p:nvPr/>
          </p:nvCxnSpPr>
          <p:spPr bwMode="auto">
            <a:xfrm flipH="1">
              <a:off x="5229413" y="4988752"/>
              <a:ext cx="83086" cy="25732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직선 연결선 122"/>
            <p:cNvCxnSpPr/>
            <p:nvPr/>
          </p:nvCxnSpPr>
          <p:spPr bwMode="auto">
            <a:xfrm flipH="1">
              <a:off x="5312499" y="4988752"/>
              <a:ext cx="101500" cy="25732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4" name="직사각형 123"/>
            <p:cNvSpPr/>
            <p:nvPr/>
          </p:nvSpPr>
          <p:spPr>
            <a:xfrm>
              <a:off x="5840730" y="4883542"/>
              <a:ext cx="1530208" cy="3536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400" dirty="0" smtClean="0">
                  <a:solidFill>
                    <a:schemeClr val="tx1"/>
                  </a:solidFill>
                </a:rPr>
                <a:t>UL frame</a:t>
              </a:r>
              <a:r>
                <a:rPr kumimoji="0" lang="en-US" altLang="ko-K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(STA4)</a:t>
              </a:r>
              <a:endPara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5" name="직사각형 124"/>
            <p:cNvSpPr/>
            <p:nvPr/>
          </p:nvSpPr>
          <p:spPr>
            <a:xfrm>
              <a:off x="7484404" y="4443443"/>
              <a:ext cx="421101" cy="7868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400" dirty="0" smtClean="0">
                  <a:solidFill>
                    <a:schemeClr val="tx1"/>
                  </a:solidFill>
                </a:rPr>
                <a:t>M-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400" dirty="0" smtClean="0">
                  <a:solidFill>
                    <a:schemeClr val="tx1"/>
                  </a:solidFill>
                </a:rPr>
                <a:t>BA</a:t>
              </a:r>
              <a:endPara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6" name="직사각형 125"/>
            <p:cNvSpPr/>
            <p:nvPr/>
          </p:nvSpPr>
          <p:spPr>
            <a:xfrm>
              <a:off x="5840728" y="4467604"/>
              <a:ext cx="1529515" cy="4159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400" dirty="0" smtClean="0">
                  <a:solidFill>
                    <a:schemeClr val="tx1"/>
                  </a:solidFill>
                </a:rPr>
                <a:t>UL frame</a:t>
              </a:r>
              <a:r>
                <a:rPr kumimoji="0" lang="en-US" altLang="ko-K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(STA5)</a:t>
              </a:r>
              <a:endPara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31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err="1" smtClean="0"/>
              <a:t>Jinsoo</a:t>
            </a:r>
            <a:r>
              <a:rPr lang="en-GB" altLang="ko-KR" dirty="0" smtClean="0"/>
              <a:t> Choi, LGE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00415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 anchor="t" anchorCtr="0">
        <a:spAutoFit/>
      </a:bodyPr>
      <a:lstStyle>
        <a:defPPr algn="ctr" defTabSz="914400" eaLnBrk="1" latinLnBrk="1" hangingPunct="1">
          <a:buClrTx/>
          <a:buSzTx/>
          <a:buFontTx/>
          <a:buNone/>
          <a:defRPr kumimoji="1" sz="1300" b="1" dirty="0" err="1" smtClean="0">
            <a:solidFill>
              <a:srgbClr val="000000"/>
            </a:solidFill>
            <a:latin typeface="Arial" pitchFamily="34" charset="0"/>
            <a:ea typeface="돋움" pitchFamily="50" charset="-127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69314</TotalTime>
  <Words>1427</Words>
  <Application>Microsoft Office PowerPoint</Application>
  <PresentationFormat>화면 슬라이드 쇼(4:3)</PresentationFormat>
  <Paragraphs>303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1" baseType="lpstr">
      <vt:lpstr>Arial Unicode MS</vt:lpstr>
      <vt:lpstr>MS Gothic</vt:lpstr>
      <vt:lpstr>돋움</vt:lpstr>
      <vt:lpstr>Malgun Gothic</vt:lpstr>
      <vt:lpstr>Batang</vt:lpstr>
      <vt:lpstr>Arial</vt:lpstr>
      <vt:lpstr>Times New Roman</vt:lpstr>
      <vt:lpstr>Office 테마</vt:lpstr>
      <vt:lpstr>View on EHT Objectives and Technologies</vt:lpstr>
      <vt:lpstr>Abstract </vt:lpstr>
      <vt:lpstr>Background</vt:lpstr>
      <vt:lpstr>View on EHT current candidate features  by Peak Throughput</vt:lpstr>
      <vt:lpstr>Required objectives and candidate features  for EHT</vt:lpstr>
      <vt:lpstr>EHT additional candidate features : Flexible DL and UL (1/2)</vt:lpstr>
      <vt:lpstr>EHT additional candidate features : Flexible DL and UL (2/2)</vt:lpstr>
      <vt:lpstr>EHT additional candidate features : Scheduled Channel Access for 6GHz (1/2)</vt:lpstr>
      <vt:lpstr>EHT additional candidate features : Scheduled Channel Access for 6GHz (2/2)</vt:lpstr>
      <vt:lpstr>EHT additional candidate features : HARQ [2][7] (1/2)</vt:lpstr>
      <vt:lpstr>EHT additional candidate features : HARQ (2/2)</vt:lpstr>
      <vt:lpstr>Conclusion</vt:lpstr>
      <vt:lpstr>Reference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임동국/선임연구원/차세대표준(연)IoT팀(dongguk.lim@lge.com)</dc:creator>
  <cp:lastModifiedBy>최진수/책임연구원〉차세대표준(연)IoT팀(js.choi@lge.com)</cp:lastModifiedBy>
  <cp:revision>1239</cp:revision>
  <cp:lastPrinted>1601-01-01T00:00:00Z</cp:lastPrinted>
  <dcterms:created xsi:type="dcterms:W3CDTF">2016-12-14T01:56:24Z</dcterms:created>
  <dcterms:modified xsi:type="dcterms:W3CDTF">2018-07-09T06:53:47Z</dcterms:modified>
</cp:coreProperties>
</file>