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9" r:id="rId2"/>
    <p:sldId id="301" r:id="rId3"/>
    <p:sldId id="294" r:id="rId4"/>
    <p:sldId id="302" r:id="rId5"/>
    <p:sldId id="304" r:id="rId6"/>
    <p:sldId id="305" r:id="rId7"/>
    <p:sldId id="287" r:id="rId8"/>
    <p:sldId id="288" r:id="rId9"/>
    <p:sldId id="306" r:id="rId10"/>
    <p:sldId id="292" r:id="rId11"/>
  </p:sldIdLst>
  <p:sldSz cx="9144000" cy="6858000" type="screen4x3"/>
  <p:notesSz cx="6881813"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4" userDrawn="1">
          <p15:clr>
            <a:srgbClr val="A4A3A4"/>
          </p15:clr>
        </p15:guide>
        <p15:guide id="2" pos="285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3C65A"/>
    <a:srgbClr val="FF9933"/>
    <a:srgbClr val="99CCFF"/>
    <a:srgbClr val="006600"/>
    <a:srgbClr val="008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47" autoAdjust="0"/>
    <p:restoredTop sz="98993" autoAdjust="0"/>
  </p:normalViewPr>
  <p:slideViewPr>
    <p:cSldViewPr>
      <p:cViewPr>
        <p:scale>
          <a:sx n="90" d="100"/>
          <a:sy n="90" d="100"/>
        </p:scale>
        <p:origin x="-2160" y="-1056"/>
      </p:cViewPr>
      <p:guideLst>
        <p:guide orient="horz" pos="2160"/>
        <p:guide pos="2880"/>
      </p:guideLst>
    </p:cSldViewPr>
  </p:slideViewPr>
  <p:outlineViewPr>
    <p:cViewPr>
      <p:scale>
        <a:sx n="50" d="100"/>
        <a:sy n="50" d="100"/>
      </p:scale>
      <p:origin x="0" y="916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3846" y="-84"/>
      </p:cViewPr>
      <p:guideLst>
        <p:guide orient="horz" pos="2164"/>
        <p:guide pos="285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55867" y="175082"/>
            <a:ext cx="193617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802.11-17/xxx</a:t>
            </a:r>
          </a:p>
        </p:txBody>
      </p:sp>
      <p:sp>
        <p:nvSpPr>
          <p:cNvPr id="3075" name="Rectangle 3"/>
          <p:cNvSpPr>
            <a:spLocks noGrp="1" noChangeArrowheads="1"/>
          </p:cNvSpPr>
          <p:nvPr>
            <p:ph type="dt" sz="quarter" idx="1"/>
          </p:nvPr>
        </p:nvSpPr>
        <p:spPr bwMode="auto">
          <a:xfrm>
            <a:off x="689775" y="175082"/>
            <a:ext cx="117974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December 2017</a:t>
            </a:r>
          </a:p>
        </p:txBody>
      </p:sp>
      <p:sp>
        <p:nvSpPr>
          <p:cNvPr id="3076" name="Rectangle 4"/>
          <p:cNvSpPr>
            <a:spLocks noGrp="1" noChangeArrowheads="1"/>
          </p:cNvSpPr>
          <p:nvPr>
            <p:ph type="ftr" sz="quarter" idx="2"/>
          </p:nvPr>
        </p:nvSpPr>
        <p:spPr bwMode="auto">
          <a:xfrm>
            <a:off x="4583481" y="8997951"/>
            <a:ext cx="168661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smtClean="0"/>
              <a:t>Rojan Chitrakar, Panasonic</a:t>
            </a:r>
            <a:endParaRPr lang="en-US" dirty="0"/>
          </a:p>
        </p:txBody>
      </p:sp>
      <p:sp>
        <p:nvSpPr>
          <p:cNvPr id="3077" name="Rectangle 5"/>
          <p:cNvSpPr>
            <a:spLocks noGrp="1" noChangeArrowheads="1"/>
          </p:cNvSpPr>
          <p:nvPr>
            <p:ph type="sldNum" sz="quarter" idx="3"/>
          </p:nvPr>
        </p:nvSpPr>
        <p:spPr bwMode="auto">
          <a:xfrm>
            <a:off x="3106354" y="8997951"/>
            <a:ext cx="5177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dirty="0"/>
              <a:t>Page </a:t>
            </a:r>
            <a:fld id="{346A1385-B4BE-44D6-BE17-C818A5EF93D3}" type="slidenum">
              <a:rPr lang="en-US"/>
              <a:pPr>
                <a:defRPr/>
              </a:pPr>
              <a:t>‹#›</a:t>
            </a:fld>
            <a:endParaRPr lang="en-US" dirty="0"/>
          </a:p>
        </p:txBody>
      </p:sp>
      <p:sp>
        <p:nvSpPr>
          <p:cNvPr id="56326" name="Line 6"/>
          <p:cNvSpPr>
            <a:spLocks noChangeShapeType="1"/>
          </p:cNvSpPr>
          <p:nvPr/>
        </p:nvSpPr>
        <p:spPr bwMode="auto">
          <a:xfrm>
            <a:off x="688182" y="387350"/>
            <a:ext cx="550545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1751" name="Rectangle 7"/>
          <p:cNvSpPr>
            <a:spLocks noChangeArrowheads="1"/>
          </p:cNvSpPr>
          <p:nvPr/>
        </p:nvSpPr>
        <p:spPr bwMode="auto">
          <a:xfrm>
            <a:off x="688182" y="8997951"/>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dirty="0"/>
              <a:t>Submission</a:t>
            </a:r>
          </a:p>
        </p:txBody>
      </p:sp>
      <p:sp>
        <p:nvSpPr>
          <p:cNvPr id="56328" name="Line 8"/>
          <p:cNvSpPr>
            <a:spLocks noChangeShapeType="1"/>
          </p:cNvSpPr>
          <p:nvPr/>
        </p:nvSpPr>
        <p:spPr bwMode="auto">
          <a:xfrm>
            <a:off x="688181" y="8986838"/>
            <a:ext cx="56583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49066" y="95707"/>
            <a:ext cx="218598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802.11-11/1588r0</a:t>
            </a:r>
          </a:p>
        </p:txBody>
      </p:sp>
      <p:sp>
        <p:nvSpPr>
          <p:cNvPr id="2051" name="Rectangle 3"/>
          <p:cNvSpPr>
            <a:spLocks noGrp="1" noChangeArrowheads="1"/>
          </p:cNvSpPr>
          <p:nvPr>
            <p:ph type="dt" idx="1"/>
          </p:nvPr>
        </p:nvSpPr>
        <p:spPr bwMode="auto">
          <a:xfrm>
            <a:off x="648357" y="95707"/>
            <a:ext cx="117974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December 2015</a:t>
            </a:r>
          </a:p>
        </p:txBody>
      </p:sp>
      <p:sp>
        <p:nvSpPr>
          <p:cNvPr id="28676" name="Rectangle 4"/>
          <p:cNvSpPr>
            <a:spLocks noGrp="1" noRot="1" noChangeAspect="1" noChangeArrowheads="1" noTextEdit="1"/>
          </p:cNvSpPr>
          <p:nvPr>
            <p:ph type="sldImg" idx="2"/>
          </p:nvPr>
        </p:nvSpPr>
        <p:spPr bwMode="auto">
          <a:xfrm>
            <a:off x="11255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7575" y="4416426"/>
            <a:ext cx="5046663"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79094" y="9001126"/>
            <a:ext cx="255595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dirty="0"/>
              <a:t>Dorothy Stanley, Aruba Networks</a:t>
            </a:r>
          </a:p>
        </p:txBody>
      </p:sp>
      <p:sp>
        <p:nvSpPr>
          <p:cNvPr id="2055" name="Rectangle 7"/>
          <p:cNvSpPr>
            <a:spLocks noGrp="1" noChangeArrowheads="1"/>
          </p:cNvSpPr>
          <p:nvPr>
            <p:ph type="sldNum" sz="quarter" idx="5"/>
          </p:nvPr>
        </p:nvSpPr>
        <p:spPr bwMode="auto">
          <a:xfrm>
            <a:off x="3189171" y="9001126"/>
            <a:ext cx="5177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Page </a:t>
            </a:r>
            <a:fld id="{2BF0D095-F52D-480A-94DF-9FA296D2C069}" type="slidenum">
              <a:rPr lang="en-US"/>
              <a:pPr>
                <a:defRPr/>
              </a:pPr>
              <a:t>‹#›</a:t>
            </a:fld>
            <a:endParaRPr lang="en-US" dirty="0"/>
          </a:p>
        </p:txBody>
      </p:sp>
      <p:sp>
        <p:nvSpPr>
          <p:cNvPr id="16392" name="Rectangle 8"/>
          <p:cNvSpPr>
            <a:spLocks noChangeArrowheads="1"/>
          </p:cNvSpPr>
          <p:nvPr/>
        </p:nvSpPr>
        <p:spPr bwMode="auto">
          <a:xfrm>
            <a:off x="718449" y="9001126"/>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dirty="0"/>
              <a:t>Submission</a:t>
            </a:r>
          </a:p>
        </p:txBody>
      </p:sp>
      <p:sp>
        <p:nvSpPr>
          <p:cNvPr id="28681" name="Line 9"/>
          <p:cNvSpPr>
            <a:spLocks noChangeShapeType="1"/>
          </p:cNvSpPr>
          <p:nvPr/>
        </p:nvSpPr>
        <p:spPr bwMode="auto">
          <a:xfrm>
            <a:off x="718450" y="8999538"/>
            <a:ext cx="5444916"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8682" name="Line 10"/>
          <p:cNvSpPr>
            <a:spLocks noChangeShapeType="1"/>
          </p:cNvSpPr>
          <p:nvPr/>
        </p:nvSpPr>
        <p:spPr bwMode="auto">
          <a:xfrm>
            <a:off x="643577" y="296863"/>
            <a:ext cx="5594659"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dirty="0"/>
              <a:t>doc.: IEEE 802.11-11/1588r0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dirty="0"/>
              <a:t>December 2015</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dirty="0"/>
              <a:t>Dorothy Stanley, Aruba Networks</a:t>
            </a:r>
          </a:p>
        </p:txBody>
      </p:sp>
      <p:sp>
        <p:nvSpPr>
          <p:cNvPr id="17413" name="Rectangle 7"/>
          <p:cNvSpPr>
            <a:spLocks noGrp="1" noChangeArrowheads="1"/>
          </p:cNvSpPr>
          <p:nvPr>
            <p:ph type="sldNum" sz="quarter" idx="5"/>
          </p:nvPr>
        </p:nvSpPr>
        <p:spPr>
          <a:xfrm>
            <a:off x="3291763" y="9001126"/>
            <a:ext cx="415177" cy="184666"/>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dirty="0"/>
              <a:t>Page </a:t>
            </a:r>
            <a:fld id="{D46EC899-E8EF-4388-8D00-29F049B3F004}" type="slidenum">
              <a:rPr lang="en-US" smtClean="0"/>
              <a:pPr>
                <a:defRPr/>
              </a:pPr>
              <a:t>1</a:t>
            </a:fld>
            <a:endParaRPr lang="en-US" dirty="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2018</a:t>
            </a:r>
            <a:endParaRPr lang="en-US" dirty="0"/>
          </a:p>
        </p:txBody>
      </p:sp>
      <p:sp>
        <p:nvSpPr>
          <p:cNvPr id="5" name="Rectangle 5"/>
          <p:cNvSpPr>
            <a:spLocks noGrp="1" noChangeArrowheads="1"/>
          </p:cNvSpPr>
          <p:nvPr>
            <p:ph type="ftr" sz="quarter" idx="11"/>
          </p:nvPr>
        </p:nvSpPr>
        <p:spPr>
          <a:xfrm>
            <a:off x="6155194" y="6475413"/>
            <a:ext cx="2388731" cy="184666"/>
          </a:xfrm>
          <a:ln/>
        </p:spPr>
        <p:txBody>
          <a:bodyPr/>
          <a:lstStyle>
            <a:lvl1pPr>
              <a:defRPr/>
            </a:lvl1pPr>
          </a:lstStyle>
          <a:p>
            <a:pPr>
              <a:defRPr/>
            </a:pPr>
            <a:r>
              <a:rPr lang="en-US" dirty="0" smtClean="0"/>
              <a:t>Rojan Chitrakar, Panasonic, Panasonic</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B0638B68-59E2-4ECC-A395-4D8BA92A6B58}" type="slidenum">
              <a:rPr lang="en-US"/>
              <a:pPr>
                <a:defRPr/>
              </a:pPr>
              <a:t>‹#›</a:t>
            </a:fld>
            <a:endParaRPr lang="en-US" dirty="0"/>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6B95F2FA-1F7D-4511-B8D3-BE850E72BE81}" type="slidenum">
              <a:rPr lang="en-US"/>
              <a:pPr>
                <a:defRPr/>
              </a:pPr>
              <a:t>‹#›</a:t>
            </a:fld>
            <a:endParaRPr lang="en-US" dirty="0"/>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020C94DB-DACE-4790-8683-FC67F9BD15B1}" type="slidenum">
              <a:rPr lang="en-US"/>
              <a:pPr>
                <a:defRPr/>
              </a:pPr>
              <a:t>‹#›</a:t>
            </a:fld>
            <a:endParaRPr lang="en-US" dirty="0"/>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9"/>
          <p:cNvSpPr>
            <a:spLocks noGrp="1"/>
          </p:cNvSpPr>
          <p:nvPr>
            <p:ph type="title"/>
          </p:nvPr>
        </p:nvSpPr>
        <p:spPr/>
        <p:txBody>
          <a:bodyPr/>
          <a:lstStyle/>
          <a:p>
            <a:r>
              <a:rPr lang="en-US"/>
              <a:t>Click to edit Master 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2018</a:t>
            </a:r>
            <a:endParaRPr lang="en-US" dirty="0"/>
          </a:p>
        </p:txBody>
      </p:sp>
      <p:sp>
        <p:nvSpPr>
          <p:cNvPr id="5" name="Rectangle 5"/>
          <p:cNvSpPr>
            <a:spLocks noGrp="1" noChangeArrowheads="1"/>
          </p:cNvSpPr>
          <p:nvPr>
            <p:ph type="ftr" sz="quarter" idx="11"/>
          </p:nvPr>
        </p:nvSpPr>
        <p:spPr>
          <a:xfrm>
            <a:off x="6155194" y="6475413"/>
            <a:ext cx="2388731" cy="184666"/>
          </a:xfrm>
          <a:ln/>
        </p:spPr>
        <p:txBody>
          <a:bodyPr/>
          <a:lstStyle>
            <a:lvl1pPr>
              <a:defRPr/>
            </a:lvl1pPr>
          </a:lstStyle>
          <a:p>
            <a:pPr>
              <a:defRPr/>
            </a:pPr>
            <a:r>
              <a:rPr lang="en-US" dirty="0" smtClean="0"/>
              <a:t>Rojan Chitrakar, Panasonic, Panasonic</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54FC9212-A276-4579-8D5E-ABD8504D37DD}" type="slidenum">
              <a:rPr lang="en-US"/>
              <a:pPr>
                <a:defRPr/>
              </a:pPr>
              <a:t>‹#›</a:t>
            </a:fld>
            <a:endParaRPr lang="en-US" dirty="0"/>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2018</a:t>
            </a:r>
            <a:endParaRPr lang="en-US" dirty="0"/>
          </a:p>
        </p:txBody>
      </p:sp>
      <p:sp>
        <p:nvSpPr>
          <p:cNvPr id="5" name="Rectangle 5"/>
          <p:cNvSpPr>
            <a:spLocks noGrp="1" noChangeArrowheads="1"/>
          </p:cNvSpPr>
          <p:nvPr>
            <p:ph type="ftr" sz="quarter" idx="11"/>
          </p:nvPr>
        </p:nvSpPr>
        <p:spPr>
          <a:xfrm>
            <a:off x="6155194" y="6475413"/>
            <a:ext cx="2388731" cy="184666"/>
          </a:xfrm>
          <a:ln/>
        </p:spPr>
        <p:txBody>
          <a:bodyPr/>
          <a:lstStyle>
            <a:lvl1pPr>
              <a:defRPr/>
            </a:lvl1pPr>
          </a:lstStyle>
          <a:p>
            <a:pPr>
              <a:defRPr/>
            </a:pPr>
            <a:r>
              <a:rPr lang="en-US" dirty="0" smtClean="0"/>
              <a:t>Rojan Chitrakar, Panasonic, Panasonic</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5431AEC5-025C-49AC-9B4A-23C1DEB7E703}" type="slidenum">
              <a:rPr lang="en-US"/>
              <a:pPr>
                <a:defRPr/>
              </a:pPr>
              <a:t>‹#›</a:t>
            </a:fld>
            <a:endParaRPr lang="en-US" dirty="0"/>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0E93BDA3-DD93-4E4E-8EDC-3FA158570F5C}" type="slidenum">
              <a:rPr lang="en-US"/>
              <a:pPr>
                <a:defRPr/>
              </a:pPr>
              <a:t>‹#›</a:t>
            </a:fld>
            <a:endParaRPr lang="en-US" dirty="0"/>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July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dirty="0"/>
              <a:t>Slide </a:t>
            </a:r>
            <a:fld id="{7BB03CFB-44AD-4816-B58F-A54E0F554221}" type="slidenum">
              <a:rPr lang="en-US"/>
              <a:pPr>
                <a:defRPr/>
              </a:pPr>
              <a:t>‹#›</a:t>
            </a:fld>
            <a:endParaRPr lang="en-US" dirty="0"/>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July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dirty="0"/>
              <a:t>Slide </a:t>
            </a:r>
            <a:fld id="{04482A58-199F-4918-8432-04940375E780}" type="slidenum">
              <a:rPr lang="en-US"/>
              <a:pPr>
                <a:defRPr/>
              </a:pPr>
              <a:t>‹#›</a:t>
            </a:fld>
            <a:endParaRPr lang="en-US" dirty="0"/>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July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dirty="0"/>
              <a:t>Slide </a:t>
            </a:r>
            <a:fld id="{7F6BBDC2-33C3-48A1-AB5D-AA2D3A91F3F6}" type="slidenum">
              <a:rPr lang="en-US"/>
              <a:pPr>
                <a:defRPr/>
              </a:pPr>
              <a:t>‹#›</a:t>
            </a:fld>
            <a:endParaRPr lang="en-US" dirty="0"/>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8988C900-7051-48E6-8DAA-3BB132A94CD7}" type="slidenum">
              <a:rPr lang="en-US"/>
              <a:pPr>
                <a:defRPr/>
              </a:pPr>
              <a:t>‹#›</a:t>
            </a:fld>
            <a:endParaRPr lang="en-US" dirty="0"/>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AB6FA4E4-6431-4A7A-AEBA-9670F0642CD3}" type="slidenum">
              <a:rPr lang="en-US"/>
              <a:pPr>
                <a:defRPr/>
              </a:pPr>
              <a:t>‹#›</a:t>
            </a:fld>
            <a:endParaRPr lang="en-US" dirty="0"/>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July 2018</a:t>
            </a:r>
            <a:endParaRPr lang="en-US" dirty="0"/>
          </a:p>
        </p:txBody>
      </p:sp>
      <p:sp>
        <p:nvSpPr>
          <p:cNvPr id="1029" name="Rectangle 5"/>
          <p:cNvSpPr>
            <a:spLocks noGrp="1" noChangeArrowheads="1"/>
          </p:cNvSpPr>
          <p:nvPr>
            <p:ph type="ftr" sz="quarter" idx="3"/>
          </p:nvPr>
        </p:nvSpPr>
        <p:spPr bwMode="auto">
          <a:xfrm>
            <a:off x="6155194" y="6475413"/>
            <a:ext cx="238873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Rojan Chitrakar, Panasonic, Panasonic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dirty="0"/>
              <a:t>Slide </a:t>
            </a:r>
            <a:fld id="{DC664FA7-9591-4AF1-947F-CBEC61367A07}" type="slidenum">
              <a:rPr lang="en-US"/>
              <a:pPr>
                <a:defRPr/>
              </a:pPr>
              <a:t>‹#›</a:t>
            </a:fld>
            <a:endParaRPr lang="en-US" dirty="0"/>
          </a:p>
        </p:txBody>
      </p:sp>
      <p:sp>
        <p:nvSpPr>
          <p:cNvPr id="1031" name="Rectangle 7"/>
          <p:cNvSpPr>
            <a:spLocks noChangeArrowheads="1"/>
          </p:cNvSpPr>
          <p:nvPr/>
        </p:nvSpPr>
        <p:spPr bwMode="auto">
          <a:xfrm>
            <a:off x="5175246" y="332601"/>
            <a:ext cx="327025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a:t>doc.: IEEE </a:t>
            </a:r>
            <a:r>
              <a:rPr lang="en-US" altLang="en-US" sz="1800" b="1" dirty="0" smtClean="0"/>
              <a:t>802.11-18/1168r0</a:t>
            </a:r>
            <a:endParaRPr lang="en-US" alt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4.png"/><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dirty="0" smtClean="0"/>
              <a:t>July 2018</a:t>
            </a:r>
            <a:endParaRPr lang="en-US" sz="1800" dirty="0"/>
          </a:p>
        </p:txBody>
      </p:sp>
      <p:sp>
        <p:nvSpPr>
          <p:cNvPr id="3075" name="Footer Placeholder 4"/>
          <p:cNvSpPr>
            <a:spLocks noGrp="1"/>
          </p:cNvSpPr>
          <p:nvPr>
            <p:ph type="ftr" sz="quarter" idx="11"/>
          </p:nvPr>
        </p:nvSpPr>
        <p:spPr>
          <a:xfrm>
            <a:off x="6857309" y="6475413"/>
            <a:ext cx="1686616"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smtClean="0"/>
              <a:t>Rojan Chitrakar, Panasonic</a:t>
            </a:r>
            <a:endParaRPr lang="en-US" dirty="0"/>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Slide </a:t>
            </a:r>
            <a:fld id="{77FB121F-92AD-4A94-B9B7-431A9F07F0F0}" type="slidenum">
              <a:rPr lang="en-US" smtClean="0"/>
              <a:pPr>
                <a:defRPr/>
              </a:pPr>
              <a:t>1</a:t>
            </a:fld>
            <a:endParaRPr lang="en-US" dirty="0"/>
          </a:p>
        </p:txBody>
      </p:sp>
      <p:sp>
        <p:nvSpPr>
          <p:cNvPr id="2053" name="Rectangle 2"/>
          <p:cNvSpPr>
            <a:spLocks noGrp="1" noChangeArrowheads="1"/>
          </p:cNvSpPr>
          <p:nvPr>
            <p:ph type="title"/>
          </p:nvPr>
        </p:nvSpPr>
        <p:spPr>
          <a:xfrm>
            <a:off x="685800" y="685800"/>
            <a:ext cx="7924800" cy="1066800"/>
          </a:xfrm>
        </p:spPr>
        <p:txBody>
          <a:bodyPr/>
          <a:lstStyle/>
          <a:p>
            <a:r>
              <a:rPr lang="en-US" sz="2800" dirty="0" smtClean="0"/>
              <a:t>Enabling WUR Protection</a:t>
            </a:r>
            <a:endParaRPr lang="en-US" altLang="en-US" sz="2800" dirty="0"/>
          </a:p>
        </p:txBody>
      </p:sp>
      <p:sp>
        <p:nvSpPr>
          <p:cNvPr id="2054" name="Rectangle 6"/>
          <p:cNvSpPr>
            <a:spLocks noGrp="1" noChangeArrowheads="1"/>
          </p:cNvSpPr>
          <p:nvPr>
            <p:ph type="body" idx="1"/>
          </p:nvPr>
        </p:nvSpPr>
        <p:spPr>
          <a:xfrm>
            <a:off x="655983" y="17526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2018-07-04</a:t>
            </a:r>
            <a:endParaRPr lang="en-US" altLang="en-US" sz="2000" b="0" dirty="0"/>
          </a:p>
        </p:txBody>
      </p:sp>
      <p:sp>
        <p:nvSpPr>
          <p:cNvPr id="2056" name="Rectangle 12"/>
          <p:cNvSpPr>
            <a:spLocks noChangeArrowheads="1"/>
          </p:cNvSpPr>
          <p:nvPr/>
        </p:nvSpPr>
        <p:spPr bwMode="auto">
          <a:xfrm>
            <a:off x="640592" y="23622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graphicFrame>
        <p:nvGraphicFramePr>
          <p:cNvPr id="2" name="Object 1"/>
          <p:cNvGraphicFramePr>
            <a:graphicFrameLocks noChangeAspect="1"/>
          </p:cNvGraphicFramePr>
          <p:nvPr>
            <p:extLst>
              <p:ext uri="{D42A27DB-BD31-4B8C-83A1-F6EECF244321}">
                <p14:modId xmlns:p14="http://schemas.microsoft.com/office/powerpoint/2010/main" val="443908892"/>
              </p:ext>
            </p:extLst>
          </p:nvPr>
        </p:nvGraphicFramePr>
        <p:xfrm>
          <a:off x="520700" y="2828925"/>
          <a:ext cx="8039100" cy="2774950"/>
        </p:xfrm>
        <a:graphic>
          <a:graphicData uri="http://schemas.openxmlformats.org/presentationml/2006/ole">
            <mc:AlternateContent xmlns:mc="http://schemas.openxmlformats.org/markup-compatibility/2006">
              <mc:Choice xmlns:v="urn:schemas-microsoft-com:vml" Requires="v">
                <p:oleObj spid="_x0000_s2823" name="Document" r:id="rId4" imgW="8687783" imgH="3008798" progId="Word.Document.8">
                  <p:embed/>
                </p:oleObj>
              </mc:Choice>
              <mc:Fallback>
                <p:oleObj name="Document" r:id="rId4" imgW="8687783" imgH="3008798" progId="Word.Document.8">
                  <p:embed/>
                  <p:pic>
                    <p:nvPicPr>
                      <p:cNvPr id="0" name="Object 3"/>
                      <p:cNvPicPr>
                        <a:picLocks noChangeAspect="1" noChangeArrowheads="1"/>
                      </p:cNvPicPr>
                      <p:nvPr/>
                    </p:nvPicPr>
                    <p:blipFill>
                      <a:blip r:embed="rId5"/>
                      <a:srcRect/>
                      <a:stretch>
                        <a:fillRect/>
                      </a:stretch>
                    </p:blipFill>
                    <p:spPr bwMode="auto">
                      <a:xfrm>
                        <a:off x="520700" y="2828925"/>
                        <a:ext cx="8039100" cy="277495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28600" y="1640876"/>
            <a:ext cx="8686799" cy="3693124"/>
          </a:xfrm>
        </p:spPr>
        <p:txBody>
          <a:bodyPr/>
          <a:lstStyle/>
          <a:p>
            <a:pPr marL="0" lvl="0" indent="0">
              <a:buNone/>
            </a:pPr>
            <a:r>
              <a:rPr kumimoji="1" lang="en-GB" sz="1800" b="0" dirty="0">
                <a:solidFill>
                  <a:srgbClr val="000000"/>
                </a:solidFill>
              </a:rPr>
              <a:t>[1</a:t>
            </a:r>
            <a:r>
              <a:rPr kumimoji="1" lang="en-GB" sz="1800" b="0" dirty="0" smtClean="0">
                <a:solidFill>
                  <a:srgbClr val="000000"/>
                </a:solidFill>
              </a:rPr>
              <a:t>] </a:t>
            </a:r>
            <a:r>
              <a:rPr kumimoji="1" lang="en-SG" sz="1800" b="0" dirty="0">
                <a:solidFill>
                  <a:srgbClr val="000000"/>
                </a:solidFill>
              </a:rPr>
              <a:t>IEEE </a:t>
            </a:r>
            <a:r>
              <a:rPr kumimoji="1" lang="en-US" sz="1800" b="0" dirty="0" smtClean="0">
                <a:solidFill>
                  <a:srgbClr val="000000"/>
                </a:solidFill>
              </a:rPr>
              <a:t>802.11ba-D0.3</a:t>
            </a:r>
            <a:endParaRPr kumimoji="1" lang="de-DE" sz="1800" b="0" dirty="0" smtClean="0">
              <a:solidFill>
                <a:srgbClr val="000000"/>
              </a:solidFill>
            </a:endParaRPr>
          </a:p>
          <a:p>
            <a:pPr marL="0" lvl="0" indent="0">
              <a:buNone/>
            </a:pPr>
            <a:endParaRPr kumimoji="1" lang="en-US" sz="1800" b="0" dirty="0">
              <a:solidFill>
                <a:srgbClr val="000000"/>
              </a:solidFill>
            </a:endParaRPr>
          </a:p>
        </p:txBody>
      </p:sp>
      <p:sp>
        <p:nvSpPr>
          <p:cNvPr id="3" name="Title 2"/>
          <p:cNvSpPr>
            <a:spLocks noGrp="1"/>
          </p:cNvSpPr>
          <p:nvPr>
            <p:ph type="title"/>
          </p:nvPr>
        </p:nvSpPr>
        <p:spPr>
          <a:xfrm>
            <a:off x="685800" y="685800"/>
            <a:ext cx="7772400" cy="609600"/>
          </a:xfrm>
        </p:spPr>
        <p:txBody>
          <a:bodyPr/>
          <a:lstStyle/>
          <a:p>
            <a:r>
              <a:rPr lang="en-US" dirty="0" smtClean="0"/>
              <a:t>References</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July 2018</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dirty="0">
                <a:solidFill>
                  <a:srgbClr val="000000"/>
                </a:solidFill>
              </a:rPr>
              <a:t>Slide </a:t>
            </a:r>
            <a:fld id="{54FC9212-A276-4579-8D5E-ABD8504D37DD}" type="slidenum">
              <a:rPr lang="en-US" smtClean="0">
                <a:solidFill>
                  <a:srgbClr val="000000"/>
                </a:solidFill>
              </a:rPr>
              <a:pPr>
                <a:defRPr/>
              </a:pPr>
              <a:t>10</a:t>
            </a:fld>
            <a:endParaRPr lang="en-US" dirty="0">
              <a:solidFill>
                <a:srgbClr val="000000"/>
              </a:solidFill>
            </a:endParaRPr>
          </a:p>
        </p:txBody>
      </p:sp>
    </p:spTree>
    <p:extLst>
      <p:ext uri="{BB962C8B-B14F-4D97-AF65-F5344CB8AC3E}">
        <p14:creationId xmlns:p14="http://schemas.microsoft.com/office/powerpoint/2010/main" val="567039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85800"/>
            <a:ext cx="7772400" cy="457200"/>
          </a:xfrm>
        </p:spPr>
        <p:txBody>
          <a:bodyPr/>
          <a:lstStyle/>
          <a:p>
            <a:r>
              <a:rPr lang="en-US" dirty="0" smtClean="0"/>
              <a:t>Introduction</a:t>
            </a:r>
            <a:endParaRPr lang="en-US" sz="1400" dirty="0"/>
          </a:p>
        </p:txBody>
      </p:sp>
      <p:sp>
        <p:nvSpPr>
          <p:cNvPr id="4" name="Date Placeholder 3"/>
          <p:cNvSpPr>
            <a:spLocks noGrp="1"/>
          </p:cNvSpPr>
          <p:nvPr>
            <p:ph type="dt" sz="half" idx="10"/>
          </p:nvPr>
        </p:nvSpPr>
        <p:spPr/>
        <p:txBody>
          <a:bodyPr/>
          <a:lstStyle/>
          <a:p>
            <a:pPr>
              <a:defRPr/>
            </a:pPr>
            <a:r>
              <a:rPr lang="en-US" dirty="0" smtClean="0"/>
              <a:t>July 2018</a:t>
            </a:r>
            <a:endParaRPr lang="en-US" dirty="0"/>
          </a:p>
        </p:txBody>
      </p:sp>
      <p:sp>
        <p:nvSpPr>
          <p:cNvPr id="5" name="Footer Placeholder 4"/>
          <p:cNvSpPr>
            <a:spLocks noGrp="1"/>
          </p:cNvSpPr>
          <p:nvPr>
            <p:ph type="ftr" sz="quarter" idx="11"/>
          </p:nvPr>
        </p:nvSpPr>
        <p:spPr/>
        <p:txBody>
          <a:bodyPr/>
          <a:lstStyle/>
          <a:p>
            <a:pPr>
              <a:defRPr/>
            </a:pPr>
            <a:r>
              <a:rPr lang="en-US" dirty="0" smtClean="0"/>
              <a:t>Rojan Chitrakar, Panasonic</a:t>
            </a:r>
            <a:endParaRPr lang="en-US" dirty="0"/>
          </a:p>
        </p:txBody>
      </p:sp>
      <p:sp>
        <p:nvSpPr>
          <p:cNvPr id="6" name="Slide Number Placeholder 5"/>
          <p:cNvSpPr>
            <a:spLocks noGrp="1"/>
          </p:cNvSpPr>
          <p:nvPr>
            <p:ph type="sldNum" sz="quarter" idx="12"/>
          </p:nvPr>
        </p:nvSpPr>
        <p:spPr/>
        <p:txBody>
          <a:bodyPr/>
          <a:lstStyle/>
          <a:p>
            <a:pPr>
              <a:defRPr/>
            </a:pPr>
            <a:r>
              <a:rPr lang="en-US" dirty="0"/>
              <a:t>Slide </a:t>
            </a:r>
            <a:fld id="{54FC9212-A276-4579-8D5E-ABD8504D37DD}" type="slidenum">
              <a:rPr lang="en-US" smtClean="0"/>
              <a:pPr>
                <a:defRPr/>
              </a:pPr>
              <a:t>2</a:t>
            </a:fld>
            <a:endParaRPr lang="en-US" dirty="0"/>
          </a:p>
        </p:txBody>
      </p:sp>
      <p:sp>
        <p:nvSpPr>
          <p:cNvPr id="10" name="Content Placeholder 1"/>
          <p:cNvSpPr txBox="1">
            <a:spLocks/>
          </p:cNvSpPr>
          <p:nvPr/>
        </p:nvSpPr>
        <p:spPr bwMode="auto">
          <a:xfrm>
            <a:off x="229875" y="1905000"/>
            <a:ext cx="8582025"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dirty="0" smtClean="0"/>
              <a:t>As per [1] WUR </a:t>
            </a:r>
            <a:r>
              <a:rPr lang="en-US" dirty="0"/>
              <a:t>AP may optionally transmit protected WUR frames:</a:t>
            </a:r>
          </a:p>
          <a:p>
            <a:pPr lvl="1"/>
            <a:r>
              <a:rPr lang="en-SG" dirty="0"/>
              <a:t>to a WUR STA that has set the Protection Supported field in the WUR Capabilities element it transmits to 1</a:t>
            </a:r>
            <a:r>
              <a:rPr lang="en-SG" dirty="0" smtClean="0"/>
              <a:t>.</a:t>
            </a:r>
          </a:p>
          <a:p>
            <a:pPr lvl="1"/>
            <a:endParaRPr lang="en-US" altLang="ko-KR" dirty="0" smtClean="0"/>
          </a:p>
          <a:p>
            <a:r>
              <a:rPr lang="en-US" altLang="ko-KR" dirty="0" smtClean="0"/>
              <a:t>Reception of Protected WUR frames will likely drain more battery as compared to reception of unprotected WUR frames, so from WUR STAs’ perspective it is better if protection of WUR frames is enabled only when required.</a:t>
            </a:r>
          </a:p>
          <a:p>
            <a:endParaRPr lang="en-US" altLang="ko-KR" dirty="0" smtClean="0"/>
          </a:p>
          <a:p>
            <a:r>
              <a:rPr lang="en-US" altLang="ko-KR" dirty="0" smtClean="0"/>
              <a:t>In this contribution we discuss some options related to enabling Protected WUR frame transmission.</a:t>
            </a:r>
            <a:endParaRPr lang="en-US" altLang="ko-KR" dirty="0"/>
          </a:p>
        </p:txBody>
      </p:sp>
    </p:spTree>
    <p:extLst>
      <p:ext uri="{BB962C8B-B14F-4D97-AF65-F5344CB8AC3E}">
        <p14:creationId xmlns:p14="http://schemas.microsoft.com/office/powerpoint/2010/main" val="501934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52400" y="1143000"/>
            <a:ext cx="8839200" cy="5257800"/>
          </a:xfrm>
        </p:spPr>
        <p:txBody>
          <a:bodyPr/>
          <a:lstStyle/>
          <a:p>
            <a:pPr marL="0" indent="0">
              <a:buNone/>
            </a:pPr>
            <a:r>
              <a:rPr lang="en-US" sz="2000" dirty="0" smtClean="0"/>
              <a:t>When should WUR AP enable protection of WUR frames?</a:t>
            </a:r>
          </a:p>
          <a:p>
            <a:pPr lvl="1">
              <a:buFont typeface="Wingdings" panose="05000000000000000000" pitchFamily="2" charset="2"/>
              <a:buChar char="§"/>
            </a:pPr>
            <a:r>
              <a:rPr lang="en-US" b="0" dirty="0" smtClean="0"/>
              <a:t>Protection can be enabled as a BSS policy ( WUR service in a BSS is either always protected or always unprotected).</a:t>
            </a:r>
          </a:p>
          <a:p>
            <a:pPr lvl="2"/>
            <a:r>
              <a:rPr lang="en-US" dirty="0" smtClean="0"/>
              <a:t>May not be good for WUR STA’s power consumption</a:t>
            </a:r>
          </a:p>
          <a:p>
            <a:pPr lvl="2"/>
            <a:r>
              <a:rPr lang="en-US" b="0" dirty="0" smtClean="0"/>
              <a:t>Not all WUR STAs support Protection</a:t>
            </a:r>
          </a:p>
          <a:p>
            <a:pPr lvl="2"/>
            <a:r>
              <a:rPr lang="en-US" dirty="0" smtClean="0"/>
              <a:t>Not responsive to changes in environment</a:t>
            </a:r>
          </a:p>
          <a:p>
            <a:pPr marL="457200" lvl="1" indent="0">
              <a:buNone/>
            </a:pPr>
            <a:endParaRPr lang="en-US" sz="1800" b="1" dirty="0" smtClean="0"/>
          </a:p>
          <a:p>
            <a:pPr lvl="1">
              <a:buFont typeface="Wingdings" panose="05000000000000000000" pitchFamily="2" charset="2"/>
              <a:buChar char="§"/>
            </a:pPr>
            <a:r>
              <a:rPr lang="en-US" dirty="0" smtClean="0"/>
              <a:t>Or, protection is enabled only when deemed necessary:</a:t>
            </a:r>
            <a:endParaRPr lang="en-US" b="0" dirty="0" smtClean="0"/>
          </a:p>
          <a:p>
            <a:pPr lvl="2"/>
            <a:r>
              <a:rPr lang="en-US" dirty="0"/>
              <a:t>May be better for WUR STA’s power consumption</a:t>
            </a:r>
          </a:p>
          <a:p>
            <a:pPr lvl="2"/>
            <a:r>
              <a:rPr lang="en-US" dirty="0"/>
              <a:t>More responsive to changes in environment</a:t>
            </a:r>
          </a:p>
          <a:p>
            <a:pPr lvl="2"/>
            <a:r>
              <a:rPr lang="en-US" b="1" dirty="0" smtClean="0"/>
              <a:t>Option 1</a:t>
            </a:r>
            <a:r>
              <a:rPr lang="en-US" dirty="0" smtClean="0"/>
              <a:t>:</a:t>
            </a:r>
            <a:r>
              <a:rPr lang="en-US" b="0" dirty="0" smtClean="0"/>
              <a:t> Upon request by WUR STAs:</a:t>
            </a:r>
          </a:p>
          <a:p>
            <a:pPr lvl="3"/>
            <a:r>
              <a:rPr lang="en-US" dirty="0" smtClean="0"/>
              <a:t>When a WUR STA detects “Attack”</a:t>
            </a:r>
            <a:endParaRPr lang="en-US" b="0" dirty="0" smtClean="0"/>
          </a:p>
          <a:p>
            <a:pPr lvl="2"/>
            <a:r>
              <a:rPr lang="en-US" b="1" dirty="0"/>
              <a:t>Option </a:t>
            </a:r>
            <a:r>
              <a:rPr lang="en-US" b="1" dirty="0" smtClean="0"/>
              <a:t>2</a:t>
            </a:r>
            <a:r>
              <a:rPr lang="en-US" dirty="0" smtClean="0"/>
              <a:t>: AP/System makes the decision:</a:t>
            </a:r>
          </a:p>
          <a:p>
            <a:pPr lvl="3"/>
            <a:r>
              <a:rPr lang="en-US" dirty="0" smtClean="0"/>
              <a:t>May require collection of reports of “Attack” from WUR STAs.</a:t>
            </a:r>
          </a:p>
          <a:p>
            <a:pPr marL="0" indent="0">
              <a:buNone/>
            </a:pPr>
            <a:r>
              <a:rPr lang="en-US" sz="2000" b="1" dirty="0" smtClean="0"/>
              <a:t>For operation flexibility and WUR STA power saving, </a:t>
            </a:r>
            <a:r>
              <a:rPr lang="en-US" sz="2000" dirty="0"/>
              <a:t>protection </a:t>
            </a:r>
            <a:r>
              <a:rPr lang="en-US" sz="2000" dirty="0" smtClean="0"/>
              <a:t>should be </a:t>
            </a:r>
            <a:r>
              <a:rPr lang="en-US" sz="2000" dirty="0"/>
              <a:t>enabled only when </a:t>
            </a:r>
            <a:r>
              <a:rPr lang="en-US" sz="2000" dirty="0" smtClean="0"/>
              <a:t>required.</a:t>
            </a:r>
            <a:endParaRPr lang="en-US" sz="2000" b="1" dirty="0"/>
          </a:p>
        </p:txBody>
      </p:sp>
      <p:sp>
        <p:nvSpPr>
          <p:cNvPr id="3" name="Title 2"/>
          <p:cNvSpPr>
            <a:spLocks noGrp="1"/>
          </p:cNvSpPr>
          <p:nvPr>
            <p:ph type="title"/>
          </p:nvPr>
        </p:nvSpPr>
        <p:spPr>
          <a:xfrm>
            <a:off x="685800" y="609600"/>
            <a:ext cx="7772400" cy="609600"/>
          </a:xfrm>
        </p:spPr>
        <p:txBody>
          <a:bodyPr/>
          <a:lstStyle/>
          <a:p>
            <a:r>
              <a:rPr lang="en-US" dirty="0" smtClean="0"/>
              <a:t>Enabling Protection</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July 2018</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dirty="0">
                <a:solidFill>
                  <a:srgbClr val="000000"/>
                </a:solidFill>
              </a:rPr>
              <a:t>Slide </a:t>
            </a:r>
            <a:fld id="{54FC9212-A276-4579-8D5E-ABD8504D37DD}" type="slidenum">
              <a:rPr lang="en-US" smtClean="0">
                <a:solidFill>
                  <a:srgbClr val="000000"/>
                </a:solidFill>
              </a:rPr>
              <a:pPr>
                <a:defRPr/>
              </a:pPr>
              <a:t>3</a:t>
            </a:fld>
            <a:endParaRPr lang="en-US" dirty="0">
              <a:solidFill>
                <a:srgbClr val="000000"/>
              </a:solidFill>
            </a:endParaRPr>
          </a:p>
        </p:txBody>
      </p:sp>
    </p:spTree>
    <p:extLst>
      <p:ext uri="{BB962C8B-B14F-4D97-AF65-F5344CB8AC3E}">
        <p14:creationId xmlns:p14="http://schemas.microsoft.com/office/powerpoint/2010/main" val="21849480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76200" y="1066800"/>
            <a:ext cx="8915400" cy="5410200"/>
          </a:xfrm>
        </p:spPr>
        <p:txBody>
          <a:bodyPr/>
          <a:lstStyle/>
          <a:p>
            <a:r>
              <a:rPr lang="en-US" dirty="0" smtClean="0"/>
              <a:t>How does a WUR STA detect that it is under “Attack”?</a:t>
            </a:r>
            <a:endParaRPr lang="en-US" b="0" dirty="0" smtClean="0"/>
          </a:p>
          <a:p>
            <a:pPr marL="457200" lvl="1" indent="0">
              <a:buNone/>
            </a:pPr>
            <a:r>
              <a:rPr lang="en-US" sz="1800" dirty="0" smtClean="0"/>
              <a:t>1. WUR Wake-up frames</a:t>
            </a:r>
          </a:p>
          <a:p>
            <a:pPr lvl="1"/>
            <a:r>
              <a:rPr lang="en-US" sz="1600" dirty="0" smtClean="0"/>
              <a:t>A WUR STA may conclude that it has been falsely woken up after receiving a WUR wake-up frame if the expected PCR frame/s is not received from the WUR AP. The expected PCR frame/s may be:</a:t>
            </a:r>
          </a:p>
          <a:p>
            <a:pPr lvl="2"/>
            <a:r>
              <a:rPr lang="en-US" sz="1400" dirty="0" smtClean="0"/>
              <a:t>Buffered BUs (Wake-up frame for individually addressed delivery)</a:t>
            </a:r>
          </a:p>
          <a:p>
            <a:pPr lvl="2"/>
            <a:r>
              <a:rPr lang="en-US" sz="1400" dirty="0" smtClean="0"/>
              <a:t>Group addressed BUs (Wake-up frame for group address delivery)</a:t>
            </a:r>
          </a:p>
          <a:p>
            <a:pPr lvl="2"/>
            <a:r>
              <a:rPr lang="en-US" sz="1400" dirty="0" smtClean="0"/>
              <a:t>Beacon frame with changed parameters (Wake-up frame with different counter value)</a:t>
            </a:r>
          </a:p>
          <a:p>
            <a:pPr lvl="2"/>
            <a:r>
              <a:rPr lang="en-US" sz="1400" dirty="0" smtClean="0"/>
              <a:t>Trigger frame with RU assigned for UL (Wake-up frame for Triggered-enabled TWT)</a:t>
            </a:r>
          </a:p>
          <a:p>
            <a:pPr lvl="1"/>
            <a:r>
              <a:rPr lang="en-SG" sz="1600" dirty="0" smtClean="0"/>
              <a:t>A WUR STA may also conclude </a:t>
            </a:r>
            <a:r>
              <a:rPr lang="en-US" sz="1600" dirty="0" smtClean="0"/>
              <a:t> </a:t>
            </a:r>
            <a:r>
              <a:rPr lang="en-US" sz="1600" dirty="0"/>
              <a:t>that it has been falsely woken up </a:t>
            </a:r>
            <a:r>
              <a:rPr lang="en-US" sz="1600" dirty="0" smtClean="0"/>
              <a:t>if the WUR AP explicitly indicates that it does not have buffered BUs for the STA (e.g. upon </a:t>
            </a:r>
            <a:r>
              <a:rPr lang="en-SG" sz="1600" dirty="0" smtClean="0"/>
              <a:t>reception </a:t>
            </a:r>
            <a:r>
              <a:rPr lang="en-SG" sz="1600" dirty="0"/>
              <a:t>of ACK or </a:t>
            </a:r>
            <a:r>
              <a:rPr lang="en-SG" sz="1600" dirty="0" err="1" smtClean="0"/>
              <a:t>Qos</a:t>
            </a:r>
            <a:r>
              <a:rPr lang="en-SG" sz="1600" dirty="0" smtClean="0"/>
              <a:t>-Null </a:t>
            </a:r>
            <a:r>
              <a:rPr lang="en-SG" sz="1600" dirty="0"/>
              <a:t>frame that has the “More Data subfield” in Frame Control set to 0,  in response </a:t>
            </a:r>
            <a:r>
              <a:rPr lang="en-SG" sz="1600" dirty="0" smtClean="0"/>
              <a:t>to the first PS-Poll </a:t>
            </a:r>
            <a:r>
              <a:rPr lang="en-SG" sz="1600" dirty="0"/>
              <a:t>frame or </a:t>
            </a:r>
            <a:r>
              <a:rPr lang="en-SG" sz="1600" dirty="0" smtClean="0"/>
              <a:t>APSD Trigger frame transmitted after switching to PCR mode).</a:t>
            </a:r>
            <a:endParaRPr lang="en-US" sz="1600" dirty="0" smtClean="0"/>
          </a:p>
          <a:p>
            <a:pPr marL="457200" lvl="1" indent="0">
              <a:buNone/>
            </a:pPr>
            <a:endParaRPr lang="en-US" sz="1800" dirty="0" smtClean="0"/>
          </a:p>
          <a:p>
            <a:pPr marL="457200" lvl="1" indent="0">
              <a:buNone/>
            </a:pPr>
            <a:r>
              <a:rPr lang="en-US" sz="1800" dirty="0" smtClean="0"/>
              <a:t>2. WUR Beacons</a:t>
            </a:r>
            <a:endParaRPr lang="en-US" sz="1600" dirty="0"/>
          </a:p>
          <a:p>
            <a:pPr lvl="1"/>
            <a:r>
              <a:rPr lang="en-SG" sz="1600" dirty="0"/>
              <a:t>A WUR STA may conclude </a:t>
            </a:r>
            <a:r>
              <a:rPr lang="en-SG" sz="1600" dirty="0" smtClean="0"/>
              <a:t>that a received WU Beacon frame has been forged if difference between the value of the P-TSF carried by the WUR Beacon and the corresponding bits of the local TSF exceeds the maximum expected drift.</a:t>
            </a:r>
          </a:p>
          <a:p>
            <a:pPr marL="0" indent="0">
              <a:buNone/>
            </a:pPr>
            <a:r>
              <a:rPr lang="en-US" sz="2000" dirty="0" smtClean="0"/>
              <a:t>How exactly a WUR </a:t>
            </a:r>
            <a:r>
              <a:rPr lang="en-US" sz="2000" smtClean="0"/>
              <a:t>STA detects </a:t>
            </a:r>
            <a:r>
              <a:rPr lang="en-US" sz="2000" dirty="0" smtClean="0"/>
              <a:t>“Attack” need not be specified.</a:t>
            </a:r>
            <a:endParaRPr lang="en-US" sz="2000" b="0" dirty="0"/>
          </a:p>
        </p:txBody>
      </p:sp>
      <p:sp>
        <p:nvSpPr>
          <p:cNvPr id="3" name="Title 2"/>
          <p:cNvSpPr>
            <a:spLocks noGrp="1"/>
          </p:cNvSpPr>
          <p:nvPr>
            <p:ph type="title"/>
          </p:nvPr>
        </p:nvSpPr>
        <p:spPr>
          <a:xfrm>
            <a:off x="685800" y="533400"/>
            <a:ext cx="7772400" cy="609600"/>
          </a:xfrm>
        </p:spPr>
        <p:txBody>
          <a:bodyPr/>
          <a:lstStyle/>
          <a:p>
            <a:r>
              <a:rPr lang="en-US" dirty="0" smtClean="0"/>
              <a:t>Attack Detection</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July 2018</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dirty="0">
                <a:solidFill>
                  <a:srgbClr val="000000"/>
                </a:solidFill>
              </a:rPr>
              <a:t>Slide </a:t>
            </a:r>
            <a:fld id="{54FC9212-A276-4579-8D5E-ABD8504D37DD}" type="slidenum">
              <a:rPr lang="en-US" smtClean="0">
                <a:solidFill>
                  <a:srgbClr val="000000"/>
                </a:solidFill>
              </a:rPr>
              <a:pPr>
                <a:defRPr/>
              </a:pPr>
              <a:t>4</a:t>
            </a:fld>
            <a:endParaRPr lang="en-US" dirty="0">
              <a:solidFill>
                <a:srgbClr val="000000"/>
              </a:solidFill>
            </a:endParaRPr>
          </a:p>
        </p:txBody>
      </p:sp>
    </p:spTree>
    <p:extLst>
      <p:ext uri="{BB962C8B-B14F-4D97-AF65-F5344CB8AC3E}">
        <p14:creationId xmlns:p14="http://schemas.microsoft.com/office/powerpoint/2010/main" val="10087332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76200" y="1066800"/>
            <a:ext cx="8915400" cy="2438400"/>
          </a:xfrm>
        </p:spPr>
        <p:txBody>
          <a:bodyPr/>
          <a:lstStyle/>
          <a:p>
            <a:pPr marL="457200" indent="-457200">
              <a:buFont typeface="+mj-lt"/>
              <a:buAutoNum type="arabicPeriod"/>
            </a:pPr>
            <a:r>
              <a:rPr lang="en-US" sz="2000" dirty="0" smtClean="0"/>
              <a:t>WUR STAs keep count of </a:t>
            </a:r>
            <a:r>
              <a:rPr lang="en-US" sz="2000" smtClean="0"/>
              <a:t>“Attacks”</a:t>
            </a:r>
            <a:endParaRPr lang="en-US" sz="2000" b="0" dirty="0" smtClean="0"/>
          </a:p>
          <a:p>
            <a:pPr lvl="1">
              <a:buFontTx/>
              <a:buChar char="-"/>
            </a:pPr>
            <a:r>
              <a:rPr lang="en-US" sz="1600" dirty="0" smtClean="0"/>
              <a:t>Separate counters for False wake up and forged WUR Beacon, or just a single counter</a:t>
            </a:r>
          </a:p>
          <a:p>
            <a:pPr marL="457200" indent="-457200">
              <a:buFont typeface="+mj-lt"/>
              <a:buAutoNum type="arabicPeriod"/>
            </a:pPr>
            <a:r>
              <a:rPr lang="en-US" sz="2000" dirty="0" smtClean="0"/>
              <a:t>When the value of the “Attack” counter exceeds a specified threshold, WUR STA “informs” the WUR AP.</a:t>
            </a:r>
            <a:endParaRPr lang="en-US" sz="2000" b="0" dirty="0"/>
          </a:p>
          <a:p>
            <a:pPr lvl="1">
              <a:buFontTx/>
              <a:buChar char="-"/>
            </a:pPr>
            <a:r>
              <a:rPr lang="en-US" sz="1600" dirty="0" smtClean="0"/>
              <a:t>Threshold may be a fixed value or a value informed by the AP</a:t>
            </a:r>
            <a:endParaRPr lang="en-SG" sz="1600" dirty="0" smtClean="0"/>
          </a:p>
          <a:p>
            <a:pPr marL="0" indent="0">
              <a:buNone/>
            </a:pPr>
            <a:r>
              <a:rPr lang="en-US" sz="2000" b="0" dirty="0" smtClean="0"/>
              <a:t>WUR AP may use the information to enable Protection for WUR frames.</a:t>
            </a:r>
          </a:p>
          <a:p>
            <a:pPr lvl="1">
              <a:buFontTx/>
              <a:buChar char="-"/>
            </a:pPr>
            <a:r>
              <a:rPr lang="en-US" sz="1600" dirty="0" smtClean="0">
                <a:solidFill>
                  <a:srgbClr val="000000"/>
                </a:solidFill>
              </a:rPr>
              <a:t>May also trigger integrity Keys generation and exchange as well as WUR Mode re-negotiation</a:t>
            </a:r>
          </a:p>
          <a:p>
            <a:pPr marL="457200" lvl="1" indent="0">
              <a:buNone/>
            </a:pPr>
            <a:r>
              <a:rPr lang="en-US" sz="1600" u="sng" dirty="0" smtClean="0">
                <a:solidFill>
                  <a:srgbClr val="000000"/>
                </a:solidFill>
              </a:rPr>
              <a:t>Example for False wake up attack:</a:t>
            </a:r>
          </a:p>
          <a:p>
            <a:pPr marL="400050" lvl="1" indent="0">
              <a:buNone/>
            </a:pPr>
            <a:endParaRPr lang="en-US" dirty="0" smtClean="0"/>
          </a:p>
        </p:txBody>
      </p:sp>
      <p:sp>
        <p:nvSpPr>
          <p:cNvPr id="3" name="Title 2"/>
          <p:cNvSpPr>
            <a:spLocks noGrp="1"/>
          </p:cNvSpPr>
          <p:nvPr>
            <p:ph type="title"/>
          </p:nvPr>
        </p:nvSpPr>
        <p:spPr>
          <a:xfrm>
            <a:off x="685800" y="533400"/>
            <a:ext cx="7772400" cy="609600"/>
          </a:xfrm>
        </p:spPr>
        <p:txBody>
          <a:bodyPr/>
          <a:lstStyle/>
          <a:p>
            <a:r>
              <a:rPr lang="en-US" dirty="0" smtClean="0"/>
              <a:t>Proposal (1/2)</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July 2018</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dirty="0">
                <a:solidFill>
                  <a:srgbClr val="000000"/>
                </a:solidFill>
              </a:rPr>
              <a:t>Slide </a:t>
            </a:r>
            <a:fld id="{54FC9212-A276-4579-8D5E-ABD8504D37DD}" type="slidenum">
              <a:rPr lang="en-US" smtClean="0">
                <a:solidFill>
                  <a:srgbClr val="000000"/>
                </a:solidFill>
              </a:rPr>
              <a:pPr>
                <a:defRPr/>
              </a:pPr>
              <a:t>5</a:t>
            </a:fld>
            <a:endParaRPr lang="en-US" dirty="0">
              <a:solidFill>
                <a:srgbClr val="000000"/>
              </a:solidFill>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1" y="3637158"/>
            <a:ext cx="6248399" cy="2874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946819" y="4371201"/>
            <a:ext cx="2701381" cy="276999"/>
          </a:xfrm>
          <a:prstGeom prst="rect">
            <a:avLst/>
          </a:prstGeom>
          <a:noFill/>
        </p:spPr>
        <p:txBody>
          <a:bodyPr wrap="none" rtlCol="0">
            <a:spAutoFit/>
          </a:bodyPr>
          <a:lstStyle/>
          <a:p>
            <a:r>
              <a:rPr lang="en-US" dirty="0" smtClean="0">
                <a:solidFill>
                  <a:srgbClr val="FF0000"/>
                </a:solidFill>
              </a:rPr>
              <a:t>Series of false wake-up attacks detected</a:t>
            </a:r>
            <a:endParaRPr lang="en-SG" dirty="0">
              <a:solidFill>
                <a:srgbClr val="FF0000"/>
              </a:solidFill>
            </a:endParaRPr>
          </a:p>
        </p:txBody>
      </p:sp>
    </p:spTree>
    <p:extLst>
      <p:ext uri="{BB962C8B-B14F-4D97-AF65-F5344CB8AC3E}">
        <p14:creationId xmlns:p14="http://schemas.microsoft.com/office/powerpoint/2010/main" val="27629948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76200" y="1066800"/>
            <a:ext cx="8915400" cy="2514600"/>
          </a:xfrm>
        </p:spPr>
        <p:txBody>
          <a:bodyPr/>
          <a:lstStyle/>
          <a:p>
            <a:r>
              <a:rPr lang="en-US" sz="2000" dirty="0" smtClean="0"/>
              <a:t>WUR STAs may “inform” WUR AP of “Attacks” in two ways:</a:t>
            </a:r>
            <a:endParaRPr lang="en-US" sz="2000" b="0" dirty="0"/>
          </a:p>
          <a:p>
            <a:pPr lvl="1"/>
            <a:r>
              <a:rPr lang="en-US" b="1" dirty="0"/>
              <a:t>Option </a:t>
            </a:r>
            <a:r>
              <a:rPr lang="en-US" b="1" dirty="0" smtClean="0"/>
              <a:t>1</a:t>
            </a:r>
            <a:r>
              <a:rPr lang="en-US" dirty="0" smtClean="0"/>
              <a:t>: Directly as a Request to enable Protection</a:t>
            </a:r>
            <a:endParaRPr lang="en-US" dirty="0"/>
          </a:p>
          <a:p>
            <a:pPr lvl="2"/>
            <a:r>
              <a:rPr lang="en-US" dirty="0" smtClean="0"/>
              <a:t>E.g. using a “Protection Request” bit in the WUR Mode element in Enter WUR Mode (Suspend) Request Action frames.</a:t>
            </a:r>
          </a:p>
          <a:p>
            <a:pPr lvl="2"/>
            <a:endParaRPr lang="en-US" dirty="0"/>
          </a:p>
          <a:p>
            <a:pPr lvl="1"/>
            <a:r>
              <a:rPr lang="en-US" b="1" dirty="0"/>
              <a:t>Option </a:t>
            </a:r>
            <a:r>
              <a:rPr lang="en-US" b="1" dirty="0" smtClean="0"/>
              <a:t>2</a:t>
            </a:r>
            <a:r>
              <a:rPr lang="en-US" dirty="0" smtClean="0"/>
              <a:t>: Indirectly as an event report</a:t>
            </a:r>
            <a:endParaRPr lang="en-US" dirty="0"/>
          </a:p>
          <a:p>
            <a:pPr lvl="2"/>
            <a:r>
              <a:rPr lang="en-US" dirty="0" smtClean="0"/>
              <a:t>E.g. reusing </a:t>
            </a:r>
            <a:r>
              <a:rPr lang="en-US" dirty="0"/>
              <a:t>802.11 Event Report element (9.4.2.68) </a:t>
            </a:r>
          </a:p>
          <a:p>
            <a:pPr marL="400050" lvl="1" indent="0">
              <a:buNone/>
            </a:pPr>
            <a:endParaRPr lang="en-US" dirty="0" smtClean="0"/>
          </a:p>
        </p:txBody>
      </p:sp>
      <p:sp>
        <p:nvSpPr>
          <p:cNvPr id="3" name="Title 2"/>
          <p:cNvSpPr>
            <a:spLocks noGrp="1"/>
          </p:cNvSpPr>
          <p:nvPr>
            <p:ph type="title"/>
          </p:nvPr>
        </p:nvSpPr>
        <p:spPr>
          <a:xfrm>
            <a:off x="685800" y="533400"/>
            <a:ext cx="7772400" cy="609600"/>
          </a:xfrm>
        </p:spPr>
        <p:txBody>
          <a:bodyPr/>
          <a:lstStyle/>
          <a:p>
            <a:r>
              <a:rPr lang="en-US" dirty="0" smtClean="0"/>
              <a:t>Proposal (2/2)</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July 2018</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dirty="0">
                <a:solidFill>
                  <a:srgbClr val="000000"/>
                </a:solidFill>
              </a:rPr>
              <a:t>Slide </a:t>
            </a:r>
            <a:fld id="{54FC9212-A276-4579-8D5E-ABD8504D37DD}" type="slidenum">
              <a:rPr lang="en-US" smtClean="0">
                <a:solidFill>
                  <a:srgbClr val="000000"/>
                </a:solidFill>
              </a:rPr>
              <a:pPr>
                <a:defRPr/>
              </a:pPr>
              <a:t>6</a:t>
            </a:fld>
            <a:endParaRPr lang="en-US" dirty="0">
              <a:solidFill>
                <a:srgbClr val="000000"/>
              </a:solidFill>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1129031575"/>
              </p:ext>
            </p:extLst>
          </p:nvPr>
        </p:nvGraphicFramePr>
        <p:xfrm>
          <a:off x="838200" y="3657600"/>
          <a:ext cx="7013575" cy="612775"/>
        </p:xfrm>
        <a:graphic>
          <a:graphicData uri="http://schemas.openxmlformats.org/presentationml/2006/ole">
            <mc:AlternateContent xmlns:mc="http://schemas.openxmlformats.org/markup-compatibility/2006">
              <mc:Choice xmlns:v="urn:schemas-microsoft-com:vml" Requires="v">
                <p:oleObj spid="_x0000_s4136" name="Visio" r:id="rId3" imgW="7013191" imgH="613170" progId="Visio.Drawing.11">
                  <p:embed/>
                </p:oleObj>
              </mc:Choice>
              <mc:Fallback>
                <p:oleObj name="Visio" r:id="rId3" imgW="7013191" imgH="613170"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3657600"/>
                        <a:ext cx="7013575"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10" name="Straight Arrow Connector 9"/>
          <p:cNvCxnSpPr/>
          <p:nvPr/>
        </p:nvCxnSpPr>
        <p:spPr>
          <a:xfrm>
            <a:off x="7620000" y="3986478"/>
            <a:ext cx="11833" cy="571621"/>
          </a:xfrm>
          <a:prstGeom prst="straightConnector1">
            <a:avLst/>
          </a:prstGeom>
          <a:noFill/>
          <a:ln w="9525" cap="flat" cmpd="sng" algn="ctr">
            <a:solidFill>
              <a:srgbClr val="FF0000"/>
            </a:solidFill>
            <a:prstDash val="solid"/>
            <a:tailEnd type="arrow"/>
          </a:ln>
          <a:effectLst/>
        </p:spPr>
      </p:cxnSp>
      <p:sp>
        <p:nvSpPr>
          <p:cNvPr id="11" name="TextBox 10"/>
          <p:cNvSpPr txBox="1"/>
          <p:nvPr/>
        </p:nvSpPr>
        <p:spPr>
          <a:xfrm>
            <a:off x="3352800" y="4419600"/>
            <a:ext cx="1440160" cy="276999"/>
          </a:xfrm>
          <a:prstGeom prst="rect">
            <a:avLst/>
          </a:prstGeom>
          <a:noFill/>
          <a:ln w="19050">
            <a:solidFill>
              <a:srgbClr val="FF0000"/>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srgbClr val="000000"/>
                </a:solidFill>
                <a:effectLst/>
                <a:uLnTx/>
                <a:uFillTx/>
              </a:rPr>
              <a:t>6 = WUR</a:t>
            </a:r>
            <a:endParaRPr kumimoji="0" lang="en-SG" sz="1200" b="0" i="0" u="none" strike="noStrike" kern="0" cap="none" spc="0" normalizeH="0" baseline="0" noProof="0" dirty="0">
              <a:ln>
                <a:noFill/>
              </a:ln>
              <a:solidFill>
                <a:srgbClr val="000000"/>
              </a:solidFill>
              <a:effectLst/>
              <a:uLnTx/>
              <a:uFillTx/>
            </a:endParaRPr>
          </a:p>
        </p:txBody>
      </p:sp>
      <p:cxnSp>
        <p:nvCxnSpPr>
          <p:cNvPr id="12" name="Straight Arrow Connector 11"/>
          <p:cNvCxnSpPr>
            <a:stCxn id="11" idx="0"/>
          </p:cNvCxnSpPr>
          <p:nvPr/>
        </p:nvCxnSpPr>
        <p:spPr>
          <a:xfrm flipH="1" flipV="1">
            <a:off x="3712840" y="3987552"/>
            <a:ext cx="360040" cy="432048"/>
          </a:xfrm>
          <a:prstGeom prst="straightConnector1">
            <a:avLst/>
          </a:prstGeom>
          <a:noFill/>
          <a:ln w="9525" cap="flat" cmpd="sng" algn="ctr">
            <a:solidFill>
              <a:srgbClr val="FF0000"/>
            </a:solidFill>
            <a:prstDash val="solid"/>
            <a:tailEnd type="arrow"/>
          </a:ln>
          <a:effectLst/>
        </p:spPr>
      </p:cxnSp>
      <p:graphicFrame>
        <p:nvGraphicFramePr>
          <p:cNvPr id="13" name="Table 12"/>
          <p:cNvGraphicFramePr>
            <a:graphicFrameLocks noGrp="1"/>
          </p:cNvGraphicFramePr>
          <p:nvPr>
            <p:extLst>
              <p:ext uri="{D42A27DB-BD31-4B8C-83A1-F6EECF244321}">
                <p14:modId xmlns:p14="http://schemas.microsoft.com/office/powerpoint/2010/main" val="2772958426"/>
              </p:ext>
            </p:extLst>
          </p:nvPr>
        </p:nvGraphicFramePr>
        <p:xfrm>
          <a:off x="4648200" y="5360807"/>
          <a:ext cx="4365485" cy="822960"/>
        </p:xfrm>
        <a:graphic>
          <a:graphicData uri="http://schemas.openxmlformats.org/drawingml/2006/table">
            <a:tbl>
              <a:tblPr firstRow="1" bandRow="1"/>
              <a:tblGrid>
                <a:gridCol w="2133237"/>
                <a:gridCol w="2232248"/>
              </a:tblGrid>
              <a:tr h="272030">
                <a:tc>
                  <a:txBody>
                    <a:bodyPr/>
                    <a:lstStyle>
                      <a:lvl1pPr marL="0" algn="l" defTabSz="914400" rtl="0" eaLnBrk="1" latinLnBrk="0" hangingPunct="1">
                        <a:defRPr sz="1800" b="1" kern="1200">
                          <a:solidFill>
                            <a:schemeClr val="lt1"/>
                          </a:solidFill>
                          <a:latin typeface="HGP創英角ｺﾞｼｯｸUB"/>
                          <a:ea typeface="HGP創英角ｺﾞｼｯｸUB"/>
                          <a:cs typeface=""/>
                        </a:defRPr>
                      </a:lvl1pPr>
                      <a:lvl2pPr marL="457200" algn="l" defTabSz="914400" rtl="0" eaLnBrk="1" latinLnBrk="0" hangingPunct="1">
                        <a:defRPr sz="1800" b="1" kern="1200">
                          <a:solidFill>
                            <a:schemeClr val="lt1"/>
                          </a:solidFill>
                          <a:latin typeface="HGP創英角ｺﾞｼｯｸUB"/>
                          <a:ea typeface="HGP創英角ｺﾞｼｯｸUB"/>
                          <a:cs typeface=""/>
                        </a:defRPr>
                      </a:lvl2pPr>
                      <a:lvl3pPr marL="914400" algn="l" defTabSz="914400" rtl="0" eaLnBrk="1" latinLnBrk="0" hangingPunct="1">
                        <a:defRPr sz="1800" b="1" kern="1200">
                          <a:solidFill>
                            <a:schemeClr val="lt1"/>
                          </a:solidFill>
                          <a:latin typeface="HGP創英角ｺﾞｼｯｸUB"/>
                          <a:ea typeface="HGP創英角ｺﾞｼｯｸUB"/>
                          <a:cs typeface=""/>
                        </a:defRPr>
                      </a:lvl3pPr>
                      <a:lvl4pPr marL="1371600" algn="l" defTabSz="914400" rtl="0" eaLnBrk="1" latinLnBrk="0" hangingPunct="1">
                        <a:defRPr sz="1800" b="1" kern="1200">
                          <a:solidFill>
                            <a:schemeClr val="lt1"/>
                          </a:solidFill>
                          <a:latin typeface="HGP創英角ｺﾞｼｯｸUB"/>
                          <a:ea typeface="HGP創英角ｺﾞｼｯｸUB"/>
                          <a:cs typeface=""/>
                        </a:defRPr>
                      </a:lvl4pPr>
                      <a:lvl5pPr marL="1828800" algn="l" defTabSz="914400" rtl="0" eaLnBrk="1" latinLnBrk="0" hangingPunct="1">
                        <a:defRPr sz="1800" b="1" kern="1200">
                          <a:solidFill>
                            <a:schemeClr val="lt1"/>
                          </a:solidFill>
                          <a:latin typeface="HGP創英角ｺﾞｼｯｸUB"/>
                          <a:ea typeface="HGP創英角ｺﾞｼｯｸUB"/>
                          <a:cs typeface=""/>
                        </a:defRPr>
                      </a:lvl5pPr>
                      <a:lvl6pPr marL="2286000" algn="l" defTabSz="914400" rtl="0" eaLnBrk="1" latinLnBrk="0" hangingPunct="1">
                        <a:defRPr sz="1800" b="1" kern="1200">
                          <a:solidFill>
                            <a:schemeClr val="lt1"/>
                          </a:solidFill>
                          <a:latin typeface="HGP創英角ｺﾞｼｯｸUB"/>
                          <a:ea typeface="HGP創英角ｺﾞｼｯｸUB"/>
                          <a:cs typeface=""/>
                        </a:defRPr>
                      </a:lvl6pPr>
                      <a:lvl7pPr marL="2743200" algn="l" defTabSz="914400" rtl="0" eaLnBrk="1" latinLnBrk="0" hangingPunct="1">
                        <a:defRPr sz="1800" b="1" kern="1200">
                          <a:solidFill>
                            <a:schemeClr val="lt1"/>
                          </a:solidFill>
                          <a:latin typeface="HGP創英角ｺﾞｼｯｸUB"/>
                          <a:ea typeface="HGP創英角ｺﾞｼｯｸUB"/>
                          <a:cs typeface=""/>
                        </a:defRPr>
                      </a:lvl7pPr>
                      <a:lvl8pPr marL="3200400" algn="l" defTabSz="914400" rtl="0" eaLnBrk="1" latinLnBrk="0" hangingPunct="1">
                        <a:defRPr sz="1800" b="1" kern="1200">
                          <a:solidFill>
                            <a:schemeClr val="lt1"/>
                          </a:solidFill>
                          <a:latin typeface="HGP創英角ｺﾞｼｯｸUB"/>
                          <a:ea typeface="HGP創英角ｺﾞｼｯｸUB"/>
                          <a:cs typeface=""/>
                        </a:defRPr>
                      </a:lvl8pPr>
                      <a:lvl9pPr marL="3657600" algn="l" defTabSz="914400" rtl="0" eaLnBrk="1" latinLnBrk="0" hangingPunct="1">
                        <a:defRPr sz="1800" b="1" kern="1200">
                          <a:solidFill>
                            <a:schemeClr val="lt1"/>
                          </a:solidFill>
                          <a:latin typeface="HGP創英角ｺﾞｼｯｸUB"/>
                          <a:ea typeface="HGP創英角ｺﾞｼｯｸUB"/>
                          <a:cs typeface=""/>
                        </a:defRPr>
                      </a:lvl9pPr>
                    </a:lstStyle>
                    <a:p>
                      <a:r>
                        <a:rPr lang="en-US" sz="1200" dirty="0" smtClean="0">
                          <a:solidFill>
                            <a:schemeClr val="tx1"/>
                          </a:solidFill>
                        </a:rPr>
                        <a:t>WUR Event Type</a:t>
                      </a:r>
                      <a:endParaRPr lang="en-SG"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solidFill>
                  </a:tcPr>
                </a:tc>
                <a:tc>
                  <a:txBody>
                    <a:bodyPr/>
                    <a:lstStyle>
                      <a:lvl1pPr marL="0" algn="l" defTabSz="914400" rtl="0" eaLnBrk="1" latinLnBrk="0" hangingPunct="1">
                        <a:defRPr sz="1800" b="1" kern="1200">
                          <a:solidFill>
                            <a:schemeClr val="lt1"/>
                          </a:solidFill>
                          <a:latin typeface="HGP創英角ｺﾞｼｯｸUB"/>
                          <a:ea typeface="HGP創英角ｺﾞｼｯｸUB"/>
                          <a:cs typeface=""/>
                        </a:defRPr>
                      </a:lvl1pPr>
                      <a:lvl2pPr marL="457200" algn="l" defTabSz="914400" rtl="0" eaLnBrk="1" latinLnBrk="0" hangingPunct="1">
                        <a:defRPr sz="1800" b="1" kern="1200">
                          <a:solidFill>
                            <a:schemeClr val="lt1"/>
                          </a:solidFill>
                          <a:latin typeface="HGP創英角ｺﾞｼｯｸUB"/>
                          <a:ea typeface="HGP創英角ｺﾞｼｯｸUB"/>
                          <a:cs typeface=""/>
                        </a:defRPr>
                      </a:lvl2pPr>
                      <a:lvl3pPr marL="914400" algn="l" defTabSz="914400" rtl="0" eaLnBrk="1" latinLnBrk="0" hangingPunct="1">
                        <a:defRPr sz="1800" b="1" kern="1200">
                          <a:solidFill>
                            <a:schemeClr val="lt1"/>
                          </a:solidFill>
                          <a:latin typeface="HGP創英角ｺﾞｼｯｸUB"/>
                          <a:ea typeface="HGP創英角ｺﾞｼｯｸUB"/>
                          <a:cs typeface=""/>
                        </a:defRPr>
                      </a:lvl3pPr>
                      <a:lvl4pPr marL="1371600" algn="l" defTabSz="914400" rtl="0" eaLnBrk="1" latinLnBrk="0" hangingPunct="1">
                        <a:defRPr sz="1800" b="1" kern="1200">
                          <a:solidFill>
                            <a:schemeClr val="lt1"/>
                          </a:solidFill>
                          <a:latin typeface="HGP創英角ｺﾞｼｯｸUB"/>
                          <a:ea typeface="HGP創英角ｺﾞｼｯｸUB"/>
                          <a:cs typeface=""/>
                        </a:defRPr>
                      </a:lvl4pPr>
                      <a:lvl5pPr marL="1828800" algn="l" defTabSz="914400" rtl="0" eaLnBrk="1" latinLnBrk="0" hangingPunct="1">
                        <a:defRPr sz="1800" b="1" kern="1200">
                          <a:solidFill>
                            <a:schemeClr val="lt1"/>
                          </a:solidFill>
                          <a:latin typeface="HGP創英角ｺﾞｼｯｸUB"/>
                          <a:ea typeface="HGP創英角ｺﾞｼｯｸUB"/>
                          <a:cs typeface=""/>
                        </a:defRPr>
                      </a:lvl5pPr>
                      <a:lvl6pPr marL="2286000" algn="l" defTabSz="914400" rtl="0" eaLnBrk="1" latinLnBrk="0" hangingPunct="1">
                        <a:defRPr sz="1800" b="1" kern="1200">
                          <a:solidFill>
                            <a:schemeClr val="lt1"/>
                          </a:solidFill>
                          <a:latin typeface="HGP創英角ｺﾞｼｯｸUB"/>
                          <a:ea typeface="HGP創英角ｺﾞｼｯｸUB"/>
                          <a:cs typeface=""/>
                        </a:defRPr>
                      </a:lvl6pPr>
                      <a:lvl7pPr marL="2743200" algn="l" defTabSz="914400" rtl="0" eaLnBrk="1" latinLnBrk="0" hangingPunct="1">
                        <a:defRPr sz="1800" b="1" kern="1200">
                          <a:solidFill>
                            <a:schemeClr val="lt1"/>
                          </a:solidFill>
                          <a:latin typeface="HGP創英角ｺﾞｼｯｸUB"/>
                          <a:ea typeface="HGP創英角ｺﾞｼｯｸUB"/>
                          <a:cs typeface=""/>
                        </a:defRPr>
                      </a:lvl7pPr>
                      <a:lvl8pPr marL="3200400" algn="l" defTabSz="914400" rtl="0" eaLnBrk="1" latinLnBrk="0" hangingPunct="1">
                        <a:defRPr sz="1800" b="1" kern="1200">
                          <a:solidFill>
                            <a:schemeClr val="lt1"/>
                          </a:solidFill>
                          <a:latin typeface="HGP創英角ｺﾞｼｯｸUB"/>
                          <a:ea typeface="HGP創英角ｺﾞｼｯｸUB"/>
                          <a:cs typeface=""/>
                        </a:defRPr>
                      </a:lvl8pPr>
                      <a:lvl9pPr marL="3657600" algn="l" defTabSz="914400" rtl="0" eaLnBrk="1" latinLnBrk="0" hangingPunct="1">
                        <a:defRPr sz="1800" b="1" kern="1200">
                          <a:solidFill>
                            <a:schemeClr val="lt1"/>
                          </a:solidFill>
                          <a:latin typeface="HGP創英角ｺﾞｼｯｸUB"/>
                          <a:ea typeface="HGP創英角ｺﾞｼｯｸUB"/>
                          <a:cs typeface=""/>
                        </a:defRPr>
                      </a:lvl9pPr>
                    </a:lstStyle>
                    <a:p>
                      <a:r>
                        <a:rPr lang="en-US" sz="1200" dirty="0" smtClean="0">
                          <a:solidFill>
                            <a:schemeClr val="tx1"/>
                          </a:solidFill>
                        </a:rPr>
                        <a:t>Event</a:t>
                      </a:r>
                      <a:r>
                        <a:rPr lang="en-US" sz="1200" baseline="0" dirty="0" smtClean="0">
                          <a:solidFill>
                            <a:schemeClr val="tx1"/>
                          </a:solidFill>
                        </a:rPr>
                        <a:t> Counter</a:t>
                      </a:r>
                      <a:endParaRPr lang="en-SG"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solidFill>
                  </a:tcPr>
                </a:tc>
              </a:tr>
              <a:tr h="272030">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r>
                        <a:rPr lang="en-US" sz="1200" dirty="0" smtClean="0">
                          <a:solidFill>
                            <a:schemeClr val="tx1"/>
                          </a:solidFill>
                        </a:rPr>
                        <a:t>0 (False Wake-up)</a:t>
                      </a:r>
                      <a:endParaRPr lang="en-SG"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r>
                        <a:rPr lang="en-US" sz="1200" dirty="0" err="1" smtClean="0">
                          <a:solidFill>
                            <a:schemeClr val="tx1"/>
                          </a:solidFill>
                        </a:rPr>
                        <a:t>FalseWakeupCount</a:t>
                      </a:r>
                      <a:endParaRPr lang="en-SG"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r>
              <a:tr h="272030">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1 (False</a:t>
                      </a:r>
                      <a:r>
                        <a:rPr lang="en-US" sz="1200" baseline="0" dirty="0" smtClean="0">
                          <a:solidFill>
                            <a:schemeClr val="tx1"/>
                          </a:solidFill>
                        </a:rPr>
                        <a:t> WUR Beacons</a:t>
                      </a:r>
                      <a:r>
                        <a:rPr lang="en-SG" sz="1200" baseline="0" dirty="0" smtClean="0">
                          <a:solidFill>
                            <a:schemeClr val="tx1"/>
                          </a:solidFill>
                        </a:rPr>
                        <a:t>)</a:t>
                      </a:r>
                      <a:endParaRPr lang="en-SG" sz="1200" dirty="0" smtClean="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r>
                        <a:rPr lang="en-SG" sz="1200" dirty="0" err="1" smtClean="0">
                          <a:solidFill>
                            <a:schemeClr val="tx1"/>
                          </a:solidFill>
                        </a:rPr>
                        <a:t>FalseWURBeaconCount</a:t>
                      </a:r>
                      <a:endParaRPr lang="en-SG"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r>
            </a:tbl>
          </a:graphicData>
        </a:graphic>
      </p:graphicFrame>
      <p:cxnSp>
        <p:nvCxnSpPr>
          <p:cNvPr id="14" name="Straight Arrow Connector 13"/>
          <p:cNvCxnSpPr/>
          <p:nvPr/>
        </p:nvCxnSpPr>
        <p:spPr>
          <a:xfrm flipH="1">
            <a:off x="6830943" y="5005373"/>
            <a:ext cx="750284" cy="422366"/>
          </a:xfrm>
          <a:prstGeom prst="straightConnector1">
            <a:avLst/>
          </a:prstGeom>
          <a:noFill/>
          <a:ln w="9525" cap="flat" cmpd="sng" algn="ctr">
            <a:solidFill>
              <a:srgbClr val="FF0000"/>
            </a:solidFill>
            <a:prstDash val="solid"/>
            <a:tailEnd type="arrow"/>
          </a:ln>
          <a:effectLst/>
        </p:spPr>
      </p:cxnSp>
      <p:pic>
        <p:nvPicPr>
          <p:cNvPr id="4104"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24600" y="4572000"/>
            <a:ext cx="22098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304801" y="4790182"/>
            <a:ext cx="4114800" cy="1077218"/>
          </a:xfrm>
          <a:prstGeom prst="rect">
            <a:avLst/>
          </a:prstGeom>
          <a:noFill/>
        </p:spPr>
        <p:txBody>
          <a:bodyPr wrap="square" rtlCol="0">
            <a:spAutoFit/>
          </a:bodyPr>
          <a:lstStyle/>
          <a:p>
            <a:r>
              <a:rPr lang="en-US" sz="1600" dirty="0" smtClean="0"/>
              <a:t>Option 2 allows WUR APs to collect information from several WUR STAs before making the decision to enable Protection (especially for group address WUR frames)</a:t>
            </a:r>
            <a:endParaRPr lang="en-SG" sz="1600" dirty="0"/>
          </a:p>
        </p:txBody>
      </p:sp>
    </p:spTree>
    <p:extLst>
      <p:ext uri="{BB962C8B-B14F-4D97-AF65-F5344CB8AC3E}">
        <p14:creationId xmlns:p14="http://schemas.microsoft.com/office/powerpoint/2010/main" val="31454366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304800" y="1295400"/>
            <a:ext cx="8610600" cy="5105400"/>
          </a:xfrm>
        </p:spPr>
        <p:txBody>
          <a:bodyPr/>
          <a:lstStyle/>
          <a:p>
            <a:r>
              <a:rPr lang="en-US" b="0" dirty="0" smtClean="0"/>
              <a:t>In this presentation we </a:t>
            </a:r>
            <a:r>
              <a:rPr lang="en-SG" b="0" dirty="0"/>
              <a:t>discussed options related to enabling Protected WUR frame transmission</a:t>
            </a:r>
            <a:r>
              <a:rPr lang="en-SG" b="0" dirty="0" smtClean="0"/>
              <a:t>.</a:t>
            </a:r>
          </a:p>
          <a:p>
            <a:endParaRPr lang="en-SG" b="0" dirty="0" smtClean="0"/>
          </a:p>
          <a:p>
            <a:r>
              <a:rPr lang="en-SG" b="0" dirty="0"/>
              <a:t>For operation flexibility and WUR STA power saving, </a:t>
            </a:r>
            <a:r>
              <a:rPr lang="en-SG" b="0" dirty="0" smtClean="0"/>
              <a:t>we think that protection </a:t>
            </a:r>
            <a:r>
              <a:rPr lang="en-SG" b="0" dirty="0"/>
              <a:t>should be enabled only when required</a:t>
            </a:r>
            <a:r>
              <a:rPr lang="en-SG" b="0" dirty="0" smtClean="0"/>
              <a:t>.</a:t>
            </a:r>
          </a:p>
          <a:p>
            <a:endParaRPr lang="en-SG" b="0" dirty="0"/>
          </a:p>
          <a:p>
            <a:r>
              <a:rPr lang="en-US" b="0" dirty="0" smtClean="0"/>
              <a:t>We proposed that:</a:t>
            </a:r>
          </a:p>
          <a:p>
            <a:pPr marL="857250" lvl="1" indent="-457200">
              <a:buFont typeface="+mj-lt"/>
              <a:buAutoNum type="arabicPeriod"/>
            </a:pPr>
            <a:r>
              <a:rPr lang="en-US" sz="1800" dirty="0"/>
              <a:t>WUR STAs keep count of “</a:t>
            </a:r>
            <a:r>
              <a:rPr lang="en-US" sz="1800" dirty="0" smtClean="0"/>
              <a:t>Attacks”</a:t>
            </a:r>
            <a:endParaRPr lang="en-US" sz="1800" b="0" dirty="0"/>
          </a:p>
          <a:p>
            <a:pPr marL="857250" lvl="1" indent="-457200">
              <a:buFont typeface="+mj-lt"/>
              <a:buAutoNum type="arabicPeriod"/>
            </a:pPr>
            <a:r>
              <a:rPr lang="en-US" sz="1800" dirty="0" smtClean="0"/>
              <a:t>When </a:t>
            </a:r>
            <a:r>
              <a:rPr lang="en-US" sz="1800" dirty="0"/>
              <a:t>the value of the “Attack” counter exceeds a specified threshold, WUR STA “informs” the WUR AP.</a:t>
            </a:r>
            <a:endParaRPr lang="en-US" sz="1800" b="0" dirty="0"/>
          </a:p>
          <a:p>
            <a:pPr marL="0" indent="0">
              <a:buNone/>
            </a:pPr>
            <a:endParaRPr lang="en-SG" sz="2800" b="0" dirty="0" smtClean="0"/>
          </a:p>
        </p:txBody>
      </p:sp>
      <p:sp>
        <p:nvSpPr>
          <p:cNvPr id="3" name="Title 2"/>
          <p:cNvSpPr>
            <a:spLocks noGrp="1"/>
          </p:cNvSpPr>
          <p:nvPr>
            <p:ph type="title"/>
          </p:nvPr>
        </p:nvSpPr>
        <p:spPr>
          <a:xfrm>
            <a:off x="685800" y="685800"/>
            <a:ext cx="7772400" cy="609600"/>
          </a:xfrm>
        </p:spPr>
        <p:txBody>
          <a:bodyPr/>
          <a:lstStyle/>
          <a:p>
            <a:r>
              <a:rPr lang="en-US" dirty="0" smtClean="0"/>
              <a:t>Summary</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July 2018</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dirty="0">
                <a:solidFill>
                  <a:srgbClr val="000000"/>
                </a:solidFill>
              </a:rPr>
              <a:t>Slide </a:t>
            </a:r>
            <a:fld id="{54FC9212-A276-4579-8D5E-ABD8504D37DD}" type="slidenum">
              <a:rPr lang="en-US" smtClean="0">
                <a:solidFill>
                  <a:srgbClr val="000000"/>
                </a:solidFill>
              </a:rPr>
              <a:pPr>
                <a:defRPr/>
              </a:pPr>
              <a:t>7</a:t>
            </a:fld>
            <a:endParaRPr lang="en-US" dirty="0">
              <a:solidFill>
                <a:srgbClr val="000000"/>
              </a:solidFill>
            </a:endParaRPr>
          </a:p>
        </p:txBody>
      </p:sp>
    </p:spTree>
    <p:extLst>
      <p:ext uri="{BB962C8B-B14F-4D97-AF65-F5344CB8AC3E}">
        <p14:creationId xmlns:p14="http://schemas.microsoft.com/office/powerpoint/2010/main" val="36062337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657497" y="1640876"/>
            <a:ext cx="7772400" cy="3693124"/>
          </a:xfrm>
        </p:spPr>
        <p:txBody>
          <a:bodyPr/>
          <a:lstStyle/>
          <a:p>
            <a:r>
              <a:rPr lang="en-US" dirty="0" smtClean="0"/>
              <a:t>Do you agree </a:t>
            </a:r>
            <a:r>
              <a:rPr lang="en-US" dirty="0"/>
              <a:t>that WUR STAs </a:t>
            </a:r>
            <a:r>
              <a:rPr lang="en-US" dirty="0" smtClean="0"/>
              <a:t>may </a:t>
            </a:r>
            <a:r>
              <a:rPr lang="en-US" dirty="0"/>
              <a:t>“inform” WUR AP of “Attacks</a:t>
            </a:r>
            <a:r>
              <a:rPr lang="en-US" dirty="0" smtClean="0"/>
              <a:t>”?</a:t>
            </a:r>
          </a:p>
          <a:p>
            <a:endParaRPr lang="en-US" dirty="0" smtClean="0"/>
          </a:p>
          <a:p>
            <a:r>
              <a:rPr lang="en-US" dirty="0" smtClean="0"/>
              <a:t>Y/N/A</a:t>
            </a:r>
            <a:endParaRPr lang="en-US" dirty="0"/>
          </a:p>
        </p:txBody>
      </p:sp>
      <p:sp>
        <p:nvSpPr>
          <p:cNvPr id="3" name="Title 2"/>
          <p:cNvSpPr>
            <a:spLocks noGrp="1"/>
          </p:cNvSpPr>
          <p:nvPr>
            <p:ph type="title"/>
          </p:nvPr>
        </p:nvSpPr>
        <p:spPr>
          <a:xfrm>
            <a:off x="685800" y="685800"/>
            <a:ext cx="7772400" cy="609600"/>
          </a:xfrm>
        </p:spPr>
        <p:txBody>
          <a:bodyPr/>
          <a:lstStyle/>
          <a:p>
            <a:r>
              <a:rPr lang="en-US" dirty="0" smtClean="0"/>
              <a:t>Straw Poll 1</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July 2018</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dirty="0">
                <a:solidFill>
                  <a:srgbClr val="000000"/>
                </a:solidFill>
              </a:rPr>
              <a:t>Slide </a:t>
            </a:r>
            <a:fld id="{54FC9212-A276-4579-8D5E-ABD8504D37DD}" type="slidenum">
              <a:rPr lang="en-US" smtClean="0">
                <a:solidFill>
                  <a:srgbClr val="000000"/>
                </a:solidFill>
              </a:rPr>
              <a:pPr>
                <a:defRPr/>
              </a:pPr>
              <a:t>8</a:t>
            </a:fld>
            <a:endParaRPr lang="en-US" dirty="0">
              <a:solidFill>
                <a:srgbClr val="000000"/>
              </a:solidFill>
            </a:endParaRPr>
          </a:p>
        </p:txBody>
      </p:sp>
    </p:spTree>
    <p:extLst>
      <p:ext uri="{BB962C8B-B14F-4D97-AF65-F5344CB8AC3E}">
        <p14:creationId xmlns:p14="http://schemas.microsoft.com/office/powerpoint/2010/main" val="6759981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657497" y="1640876"/>
            <a:ext cx="7772400" cy="4759924"/>
          </a:xfrm>
        </p:spPr>
        <p:txBody>
          <a:bodyPr/>
          <a:lstStyle/>
          <a:p>
            <a:r>
              <a:rPr lang="en-US" dirty="0" smtClean="0"/>
              <a:t>Which option do you prefer for WUR </a:t>
            </a:r>
            <a:r>
              <a:rPr lang="en-US" dirty="0"/>
              <a:t>STAs </a:t>
            </a:r>
            <a:r>
              <a:rPr lang="en-US" dirty="0" smtClean="0"/>
              <a:t>to </a:t>
            </a:r>
            <a:r>
              <a:rPr lang="en-US" dirty="0"/>
              <a:t>“inform” WUR AP of “Attacks</a:t>
            </a:r>
            <a:r>
              <a:rPr lang="en-US" dirty="0" smtClean="0"/>
              <a:t>”?</a:t>
            </a:r>
          </a:p>
          <a:p>
            <a:endParaRPr lang="en-US" dirty="0" smtClean="0"/>
          </a:p>
          <a:p>
            <a:r>
              <a:rPr lang="en-US" b="1" dirty="0"/>
              <a:t>Option 1</a:t>
            </a:r>
            <a:r>
              <a:rPr lang="en-US" dirty="0"/>
              <a:t>: Directly as a Request to enable Protection</a:t>
            </a:r>
          </a:p>
          <a:p>
            <a:pPr lvl="1"/>
            <a:r>
              <a:rPr lang="en-US" dirty="0"/>
              <a:t>E.g. using a “Protection Request” </a:t>
            </a:r>
            <a:r>
              <a:rPr lang="en-US" dirty="0" smtClean="0"/>
              <a:t>bit </a:t>
            </a:r>
            <a:r>
              <a:rPr lang="en-US" dirty="0"/>
              <a:t>in the WUR Mode element in Enter WUR Mode (Suspend) Request Action frames.</a:t>
            </a:r>
          </a:p>
          <a:p>
            <a:pPr lvl="1"/>
            <a:endParaRPr lang="en-US" dirty="0"/>
          </a:p>
          <a:p>
            <a:r>
              <a:rPr lang="en-US" b="1" dirty="0"/>
              <a:t>Option 2</a:t>
            </a:r>
            <a:r>
              <a:rPr lang="en-US" dirty="0"/>
              <a:t>: Indirectly as an event report</a:t>
            </a:r>
          </a:p>
          <a:p>
            <a:pPr lvl="1"/>
            <a:r>
              <a:rPr lang="en-US" dirty="0"/>
              <a:t>E.g. reusing 802.11 Event Report element (9.4.2.68) </a:t>
            </a:r>
            <a:endParaRPr lang="en-US" dirty="0" smtClean="0"/>
          </a:p>
          <a:p>
            <a:pPr marL="457200" lvl="1" indent="0">
              <a:buNone/>
            </a:pPr>
            <a:endParaRPr lang="en-US" dirty="0"/>
          </a:p>
          <a:p>
            <a:r>
              <a:rPr lang="en-US" dirty="0" smtClean="0"/>
              <a:t>Abstain</a:t>
            </a:r>
            <a:endParaRPr lang="en-US" dirty="0"/>
          </a:p>
          <a:p>
            <a:pPr lvl="1"/>
            <a:endParaRPr lang="en-US" dirty="0"/>
          </a:p>
        </p:txBody>
      </p:sp>
      <p:sp>
        <p:nvSpPr>
          <p:cNvPr id="3" name="Title 2"/>
          <p:cNvSpPr>
            <a:spLocks noGrp="1"/>
          </p:cNvSpPr>
          <p:nvPr>
            <p:ph type="title"/>
          </p:nvPr>
        </p:nvSpPr>
        <p:spPr>
          <a:xfrm>
            <a:off x="685800" y="685800"/>
            <a:ext cx="7772400" cy="609600"/>
          </a:xfrm>
        </p:spPr>
        <p:txBody>
          <a:bodyPr/>
          <a:lstStyle/>
          <a:p>
            <a:r>
              <a:rPr lang="en-US" dirty="0" smtClean="0"/>
              <a:t>Straw Poll 2</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July 2018</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dirty="0">
                <a:solidFill>
                  <a:srgbClr val="000000"/>
                </a:solidFill>
              </a:rPr>
              <a:t>Slide </a:t>
            </a:r>
            <a:fld id="{54FC9212-A276-4579-8D5E-ABD8504D37DD}" type="slidenum">
              <a:rPr lang="en-US" smtClean="0">
                <a:solidFill>
                  <a:srgbClr val="000000"/>
                </a:solidFill>
              </a:rPr>
              <a:pPr>
                <a:defRPr/>
              </a:pPr>
              <a:t>9</a:t>
            </a:fld>
            <a:endParaRPr lang="en-US" dirty="0">
              <a:solidFill>
                <a:srgbClr val="000000"/>
              </a:solidFill>
            </a:endParaRPr>
          </a:p>
        </p:txBody>
      </p:sp>
    </p:spTree>
    <p:extLst>
      <p:ext uri="{BB962C8B-B14F-4D97-AF65-F5344CB8AC3E}">
        <p14:creationId xmlns:p14="http://schemas.microsoft.com/office/powerpoint/2010/main" val="375707060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IEEE-2015</Template>
  <TotalTime>5804</TotalTime>
  <Words>958</Words>
  <Application>Microsoft Office PowerPoint</Application>
  <PresentationFormat>On-screen Show (4:3)</PresentationFormat>
  <Paragraphs>120</Paragraphs>
  <Slides>10</Slides>
  <Notes>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10</vt:i4>
      </vt:variant>
    </vt:vector>
  </HeadingPairs>
  <TitlesOfParts>
    <vt:vector size="13" baseType="lpstr">
      <vt:lpstr>802-11-Submission</vt:lpstr>
      <vt:lpstr>Document</vt:lpstr>
      <vt:lpstr>Visio</vt:lpstr>
      <vt:lpstr>Enabling WUR Protection</vt:lpstr>
      <vt:lpstr>Introduction</vt:lpstr>
      <vt:lpstr>Enabling Protection</vt:lpstr>
      <vt:lpstr>Attack Detection</vt:lpstr>
      <vt:lpstr>Proposal (1/2)</vt:lpstr>
      <vt:lpstr>Proposal (2/2)</vt:lpstr>
      <vt:lpstr>Summary</vt:lpstr>
      <vt:lpstr>Straw Poll 1</vt:lpstr>
      <vt:lpstr>Straw Poll 2</vt:lpstr>
      <vt:lpstr>References</vt:lpstr>
    </vt:vector>
  </TitlesOfParts>
  <Company>Panasonic Corp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Rojan Chitrakar</dc:creator>
  <cp:lastModifiedBy>Rojan Chitrakar</cp:lastModifiedBy>
  <cp:revision>970</cp:revision>
  <cp:lastPrinted>2017-01-13T18:02:20Z</cp:lastPrinted>
  <dcterms:created xsi:type="dcterms:W3CDTF">2017-01-10T21:37:21Z</dcterms:created>
  <dcterms:modified xsi:type="dcterms:W3CDTF">2018-07-06T09:18:42Z</dcterms:modified>
</cp:coreProperties>
</file>