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2" r:id="rId2"/>
    <p:sldId id="298" r:id="rId3"/>
    <p:sldId id="318" r:id="rId4"/>
    <p:sldId id="319" r:id="rId5"/>
    <p:sldId id="321" r:id="rId6"/>
    <p:sldId id="340" r:id="rId7"/>
    <p:sldId id="341" r:id="rId8"/>
    <p:sldId id="320" r:id="rId9"/>
    <p:sldId id="325" r:id="rId10"/>
    <p:sldId id="342" r:id="rId11"/>
    <p:sldId id="335" r:id="rId12"/>
    <p:sldId id="338" r:id="rId13"/>
    <p:sldId id="337" r:id="rId14"/>
    <p:sldId id="339" r:id="rId15"/>
    <p:sldId id="327" r:id="rId16"/>
    <p:sldId id="328" r:id="rId17"/>
    <p:sldId id="330" r:id="rId18"/>
    <p:sldId id="332" r:id="rId19"/>
    <p:sldId id="329" r:id="rId20"/>
    <p:sldId id="331" r:id="rId21"/>
    <p:sldId id="326" r:id="rId22"/>
    <p:sldId id="345" r:id="rId23"/>
    <p:sldId id="343" r:id="rId24"/>
    <p:sldId id="34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2" autoAdjust="0"/>
    <p:restoredTop sz="92970" autoAdjust="0"/>
  </p:normalViewPr>
  <p:slideViewPr>
    <p:cSldViewPr snapToGrid="0">
      <p:cViewPr>
        <p:scale>
          <a:sx n="100" d="100"/>
          <a:sy n="100" d="100"/>
        </p:scale>
        <p:origin x="509" y="-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6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19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38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8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5" y="6450035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1164r2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559" y="908627"/>
            <a:ext cx="9301517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Segoe UI" panose="020B0502040204020203" pitchFamily="34" charset="0"/>
                <a:ea typeface="Calibri" panose="020F0502020204030204" pitchFamily="34" charset="0"/>
              </a:rPr>
              <a:t>Recommendations on OOK waveform and CSD setting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71499"/>
          </a:xfrm>
        </p:spPr>
        <p:txBody>
          <a:bodyPr/>
          <a:lstStyle/>
          <a:p>
            <a:r>
              <a:rPr lang="en-US" dirty="0" smtClean="0"/>
              <a:t>Multi-antenna performance study with different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890346"/>
            <a:ext cx="1048922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Considered waveform proposals 1, 2 and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Study the performance to these waveforms with our recommended CSD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data rate and high data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Considered 1 </a:t>
            </a:r>
            <a:r>
              <a:rPr lang="en-US" dirty="0" err="1" smtClean="0"/>
              <a:t>Tx</a:t>
            </a:r>
            <a:r>
              <a:rPr lang="en-US" dirty="0" smtClean="0"/>
              <a:t>, 2 </a:t>
            </a:r>
            <a:r>
              <a:rPr lang="en-US" dirty="0" err="1" smtClean="0"/>
              <a:t>Tx</a:t>
            </a:r>
            <a:r>
              <a:rPr lang="en-US" dirty="0" smtClean="0"/>
              <a:t>, 4 </a:t>
            </a:r>
            <a:r>
              <a:rPr lang="en-US" dirty="0" err="1" smtClean="0"/>
              <a:t>Tx</a:t>
            </a:r>
            <a:r>
              <a:rPr lang="en-US" dirty="0" smtClean="0"/>
              <a:t> and 8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Channel model 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SNR measured post 4 MHz filter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Filter: 3 </a:t>
            </a:r>
            <a:r>
              <a:rPr lang="en-US" dirty="0" err="1" smtClean="0"/>
              <a:t>rd</a:t>
            </a:r>
            <a:r>
              <a:rPr lang="en-US" dirty="0" smtClean="0"/>
              <a:t> order </a:t>
            </a:r>
            <a:r>
              <a:rPr lang="en-US" dirty="0"/>
              <a:t>B</a:t>
            </a:r>
            <a:r>
              <a:rPr lang="en-US" dirty="0" smtClean="0"/>
              <a:t>utterworth filter with 2.5 MHz cutoff frequency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661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33375"/>
            <a:ext cx="10361084" cy="1065213"/>
          </a:xfrm>
        </p:spPr>
        <p:txBody>
          <a:bodyPr/>
          <a:lstStyle/>
          <a:p>
            <a:r>
              <a:rPr lang="en-US" dirty="0" smtClean="0"/>
              <a:t>HDR Performance in Channel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20051" y="5064300"/>
            <a:ext cx="10756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 err="1" smtClean="0"/>
              <a:t>Tx</a:t>
            </a:r>
            <a:r>
              <a:rPr lang="en-US" dirty="0" smtClean="0"/>
              <a:t> antenna: Proposal 1 waveform </a:t>
            </a:r>
            <a:r>
              <a:rPr lang="en-US" dirty="0"/>
              <a:t>was </a:t>
            </a:r>
            <a:r>
              <a:rPr lang="en-US" dirty="0" smtClean="0"/>
              <a:t>1.50 </a:t>
            </a:r>
            <a:r>
              <a:rPr lang="en-US" dirty="0"/>
              <a:t>dB better than </a:t>
            </a:r>
            <a:r>
              <a:rPr lang="en-US" dirty="0" smtClean="0"/>
              <a:t>Proposal 2 </a:t>
            </a:r>
            <a:r>
              <a:rPr lang="en-US" dirty="0"/>
              <a:t>waveform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2, 4 </a:t>
            </a:r>
            <a:r>
              <a:rPr lang="en-US" dirty="0"/>
              <a:t>and 8 </a:t>
            </a:r>
            <a:r>
              <a:rPr lang="en-US" dirty="0" err="1"/>
              <a:t>Tx</a:t>
            </a:r>
            <a:r>
              <a:rPr lang="en-US" dirty="0"/>
              <a:t> antennas, </a:t>
            </a:r>
            <a:r>
              <a:rPr lang="en-US" dirty="0" smtClean="0"/>
              <a:t>proposed CSD works very well with different pulse shapes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832" y="1046501"/>
            <a:ext cx="6169819" cy="4113213"/>
          </a:xfrm>
        </p:spPr>
      </p:pic>
    </p:spTree>
    <p:extLst>
      <p:ext uri="{BB962C8B-B14F-4D97-AF65-F5344CB8AC3E}">
        <p14:creationId xmlns:p14="http://schemas.microsoft.com/office/powerpoint/2010/main" val="18901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85801"/>
            <a:ext cx="10361084" cy="1065213"/>
          </a:xfrm>
        </p:spPr>
        <p:txBody>
          <a:bodyPr/>
          <a:lstStyle/>
          <a:p>
            <a:r>
              <a:rPr lang="en-US" dirty="0" smtClean="0"/>
              <a:t>SNR @ 10% PER (Channel D, HDR)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447355"/>
              </p:ext>
            </p:extLst>
          </p:nvPr>
        </p:nvGraphicFramePr>
        <p:xfrm>
          <a:off x="2037347" y="2326105"/>
          <a:ext cx="7644064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11016"/>
                <a:gridCol w="1911016"/>
                <a:gridCol w="1911016"/>
                <a:gridCol w="191101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1 +Proposed  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2 +Proposed  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3 +Proposed  CSD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TX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6.25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 TX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4.33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4.82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4.85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3.71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3.46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3.93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8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2.65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2.60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3.15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20051" y="4807626"/>
            <a:ext cx="10756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 err="1" smtClean="0"/>
              <a:t>Tx</a:t>
            </a:r>
            <a:r>
              <a:rPr lang="en-US" dirty="0" smtClean="0"/>
              <a:t> antenna: Proposal 1 waveform </a:t>
            </a:r>
            <a:r>
              <a:rPr lang="en-US" dirty="0"/>
              <a:t>was </a:t>
            </a:r>
            <a:r>
              <a:rPr lang="en-US" dirty="0" smtClean="0"/>
              <a:t>1.50 </a:t>
            </a:r>
            <a:r>
              <a:rPr lang="en-US" dirty="0"/>
              <a:t>dB better than </a:t>
            </a:r>
            <a:r>
              <a:rPr lang="en-US" dirty="0" smtClean="0"/>
              <a:t>Proposal 2 </a:t>
            </a:r>
            <a:r>
              <a:rPr lang="en-US" dirty="0"/>
              <a:t>waveform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2, 4 </a:t>
            </a:r>
            <a:r>
              <a:rPr lang="en-US" dirty="0"/>
              <a:t>and 8 </a:t>
            </a:r>
            <a:r>
              <a:rPr lang="en-US" dirty="0" err="1"/>
              <a:t>Tx</a:t>
            </a:r>
            <a:r>
              <a:rPr lang="en-US" dirty="0"/>
              <a:t> antennas, </a:t>
            </a:r>
            <a:r>
              <a:rPr lang="en-US" dirty="0" smtClean="0"/>
              <a:t>proposed CSD works very well with different pulse shapes</a:t>
            </a:r>
          </a:p>
        </p:txBody>
      </p:sp>
    </p:spTree>
    <p:extLst>
      <p:ext uri="{BB962C8B-B14F-4D97-AF65-F5344CB8AC3E}">
        <p14:creationId xmlns:p14="http://schemas.microsoft.com/office/powerpoint/2010/main" val="817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33375"/>
            <a:ext cx="10361084" cy="1065213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DR Performance in Channel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20051" y="5078900"/>
            <a:ext cx="10756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Single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antenna: Proposal 1 waveform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is marginally better (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0.4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dB) than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Proposal 2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waveform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For 2, 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8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antennas, </a:t>
            </a:r>
            <a:r>
              <a:rPr lang="en-US" dirty="0"/>
              <a:t>proposed CSD works very well with different pulse shapes</a:t>
            </a:r>
          </a:p>
          <a:p>
            <a:pPr lvl="0"/>
            <a:endParaRPr lang="en-US" dirty="0" smtClean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832" y="1042737"/>
            <a:ext cx="6169819" cy="4113213"/>
          </a:xfrm>
        </p:spPr>
      </p:pic>
    </p:spTree>
    <p:extLst>
      <p:ext uri="{BB962C8B-B14F-4D97-AF65-F5344CB8AC3E}">
        <p14:creationId xmlns:p14="http://schemas.microsoft.com/office/powerpoint/2010/main" val="3682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SNR @ 10% PER (Channel D, LDR)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621696"/>
              </p:ext>
            </p:extLst>
          </p:nvPr>
        </p:nvGraphicFramePr>
        <p:xfrm>
          <a:off x="2037347" y="2326105"/>
          <a:ext cx="7531768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2942"/>
                <a:gridCol w="1882942"/>
                <a:gridCol w="1882942"/>
                <a:gridCol w="188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1 +Proposed  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2 +Proposed  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3 +Proposed  CSD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TX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3.63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3.59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 TX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1.46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1.38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1.46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-0.12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-0.05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0.23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8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-0.93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-0.76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-0.38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20051" y="5078900"/>
            <a:ext cx="10756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Single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antenna: Proposal 1 waveform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is marginally better (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0.4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dB) than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Proposal 2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waveform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For 2, 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8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antennas, </a:t>
            </a:r>
            <a:r>
              <a:rPr lang="en-US" dirty="0"/>
              <a:t>proposed CSD works very well with different pulse shapes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68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proposed pulse shape has been optimized for good tradeoff between Channel D performance and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 2 [3,6] and Proposal 3 [5] pulse shape was optimized for AWGN performance and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recommended CSD values work very with different pulse shapes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recommend to have multiple examples of sequences &amp; CSD values in the Draft 1.0, optimized for performance in different channel </a:t>
            </a:r>
            <a:r>
              <a:rPr lang="en-US" dirty="0" smtClean="0"/>
              <a:t>conditions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have three examples of ON pulse shapes, for 2 us and 4 us?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include the following IFFT coefficients for construction of 2 us OOK pulse, as one of the example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 = [0 0 0… 0 1 0 1 0 -1 0 0 0 -1 0 -1 0 1 0….0 0 0</a:t>
            </a:r>
            <a:r>
              <a:rPr lang="en-US" dirty="0" smtClean="0"/>
              <a:t>]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1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82404"/>
            <a:ext cx="10361084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845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following CSD that goes with 2 us OOK waveform, as one of the examples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linear CSD spacing, with max CSD of 1500 ns between first and last antenna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Yes:10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No:0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201862"/>
              </p:ext>
            </p:extLst>
          </p:nvPr>
        </p:nvGraphicFramePr>
        <p:xfrm>
          <a:off x="6145742" y="3063877"/>
          <a:ext cx="507218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169"/>
                <a:gridCol w="3640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[0 400 750 1150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[0 300 600 900 1200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[0 250 500 750 1000 1250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[0 200</a:t>
                      </a:r>
                      <a:r>
                        <a:rPr lang="en-US" baseline="0" dirty="0" smtClean="0"/>
                        <a:t> 450 650 850 1050 1300 1500]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6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include the following IFFT coefficients for construction of 4 us OOK pulse, as one of the example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 = [0 0 0… 0 1 -1 1 -1 -1 1  0 -1 -1 1 1 1 1 0…0 0 0</a:t>
            </a:r>
            <a:r>
              <a:rPr lang="en-US" dirty="0" smtClean="0"/>
              <a:t>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7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has been agreed by the </a:t>
            </a:r>
            <a:r>
              <a:rPr lang="en-US" dirty="0" err="1" smtClean="0"/>
              <a:t>TGba</a:t>
            </a:r>
            <a:r>
              <a:rPr lang="en-US" dirty="0" smtClean="0"/>
              <a:t> group not to mandate any OOK waveform, but specify few examples that does into the spec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[</a:t>
            </a:r>
            <a:r>
              <a:rPr lang="en-US" dirty="0" smtClean="0"/>
              <a:t>1,2], </a:t>
            </a:r>
            <a:r>
              <a:rPr lang="en-US" dirty="0"/>
              <a:t>we studied the WUR performance for different pulse </a:t>
            </a:r>
            <a:r>
              <a:rPr lang="en-US" dirty="0" smtClean="0"/>
              <a:t>shapes and CSD values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compare the </a:t>
            </a:r>
            <a:r>
              <a:rPr lang="en-US" dirty="0"/>
              <a:t>WUR performance with different OOK pulse </a:t>
            </a:r>
            <a:r>
              <a:rPr lang="en-US" dirty="0" smtClean="0"/>
              <a:t>designs [1-6] and CSD values and investigate the reasons for differences between reported PER vs. SNR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provide recommendations on OOK waveform and the CSD settings for multi-antenna 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33375"/>
            <a:ext cx="10361084" cy="1065213"/>
          </a:xfrm>
        </p:spPr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15472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following CSD </a:t>
            </a:r>
            <a:r>
              <a:rPr lang="en-US" dirty="0"/>
              <a:t>that goes with </a:t>
            </a:r>
            <a:r>
              <a:rPr lang="en-US" dirty="0" smtClean="0"/>
              <a:t>4 </a:t>
            </a:r>
            <a:r>
              <a:rPr lang="en-US" dirty="0"/>
              <a:t>us OOK waveform, </a:t>
            </a:r>
            <a:r>
              <a:rPr lang="en-US" dirty="0" smtClean="0"/>
              <a:t>as one of the examples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linear CSD spacing, with max CSD of 3000 ns between first and last antenna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060171"/>
              </p:ext>
            </p:extLst>
          </p:nvPr>
        </p:nvGraphicFramePr>
        <p:xfrm>
          <a:off x="5644662" y="2993539"/>
          <a:ext cx="557326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3653"/>
                <a:gridCol w="39996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1000 2000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 2250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[0 600 1200 1800 2400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 2000 2500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[0 450</a:t>
                      </a:r>
                      <a:r>
                        <a:rPr lang="en-US" baseline="0" dirty="0" smtClean="0"/>
                        <a:t> 850 1300 1700 2150 2550 3000]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9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1811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550" y="1296988"/>
            <a:ext cx="10361084" cy="5077435"/>
          </a:xfrm>
        </p:spPr>
        <p:txBody>
          <a:bodyPr/>
          <a:lstStyle/>
          <a:p>
            <a:pPr marL="0" indent="0"/>
            <a:r>
              <a:rPr lang="en-US" dirty="0" smtClean="0"/>
              <a:t>[1] </a:t>
            </a:r>
            <a:r>
              <a:rPr lang="en-US" dirty="0"/>
              <a:t>Vinod Kristem, Shahrnaz Azizi, Thomas Kenney, </a:t>
            </a:r>
            <a:r>
              <a:rPr lang="en-US" dirty="0" smtClean="0"/>
              <a:t>“</a:t>
            </a:r>
            <a:r>
              <a:rPr lang="en-US" dirty="0"/>
              <a:t>IEEE </a:t>
            </a:r>
            <a:r>
              <a:rPr lang="en-US" dirty="0" smtClean="0"/>
              <a:t>802.11-18/97r0 2 </a:t>
            </a:r>
            <a:r>
              <a:rPr lang="en-US" dirty="0"/>
              <a:t>us OOK </a:t>
            </a:r>
            <a:r>
              <a:rPr lang="en-US" dirty="0" smtClean="0"/>
              <a:t>pulse for </a:t>
            </a:r>
            <a:r>
              <a:rPr lang="en-US" dirty="0"/>
              <a:t>high </a:t>
            </a:r>
            <a:r>
              <a:rPr lang="en-US" dirty="0" smtClean="0"/>
              <a:t>rate,” </a:t>
            </a:r>
            <a:r>
              <a:rPr lang="en-US" dirty="0"/>
              <a:t>January 2018</a:t>
            </a:r>
          </a:p>
          <a:p>
            <a:pPr marL="0" indent="0"/>
            <a:r>
              <a:rPr lang="en-US" dirty="0" smtClean="0"/>
              <a:t>[2] </a:t>
            </a:r>
            <a:r>
              <a:rPr lang="en-US" dirty="0"/>
              <a:t>Vinod Kristem, Shahrnaz Azizi, Thomas Kenney, </a:t>
            </a:r>
            <a:r>
              <a:rPr lang="en-US" dirty="0" smtClean="0"/>
              <a:t>“</a:t>
            </a:r>
            <a:r>
              <a:rPr lang="en-US" dirty="0"/>
              <a:t>IEEE </a:t>
            </a:r>
            <a:r>
              <a:rPr lang="en-US" dirty="0" smtClean="0"/>
              <a:t>802-11/772r0 Updated </a:t>
            </a:r>
            <a:r>
              <a:rPr lang="en-US" dirty="0"/>
              <a:t>results on WUR performance with multiple TX antennas</a:t>
            </a:r>
            <a:r>
              <a:rPr lang="en-US" dirty="0" smtClean="0"/>
              <a:t>,”, </a:t>
            </a:r>
            <a:r>
              <a:rPr lang="en-US" dirty="0"/>
              <a:t>May 2018</a:t>
            </a:r>
          </a:p>
          <a:p>
            <a:pPr marL="0" indent="0"/>
            <a:r>
              <a:rPr lang="en-US" dirty="0" smtClean="0"/>
              <a:t>[3] Steve Shellhammer, et.al, </a:t>
            </a:r>
            <a:r>
              <a:rPr lang="en-US" dirty="0"/>
              <a:t>“IEEE 802.11-18/97r0 </a:t>
            </a:r>
            <a:r>
              <a:rPr lang="en-US" dirty="0" err="1"/>
              <a:t>Multiantenna</a:t>
            </a:r>
            <a:r>
              <a:rPr lang="en-US" dirty="0"/>
              <a:t> TX </a:t>
            </a:r>
            <a:r>
              <a:rPr lang="en-US" dirty="0" smtClean="0"/>
              <a:t>Diversity,” May 2018</a:t>
            </a:r>
          </a:p>
          <a:p>
            <a:pPr marL="0" indent="0"/>
            <a:r>
              <a:rPr lang="en-US" dirty="0" smtClean="0"/>
              <a:t>[4] Steve </a:t>
            </a:r>
            <a:r>
              <a:rPr lang="en-US" dirty="0"/>
              <a:t>Shellhammer, et.al, “IEEE 802.11-18/1198r0 Simulations with Recommended Symbols and </a:t>
            </a:r>
            <a:r>
              <a:rPr lang="en-US" dirty="0" smtClean="0"/>
              <a:t>CSD”, </a:t>
            </a:r>
            <a:r>
              <a:rPr lang="en-US" dirty="0"/>
              <a:t>July 2018 </a:t>
            </a:r>
            <a:endParaRPr lang="en-US" dirty="0" smtClean="0"/>
          </a:p>
          <a:p>
            <a:pPr marL="0" indent="0"/>
            <a:r>
              <a:rPr lang="en-US" dirty="0" smtClean="0"/>
              <a:t>[</a:t>
            </a:r>
            <a:r>
              <a:rPr lang="en-US" dirty="0"/>
              <a:t>5] Miguel Lopez, Dennis Sundman, Leif Wilhelmsson, “</a:t>
            </a:r>
            <a:r>
              <a:rPr lang="en-GB" dirty="0"/>
              <a:t>MC-OOK Symbol Design</a:t>
            </a:r>
            <a:r>
              <a:rPr lang="en-US" dirty="0"/>
              <a:t>,” IEEE 802.11-18/479r2,” March 2018</a:t>
            </a:r>
          </a:p>
          <a:p>
            <a:pPr marL="0" indent="0"/>
            <a:r>
              <a:rPr lang="en-US" dirty="0"/>
              <a:t>[6] </a:t>
            </a:r>
            <a:r>
              <a:rPr lang="en-US" dirty="0" err="1"/>
              <a:t>Eunsung</a:t>
            </a:r>
            <a:r>
              <a:rPr lang="en-US" dirty="0"/>
              <a:t> Park , et.al, “11-18-0421-01-00ba-ook-waveform-generation-follow-up,” March 2018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8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D performance </a:t>
            </a:r>
            <a:r>
              <a:rPr lang="en-US" dirty="0"/>
              <a:t>of different waveforms </a:t>
            </a:r>
            <a:br>
              <a:rPr lang="en-US" dirty="0"/>
            </a:br>
            <a:r>
              <a:rPr lang="en-US" dirty="0"/>
              <a:t>(SNR in </a:t>
            </a:r>
            <a:r>
              <a:rPr lang="en-US" dirty="0" smtClean="0"/>
              <a:t>20 </a:t>
            </a:r>
            <a:r>
              <a:rPr lang="en-US" dirty="0"/>
              <a:t>MHz bandwidth)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12776" y="2370317"/>
            <a:ext cx="10361084" cy="3712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Performance with different waveforms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Low rate: </a:t>
            </a:r>
            <a:r>
              <a:rPr lang="en-US" kern="0" dirty="0" smtClean="0"/>
              <a:t>Proposal 1 waveform is marginally better (0.2 dB)</a:t>
            </a: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High rate: Proposal 1 waveform is better by 0.6 dB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11" y="1751014"/>
            <a:ext cx="4999495" cy="3332997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76" y="1751014"/>
            <a:ext cx="5110162" cy="340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AWGN performance of different waveforms </a:t>
            </a:r>
            <a:br>
              <a:rPr lang="en-US" dirty="0" smtClean="0"/>
            </a:br>
            <a:r>
              <a:rPr lang="en-US" dirty="0" smtClean="0"/>
              <a:t>(SNR in 4 MHz bandwidth)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116" y="1841335"/>
            <a:ext cx="4858377" cy="323891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84" y="1795155"/>
            <a:ext cx="4874794" cy="3249863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14401" y="4998838"/>
            <a:ext cx="10361084" cy="1386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Comparable performance with different waveforms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Low rate: </a:t>
            </a:r>
            <a:r>
              <a:rPr lang="en-US" kern="0" dirty="0"/>
              <a:t>Proposal 1 and proposal 3 are marginally better than proposal </a:t>
            </a:r>
            <a:r>
              <a:rPr lang="en-US" kern="0" dirty="0" smtClean="0"/>
              <a:t>2</a:t>
            </a:r>
            <a:r>
              <a:rPr lang="en-US" kern="0" dirty="0"/>
              <a:t> (around </a:t>
            </a:r>
            <a:r>
              <a:rPr lang="en-US" kern="0" dirty="0" smtClean="0"/>
              <a:t>0.25 </a:t>
            </a:r>
            <a:r>
              <a:rPr lang="en-US" kern="0" dirty="0"/>
              <a:t>dB)</a:t>
            </a: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High rate</a:t>
            </a:r>
            <a:r>
              <a:rPr lang="en-US" kern="0" dirty="0"/>
              <a:t>: Proposal 3 and proposal 2 are marginally better (around 0.4 dB)</a:t>
            </a: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56606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AWGN performance of different waveforms </a:t>
            </a:r>
            <a:br>
              <a:rPr lang="en-US" dirty="0"/>
            </a:br>
            <a:r>
              <a:rPr lang="en-US" dirty="0"/>
              <a:t>(SNR in </a:t>
            </a:r>
            <a:r>
              <a:rPr lang="en-US" dirty="0" smtClean="0"/>
              <a:t>20 </a:t>
            </a:r>
            <a:r>
              <a:rPr lang="en-US" dirty="0"/>
              <a:t>MHz bandwidth)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12776" y="2370317"/>
            <a:ext cx="10361084" cy="3712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Performance with different waveforms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Low rate: </a:t>
            </a:r>
            <a:r>
              <a:rPr lang="en-US" kern="0" dirty="0" smtClean="0"/>
              <a:t>Very similar performance with all proposals</a:t>
            </a: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High rate: Proposal 2 and proposal 3 are better than proposal 1 (by 1 dB and 0.8 dB)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13" y="1751014"/>
            <a:ext cx="5024437" cy="3349625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323" y="1656008"/>
            <a:ext cx="5242047" cy="349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OOK pulse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the low data rate, the 4 us OOK pulse was generated by populating the center 13 subcarriers with subcarrier spacing of 312.5 KHz. Center sub-carrier is nulled.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the high data rate, the 2 us OOK pulse was generated by populating every other subcarrier out of these 13 subcarriers.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have 6 non-zero subcarriers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[1], we studied the PER and PAPR performance for 64 different pulse shapes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Identified a pulse shape that provides good tradeoff between PER and PAPR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The proposed design provides best performance in Channel 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The PAPR of proposed design is significantly smaller than legacy preamble (STF, LTF, and SIG)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8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415560"/>
            <a:ext cx="10361084" cy="1065213"/>
          </a:xfrm>
        </p:spPr>
        <p:txBody>
          <a:bodyPr/>
          <a:lstStyle/>
          <a:p>
            <a:r>
              <a:rPr lang="en-US" dirty="0" smtClean="0"/>
              <a:t>Why do we see different PER results?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30260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Pulse design proposals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Our proposed design (Proposal 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High data rate: [1 0 1 0 </a:t>
            </a:r>
            <a:r>
              <a:rPr lang="en-US" dirty="0"/>
              <a:t>-1 </a:t>
            </a:r>
            <a:r>
              <a:rPr lang="en-US" dirty="0" smtClean="0"/>
              <a:t>0 0 0 -1 0 -1 0 1]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 data rate: [1 </a:t>
            </a:r>
            <a:r>
              <a:rPr lang="en-US" dirty="0"/>
              <a:t>-1 1 -1 -1 1  0 -1 -1 1 1 1 </a:t>
            </a:r>
            <a:r>
              <a:rPr lang="en-US" dirty="0" smtClean="0"/>
              <a:t>1]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proposed design [3</a:t>
            </a:r>
            <a:r>
              <a:rPr lang="en-US" dirty="0"/>
              <a:t>] (Proposal </a:t>
            </a:r>
            <a:r>
              <a:rPr lang="en-US" dirty="0" smtClean="0"/>
              <a:t>2)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High data rate:  </a:t>
            </a:r>
            <a:r>
              <a:rPr lang="en-US" dirty="0" smtClean="0"/>
              <a:t>[1 0 1 0 1 0 0 0 -1 0 1 0 -1]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 </a:t>
            </a:r>
            <a:r>
              <a:rPr lang="en-US" dirty="0"/>
              <a:t>data rate: </a:t>
            </a:r>
            <a:r>
              <a:rPr lang="en-US" dirty="0" smtClean="0"/>
              <a:t>[1 1 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1 0 </a:t>
            </a:r>
            <a:r>
              <a:rPr lang="en-US" dirty="0"/>
              <a:t>-</a:t>
            </a:r>
            <a:r>
              <a:rPr lang="en-US" dirty="0" smtClean="0"/>
              <a:t>1 1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1 1 </a:t>
            </a:r>
            <a:r>
              <a:rPr lang="en-US" dirty="0"/>
              <a:t>-</a:t>
            </a:r>
            <a:r>
              <a:rPr lang="en-US" dirty="0" smtClean="0"/>
              <a:t>1]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Differences: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eceiver architectures </a:t>
            </a:r>
            <a:r>
              <a:rPr lang="en-US" dirty="0"/>
              <a:t>for performance </a:t>
            </a:r>
            <a:r>
              <a:rPr lang="en-US" dirty="0" smtClean="0"/>
              <a:t>evaluation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WUR </a:t>
            </a:r>
            <a:r>
              <a:rPr lang="en-US" dirty="0"/>
              <a:t>decoding based on Energy detection </a:t>
            </a:r>
            <a:r>
              <a:rPr lang="en-US" dirty="0" smtClean="0"/>
              <a:t>(Example: [3])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Metric used: Sum(abs(.)^2)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WUR </a:t>
            </a:r>
            <a:r>
              <a:rPr lang="en-US" dirty="0"/>
              <a:t>decoding based on Envelope detection (Example: </a:t>
            </a:r>
            <a:r>
              <a:rPr lang="en-US" dirty="0" smtClean="0"/>
              <a:t>[5])</a:t>
            </a: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Metric used: Sum(abs</a:t>
            </a:r>
            <a:r>
              <a:rPr lang="en-US" dirty="0" smtClean="0"/>
              <a:t>(.))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SNR Calculation: before or after 4 MHz filter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0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978" y="271254"/>
            <a:ext cx="10361084" cy="1065213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nergy </a:t>
            </a:r>
            <a:r>
              <a:rPr lang="en-US" dirty="0"/>
              <a:t>detection </a:t>
            </a:r>
            <a:r>
              <a:rPr lang="en-US" dirty="0" smtClean="0"/>
              <a:t>vs.  Envelope </a:t>
            </a:r>
            <a:r>
              <a:rPr lang="en-US" dirty="0"/>
              <a:t>detection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89" y="1111880"/>
            <a:ext cx="4806729" cy="320448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520" y="1061536"/>
            <a:ext cx="4957761" cy="3305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7702" y="4366710"/>
            <a:ext cx="9745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Very similar performance for both receivers: energy detection and envelope detection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Comparison between different pulse designs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Our proposed design performs better in Channel 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In [5], it was confirmed that equal allocation of power in frequency domain provides best performance in fading channel (due to gains from frequency diversity), while </a:t>
            </a:r>
            <a:r>
              <a:rPr lang="en-US" dirty="0"/>
              <a:t>l</a:t>
            </a:r>
            <a:r>
              <a:rPr lang="en-US" dirty="0" smtClean="0"/>
              <a:t>ow PAPR pulse provides best performance in AWGN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516768"/>
            <a:ext cx="10361084" cy="1065213"/>
          </a:xfrm>
        </p:spPr>
        <p:txBody>
          <a:bodyPr/>
          <a:lstStyle/>
          <a:p>
            <a:r>
              <a:rPr lang="en-US" dirty="0" smtClean="0"/>
              <a:t>PER Performance SNR @20 MHz BW vs. SNR @ 4MHz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72952" y="4674385"/>
            <a:ext cx="9745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Performance gap between two designs is different for different SNR measurements (SNR @ 20 MHz bandwidth or SNR @ 4 MHz bandwidth)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 Partly </a:t>
            </a:r>
            <a:r>
              <a:rPr lang="en-US" dirty="0"/>
              <a:t>due to the different frequency domain pulse shapes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 Filter </a:t>
            </a:r>
            <a:r>
              <a:rPr lang="en-US" dirty="0"/>
              <a:t>itself further changes the shape of the OOK pulse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 For </a:t>
            </a:r>
            <a:r>
              <a:rPr lang="en-US" dirty="0"/>
              <a:t>a practical receiver, SNR in the 4 MHz, </a:t>
            </a:r>
            <a:r>
              <a:rPr lang="en-US" dirty="0" smtClean="0"/>
              <a:t>post </a:t>
            </a:r>
            <a:r>
              <a:rPr lang="en-US" dirty="0"/>
              <a:t>filter is more relevant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82" y="1340647"/>
            <a:ext cx="5137483" cy="3424989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924" y="1340647"/>
            <a:ext cx="5000607" cy="333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69900"/>
            <a:ext cx="10361084" cy="1065213"/>
          </a:xfrm>
        </p:spPr>
        <p:txBody>
          <a:bodyPr/>
          <a:lstStyle/>
          <a:p>
            <a:r>
              <a:rPr lang="en-US" dirty="0" smtClean="0"/>
              <a:t>Difference in spectrum of the pulses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540" y="1429972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pulse in proposal 2 [3] </a:t>
            </a:r>
            <a:r>
              <a:rPr lang="en-US" dirty="0"/>
              <a:t>has significantly higher side </a:t>
            </a:r>
            <a:r>
              <a:rPr lang="en-US" dirty="0" smtClean="0"/>
              <a:t>lobes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Relatively </a:t>
            </a:r>
            <a:r>
              <a:rPr lang="en-US" dirty="0"/>
              <a:t>smaller energy in the 4 MHz WUR signal </a:t>
            </a:r>
            <a:r>
              <a:rPr lang="en-US" dirty="0" smtClean="0"/>
              <a:t>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Requires </a:t>
            </a:r>
            <a:r>
              <a:rPr lang="en-US" dirty="0"/>
              <a:t>a </a:t>
            </a:r>
            <a:r>
              <a:rPr lang="en-US" dirty="0" smtClean="0"/>
              <a:t>sharper </a:t>
            </a:r>
            <a:r>
              <a:rPr lang="en-US" dirty="0"/>
              <a:t>filter at the receiver to mitigate the ACI, which increases </a:t>
            </a:r>
            <a:r>
              <a:rPr lang="en-US" dirty="0" smtClean="0"/>
              <a:t>receiver </a:t>
            </a:r>
            <a:r>
              <a:rPr lang="en-US" dirty="0"/>
              <a:t>complexity and power consumption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428750"/>
            <a:ext cx="4756638" cy="356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8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71499"/>
          </a:xfrm>
        </p:spPr>
        <p:txBody>
          <a:bodyPr/>
          <a:lstStyle/>
          <a:p>
            <a:r>
              <a:rPr lang="en-US" dirty="0" smtClean="0"/>
              <a:t>OOK waveform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1418493"/>
            <a:ext cx="1123656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Data Rate: reuses the L-STF coefficients, which are already implemented in PCR, and we have shown that they have good performance and low PAPR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 = [1 </a:t>
            </a:r>
            <a:r>
              <a:rPr lang="en-US" dirty="0"/>
              <a:t>-1 1 -1 -1 1 </a:t>
            </a:r>
            <a:r>
              <a:rPr lang="en-US" dirty="0" smtClean="0"/>
              <a:t>0 </a:t>
            </a:r>
            <a:r>
              <a:rPr lang="en-US" dirty="0"/>
              <a:t>-1 -1 1 1 1 </a:t>
            </a:r>
            <a:r>
              <a:rPr lang="en-US" dirty="0" smtClean="0"/>
              <a:t>1</a:t>
            </a:r>
            <a:r>
              <a:rPr lang="en-US" dirty="0"/>
              <a:t>] (PAPR = </a:t>
            </a:r>
            <a:r>
              <a:rPr lang="en-US" dirty="0" smtClean="0"/>
              <a:t>2.28 </a:t>
            </a:r>
            <a:r>
              <a:rPr lang="en-US" dirty="0"/>
              <a:t>dB)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Data Rate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 = </a:t>
            </a:r>
            <a:r>
              <a:rPr lang="en-US" dirty="0" smtClean="0"/>
              <a:t>[1 </a:t>
            </a:r>
            <a:r>
              <a:rPr lang="en-US" dirty="0"/>
              <a:t>0 1 0 -1 0 0 0 -1 0 -1 0 </a:t>
            </a:r>
            <a:r>
              <a:rPr lang="en-US" dirty="0" smtClean="0"/>
              <a:t>1] (PAPR = 3.4 dB)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compare the performance of the above proposed sequences to [3-6]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Proposal 2 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Low Data Rate:  </a:t>
            </a:r>
            <a:r>
              <a:rPr lang="en-US" dirty="0" smtClean="0"/>
              <a:t>[1 </a:t>
            </a:r>
            <a:r>
              <a:rPr lang="en-US" dirty="0"/>
              <a:t>1 1 -1 -1 -1 0 -1 1 -1 -1 1 -</a:t>
            </a:r>
            <a:r>
              <a:rPr lang="en-US" dirty="0" smtClean="0"/>
              <a:t>1</a:t>
            </a:r>
            <a:r>
              <a:rPr lang="en-US" dirty="0"/>
              <a:t>] (PAPR = </a:t>
            </a:r>
            <a:r>
              <a:rPr lang="en-US" dirty="0" smtClean="0"/>
              <a:t>2.09 </a:t>
            </a:r>
            <a:r>
              <a:rPr lang="en-US" dirty="0"/>
              <a:t>dB)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High Data Rate: </a:t>
            </a:r>
            <a:r>
              <a:rPr lang="en-US" dirty="0" smtClean="0"/>
              <a:t>[1 </a:t>
            </a:r>
            <a:r>
              <a:rPr lang="en-US" dirty="0"/>
              <a:t>0 1 0 1 0 0 0 -1 0 1 0 -</a:t>
            </a:r>
            <a:r>
              <a:rPr lang="en-US" dirty="0" smtClean="0"/>
              <a:t>1</a:t>
            </a:r>
            <a:r>
              <a:rPr lang="en-US" dirty="0"/>
              <a:t>] (PAPR = </a:t>
            </a:r>
            <a:r>
              <a:rPr lang="en-US" dirty="0" smtClean="0"/>
              <a:t>2.6 </a:t>
            </a:r>
            <a:r>
              <a:rPr lang="en-US" dirty="0"/>
              <a:t>dB)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Proposal 3 [5]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Low Data Rate: </a:t>
            </a:r>
            <a:r>
              <a:rPr lang="en-US" dirty="0" smtClean="0"/>
              <a:t> [-9-5j -7+9j -1+1j 9+15j 15-9j -9+1j 0 1-9j 9-15j 15+9j -1+1j 9-7j 5+9j</a:t>
            </a:r>
            <a:r>
              <a:rPr lang="en-US" dirty="0"/>
              <a:t>] </a:t>
            </a:r>
            <a:r>
              <a:rPr lang="en-US" dirty="0" smtClean="0"/>
              <a:t>(</a:t>
            </a:r>
            <a:r>
              <a:rPr lang="en-US" dirty="0"/>
              <a:t>PAPR = </a:t>
            </a:r>
            <a:r>
              <a:rPr lang="en-US" dirty="0" smtClean="0"/>
              <a:t>1.23 </a:t>
            </a:r>
            <a:r>
              <a:rPr lang="en-US" dirty="0"/>
              <a:t>dB)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High Data </a:t>
            </a:r>
            <a:r>
              <a:rPr lang="en-US" dirty="0" smtClean="0"/>
              <a:t>Rate: [3+7j 0 1+15j 0 -5+13j 0 0 0 13-5j 0 -15-1j 0 7+3j</a:t>
            </a:r>
            <a:r>
              <a:rPr lang="en-US" dirty="0"/>
              <a:t>] (PAPR = </a:t>
            </a:r>
            <a:r>
              <a:rPr lang="en-US" dirty="0" smtClean="0"/>
              <a:t>0.8 </a:t>
            </a:r>
            <a:r>
              <a:rPr lang="en-US" dirty="0"/>
              <a:t>dB)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7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27537"/>
          </a:xfrm>
        </p:spPr>
        <p:txBody>
          <a:bodyPr/>
          <a:lstStyle/>
          <a:p>
            <a:r>
              <a:rPr lang="en-US" dirty="0" smtClean="0"/>
              <a:t>CSD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927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studies in [2] and further, we recommend the following CSD settings: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91749"/>
              </p:ext>
            </p:extLst>
          </p:nvPr>
        </p:nvGraphicFramePr>
        <p:xfrm>
          <a:off x="521678" y="2704711"/>
          <a:ext cx="557326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3653"/>
                <a:gridCol w="39996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1000 2000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 2250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[0 600 1200 1800 2400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 2000 2500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[0 450</a:t>
                      </a:r>
                      <a:r>
                        <a:rPr lang="en-US" baseline="0" dirty="0" smtClean="0"/>
                        <a:t> 850 1300 1700 2150 2550 3000]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47586"/>
              </p:ext>
            </p:extLst>
          </p:nvPr>
        </p:nvGraphicFramePr>
        <p:xfrm>
          <a:off x="6498167" y="2704711"/>
          <a:ext cx="507218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169"/>
                <a:gridCol w="3640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[0 400 750 1150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[0 300 600 900 1200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[0 250 500 750 1000 1250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[0 200</a:t>
                      </a:r>
                      <a:r>
                        <a:rPr lang="en-US" baseline="0" dirty="0" smtClean="0"/>
                        <a:t> 450 650 850 1050 1300 1500]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976918" y="2252674"/>
            <a:ext cx="2440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2 us OOK waveform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13157" y="2264913"/>
            <a:ext cx="2440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4 </a:t>
            </a:r>
            <a:r>
              <a:rPr lang="en-US" sz="2000" b="1" dirty="0"/>
              <a:t>us OOK waveform</a:t>
            </a:r>
          </a:p>
        </p:txBody>
      </p:sp>
    </p:spTree>
    <p:extLst>
      <p:ext uri="{BB962C8B-B14F-4D97-AF65-F5344CB8AC3E}">
        <p14:creationId xmlns:p14="http://schemas.microsoft.com/office/powerpoint/2010/main" val="20859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8204</TotalTime>
  <Words>2250</Words>
  <Application>Microsoft Office PowerPoint</Application>
  <PresentationFormat>Widescreen</PresentationFormat>
  <Paragraphs>355</Paragraphs>
  <Slides>24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 Unicode MS</vt:lpstr>
      <vt:lpstr>MS Gothic</vt:lpstr>
      <vt:lpstr>Arial</vt:lpstr>
      <vt:lpstr>Calibri</vt:lpstr>
      <vt:lpstr>Segoe UI</vt:lpstr>
      <vt:lpstr>Times New Roman</vt:lpstr>
      <vt:lpstr>1_Office Theme</vt:lpstr>
      <vt:lpstr>Document</vt:lpstr>
      <vt:lpstr>Recommendations on OOK waveform and CSD setting</vt:lpstr>
      <vt:lpstr>Introduction</vt:lpstr>
      <vt:lpstr>OOK pulse designs</vt:lpstr>
      <vt:lpstr>Why do we see different PER results?</vt:lpstr>
      <vt:lpstr>Energy detection vs.  Envelope detection</vt:lpstr>
      <vt:lpstr>PER Performance SNR @20 MHz BW vs. SNR @ 4MHz</vt:lpstr>
      <vt:lpstr>Difference in spectrum of the pulses</vt:lpstr>
      <vt:lpstr>OOK waveform comparison</vt:lpstr>
      <vt:lpstr>CSD recommendations</vt:lpstr>
      <vt:lpstr>Multi-antenna performance study with different designs</vt:lpstr>
      <vt:lpstr>HDR Performance in Channel D</vt:lpstr>
      <vt:lpstr>SNR @ 10% PER (Channel D, HDR)</vt:lpstr>
      <vt:lpstr>LDR Performance in Channel D</vt:lpstr>
      <vt:lpstr>SNR @ 10% PER (Channel D, LDR)</vt:lpstr>
      <vt:lpstr>Conclusions</vt:lpstr>
      <vt:lpstr>Straw poll 1 </vt:lpstr>
      <vt:lpstr>Straw poll 2</vt:lpstr>
      <vt:lpstr>Straw poll 3</vt:lpstr>
      <vt:lpstr>Straw poll 4</vt:lpstr>
      <vt:lpstr>Straw poll 5</vt:lpstr>
      <vt:lpstr>References</vt:lpstr>
      <vt:lpstr>Channel D performance of different waveforms  (SNR in 20 MHz bandwidth)</vt:lpstr>
      <vt:lpstr>AWGN performance of different waveforms  (SNR in 4 MHz bandwidth)</vt:lpstr>
      <vt:lpstr>AWGN performance of different waveforms  (SNR in 20 MHz bandwidth)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306</cp:revision>
  <dcterms:created xsi:type="dcterms:W3CDTF">2017-12-18T22:02:15Z</dcterms:created>
  <dcterms:modified xsi:type="dcterms:W3CDTF">2018-07-12T15:54:14Z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f5c700c8-7373-4f7f-b707-fbd9d9078961</vt:lpwstr>
  </property>
  <property fmtid="{D5CDD505-2E9C-101B-9397-08002B2CF9AE}" pid="3" name="CTP_BU">
    <vt:lpwstr>INTEL LABS GRP</vt:lpwstr>
  </property>
  <property fmtid="{D5CDD505-2E9C-101B-9397-08002B2CF9AE}" pid="4" name="CTP_TimeStamp">
    <vt:lpwstr>2018-07-12 15:54:14Z</vt:lpwstr>
  </property>
  <property fmtid="{D5CDD505-2E9C-101B-9397-08002B2CF9AE}" pid="5" name="CTPClassification">
    <vt:lpwstr>CTP_IC</vt:lpwstr>
  </property>
</Properties>
</file>