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1" r:id="rId3"/>
    <p:sldId id="272" r:id="rId4"/>
    <p:sldId id="285" r:id="rId5"/>
    <p:sldId id="292" r:id="rId6"/>
    <p:sldId id="286" r:id="rId7"/>
    <p:sldId id="288" r:id="rId8"/>
    <p:sldId id="299" r:id="rId9"/>
    <p:sldId id="300" r:id="rId10"/>
    <p:sldId id="301" r:id="rId11"/>
    <p:sldId id="298" r:id="rId12"/>
    <p:sldId id="302" r:id="rId13"/>
    <p:sldId id="303" r:id="rId14"/>
    <p:sldId id="304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5" d="100"/>
          <a:sy n="75" d="100"/>
        </p:scale>
        <p:origin x="186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64D1A7-E3DC-4AC7-8C2C-85B5CAAD5BE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BECB503-C4A3-48CE-BFD3-DF0A977F7626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Phase 1 (802.11ac/802.11ax)</a:t>
          </a:r>
          <a:endParaRPr lang="en-US" dirty="0"/>
        </a:p>
      </dgm:t>
    </dgm:pt>
    <dgm:pt modelId="{51FABA4D-7522-44F8-997D-15B9B301685A}" type="parTrans" cxnId="{E3A4BDFD-44CA-4B28-9CDB-0048D0B2B2B2}">
      <dgm:prSet/>
      <dgm:spPr/>
      <dgm:t>
        <a:bodyPr/>
        <a:lstStyle/>
        <a:p>
          <a:endParaRPr lang="en-US"/>
        </a:p>
      </dgm:t>
    </dgm:pt>
    <dgm:pt modelId="{46BF8978-C388-479B-9F8F-99A53B9EFEB7}" type="sibTrans" cxnId="{E3A4BDFD-44CA-4B28-9CDB-0048D0B2B2B2}">
      <dgm:prSet/>
      <dgm:spPr/>
      <dgm:t>
        <a:bodyPr/>
        <a:lstStyle/>
        <a:p>
          <a:endParaRPr lang="en-US"/>
        </a:p>
      </dgm:t>
    </dgm:pt>
    <dgm:pt modelId="{0AAA72DB-14E1-48AB-82DF-FFD20A42EF36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Phase 2 (Enhanced 802.11ax)</a:t>
          </a:r>
          <a:endParaRPr lang="en-US" dirty="0"/>
        </a:p>
      </dgm:t>
    </dgm:pt>
    <dgm:pt modelId="{0D25B5DF-35D3-4369-B487-23D565077525}" type="parTrans" cxnId="{62F0EF5C-F1A2-4D41-AD65-FAC35BBB480E}">
      <dgm:prSet/>
      <dgm:spPr/>
      <dgm:t>
        <a:bodyPr/>
        <a:lstStyle/>
        <a:p>
          <a:endParaRPr lang="en-US"/>
        </a:p>
      </dgm:t>
    </dgm:pt>
    <dgm:pt modelId="{FDF0DE69-BD05-41BA-B218-7A4488E91089}" type="sibTrans" cxnId="{62F0EF5C-F1A2-4D41-AD65-FAC35BBB480E}">
      <dgm:prSet/>
      <dgm:spPr/>
      <dgm:t>
        <a:bodyPr/>
        <a:lstStyle/>
        <a:p>
          <a:endParaRPr lang="en-US"/>
        </a:p>
      </dgm:t>
    </dgm:pt>
    <dgm:pt modelId="{D187EB9D-9783-4582-AFD8-5B6F675F34D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Phase 3 (Beyond 11ax)</a:t>
          </a:r>
          <a:endParaRPr lang="en-US" dirty="0"/>
        </a:p>
      </dgm:t>
    </dgm:pt>
    <dgm:pt modelId="{83614573-2B6A-42FC-8393-EB0147DD5AA1}" type="parTrans" cxnId="{F882567E-C700-4C38-A2D5-A5E10CDEFFCF}">
      <dgm:prSet/>
      <dgm:spPr/>
      <dgm:t>
        <a:bodyPr/>
        <a:lstStyle/>
        <a:p>
          <a:endParaRPr lang="en-US"/>
        </a:p>
      </dgm:t>
    </dgm:pt>
    <dgm:pt modelId="{C30BDA80-D881-44E1-904E-B7B2BE431698}" type="sibTrans" cxnId="{F882567E-C700-4C38-A2D5-A5E10CDEFFCF}">
      <dgm:prSet/>
      <dgm:spPr/>
      <dgm:t>
        <a:bodyPr/>
        <a:lstStyle/>
        <a:p>
          <a:endParaRPr lang="en-US"/>
        </a:p>
      </dgm:t>
    </dgm:pt>
    <dgm:pt modelId="{8A26C572-55D9-4366-8008-142B5C1C4644}" type="pres">
      <dgm:prSet presAssocID="{D164D1A7-E3DC-4AC7-8C2C-85B5CAAD5BE6}" presName="Name0" presStyleCnt="0">
        <dgm:presLayoutVars>
          <dgm:dir/>
          <dgm:resizeHandles val="exact"/>
        </dgm:presLayoutVars>
      </dgm:prSet>
      <dgm:spPr/>
    </dgm:pt>
    <dgm:pt modelId="{C43E20EB-69CE-4E62-8710-0FEDC3396006}" type="pres">
      <dgm:prSet presAssocID="{7BECB503-C4A3-48CE-BFD3-DF0A977F7626}" presName="node" presStyleLbl="node1" presStyleIdx="0" presStyleCnt="3" custScaleX="170017" custLinFactNeighborY="-7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F2655-8608-40CA-95A3-80D57F436306}" type="pres">
      <dgm:prSet presAssocID="{46BF8978-C388-479B-9F8F-99A53B9EFEB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1520F73-7DBA-48EA-A758-CB269A75FB02}" type="pres">
      <dgm:prSet presAssocID="{46BF8978-C388-479B-9F8F-99A53B9EFEB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BA5E558-343A-4D8A-BC78-5E7BCC493091}" type="pres">
      <dgm:prSet presAssocID="{0AAA72DB-14E1-48AB-82DF-FFD20A42EF36}" presName="node" presStyleLbl="node1" presStyleIdx="1" presStyleCnt="3" custScaleX="184319" custLinFactNeighborX="-676" custLinFactNeighborY="-7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F2228-2000-4349-BA29-63BA5E89E54E}" type="pres">
      <dgm:prSet presAssocID="{FDF0DE69-BD05-41BA-B218-7A4488E9108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C26ADF5-7CB9-4F0F-8B8A-7939F028BE48}" type="pres">
      <dgm:prSet presAssocID="{FDF0DE69-BD05-41BA-B218-7A4488E9108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DD155AB-D4EF-493F-892D-F8082147625E}" type="pres">
      <dgm:prSet presAssocID="{D187EB9D-9783-4582-AFD8-5B6F675F34D2}" presName="node" presStyleLbl="node1" presStyleIdx="2" presStyleCnt="3" custScaleX="173820" custLinFactNeighborY="-7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A4BDFD-44CA-4B28-9CDB-0048D0B2B2B2}" srcId="{D164D1A7-E3DC-4AC7-8C2C-85B5CAAD5BE6}" destId="{7BECB503-C4A3-48CE-BFD3-DF0A977F7626}" srcOrd="0" destOrd="0" parTransId="{51FABA4D-7522-44F8-997D-15B9B301685A}" sibTransId="{46BF8978-C388-479B-9F8F-99A53B9EFEB7}"/>
    <dgm:cxn modelId="{FA137C13-9384-43BA-B48A-C61BD75A743C}" type="presOf" srcId="{0AAA72DB-14E1-48AB-82DF-FFD20A42EF36}" destId="{ABA5E558-343A-4D8A-BC78-5E7BCC493091}" srcOrd="0" destOrd="0" presId="urn:microsoft.com/office/officeart/2005/8/layout/process1"/>
    <dgm:cxn modelId="{842EE2D5-5B08-497B-B07C-8E425B2E3FB9}" type="presOf" srcId="{46BF8978-C388-479B-9F8F-99A53B9EFEB7}" destId="{11520F73-7DBA-48EA-A758-CB269A75FB02}" srcOrd="1" destOrd="0" presId="urn:microsoft.com/office/officeart/2005/8/layout/process1"/>
    <dgm:cxn modelId="{6E48934C-2135-4D7B-AE62-02E65BA96E8A}" type="presOf" srcId="{7BECB503-C4A3-48CE-BFD3-DF0A977F7626}" destId="{C43E20EB-69CE-4E62-8710-0FEDC3396006}" srcOrd="0" destOrd="0" presId="urn:microsoft.com/office/officeart/2005/8/layout/process1"/>
    <dgm:cxn modelId="{59DDF201-2A8E-4D1C-8992-0C33906C8FB2}" type="presOf" srcId="{FDF0DE69-BD05-41BA-B218-7A4488E91089}" destId="{FC26ADF5-7CB9-4F0F-8B8A-7939F028BE48}" srcOrd="1" destOrd="0" presId="urn:microsoft.com/office/officeart/2005/8/layout/process1"/>
    <dgm:cxn modelId="{E2B2A4D1-7177-4E52-8E37-2FB22DD0CA72}" type="presOf" srcId="{FDF0DE69-BD05-41BA-B218-7A4488E91089}" destId="{393F2228-2000-4349-BA29-63BA5E89E54E}" srcOrd="0" destOrd="0" presId="urn:microsoft.com/office/officeart/2005/8/layout/process1"/>
    <dgm:cxn modelId="{62F0EF5C-F1A2-4D41-AD65-FAC35BBB480E}" srcId="{D164D1A7-E3DC-4AC7-8C2C-85B5CAAD5BE6}" destId="{0AAA72DB-14E1-48AB-82DF-FFD20A42EF36}" srcOrd="1" destOrd="0" parTransId="{0D25B5DF-35D3-4369-B487-23D565077525}" sibTransId="{FDF0DE69-BD05-41BA-B218-7A4488E91089}"/>
    <dgm:cxn modelId="{5136F14F-42C5-4B09-A3CD-8ED398A72E0A}" type="presOf" srcId="{46BF8978-C388-479B-9F8F-99A53B9EFEB7}" destId="{98EF2655-8608-40CA-95A3-80D57F436306}" srcOrd="0" destOrd="0" presId="urn:microsoft.com/office/officeart/2005/8/layout/process1"/>
    <dgm:cxn modelId="{F882567E-C700-4C38-A2D5-A5E10CDEFFCF}" srcId="{D164D1A7-E3DC-4AC7-8C2C-85B5CAAD5BE6}" destId="{D187EB9D-9783-4582-AFD8-5B6F675F34D2}" srcOrd="2" destOrd="0" parTransId="{83614573-2B6A-42FC-8393-EB0147DD5AA1}" sibTransId="{C30BDA80-D881-44E1-904E-B7B2BE431698}"/>
    <dgm:cxn modelId="{F00F1040-F571-4372-AA89-3A7B47671E47}" type="presOf" srcId="{D187EB9D-9783-4582-AFD8-5B6F675F34D2}" destId="{3DD155AB-D4EF-493F-892D-F8082147625E}" srcOrd="0" destOrd="0" presId="urn:microsoft.com/office/officeart/2005/8/layout/process1"/>
    <dgm:cxn modelId="{CD3404BB-5B25-448B-9B22-88E01DFCE2D0}" type="presOf" srcId="{D164D1A7-E3DC-4AC7-8C2C-85B5CAAD5BE6}" destId="{8A26C572-55D9-4366-8008-142B5C1C4644}" srcOrd="0" destOrd="0" presId="urn:microsoft.com/office/officeart/2005/8/layout/process1"/>
    <dgm:cxn modelId="{BFC7B5A5-FCDD-4A9A-9D53-227E3384BDE3}" type="presParOf" srcId="{8A26C572-55D9-4366-8008-142B5C1C4644}" destId="{C43E20EB-69CE-4E62-8710-0FEDC3396006}" srcOrd="0" destOrd="0" presId="urn:microsoft.com/office/officeart/2005/8/layout/process1"/>
    <dgm:cxn modelId="{533FBC84-072C-4768-8F23-0491A767CE2D}" type="presParOf" srcId="{8A26C572-55D9-4366-8008-142B5C1C4644}" destId="{98EF2655-8608-40CA-95A3-80D57F436306}" srcOrd="1" destOrd="0" presId="urn:microsoft.com/office/officeart/2005/8/layout/process1"/>
    <dgm:cxn modelId="{7C4DE195-956B-4DD5-85C4-51168F88EBC1}" type="presParOf" srcId="{98EF2655-8608-40CA-95A3-80D57F436306}" destId="{11520F73-7DBA-48EA-A758-CB269A75FB02}" srcOrd="0" destOrd="0" presId="urn:microsoft.com/office/officeart/2005/8/layout/process1"/>
    <dgm:cxn modelId="{6AB23A39-F107-4358-8431-FD4B4DDB9AF0}" type="presParOf" srcId="{8A26C572-55D9-4366-8008-142B5C1C4644}" destId="{ABA5E558-343A-4D8A-BC78-5E7BCC493091}" srcOrd="2" destOrd="0" presId="urn:microsoft.com/office/officeart/2005/8/layout/process1"/>
    <dgm:cxn modelId="{5F7AE007-BF32-4BD6-ACD7-7173EA5533EB}" type="presParOf" srcId="{8A26C572-55D9-4366-8008-142B5C1C4644}" destId="{393F2228-2000-4349-BA29-63BA5E89E54E}" srcOrd="3" destOrd="0" presId="urn:microsoft.com/office/officeart/2005/8/layout/process1"/>
    <dgm:cxn modelId="{C14F5611-9A2B-42C9-9101-AAB17B8AD1BF}" type="presParOf" srcId="{393F2228-2000-4349-BA29-63BA5E89E54E}" destId="{FC26ADF5-7CB9-4F0F-8B8A-7939F028BE48}" srcOrd="0" destOrd="0" presId="urn:microsoft.com/office/officeart/2005/8/layout/process1"/>
    <dgm:cxn modelId="{F47F95F8-D196-470B-AFC2-F75F02DA049E}" type="presParOf" srcId="{8A26C572-55D9-4366-8008-142B5C1C4644}" destId="{3DD155AB-D4EF-493F-892D-F8082147625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E20EB-69CE-4E62-8710-0FEDC3396006}">
      <dsp:nvSpPr>
        <dsp:cNvPr id="0" name=""/>
        <dsp:cNvSpPr/>
      </dsp:nvSpPr>
      <dsp:spPr>
        <a:xfrm>
          <a:off x="2509" y="294707"/>
          <a:ext cx="1846570" cy="682212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Phase 1 (802.11ac/802.11ax)</a:t>
          </a:r>
          <a:endParaRPr lang="en-US" sz="1500" kern="1200" dirty="0"/>
        </a:p>
      </dsp:txBody>
      <dsp:txXfrm>
        <a:off x="22490" y="314688"/>
        <a:ext cx="1806608" cy="642250"/>
      </dsp:txXfrm>
    </dsp:sp>
    <dsp:sp modelId="{98EF2655-8608-40CA-95A3-80D57F436306}">
      <dsp:nvSpPr>
        <dsp:cNvPr id="0" name=""/>
        <dsp:cNvSpPr/>
      </dsp:nvSpPr>
      <dsp:spPr>
        <a:xfrm>
          <a:off x="1956957" y="501136"/>
          <a:ext cx="228698" cy="269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956957" y="555007"/>
        <a:ext cx="160089" cy="161613"/>
      </dsp:txXfrm>
    </dsp:sp>
    <dsp:sp modelId="{ABA5E558-343A-4D8A-BC78-5E7BCC493091}">
      <dsp:nvSpPr>
        <dsp:cNvPr id="0" name=""/>
        <dsp:cNvSpPr/>
      </dsp:nvSpPr>
      <dsp:spPr>
        <a:xfrm>
          <a:off x="2280587" y="294707"/>
          <a:ext cx="2001906" cy="682212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Phase 2 (Enhanced 802.11ax)</a:t>
          </a:r>
          <a:endParaRPr lang="en-US" sz="1500" kern="1200" dirty="0"/>
        </a:p>
      </dsp:txBody>
      <dsp:txXfrm>
        <a:off x="2300568" y="314688"/>
        <a:ext cx="1961944" cy="642250"/>
      </dsp:txXfrm>
    </dsp:sp>
    <dsp:sp modelId="{393F2228-2000-4349-BA29-63BA5E89E54E}">
      <dsp:nvSpPr>
        <dsp:cNvPr id="0" name=""/>
        <dsp:cNvSpPr/>
      </dsp:nvSpPr>
      <dsp:spPr>
        <a:xfrm>
          <a:off x="4391839" y="501136"/>
          <a:ext cx="231811" cy="269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391839" y="555007"/>
        <a:ext cx="162268" cy="161613"/>
      </dsp:txXfrm>
    </dsp:sp>
    <dsp:sp modelId="{3DD155AB-D4EF-493F-892D-F8082147625E}">
      <dsp:nvSpPr>
        <dsp:cNvPr id="0" name=""/>
        <dsp:cNvSpPr/>
      </dsp:nvSpPr>
      <dsp:spPr>
        <a:xfrm>
          <a:off x="4719874" y="294707"/>
          <a:ext cx="1887875" cy="682212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Phase 3 (Beyond 11ax)</a:t>
          </a:r>
          <a:endParaRPr lang="en-US" sz="1500" kern="1200" dirty="0"/>
        </a:p>
      </dsp:txBody>
      <dsp:txXfrm>
        <a:off x="4739855" y="314688"/>
        <a:ext cx="1847913" cy="642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875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60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Doc Title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Month Year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>
                <a:solidFill>
                  <a:srgbClr val="000000"/>
                </a:solidFill>
              </a:rPr>
              <a:t>John Doe, Some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870C1BA4-1CEE-4CD8-8532-343A8D2B3155}" type="slidenum">
              <a:rPr lang="en-US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60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Doc Title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Month Year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>
                <a:solidFill>
                  <a:srgbClr val="000000"/>
                </a:solidFill>
              </a:rPr>
              <a:t>John Doe, Some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870C1BA4-1CEE-4CD8-8532-343A8D2B3155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26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802.11-18/1160r0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Controling latency in </a:t>
            </a:r>
            <a:r>
              <a:rPr lang="en-US" sz="2800" dirty="0" smtClean="0">
                <a:solidFill>
                  <a:schemeClr val="tx1"/>
                </a:solidFill>
              </a:rPr>
              <a:t>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2018-07-10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smtClean="0"/>
              <a:t>Dave Cavalcanti, </a:t>
            </a:r>
            <a:r>
              <a:rPr lang="en-US" dirty="0" smtClean="0"/>
              <a:t>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315279"/>
              </p:ext>
            </p:extLst>
          </p:nvPr>
        </p:nvGraphicFramePr>
        <p:xfrm>
          <a:off x="838200" y="2209192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Dave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Cavalcanti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Mamun Rashid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Ganesh Venkatesan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Congestion Control Solutions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Admission control</a:t>
            </a:r>
          </a:p>
          <a:p>
            <a:pPr lvl="1"/>
            <a:r>
              <a:rPr lang="en-US" dirty="0" smtClean="0"/>
              <a:t>Ensure only a certain number/group of STAs are admitted to a BSS</a:t>
            </a:r>
          </a:p>
          <a:p>
            <a:pPr lvl="2"/>
            <a:r>
              <a:rPr lang="en-US" dirty="0" smtClean="0"/>
              <a:t>Control load to ensure good latency performance</a:t>
            </a:r>
          </a:p>
          <a:p>
            <a:pPr lvl="2"/>
            <a:r>
              <a:rPr lang="en-US" dirty="0" smtClean="0"/>
              <a:t>Required MAC capabilities for BSS admission control exist in 802.11</a:t>
            </a:r>
          </a:p>
          <a:p>
            <a:pPr lvl="1"/>
            <a:r>
              <a:rPr lang="en-US" dirty="0" smtClean="0"/>
              <a:t>Multi-band operation and the new 6 GHz band is a great opportunity to define a very simple </a:t>
            </a:r>
            <a:r>
              <a:rPr lang="en-US" b="1" dirty="0" smtClean="0"/>
              <a:t>multi-band admission control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Most APs will become tri-band APs (2.4/5/6GHz)</a:t>
            </a:r>
          </a:p>
          <a:p>
            <a:pPr lvl="2"/>
            <a:r>
              <a:rPr lang="en-US" dirty="0" smtClean="0"/>
              <a:t>Example of admission control within a collocated AP: Access restricted at 6GHz, unrestricted at 2.4/5GHz</a:t>
            </a:r>
            <a:endParaRPr lang="en-US" dirty="0"/>
          </a:p>
          <a:p>
            <a:pPr lvl="2"/>
            <a:r>
              <a:rPr lang="en-US" b="1" dirty="0" smtClean="0"/>
              <a:t>802.11ax is currently defining operation at 6GHz and should define this simple mechanism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1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Congestion Control Solutions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Adaptation of 802.1Qbv to 802.11</a:t>
            </a:r>
          </a:p>
          <a:p>
            <a:pPr lvl="1"/>
            <a:r>
              <a:rPr lang="en-US" sz="1600" dirty="0" smtClean="0"/>
              <a:t>802.1Qbv addresses congestion over Ethernet through Time-Aware Scheduling</a:t>
            </a:r>
            <a:endParaRPr lang="en-US" sz="1600" dirty="0"/>
          </a:p>
          <a:p>
            <a:pPr lvl="1"/>
            <a:r>
              <a:rPr lang="en-US" sz="1600" dirty="0"/>
              <a:t>Coordinate transmissions across the beacon interval to reduce contention and ensure predictable (time-aware) </a:t>
            </a:r>
            <a:r>
              <a:rPr lang="en-US" sz="1600" dirty="0" smtClean="0"/>
              <a:t>access</a:t>
            </a:r>
          </a:p>
          <a:p>
            <a:pPr lvl="2"/>
            <a:r>
              <a:rPr lang="en-US" sz="1400" dirty="0"/>
              <a:t>STAs are synchronized (e.g. 802.1AS and TM supported in 802.11)</a:t>
            </a:r>
          </a:p>
          <a:p>
            <a:pPr lvl="2"/>
            <a:r>
              <a:rPr lang="en-US" sz="1400" dirty="0"/>
              <a:t>Each STA is given a transmission schedule indicating the time to release the packet </a:t>
            </a:r>
            <a:r>
              <a:rPr lang="en-US" sz="1400" dirty="0" smtClean="0"/>
              <a:t>from </a:t>
            </a:r>
            <a:r>
              <a:rPr lang="en-US" sz="1400" dirty="0"/>
              <a:t>its </a:t>
            </a:r>
            <a:r>
              <a:rPr lang="en-US" sz="1400" dirty="0" smtClean="0"/>
              <a:t>scheduled traffic queue </a:t>
            </a:r>
            <a:r>
              <a:rPr lang="en-US" sz="1400" dirty="0"/>
              <a:t>and start channel access</a:t>
            </a:r>
          </a:p>
          <a:p>
            <a:pPr lvl="2"/>
            <a:r>
              <a:rPr lang="en-US" sz="1400" dirty="0"/>
              <a:t>A specific target time for reception can also be given to each STA, at which it has to be available for reception</a:t>
            </a:r>
          </a:p>
          <a:p>
            <a:r>
              <a:rPr lang="en-US" sz="2000" dirty="0" smtClean="0"/>
              <a:t>Simple 802.11 changes to enable 802.1Qbv</a:t>
            </a:r>
          </a:p>
          <a:p>
            <a:pPr lvl="1"/>
            <a:r>
              <a:rPr lang="en-US" sz="1800" dirty="0" smtClean="0"/>
              <a:t>Ensure admission control and 802.1Qbv can work together over 802.11</a:t>
            </a:r>
          </a:p>
          <a:p>
            <a:pPr lvl="1"/>
            <a:r>
              <a:rPr lang="en-US" sz="1800" dirty="0"/>
              <a:t>Definition of action/management frames to exchange the </a:t>
            </a:r>
            <a:r>
              <a:rPr lang="en-US" sz="1800" dirty="0" smtClean="0"/>
              <a:t>802.1Qbv schedule</a:t>
            </a:r>
            <a:endParaRPr lang="en-US" sz="1800" dirty="0"/>
          </a:p>
          <a:p>
            <a:pPr lvl="1"/>
            <a:r>
              <a:rPr lang="en-US" sz="1800" dirty="0"/>
              <a:t>Include rules to certify the release of packets from the queue only according to the 802.1Qbv defined </a:t>
            </a:r>
            <a:r>
              <a:rPr lang="en-US" sz="1800" dirty="0" smtClean="0"/>
              <a:t>times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79706" cy="1066800"/>
          </a:xfrm>
        </p:spPr>
        <p:txBody>
          <a:bodyPr/>
          <a:lstStyle/>
          <a:p>
            <a:r>
              <a:rPr lang="en-US" sz="2800"/>
              <a:t>Short term goal </a:t>
            </a:r>
            <a:r>
              <a:rPr lang="en-US" sz="2800" smtClean="0"/>
              <a:t>experiment: </a:t>
            </a:r>
            <a:r>
              <a:rPr lang="en-US" sz="2800"/>
              <a:t>Admission control and Time-Aware </a:t>
            </a:r>
            <a:r>
              <a:rPr lang="en-US" sz="2800" dirty="0" smtClean="0"/>
              <a:t>Scheduling over the 802.11 MAC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099D1E7-2CFE-4362-BB72-AF97192842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92" y="3070888"/>
            <a:ext cx="441017" cy="314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204" y="3070887"/>
            <a:ext cx="441017" cy="314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23511" y="3482190"/>
            <a:ext cx="536575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STA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50291" y="3455421"/>
            <a:ext cx="483525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7132" y="3059798"/>
            <a:ext cx="433588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d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>
          <a:xfrm flipV="1">
            <a:off x="1332909" y="3228114"/>
            <a:ext cx="602295" cy="1"/>
          </a:xfrm>
          <a:prstGeom prst="straightConnector1">
            <a:avLst/>
          </a:prstGeom>
          <a:ln w="9525">
            <a:solidFill>
              <a:schemeClr val="tx2"/>
            </a:solidFill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166198" y="4177864"/>
            <a:ext cx="382073" cy="18459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1324" y="4177864"/>
            <a:ext cx="382073" cy="18459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30652" y="4177864"/>
            <a:ext cx="382073" cy="18459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74695" y="4193184"/>
            <a:ext cx="150253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dirty="0" smtClean="0">
                <a:solidFill>
                  <a:srgbClr val="003C71"/>
                </a:solidFill>
              </a:rPr>
              <a:t>DL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7233" y="4193183"/>
            <a:ext cx="150253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dirty="0" smtClean="0">
                <a:solidFill>
                  <a:srgbClr val="003C71"/>
                </a:solidFill>
              </a:rPr>
              <a:t>UL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40720" y="4200912"/>
            <a:ext cx="150253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dirty="0" smtClean="0">
                <a:solidFill>
                  <a:srgbClr val="003C71"/>
                </a:solidFill>
              </a:rPr>
              <a:t>DL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3816" y="4200912"/>
            <a:ext cx="334851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66198" y="4475633"/>
            <a:ext cx="382073" cy="0"/>
          </a:xfrm>
          <a:prstGeom prst="straightConnector1">
            <a:avLst/>
          </a:prstGeom>
          <a:ln w="6350">
            <a:solidFill>
              <a:schemeClr val="tx2"/>
            </a:solidFill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34579" y="4588806"/>
            <a:ext cx="994396" cy="10772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700" dirty="0" smtClean="0">
                <a:solidFill>
                  <a:srgbClr val="003C71"/>
                </a:solidFill>
              </a:rPr>
              <a:t>Slot Duration = 10 </a:t>
            </a:r>
            <a:r>
              <a:rPr lang="en-US" sz="700" dirty="0" err="1" smtClean="0">
                <a:solidFill>
                  <a:srgbClr val="003C71"/>
                </a:solidFill>
              </a:rPr>
              <a:t>ms</a:t>
            </a:r>
            <a:endParaRPr lang="en-US" sz="700" dirty="0" smtClean="0">
              <a:solidFill>
                <a:srgbClr val="003C7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166198" y="3889644"/>
            <a:ext cx="0" cy="28822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931603" y="3889644"/>
            <a:ext cx="0" cy="28822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52658" y="3889644"/>
            <a:ext cx="0" cy="28822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494" y="4080424"/>
            <a:ext cx="1035933" cy="5078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Packet arrivals according to a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7354" y="5529785"/>
            <a:ext cx="243314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Application packet size = 100 Bytes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426" y="3281677"/>
            <a:ext cx="3183882" cy="238791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744" y="3274378"/>
            <a:ext cx="3183883" cy="2387912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761926" y="3119167"/>
            <a:ext cx="1566407" cy="16927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Busy/Office hours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91793" y="3141628"/>
            <a:ext cx="1566407" cy="16927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Overnight hours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139179" y="5832099"/>
            <a:ext cx="582225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PER= Packet </a:t>
            </a:r>
            <a:r>
              <a:rPr lang="en-US" sz="1100" dirty="0">
                <a:solidFill>
                  <a:srgbClr val="003C71"/>
                </a:solidFill>
              </a:rPr>
              <a:t>is considered lost if not delivered within the </a:t>
            </a:r>
            <a:r>
              <a:rPr lang="en-US" sz="1100" dirty="0" smtClean="0">
                <a:solidFill>
                  <a:srgbClr val="003C71"/>
                </a:solidFill>
              </a:rPr>
              <a:t>slot duration (10 </a:t>
            </a:r>
            <a:r>
              <a:rPr lang="en-US" sz="1100" dirty="0" err="1" smtClean="0">
                <a:solidFill>
                  <a:srgbClr val="003C71"/>
                </a:solidFill>
              </a:rPr>
              <a:t>ms</a:t>
            </a:r>
            <a:r>
              <a:rPr lang="en-US" sz="1100" dirty="0" smtClean="0">
                <a:solidFill>
                  <a:srgbClr val="003C71"/>
                </a:solidFill>
              </a:rPr>
              <a:t>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2776" y="5203784"/>
            <a:ext cx="243314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802.11ac 2.4 GHz, d=10 m range (NLOS)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14800" y="2798478"/>
            <a:ext cx="403860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Application layer latency and PER (office environment)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2588" y="1951163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STA and AP are time synchronized through 802.1AS over 802.11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Time-Aware Schedule: STA and AP hold the packet into the application queue until the schedule release time (same concept as in 802.1Qbv)</a:t>
            </a:r>
          </a:p>
        </p:txBody>
      </p:sp>
      <p:sp>
        <p:nvSpPr>
          <p:cNvPr id="35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lower latency bounds </a:t>
            </a:r>
            <a:br>
              <a:rPr lang="en-US" dirty="0" smtClean="0"/>
            </a:br>
            <a:r>
              <a:rPr lang="en-US" dirty="0" smtClean="0"/>
              <a:t>(longer term goal)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reduce basic data exchange latency to achieve lower latency bounds with higher </a:t>
            </a:r>
            <a:r>
              <a:rPr lang="en-US" dirty="0"/>
              <a:t>reliability (e.g. </a:t>
            </a:r>
            <a:r>
              <a:rPr lang="en-US" dirty="0" smtClean="0"/>
              <a:t>Class C) in non-congested cases</a:t>
            </a:r>
          </a:p>
          <a:p>
            <a:pPr lvl="1"/>
            <a:r>
              <a:rPr lang="en-US" dirty="0" smtClean="0"/>
              <a:t>Potential direction: Reduce overhead of trigger-based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099D1E7-2CFE-4362-BB72-AF97192842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2" y="3796328"/>
            <a:ext cx="688657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1" name="Rectangle 1130"/>
          <p:cNvSpPr/>
          <p:nvPr/>
        </p:nvSpPr>
        <p:spPr>
          <a:xfrm>
            <a:off x="4136706" y="380776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UL Transmission from 9 STAs each with 256 bytes of data </a:t>
            </a:r>
            <a:r>
              <a:rPr lang="en-US" dirty="0" smtClean="0">
                <a:solidFill>
                  <a:srgbClr val="000000"/>
                </a:solidFill>
              </a:rPr>
              <a:t>(MCS </a:t>
            </a:r>
            <a:r>
              <a:rPr lang="en-US" dirty="0">
                <a:solidFill>
                  <a:srgbClr val="000000"/>
                </a:solidFill>
              </a:rPr>
              <a:t>8). Excludes channel access/contention overhead.</a:t>
            </a: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1" y="1524000"/>
            <a:ext cx="8534399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802.11 latency can be very low, but predictability (reliability) and jitter can be improved</a:t>
            </a:r>
          </a:p>
          <a:p>
            <a:pPr lvl="1"/>
            <a:r>
              <a:rPr lang="en-US" sz="1600" dirty="0" smtClean="0">
                <a:latin typeface="+mj-lt"/>
              </a:rPr>
              <a:t>This would enable 802.11 to address many low latency applications (also being addressed by 5G standards) in non-congested and managed network scenarios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Congestion control solutions can be defined in </a:t>
            </a:r>
            <a:r>
              <a:rPr lang="en-US" sz="2000" dirty="0" err="1" smtClean="0">
                <a:latin typeface="+mj-lt"/>
              </a:rPr>
              <a:t>REVmd</a:t>
            </a:r>
            <a:r>
              <a:rPr lang="en-US" sz="2000" dirty="0" smtClean="0">
                <a:latin typeface="+mj-lt"/>
              </a:rPr>
              <a:t> and 802.11ax to ensure 802.11 competitiveness for application classes A&amp;B: urgent need / short-term goal</a:t>
            </a:r>
          </a:p>
          <a:p>
            <a:pPr lvl="1"/>
            <a:r>
              <a:rPr lang="en-US" sz="1800" dirty="0" smtClean="0">
                <a:latin typeface="+mj-lt"/>
              </a:rPr>
              <a:t>Admission control: add support in 802.11ax, along with changes needed for 6GHz</a:t>
            </a:r>
          </a:p>
          <a:p>
            <a:pPr lvl="1"/>
            <a:r>
              <a:rPr lang="en-US" sz="1800" dirty="0" smtClean="0">
                <a:latin typeface="+mj-lt"/>
              </a:rPr>
              <a:t>Introduce 802.1Qbv (Time-Aware Scheduling) over 802.11 in </a:t>
            </a:r>
            <a:r>
              <a:rPr lang="en-US" sz="1800" dirty="0" err="1" smtClean="0">
                <a:latin typeface="+mj-lt"/>
              </a:rPr>
              <a:t>REVmd</a:t>
            </a:r>
            <a:endParaRPr lang="en-US" sz="1800" dirty="0">
              <a:solidFill>
                <a:srgbClr val="FF0000"/>
              </a:solidFill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Supporting more stringent applications (Class C: lower latency with higher reliability) will require other latency improvements and could be considered once congestion control is defined and market gets traction</a:t>
            </a:r>
          </a:p>
          <a:p>
            <a:pPr lvl="1"/>
            <a:r>
              <a:rPr lang="en-US" sz="1800" dirty="0" smtClean="0">
                <a:latin typeface="+mj-lt"/>
              </a:rPr>
              <a:t>E.g. Reduce overhead of Trigger-based access</a:t>
            </a: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D2E1F99A-0936-477E-A948-89E15A93EAA8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39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1828800"/>
            <a:ext cx="8229600" cy="4526400"/>
          </a:xfrm>
        </p:spPr>
        <p:txBody>
          <a:bodyPr/>
          <a:lstStyle/>
          <a:p>
            <a:r>
              <a:rPr lang="en-US" sz="1600" b="0" dirty="0">
                <a:latin typeface="+mj-lt"/>
              </a:rPr>
              <a:t>Traditionally, </a:t>
            </a:r>
            <a:r>
              <a:rPr lang="en-US" sz="1600" b="0" dirty="0" smtClean="0">
                <a:latin typeface="+mj-lt"/>
              </a:rPr>
              <a:t>802.11 has </a:t>
            </a:r>
            <a:r>
              <a:rPr lang="en-US" sz="1600" b="0" dirty="0">
                <a:latin typeface="+mj-lt"/>
              </a:rPr>
              <a:t>focused on improving </a:t>
            </a:r>
            <a:r>
              <a:rPr lang="en-US" sz="1600" b="0" dirty="0" smtClean="0">
                <a:latin typeface="+mj-lt"/>
              </a:rPr>
              <a:t>peak throughput, capacity, and efficiency</a:t>
            </a:r>
            <a:endParaRPr lang="en-US" sz="1600" b="0" dirty="0">
              <a:latin typeface="+mj-lt"/>
            </a:endParaRPr>
          </a:p>
          <a:p>
            <a:r>
              <a:rPr lang="en-US" sz="1600" b="0" dirty="0" smtClean="0">
                <a:latin typeface="+mj-lt"/>
              </a:rPr>
              <a:t>Emerging applications require not only high throughput, but also more accurate time synchronization and predictable, usually low, latency</a:t>
            </a:r>
            <a:endParaRPr lang="en-US" sz="1600" b="0" dirty="0">
              <a:latin typeface="+mj-lt"/>
            </a:endParaRPr>
          </a:p>
          <a:p>
            <a:endParaRPr lang="en-US" sz="1600" b="0" dirty="0" smtClean="0">
              <a:latin typeface="+mj-lt"/>
            </a:endParaRPr>
          </a:p>
          <a:p>
            <a:r>
              <a:rPr lang="en-US" sz="1600" b="0" dirty="0" smtClean="0">
                <a:latin typeface="+mj-lt"/>
              </a:rPr>
              <a:t>802.11 latency can be very low already in non congested environments. </a:t>
            </a:r>
          </a:p>
          <a:p>
            <a:pPr lvl="1"/>
            <a:r>
              <a:rPr lang="en-US" sz="1200" b="0" dirty="0" smtClean="0">
                <a:latin typeface="+mj-lt"/>
              </a:rPr>
              <a:t>200us for the basic sequence (</a:t>
            </a:r>
            <a:r>
              <a:rPr lang="en-US" sz="1200" b="0" dirty="0" err="1" smtClean="0">
                <a:latin typeface="+mj-lt"/>
              </a:rPr>
              <a:t>data+Ack</a:t>
            </a:r>
            <a:r>
              <a:rPr lang="en-US" sz="1200" b="0" dirty="0" smtClean="0">
                <a:latin typeface="+mj-lt"/>
              </a:rPr>
              <a:t>) for 100B packets (20MHz MCS0)</a:t>
            </a:r>
          </a:p>
          <a:p>
            <a:pPr lvl="1"/>
            <a:r>
              <a:rPr lang="en-US" sz="1200" b="0" dirty="0" smtClean="0">
                <a:latin typeface="+mj-lt"/>
              </a:rPr>
              <a:t>This makes it already a great fit for a large range of latency-constraints applications (Class A and B)</a:t>
            </a:r>
          </a:p>
          <a:p>
            <a:pPr lvl="1"/>
            <a:endParaRPr lang="en-US" sz="1200" b="0" dirty="0" smtClean="0">
              <a:latin typeface="+mj-lt"/>
            </a:endParaRPr>
          </a:p>
          <a:p>
            <a:r>
              <a:rPr lang="en-US" sz="1600" b="0" dirty="0" smtClean="0">
                <a:latin typeface="+mj-lt"/>
              </a:rPr>
              <a:t>For [1ms-above] latencies, congestion is the main challenge to control jitter and reliability (predictability) – shorter term goal</a:t>
            </a:r>
          </a:p>
          <a:p>
            <a:pPr lvl="1"/>
            <a:r>
              <a:rPr lang="en-US" sz="1400" b="0" dirty="0" smtClean="0">
                <a:latin typeface="+mj-lt"/>
              </a:rPr>
              <a:t>This presentation discusses how to get low latency with higher predictability (reliability) in such scenario</a:t>
            </a:r>
          </a:p>
          <a:p>
            <a:pPr lvl="2"/>
            <a:r>
              <a:rPr lang="en-US" sz="1200" dirty="0" smtClean="0">
                <a:latin typeface="+mj-lt"/>
              </a:rPr>
              <a:t>Admission control and congestion control (e.g. mapping of 802.1TSN protocols to 802.11)</a:t>
            </a:r>
            <a:endParaRPr lang="en-US" sz="1200" b="0" dirty="0" smtClean="0">
              <a:latin typeface="+mj-lt"/>
            </a:endParaRPr>
          </a:p>
          <a:p>
            <a:r>
              <a:rPr lang="en-US" sz="1600" b="0" dirty="0">
                <a:latin typeface="+mj-lt"/>
              </a:rPr>
              <a:t>For [</a:t>
            </a:r>
            <a:r>
              <a:rPr lang="en-US" sz="1600" b="0" dirty="0" smtClean="0">
                <a:latin typeface="+mj-lt"/>
              </a:rPr>
              <a:t>100us-1ms] latencies, overhead becomes the </a:t>
            </a:r>
            <a:r>
              <a:rPr lang="en-US" sz="1600" b="0" dirty="0">
                <a:latin typeface="+mj-lt"/>
              </a:rPr>
              <a:t>bottleneck </a:t>
            </a:r>
            <a:r>
              <a:rPr lang="en-US" sz="1600" b="0" dirty="0" smtClean="0">
                <a:latin typeface="+mj-lt"/>
              </a:rPr>
              <a:t>– longer term </a:t>
            </a:r>
            <a:r>
              <a:rPr lang="en-US" sz="1600" b="0" dirty="0">
                <a:latin typeface="+mj-lt"/>
              </a:rPr>
              <a:t>goal</a:t>
            </a:r>
            <a:endParaRPr lang="en-US" sz="1600" b="0" dirty="0" smtClean="0">
              <a:latin typeface="+mj-lt"/>
            </a:endParaRPr>
          </a:p>
          <a:p>
            <a:endParaRPr lang="en-US" sz="1600" b="0" dirty="0" smtClean="0">
              <a:latin typeface="+mj-lt"/>
            </a:endParaRPr>
          </a:p>
          <a:p>
            <a:r>
              <a:rPr lang="en-US" sz="1600" b="0" dirty="0" smtClean="0">
                <a:latin typeface="+mj-lt"/>
              </a:rPr>
              <a:t>This </a:t>
            </a:r>
            <a:r>
              <a:rPr lang="en-US" sz="1600" b="0" dirty="0">
                <a:latin typeface="+mj-lt"/>
              </a:rPr>
              <a:t>presentation discusses </a:t>
            </a:r>
            <a:r>
              <a:rPr lang="en-US" sz="1600" b="0" dirty="0" smtClean="0">
                <a:latin typeface="+mj-lt"/>
              </a:rPr>
              <a:t>a possible roadmap for defining the needed features for Wi-Fi</a:t>
            </a:r>
            <a:endParaRPr lang="en-US" sz="1600" b="0" dirty="0">
              <a:latin typeface="+mj-lt"/>
            </a:endParaRPr>
          </a:p>
          <a:p>
            <a:pPr lvl="1"/>
            <a:endParaRPr lang="en-US" sz="1200" b="0" dirty="0" smtClean="0">
              <a:latin typeface="+mj-lt"/>
            </a:endParaRPr>
          </a:p>
          <a:p>
            <a:endParaRPr lang="en-US" sz="1600" b="0" dirty="0">
              <a:latin typeface="+mj-lt"/>
            </a:endParaRPr>
          </a:p>
          <a:p>
            <a:endParaRPr lang="en-US" sz="16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6781800" y="6475413"/>
            <a:ext cx="17620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smtClean="0">
                <a:latin typeface="+mj-lt"/>
              </a:rPr>
              <a:t>Outline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A simple 802.11 latency analysis and experiments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New applications and requirements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Potential areas for improvement </a:t>
            </a:r>
          </a:p>
          <a:p>
            <a:pPr marL="0" indent="0">
              <a:buNone/>
            </a:pPr>
            <a:endParaRPr lang="en-US" sz="2000" b="0" dirty="0" smtClean="0">
              <a:latin typeface="+mj-lt"/>
            </a:endParaRP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802.11 latency analysis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PPDU tx times as a function of RU size and MCS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pPr lvl="1"/>
            <a:r>
              <a:rPr lang="en-US" sz="1600" smtClean="0"/>
              <a:t>Once channel is acquired, latency can be very low for typical 1500bytes packets depending on bandwidth and channel/MCS</a:t>
            </a:r>
          </a:p>
          <a:p>
            <a:pPr lvl="1"/>
            <a:r>
              <a:rPr lang="en-US" sz="1600" smtClean="0"/>
              <a:t>For small packets (e.g. 100 bytes), low latency can be achieved with smaller RU sizes if channel condition is good enough</a:t>
            </a:r>
          </a:p>
          <a:p>
            <a:pPr lvl="1"/>
            <a:r>
              <a:rPr lang="en-US" sz="1600" smtClean="0"/>
              <a:t>Latency vs. reliability tradeoffs are possible</a:t>
            </a:r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514600"/>
            <a:ext cx="4055555" cy="24231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940" y="2505763"/>
            <a:ext cx="4056890" cy="2431967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US" sz="2400" dirty="0" smtClean="0"/>
              <a:t>Latency improvement with 802.11ax trigger-based access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296" y="1981138"/>
            <a:ext cx="4646984" cy="4114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Example latency with single user transmission</a:t>
            </a:r>
          </a:p>
          <a:p>
            <a:pPr lvl="1"/>
            <a:r>
              <a:rPr lang="en-US" sz="1100" dirty="0" smtClean="0"/>
              <a:t>Assuming: 802.11ac, 20 MHz BW, AC_VO (default parameters), average </a:t>
            </a:r>
            <a:r>
              <a:rPr lang="en-US" sz="1100" dirty="0" err="1" smtClean="0"/>
              <a:t>backoff</a:t>
            </a:r>
            <a:r>
              <a:rPr lang="en-US" sz="1100" dirty="0" smtClean="0"/>
              <a:t> (31µs), A-MPDU size (256 bytes), MCS 8 with SISO transmission</a:t>
            </a:r>
          </a:p>
          <a:p>
            <a:pPr lvl="1"/>
            <a:r>
              <a:rPr lang="en-US" sz="1200" dirty="0" smtClean="0"/>
              <a:t>Single User transmissions from 9 STAs will take  ~ 1.3 </a:t>
            </a:r>
            <a:r>
              <a:rPr lang="en-US" sz="1200" dirty="0" err="1" smtClean="0"/>
              <a:t>ms.</a:t>
            </a:r>
            <a:endParaRPr lang="en-US" sz="1200" dirty="0" smtClean="0"/>
          </a:p>
          <a:p>
            <a:pPr lvl="1"/>
            <a:endParaRPr lang="en-US" sz="1200" dirty="0" smtClean="0"/>
          </a:p>
          <a:p>
            <a:r>
              <a:rPr lang="en-US" sz="1600" dirty="0" smtClean="0"/>
              <a:t>With 802.11ax trigger-based Multi User UL transmissions, the same amount of data will take approximately 758 µs.</a:t>
            </a:r>
          </a:p>
          <a:p>
            <a:endParaRPr lang="en-US" sz="1600" dirty="0" smtClean="0"/>
          </a:p>
          <a:p>
            <a:r>
              <a:rPr lang="en-US" sz="1600" dirty="0" smtClean="0"/>
              <a:t>Reliability can be improved by selecting lower MCSs</a:t>
            </a:r>
          </a:p>
          <a:p>
            <a:pPr lvl="1"/>
            <a:r>
              <a:rPr lang="en-US" sz="1200" dirty="0" smtClean="0"/>
              <a:t>Smart scheduling can also help assign RUs to improve reliability</a:t>
            </a:r>
          </a:p>
          <a:p>
            <a:pPr lvl="1"/>
            <a:r>
              <a:rPr lang="en-US" sz="1200" dirty="0"/>
              <a:t>Depending on BW and channel conditions, impact on </a:t>
            </a:r>
            <a:r>
              <a:rPr lang="en-US" sz="1200" dirty="0" smtClean="0"/>
              <a:t>PPDU </a:t>
            </a:r>
            <a:r>
              <a:rPr lang="en-US" sz="1200" dirty="0" err="1" smtClean="0"/>
              <a:t>tx</a:t>
            </a:r>
            <a:r>
              <a:rPr lang="en-US" sz="1200" dirty="0" smtClean="0"/>
              <a:t> time </a:t>
            </a:r>
            <a:r>
              <a:rPr lang="en-US" sz="1200" dirty="0"/>
              <a:t>can be small (but need to be taken into account for larger packets)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718031" y="650617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5211743" y="2613855"/>
            <a:ext cx="3856057" cy="113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6842535" y="2362807"/>
            <a:ext cx="1291302" cy="251048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 PPDU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332293" y="2362807"/>
            <a:ext cx="514141" cy="251048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ACK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6497095" y="2487117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>
            <a:endCxn id="8" idx="1"/>
          </p:cNvCxnSpPr>
          <p:nvPr/>
        </p:nvCxnSpPr>
        <p:spPr bwMode="auto">
          <a:xfrm>
            <a:off x="6568503" y="2487117"/>
            <a:ext cx="274032" cy="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6568504" y="2487117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6639912" y="2487117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6705600" y="2487117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447391" y="2362200"/>
            <a:ext cx="785493" cy="251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232884" y="2613248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497095" y="2613248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161476" y="2576897"/>
            <a:ext cx="478437" cy="19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AIFS</a:t>
            </a:r>
            <a:endParaRPr lang="en-US" sz="800" dirty="0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6854137" y="2613248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425687" y="2576897"/>
            <a:ext cx="517712" cy="19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Backoff</a:t>
            </a:r>
            <a:endParaRPr lang="en-US" sz="900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8139490" y="2613248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8332293" y="2613248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8053800" y="2645958"/>
            <a:ext cx="528422" cy="209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SIFS</a:t>
            </a:r>
            <a:endParaRPr lang="en-US" sz="900" dirty="0"/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090" y="3619505"/>
            <a:ext cx="1914919" cy="1563858"/>
          </a:xfrm>
          <a:prstGeom prst="rect">
            <a:avLst/>
          </a:prstGeom>
        </p:spPr>
      </p:pic>
      <p:cxnSp>
        <p:nvCxnSpPr>
          <p:cNvPr id="57" name="Straight Connector 56"/>
          <p:cNvCxnSpPr/>
          <p:nvPr/>
        </p:nvCxnSpPr>
        <p:spPr bwMode="auto">
          <a:xfrm flipV="1">
            <a:off x="6330577" y="4769401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6401985" y="4769401"/>
            <a:ext cx="285635" cy="1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6401986" y="4769401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6473394" y="4769401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H="1">
            <a:off x="6544803" y="4769401"/>
            <a:ext cx="71408" cy="138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6616211" y="4770616"/>
            <a:ext cx="71408" cy="1507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5280873" y="4644484"/>
            <a:ext cx="785493" cy="251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BUSY</a:t>
            </a:r>
            <a:endParaRPr lang="en-US" dirty="0"/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6066366" y="4895532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6330577" y="4895532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994958" y="4859181"/>
            <a:ext cx="478437" cy="19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AIFS</a:t>
            </a:r>
            <a:endParaRPr lang="en-US" sz="800" dirty="0"/>
          </a:p>
        </p:txBody>
      </p:sp>
      <p:cxnSp>
        <p:nvCxnSpPr>
          <p:cNvPr id="67" name="Straight Connector 66"/>
          <p:cNvCxnSpPr/>
          <p:nvPr/>
        </p:nvCxnSpPr>
        <p:spPr bwMode="auto">
          <a:xfrm>
            <a:off x="6687619" y="4895532"/>
            <a:ext cx="0" cy="810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259169" y="4859181"/>
            <a:ext cx="517712" cy="19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Backoff</a:t>
            </a:r>
            <a:endParaRPr lang="en-US" sz="900" dirty="0"/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5196671" y="4903789"/>
            <a:ext cx="3856057" cy="113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196672" y="3279297"/>
            <a:ext cx="3856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Trigger-based MU OFDMA UL transmission in 802.11ax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2855164"/>
            <a:ext cx="609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~152 µs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6259169" y="2855164"/>
            <a:ext cx="25872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6882068" y="5257077"/>
            <a:ext cx="609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~758 µs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6054637" y="5257077"/>
            <a:ext cx="22776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513702" y="1812159"/>
            <a:ext cx="1858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User transmission</a:t>
            </a:r>
            <a:endParaRPr lang="en-US" dirty="0"/>
          </a:p>
        </p:txBody>
      </p:sp>
      <p:sp>
        <p:nvSpPr>
          <p:cNvPr id="43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1-way application layer latency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err="1"/>
              <a:t>Avg</a:t>
            </a:r>
            <a:r>
              <a:rPr lang="en-US" dirty="0"/>
              <a:t> Latency = 1.222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err="1"/>
              <a:t>Std</a:t>
            </a:r>
            <a:r>
              <a:rPr lang="en-US" dirty="0"/>
              <a:t> Dev = 1.782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/>
              <a:t>95</a:t>
            </a:r>
            <a:r>
              <a:rPr lang="en-US" baseline="30000" dirty="0"/>
              <a:t>th</a:t>
            </a:r>
            <a:r>
              <a:rPr lang="en-US" dirty="0"/>
              <a:t> % = 2.234 </a:t>
            </a:r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11112" y="4234586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Experiment configuration</a:t>
            </a:r>
            <a:r>
              <a:rPr lang="en-US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User commands (small packets) are sent from AP to STA </a:t>
            </a:r>
            <a:r>
              <a:rPr lang="en-US" dirty="0"/>
              <a:t>(laptops with 802.11ac/2.4GHz)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AP and STAs are separated by a short-distance at an office environment.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1937" y="3003253"/>
            <a:ext cx="3421975" cy="10864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41937" y="2590800"/>
            <a:ext cx="327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from a </a:t>
            </a:r>
            <a:r>
              <a:rPr lang="en-US" dirty="0"/>
              <a:t>gaming application (balancing board </a:t>
            </a:r>
            <a:r>
              <a:rPr lang="en-US" dirty="0" smtClean="0"/>
              <a:t>control):*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6198414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Demo presented at IEEE INFOCOM 2018, April 2018.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5353892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Although average latency is low, worst case latency can be several times higher than the average.</a:t>
            </a:r>
            <a:endParaRPr lang="en-US" sz="16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2" y="2486500"/>
            <a:ext cx="5182455" cy="2526447"/>
          </a:xfrm>
          <a:prstGeom prst="rect">
            <a:avLst/>
          </a:prstGeom>
        </p:spPr>
      </p:pic>
      <p:sp>
        <p:nvSpPr>
          <p:cNvPr id="15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Neo Sans Intel"/>
              </a:rPr>
              <a:t>Low latency application requirements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Emerging time sensitive applications require more accurate time synchronization and predictable, usually low, latency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Reliability requirements vary per application, but some need predictable worst case latency with high reliability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4824" y="6232732"/>
            <a:ext cx="7132021" cy="1384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900" smtClean="0"/>
              <a:t>*Source</a:t>
            </a:r>
            <a:r>
              <a:rPr lang="en-US" sz="900" dirty="0" smtClean="0"/>
              <a:t>: Consolidated Use cases for the Tactile Internet, IEEE P1918.1 working group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160551"/>
              </p:ext>
            </p:extLst>
          </p:nvPr>
        </p:nvGraphicFramePr>
        <p:xfrm>
          <a:off x="1219201" y="3207682"/>
          <a:ext cx="7162799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412"/>
                <a:gridCol w="2170545"/>
                <a:gridCol w="2025842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Worst Case</a:t>
                      </a:r>
                      <a:r>
                        <a:rPr lang="en-US" sz="1400" baseline="0" dirty="0" smtClean="0"/>
                        <a:t> Latency*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Throughput Requirement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Wireless VR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5 msec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Immersive VR &amp; Pro Gaming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1- 10 msec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High</a:t>
                      </a:r>
                      <a:r>
                        <a:rPr lang="en-US" sz="1400" baseline="0" smtClean="0"/>
                        <a:t> Quality Wireless AV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10</a:t>
                      </a:r>
                      <a:r>
                        <a:rPr lang="en-US" sz="1400" baseline="0" smtClean="0"/>
                        <a:t> – 20 msec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Moderate</a:t>
                      </a:r>
                      <a:r>
                        <a:rPr lang="en-US" sz="1400" baseline="0" dirty="0" smtClean="0"/>
                        <a:t> to High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Robotics, Autonomous</a:t>
                      </a:r>
                      <a:r>
                        <a:rPr lang="en-US" sz="1400" baseline="0" smtClean="0"/>
                        <a:t> Systems and Industrial Control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 µsec – 50 </a:t>
                      </a:r>
                      <a:r>
                        <a:rPr lang="en-US" sz="1400" dirty="0" err="1" smtClean="0"/>
                        <a:t>msec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Moderate to Low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00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ight Arrow 26"/>
          <p:cNvSpPr/>
          <p:nvPr/>
        </p:nvSpPr>
        <p:spPr bwMode="auto">
          <a:xfrm>
            <a:off x="4050922" y="3581400"/>
            <a:ext cx="4577092" cy="58247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</a:rPr>
              <a:t>5G Ultra Reliable Low Latency Communications (URLLC) modes</a:t>
            </a: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latency Application Classes and 802.11 Capabilities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099D1E7-2CFE-4362-BB72-AF97192842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3538" y="1966167"/>
            <a:ext cx="57637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Latency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125" y="2240048"/>
            <a:ext cx="689051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Reliability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6035" y="1962695"/>
            <a:ext cx="1750794" cy="1733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50 – 10 </a:t>
            </a:r>
            <a:r>
              <a:rPr lang="en-US" sz="1100" dirty="0" err="1" smtClean="0">
                <a:solidFill>
                  <a:srgbClr val="000000"/>
                </a:solidFill>
              </a:rPr>
              <a:t>msec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1535" y="1962695"/>
            <a:ext cx="1750794" cy="1733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10 – 1 </a:t>
            </a:r>
            <a:r>
              <a:rPr lang="en-US" sz="1100" dirty="0" err="1" smtClean="0">
                <a:solidFill>
                  <a:srgbClr val="000000"/>
                </a:solidFill>
              </a:rPr>
              <a:t>msec</a:t>
            </a:r>
            <a:endParaRPr 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43684" y="1956583"/>
            <a:ext cx="1750794" cy="1733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1 </a:t>
            </a:r>
            <a:r>
              <a:rPr lang="en-US" sz="1100" dirty="0" err="1" smtClean="0">
                <a:solidFill>
                  <a:srgbClr val="000000"/>
                </a:solidFill>
              </a:rPr>
              <a:t>msec</a:t>
            </a:r>
            <a:r>
              <a:rPr lang="en-US" sz="1100" dirty="0" smtClean="0">
                <a:solidFill>
                  <a:srgbClr val="000000"/>
                </a:solidFill>
              </a:rPr>
              <a:t> - 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0982" y="2240048"/>
            <a:ext cx="1750794" cy="1733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99% - 99.9%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48711" y="2248850"/>
            <a:ext cx="1750794" cy="1733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99.9% - 99.99%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86389" y="2264335"/>
            <a:ext cx="1750794" cy="17334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99.999% - 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81200" y="1750759"/>
            <a:ext cx="1270482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Class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05480" y="1749988"/>
            <a:ext cx="1270482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Class 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95791" y="1748455"/>
            <a:ext cx="1270482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Class 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8707" y="1726615"/>
            <a:ext cx="101387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Class of Service*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897" y="6248400"/>
            <a:ext cx="8060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*References: 3GPP 5G requirements, </a:t>
            </a:r>
            <a:r>
              <a:rPr lang="en-US" sz="1100" dirty="0" smtClean="0">
                <a:solidFill>
                  <a:prstClr val="black"/>
                </a:solidFill>
              </a:rPr>
              <a:t>Springer </a:t>
            </a:r>
            <a:r>
              <a:rPr lang="en-US" sz="1100" dirty="0">
                <a:solidFill>
                  <a:prstClr val="black"/>
                </a:solidFill>
              </a:rPr>
              <a:t>Handbook of </a:t>
            </a:r>
            <a:r>
              <a:rPr lang="en-US" sz="1100" dirty="0" smtClean="0">
                <a:solidFill>
                  <a:prstClr val="black"/>
                </a:solidFill>
              </a:rPr>
              <a:t>Automation</a:t>
            </a:r>
            <a:r>
              <a:rPr lang="en-US" sz="1100" dirty="0" smtClean="0">
                <a:solidFill>
                  <a:srgbClr val="000000"/>
                </a:solidFill>
              </a:rPr>
              <a:t>  ** Not applicable to all use cases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5045" y="2477869"/>
            <a:ext cx="2413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High quality AV, soft-real-time control, mobile robotics/Automated Guided Vehicles (AGV)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2579684"/>
            <a:ext cx="689051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Application Examples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33508" y="247786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AR/VR, Professional AV, gaming, HMI, hard-real-time cyclic control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39468" y="2440119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Hard-real-time isochronous control, motion control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77816" y="3714729"/>
            <a:ext cx="1729082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Private LTE Networks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7834" y="3679314"/>
            <a:ext cx="876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3GPP Solutions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862" y="3097606"/>
            <a:ext cx="1311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IEEE 802 (Wired) Solutions**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1689292" y="3048000"/>
            <a:ext cx="6910682" cy="523063"/>
          </a:xfrm>
          <a:prstGeom prst="rightArrow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802.1 Time Sensitive Networking (TSN)  - Ethernet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9862" y="4209505"/>
            <a:ext cx="1400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Potential 802.11 Roadmap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56066" y="5029200"/>
            <a:ext cx="6538412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b="1" dirty="0">
                <a:solidFill>
                  <a:srgbClr val="000000"/>
                </a:solidFill>
              </a:rPr>
              <a:t>Time synchronization </a:t>
            </a:r>
            <a:r>
              <a:rPr lang="en-US" sz="1100" b="1" dirty="0" smtClean="0">
                <a:solidFill>
                  <a:srgbClr val="000000"/>
                </a:solidFill>
              </a:rPr>
              <a:t>(802.1AS over 802.11) </a:t>
            </a:r>
            <a:r>
              <a:rPr lang="en-US" b="1" dirty="0" smtClean="0">
                <a:solidFill>
                  <a:srgbClr val="000000"/>
                </a:solidFill>
              </a:rPr>
              <a:t>- DONE</a:t>
            </a:r>
            <a:endParaRPr lang="en-US" sz="1100" b="1" dirty="0" smtClean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10408" y="5297269"/>
            <a:ext cx="43043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Control congestion</a:t>
            </a:r>
            <a:r>
              <a:rPr lang="en-US" dirty="0" smtClean="0">
                <a:solidFill>
                  <a:srgbClr val="000000"/>
                </a:solidFill>
              </a:rPr>
              <a:t>: Admission control, Latency-optimized (time-aware) scheduling (802.1Qbv)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Capacity increase:</a:t>
            </a:r>
            <a:r>
              <a:rPr lang="en-US" dirty="0" smtClean="0">
                <a:solidFill>
                  <a:srgbClr val="000000"/>
                </a:solidFill>
              </a:rPr>
              <a:t> MU operation, 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37546" y="5297269"/>
            <a:ext cx="19996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Reduce duration of basic data exchange sequence</a:t>
            </a:r>
            <a:r>
              <a:rPr lang="en-US" dirty="0" smtClean="0">
                <a:solidFill>
                  <a:srgbClr val="000000"/>
                </a:solidFill>
              </a:rPr>
              <a:t>: reduce overhead 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7096" y="5009389"/>
            <a:ext cx="1400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802.11 + </a:t>
            </a:r>
            <a:r>
              <a:rPr lang="en-US" b="1" smtClean="0">
                <a:solidFill>
                  <a:srgbClr val="000000"/>
                </a:solidFill>
              </a:rPr>
              <a:t>TSN Capabilities needed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5500" y="5943600"/>
            <a:ext cx="43043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rgbClr val="000000"/>
                </a:solidFill>
              </a:rPr>
              <a:t>Short-term goal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39468" y="5943600"/>
            <a:ext cx="200343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rgbClr val="000000"/>
                </a:solidFill>
              </a:rPr>
              <a:t>Long-term goal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9" name="Diagram 38"/>
          <p:cNvGraphicFramePr/>
          <p:nvPr>
            <p:extLst/>
          </p:nvPr>
        </p:nvGraphicFramePr>
        <p:xfrm>
          <a:off x="1710408" y="3886200"/>
          <a:ext cx="661026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6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(predictable) low latency?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r>
              <a:rPr lang="en-US" sz="2000" dirty="0" smtClean="0"/>
              <a:t>802.11 latency can be very low without congestion</a:t>
            </a:r>
          </a:p>
          <a:p>
            <a:pPr lvl="1"/>
            <a:r>
              <a:rPr lang="en-US" sz="1800" dirty="0" smtClean="0"/>
              <a:t>Basic sequence: EDCA+DATA+ACK (~100’s µs for 100 bytes)</a:t>
            </a:r>
          </a:p>
          <a:p>
            <a:pPr lvl="1"/>
            <a:r>
              <a:rPr lang="en-US" sz="1800" dirty="0" smtClean="0"/>
              <a:t>This allows to cover a wider range of very low latency use cases (Class A and B) </a:t>
            </a:r>
          </a:p>
          <a:p>
            <a:r>
              <a:rPr lang="en-US" sz="2000" dirty="0" smtClean="0"/>
              <a:t>The main challenge is predictability/reliability and jitter, depending on the environment (congestion)</a:t>
            </a:r>
          </a:p>
          <a:p>
            <a:pPr lvl="1"/>
            <a:r>
              <a:rPr lang="en-US" sz="1800" dirty="0" smtClean="0"/>
              <a:t>Congestion with OBSS is very hard to control</a:t>
            </a:r>
          </a:p>
          <a:p>
            <a:pPr lvl="1"/>
            <a:r>
              <a:rPr lang="en-US" sz="1800" dirty="0" smtClean="0"/>
              <a:t>Congestion with managed OBSSs can be addressed</a:t>
            </a:r>
          </a:p>
          <a:p>
            <a:pPr lvl="1"/>
            <a:r>
              <a:rPr lang="en-US" sz="1800" dirty="0" smtClean="0"/>
              <a:t>Congestion within BSS is easier to address with congestion control solutions</a:t>
            </a:r>
          </a:p>
          <a:p>
            <a:endParaRPr lang="en-US" sz="2000" dirty="0" smtClean="0"/>
          </a:p>
          <a:p>
            <a:r>
              <a:rPr lang="en-US" sz="2000" dirty="0" smtClean="0"/>
              <a:t>For congestion control, we believe we miss 2 important features today: admission control and time-aware scheduling (802.1Qbv)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099D1E7-2CFE-4362-BB72-AF97192842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58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75461</TotalTime>
  <Words>1600</Words>
  <Application>Microsoft Office PowerPoint</Application>
  <PresentationFormat>On-screen Show (4:3)</PresentationFormat>
  <Paragraphs>259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Intel Clear</vt:lpstr>
      <vt:lpstr>Neo Sans Intel</vt:lpstr>
      <vt:lpstr>Times New Roman</vt:lpstr>
      <vt:lpstr>Verdana</vt:lpstr>
      <vt:lpstr>ACcord Submission Template</vt:lpstr>
      <vt:lpstr>Controling latency in 802.11</vt:lpstr>
      <vt:lpstr>Key messages</vt:lpstr>
      <vt:lpstr>Outline</vt:lpstr>
      <vt:lpstr>A simple 802.11 latency analysis</vt:lpstr>
      <vt:lpstr>Latency improvement with 802.11ax trigger-based access</vt:lpstr>
      <vt:lpstr>A Simple Experiment</vt:lpstr>
      <vt:lpstr>Low latency application requirements</vt:lpstr>
      <vt:lpstr>Low latency Application Classes and 802.11 Capabilities</vt:lpstr>
      <vt:lpstr>How to get (predictable) low latency?</vt:lpstr>
      <vt:lpstr>802.11 Congestion Control Solutions (1)</vt:lpstr>
      <vt:lpstr>802.11 Congestion Control Solutions (2)</vt:lpstr>
      <vt:lpstr>Short term goal experiment: Admission control and Time-Aware Scheduling over the 802.11 MAC</vt:lpstr>
      <vt:lpstr>Support lower latency bounds  (longer term goal)</vt:lpstr>
      <vt:lpstr>Conclusion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1131</cp:revision>
  <cp:lastPrinted>1998-02-10T13:28:06Z</cp:lastPrinted>
  <dcterms:created xsi:type="dcterms:W3CDTF">2009-12-02T19:05:24Z</dcterms:created>
  <dcterms:modified xsi:type="dcterms:W3CDTF">2018-07-09T23:34:44Z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41a38db0-7dd2-4ce1-b19b-166f9d1b1ae2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2018-07-09 23:34:10Z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