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509" r:id="rId6"/>
    <p:sldId id="519" r:id="rId7"/>
    <p:sldId id="529" r:id="rId8"/>
    <p:sldId id="530" r:id="rId9"/>
    <p:sldId id="520" r:id="rId10"/>
    <p:sldId id="523" r:id="rId11"/>
    <p:sldId id="524" r:id="rId12"/>
    <p:sldId id="532" r:id="rId13"/>
    <p:sldId id="527" r:id="rId14"/>
    <p:sldId id="526" r:id="rId15"/>
    <p:sldId id="528" r:id="rId16"/>
    <p:sldId id="521" r:id="rId17"/>
    <p:sldId id="531" r:id="rId18"/>
    <p:sldId id="533" r:id="rId19"/>
    <p:sldId id="522" r:id="rId20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32946A"/>
    <a:srgbClr val="75DBFF"/>
    <a:srgbClr val="00FF00"/>
    <a:srgbClr val="BC7A44"/>
    <a:srgbClr val="BC8F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3397" autoAdjust="0"/>
  </p:normalViewPr>
  <p:slideViewPr>
    <p:cSldViewPr>
      <p:cViewPr varScale="1">
        <p:scale>
          <a:sx n="108" d="100"/>
          <a:sy n="108" d="100"/>
        </p:scale>
        <p:origin x="181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1" d="100"/>
          <a:sy n="81" d="100"/>
        </p:scale>
        <p:origin x="3042" y="90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802.11-15/1634r0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802.11-yy/1634r0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802.11-18/1156r1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 bwMode="auto">
          <a:xfrm>
            <a:off x="541992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Alphan Sahin (</a:t>
            </a:r>
            <a:r>
              <a:rPr lang="en-GB" dirty="0" err="1">
                <a:solidFill>
                  <a:schemeClr val="tx1"/>
                </a:solidFill>
              </a:rPr>
              <a:t>InterDigital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angle 3"/>
          <p:cNvSpPr txBox="1">
            <a:spLocks noChangeArrowheads="1"/>
          </p:cNvSpPr>
          <p:nvPr userDrawn="1"/>
        </p:nvSpPr>
        <p:spPr bwMode="auto">
          <a:xfrm>
            <a:off x="672082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5640"/>
            <a:ext cx="7770813" cy="1065213"/>
          </a:xfrm>
        </p:spPr>
        <p:txBody>
          <a:bodyPr/>
          <a:lstStyle/>
          <a:p>
            <a:r>
              <a:rPr lang="en-US" dirty="0"/>
              <a:t>A comparison of BPSK-Mark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Date: 2018-07-09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2175" y="26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315718"/>
              </p:ext>
            </p:extLst>
          </p:nvPr>
        </p:nvGraphicFramePr>
        <p:xfrm>
          <a:off x="904875" y="3006725"/>
          <a:ext cx="769302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4" imgW="8268970" imgH="3311341" progId="Word.Document.8">
                  <p:embed/>
                </p:oleObj>
              </mc:Choice>
              <mc:Fallback>
                <p:oleObj name="Document" r:id="rId4" imgW="8268970" imgH="3311341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006725"/>
                        <a:ext cx="7693025" cy="307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4: </a:t>
            </a:r>
            <a:r>
              <a:rPr lang="en-US" dirty="0">
                <a:solidFill>
                  <a:schemeClr val="tx1"/>
                </a:solidFill>
              </a:rPr>
              <a:t>RL-SIG and LENGTH%3 != 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340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option, L-SIG is repeated and the LENGTH subfield is not an integer multiple of 3 (i.e., 11ax spoofing)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Cannot explicitly indicate WUR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Pros: May allow reducing power consumption for .11ax devices 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/>
              <a:t>Need to change LENGTH definition in .11ba D0.3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/>
              <a:t>Future .11 devices can differentiate .11ax PPDU from WUR PPDU by validating the CRC in a new SIG field (similar to HE SIG field)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13458" y="4941168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0165" y="4941168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35515" y="4941165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26270" y="4941165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16666" y="5104119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6875" y="5054844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70954" y="5492477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954" y="5492477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03453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453" y="5486336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7631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631" y="5486336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57509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509" y="5486336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10575" y="5486336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575" y="5486336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0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72950" y="4199505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22485" y="4336442"/>
            <a:ext cx="27254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RL-SIG and LENGTH%3 !=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20271" y="5006639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8951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/>
          <a:srcRect t="33233" r="15587"/>
          <a:stretch/>
        </p:blipFill>
        <p:spPr>
          <a:xfrm>
            <a:off x="3419872" y="3068960"/>
            <a:ext cx="3888432" cy="312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Receiver Procedure (D3.0)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84326"/>
            <a:ext cx="7770814" cy="119660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 CRC for HE-SIG-A is not valid, a typical .11ax receiver will wait based on RXTIME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WUR PPDU with RL-SIG and LENGTH%3 != 0 can still be recognized as an unsupported mode and RX can </a:t>
            </a:r>
            <a:r>
              <a:rPr lang="en-US" sz="1600" dirty="0"/>
              <a:t>reduce power consumption </a:t>
            </a:r>
            <a:r>
              <a:rPr lang="en-US" sz="1600" dirty="0">
                <a:solidFill>
                  <a:schemeClr val="tx1"/>
                </a:solidFill>
              </a:rPr>
              <a:t>by terminating the demodulation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078859" y="6484455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220072" y="5170532"/>
            <a:ext cx="108358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6300192" y="4810492"/>
            <a:ext cx="0" cy="3734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372225" y="4586410"/>
            <a:ext cx="221357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2467" y="4617803"/>
            <a:ext cx="242138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[2] for .11ax </a:t>
            </a:r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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 bwMode="auto">
          <a:xfrm>
            <a:off x="3275856" y="4009766"/>
            <a:ext cx="1331640" cy="2321381"/>
          </a:xfrm>
          <a:prstGeom prst="round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82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5: </a:t>
            </a:r>
            <a:r>
              <a:rPr lang="en-US" dirty="0">
                <a:solidFill>
                  <a:schemeClr val="tx1"/>
                </a:solidFill>
              </a:rPr>
              <a:t>A New Coded Field Different than L-SIG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03401"/>
                <a:ext cx="7770813" cy="2346328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Another option is to design a new field different than L-SIG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Subfields are TBDs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Pros: Allow explicit WUR PPDU indication and may carry additional information (i.e., BPSK-Mark is not wasted)</a:t>
                </a:r>
              </a:p>
              <a:p>
                <a:pPr lvl="2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Future .11 devices may use the information in this field. However, if 20-24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1600" dirty="0"/>
                  <a:t> of .11a PPDU happens to be similar to </a:t>
                </a:r>
                <a:r>
                  <a:rPr lang="en-US" dirty="0"/>
                  <a:t>BPSK-field</a:t>
                </a:r>
                <a:r>
                  <a:rPr lang="en-US" sz="1600" dirty="0"/>
                  <a:t>, future devices may lose the .11a PPDU</a:t>
                </a:r>
              </a:p>
              <a:p>
                <a:pPr lvl="1" algn="just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Cons: May not allow reducing power consumption for .11ax devices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03401"/>
                <a:ext cx="7770813" cy="2346328"/>
              </a:xfrm>
              <a:blipFill>
                <a:blip r:embed="rId2"/>
                <a:stretch>
                  <a:fillRect l="-706" t="-1558" r="-392"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97723" y="5137021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4430" y="5137021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780" y="5137018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0535" y="5137018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0931" y="5299972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140" y="5250697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5219" y="5688330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219" y="5688330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87718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18" y="5682189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01896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96" y="5682189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41774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774" y="5682189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94840" y="568218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840" y="5682189"/>
                <a:ext cx="763328" cy="434964"/>
              </a:xfrm>
              <a:prstGeom prst="rect">
                <a:avLst/>
              </a:prstGeom>
              <a:blipFill>
                <a:blip r:embed="rId7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6057215" y="4395358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00070" y="4532295"/>
                <a:ext cx="274613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A new encoded field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L-SIG)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070" y="4532295"/>
                <a:ext cx="2746136" cy="338554"/>
              </a:xfrm>
              <a:prstGeom prst="rect">
                <a:avLst/>
              </a:prstGeom>
              <a:blipFill>
                <a:blip r:embed="rId8"/>
                <a:stretch>
                  <a:fillRect l="-1333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004536" y="5202492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9694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9167"/>
            <a:ext cx="7770813" cy="745277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2618490"/>
                  </p:ext>
                </p:extLst>
              </p:nvPr>
            </p:nvGraphicFramePr>
            <p:xfrm>
              <a:off x="467401" y="1404444"/>
              <a:ext cx="8207609" cy="4910289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682344">
                      <a:extLst>
                        <a:ext uri="{9D8B030D-6E8A-4147-A177-3AD203B41FA5}">
                          <a16:colId xmlns:a16="http://schemas.microsoft.com/office/drawing/2014/main" val="2710691072"/>
                        </a:ext>
                      </a:extLst>
                    </a:gridCol>
                    <a:gridCol w="1592067">
                      <a:extLst>
                        <a:ext uri="{9D8B030D-6E8A-4147-A177-3AD203B41FA5}">
                          <a16:colId xmlns:a16="http://schemas.microsoft.com/office/drawing/2014/main" val="857424378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2644769852"/>
                        </a:ext>
                      </a:extLst>
                    </a:gridCol>
                    <a:gridCol w="2844966">
                      <a:extLst>
                        <a:ext uri="{9D8B030D-6E8A-4147-A177-3AD203B41FA5}">
                          <a16:colId xmlns:a16="http://schemas.microsoft.com/office/drawing/2014/main" val="1714464032"/>
                        </a:ext>
                      </a:extLst>
                    </a:gridCol>
                  </a:tblGrid>
                  <a:tr h="21307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Options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Pros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Comments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541320600"/>
                      </a:ext>
                    </a:extLst>
                  </a:tr>
                  <a:tr h="487832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1: A specific sequence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Can carry certain information using different sequences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40625817"/>
                      </a:ext>
                    </a:extLst>
                  </a:tr>
                  <a:tr h="78757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2: RL-SIG and LENGTH%3 = 0 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?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The PPDU may likely be considered as .11a packet, even for future .11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199526326"/>
                      </a:ext>
                    </a:extLst>
                  </a:tr>
                  <a:tr h="78757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Option 3: </a:t>
                          </a:r>
                          <a:r>
                            <a:rPr lang="en-US" sz="1200" dirty="0"/>
                            <a:t>Negative </a:t>
                          </a:r>
                          <a:r>
                            <a:rPr lang="en-US" sz="1200" dirty="0">
                              <a:effectLst/>
                            </a:rPr>
                            <a:t>RL-SIG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lvl="0" indent="-9144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864708834"/>
                      </a:ext>
                    </a:extLst>
                  </a:tr>
                  <a:tr h="117185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4: RL-SIG and LENGTH%3!= 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Need to change LENGTH definition in D0.3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Future .11 devices can differentiate 11ax PPDU from WUR PPDU by validating the CRC in a new SIG field (similar to HE SIG field)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942449722"/>
                      </a:ext>
                    </a:extLst>
                  </a:tr>
                  <a:tr h="90092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5: A new coded field, different from 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carry additional information (not wasted)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Future .11 devices may use the information in this field, however, </a:t>
                          </a:r>
                          <a:r>
                            <a:rPr lang="en-US" sz="1200" dirty="0"/>
                            <a:t>if 20-24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US" sz="1200" dirty="0"/>
                            <a:t> of .11a PPDU happens to be similar to BPSK-field, future devices may lose the .11a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9938169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2618490"/>
                  </p:ext>
                </p:extLst>
              </p:nvPr>
            </p:nvGraphicFramePr>
            <p:xfrm>
              <a:off x="467401" y="1404444"/>
              <a:ext cx="8207609" cy="4910289"/>
            </p:xfrm>
            <a:graphic>
              <a:graphicData uri="http://schemas.openxmlformats.org/drawingml/2006/table">
                <a:tbl>
                  <a:tblPr firstRow="1" firstCol="1" bandRow="1">
                    <a:tableStyleId>{D27102A9-8310-4765-A935-A1911B00CA55}</a:tableStyleId>
                  </a:tblPr>
                  <a:tblGrid>
                    <a:gridCol w="1682344">
                      <a:extLst>
                        <a:ext uri="{9D8B030D-6E8A-4147-A177-3AD203B41FA5}">
                          <a16:colId xmlns:a16="http://schemas.microsoft.com/office/drawing/2014/main" val="2710691072"/>
                        </a:ext>
                      </a:extLst>
                    </a:gridCol>
                    <a:gridCol w="1592067">
                      <a:extLst>
                        <a:ext uri="{9D8B030D-6E8A-4147-A177-3AD203B41FA5}">
                          <a16:colId xmlns:a16="http://schemas.microsoft.com/office/drawing/2014/main" val="857424378"/>
                        </a:ext>
                      </a:extLst>
                    </a:gridCol>
                    <a:gridCol w="2088232">
                      <a:extLst>
                        <a:ext uri="{9D8B030D-6E8A-4147-A177-3AD203B41FA5}">
                          <a16:colId xmlns:a16="http://schemas.microsoft.com/office/drawing/2014/main" val="2644769852"/>
                        </a:ext>
                      </a:extLst>
                    </a:gridCol>
                    <a:gridCol w="2844966">
                      <a:extLst>
                        <a:ext uri="{9D8B030D-6E8A-4147-A177-3AD203B41FA5}">
                          <a16:colId xmlns:a16="http://schemas.microsoft.com/office/drawing/2014/main" val="1714464032"/>
                        </a:ext>
                      </a:extLst>
                    </a:gridCol>
                  </a:tblGrid>
                  <a:tr h="26000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Options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Pros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Cons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Comments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541320600"/>
                      </a:ext>
                    </a:extLst>
                  </a:tr>
                  <a:tr h="59528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1: A specific sequence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Can carry certain information using different sequences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40625817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2: RL-SIG and LENGTH%3 = 0 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?</a:t>
                          </a:r>
                          <a:endParaRPr lang="en-US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The PPDU may likely be considered as .11a packet, even for future .11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1199526326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effectLst/>
                            </a:rPr>
                            <a:t>Option 3: </a:t>
                          </a:r>
                          <a:r>
                            <a:rPr lang="en-US" sz="1200" dirty="0"/>
                            <a:t>Negative </a:t>
                          </a:r>
                          <a:r>
                            <a:rPr lang="en-US" sz="1200" dirty="0">
                              <a:effectLst/>
                            </a:rPr>
                            <a:t>RL-SIG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WUR PPDU indication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D0.3 defines LENGTH%3 = 0</a:t>
                          </a:r>
                        </a:p>
                        <a:p>
                          <a:pPr marL="91440" marR="0" lvl="0" indent="-9144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2864708834"/>
                      </a:ext>
                    </a:extLst>
                  </a:tr>
                  <a:tr h="117185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4: RL-SIG and LENGTH%3!= 0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Cannot explicitly indicate WUR PPDU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Need to change LENGTH definition in D0.3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 Future .11 devices can differentiate 11ax PPDU from WUR PPDU by validating the CRC in a new SIG field (similar to HE SIG field)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extLst>
                      <a:ext uri="{0D108BD9-81ED-4DB2-BD59-A6C34878D82A}">
                        <a16:rowId xmlns:a16="http://schemas.microsoft.com/office/drawing/2014/main" val="942449722"/>
                      </a:ext>
                    </a:extLst>
                  </a:tr>
                  <a:tr h="96104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Option 5: A new coded field, different from L-SIG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Allow explicit WUR PPDU indication</a:t>
                          </a:r>
                        </a:p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carry additional information (not wasted)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pPr marL="91440" marR="0" indent="-9144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•  May not allow </a:t>
                          </a:r>
                          <a:r>
                            <a:rPr lang="en-US" sz="1200" dirty="0"/>
                            <a:t>reducing power consumption </a:t>
                          </a:r>
                          <a:r>
                            <a:rPr lang="en-US" sz="1200" dirty="0">
                              <a:effectLst/>
                            </a:rPr>
                            <a:t>for .11ax devices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</a:endParaRPr>
                        </a:p>
                      </a:txBody>
                      <a:tcPr marL="46646" marR="46646" marT="23323" marB="23323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6646" marR="46646" marT="23323" marB="23323">
                        <a:blipFill>
                          <a:blip r:embed="rId2"/>
                          <a:stretch>
                            <a:fillRect l="-188651" t="-413924" r="-214" b="-75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38169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01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should 802.11ba BPSK-mark be constructed?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Sequence-based BPSK-mark (e.g., Option 1, sequence is TBD):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Encoded BPSK-mark (e.g., Option 2-5, all subfields are TBD):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Abstain: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Result: </a:t>
            </a:r>
            <a:r>
              <a:rPr lang="en-US" sz="2000" dirty="0"/>
              <a:t>Sequence-based BPSK-mark: 0 / Encoded BPSK-mark: 12 / Abstain: 5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88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How should 802.11ba BPSK-mark be constructed in Slide 13?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5: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3 or Option 4: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Abstain: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Result: Option 2:7 / Option 5: 9 / Option 3 or Option 4: 0 / Abstain: 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4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0"/>
            <a:ext cx="7914456" cy="4607520"/>
          </a:xfrm>
        </p:spPr>
        <p:txBody>
          <a:bodyPr/>
          <a:lstStyle/>
          <a:p>
            <a:pPr marL="0" indent="0" algn="just"/>
            <a:r>
              <a:rPr lang="en-US" sz="2000" dirty="0"/>
              <a:t>[1] “Part 11: Wireless LAN Medium Access Control (MAC) and Physical Layer (PHY) Specifications”, 2016</a:t>
            </a:r>
          </a:p>
          <a:p>
            <a:pPr marL="0" indent="0" algn="just"/>
            <a:r>
              <a:rPr lang="en-US" sz="2000" dirty="0"/>
              <a:t>[2] “IEEE P802.11ax™/D3.0, Amendment 6: Enhancements for High Efficiency WLAN”, 2018</a:t>
            </a:r>
            <a:endParaRPr lang="en-US" sz="1600" dirty="0"/>
          </a:p>
          <a:p>
            <a:pPr marL="914400" lvl="2" indent="0" algn="just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11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6875"/>
            <a:ext cx="7770813" cy="125807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The original purpose of the BPSK-mark is to imitate the behavior of 11a to avoid potential CCA-idle at .11n receiver procedure [1]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In this study, we </a:t>
            </a:r>
            <a:r>
              <a:rPr lang="en-US" sz="2000" dirty="0">
                <a:solidFill>
                  <a:schemeClr val="tx1"/>
                </a:solidFill>
              </a:rPr>
              <a:t>discuss several options for BPSK-mark construction and their pros and cons</a:t>
            </a:r>
            <a:endParaRPr lang="en-US" sz="2000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56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6" t="8200" r="46125" b="44941"/>
          <a:stretch/>
        </p:blipFill>
        <p:spPr bwMode="auto">
          <a:xfrm>
            <a:off x="3476983" y="3086861"/>
            <a:ext cx="2376076" cy="306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Freeform: Shape 56"/>
          <p:cNvSpPr/>
          <p:nvPr/>
        </p:nvSpPr>
        <p:spPr bwMode="auto">
          <a:xfrm>
            <a:off x="4768852" y="4722913"/>
            <a:ext cx="1246683" cy="480019"/>
          </a:xfrm>
          <a:custGeom>
            <a:avLst/>
            <a:gdLst>
              <a:gd name="connsiteX0" fmla="*/ 61157 w 886780"/>
              <a:gd name="connsiteY0" fmla="*/ 0 h 426128"/>
              <a:gd name="connsiteX1" fmla="*/ 61157 w 886780"/>
              <a:gd name="connsiteY1" fmla="*/ 53266 h 426128"/>
              <a:gd name="connsiteX2" fmla="*/ 61157 w 886780"/>
              <a:gd name="connsiteY2" fmla="*/ 381740 h 426128"/>
              <a:gd name="connsiteX3" fmla="*/ 886780 w 886780"/>
              <a:gd name="connsiteY3" fmla="*/ 426128 h 426128"/>
              <a:gd name="connsiteX0" fmla="*/ 82999 w 908622"/>
              <a:gd name="connsiteY0" fmla="*/ 0 h 426128"/>
              <a:gd name="connsiteX1" fmla="*/ 28692 w 908622"/>
              <a:gd name="connsiteY1" fmla="*/ 65172 h 426128"/>
              <a:gd name="connsiteX2" fmla="*/ 82999 w 908622"/>
              <a:gd name="connsiteY2" fmla="*/ 381740 h 426128"/>
              <a:gd name="connsiteX3" fmla="*/ 908622 w 908622"/>
              <a:gd name="connsiteY3" fmla="*/ 426128 h 426128"/>
              <a:gd name="connsiteX0" fmla="*/ 28692 w 908622"/>
              <a:gd name="connsiteY0" fmla="*/ 0 h 360956"/>
              <a:gd name="connsiteX1" fmla="*/ 82999 w 908622"/>
              <a:gd name="connsiteY1" fmla="*/ 316568 h 360956"/>
              <a:gd name="connsiteX2" fmla="*/ 908622 w 908622"/>
              <a:gd name="connsiteY2" fmla="*/ 360956 h 360956"/>
              <a:gd name="connsiteX0" fmla="*/ 4035 w 949133"/>
              <a:gd name="connsiteY0" fmla="*/ 0 h 353813"/>
              <a:gd name="connsiteX1" fmla="*/ 123510 w 949133"/>
              <a:gd name="connsiteY1" fmla="*/ 309425 h 353813"/>
              <a:gd name="connsiteX2" fmla="*/ 949133 w 949133"/>
              <a:gd name="connsiteY2" fmla="*/ 353813 h 353813"/>
              <a:gd name="connsiteX0" fmla="*/ 4432 w 947719"/>
              <a:gd name="connsiteY0" fmla="*/ 0 h 480019"/>
              <a:gd name="connsiteX1" fmla="*/ 122096 w 947719"/>
              <a:gd name="connsiteY1" fmla="*/ 435631 h 480019"/>
              <a:gd name="connsiteX2" fmla="*/ 947719 w 947719"/>
              <a:gd name="connsiteY2" fmla="*/ 480019 h 48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719" h="480019">
                <a:moveTo>
                  <a:pt x="4432" y="0"/>
                </a:moveTo>
                <a:cubicBezTo>
                  <a:pt x="4432" y="63623"/>
                  <a:pt x="-35118" y="355628"/>
                  <a:pt x="122096" y="435631"/>
                </a:cubicBezTo>
                <a:cubicBezTo>
                  <a:pt x="279310" y="515634"/>
                  <a:pt x="777564" y="456345"/>
                  <a:pt x="947719" y="48001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6043043" y="4787432"/>
            <a:ext cx="2413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If BPSK mark exists (WUR PPDU will be recognized as 11a packet)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Freeform: Shape 60"/>
          <p:cNvSpPr/>
          <p:nvPr/>
        </p:nvSpPr>
        <p:spPr bwMode="auto">
          <a:xfrm flipH="1">
            <a:off x="3643316" y="4727713"/>
            <a:ext cx="1118725" cy="950437"/>
          </a:xfrm>
          <a:custGeom>
            <a:avLst/>
            <a:gdLst>
              <a:gd name="connsiteX0" fmla="*/ 61157 w 886780"/>
              <a:gd name="connsiteY0" fmla="*/ 0 h 426128"/>
              <a:gd name="connsiteX1" fmla="*/ 61157 w 886780"/>
              <a:gd name="connsiteY1" fmla="*/ 53266 h 426128"/>
              <a:gd name="connsiteX2" fmla="*/ 61157 w 886780"/>
              <a:gd name="connsiteY2" fmla="*/ 381740 h 426128"/>
              <a:gd name="connsiteX3" fmla="*/ 886780 w 886780"/>
              <a:gd name="connsiteY3" fmla="*/ 426128 h 426128"/>
              <a:gd name="connsiteX0" fmla="*/ 82999 w 908622"/>
              <a:gd name="connsiteY0" fmla="*/ 0 h 426128"/>
              <a:gd name="connsiteX1" fmla="*/ 28692 w 908622"/>
              <a:gd name="connsiteY1" fmla="*/ 65172 h 426128"/>
              <a:gd name="connsiteX2" fmla="*/ 82999 w 908622"/>
              <a:gd name="connsiteY2" fmla="*/ 381740 h 426128"/>
              <a:gd name="connsiteX3" fmla="*/ 908622 w 908622"/>
              <a:gd name="connsiteY3" fmla="*/ 426128 h 426128"/>
              <a:gd name="connsiteX0" fmla="*/ 28692 w 908622"/>
              <a:gd name="connsiteY0" fmla="*/ 0 h 360956"/>
              <a:gd name="connsiteX1" fmla="*/ 82999 w 908622"/>
              <a:gd name="connsiteY1" fmla="*/ 316568 h 360956"/>
              <a:gd name="connsiteX2" fmla="*/ 908622 w 908622"/>
              <a:gd name="connsiteY2" fmla="*/ 360956 h 360956"/>
              <a:gd name="connsiteX0" fmla="*/ 4035 w 949133"/>
              <a:gd name="connsiteY0" fmla="*/ 0 h 353813"/>
              <a:gd name="connsiteX1" fmla="*/ 123510 w 949133"/>
              <a:gd name="connsiteY1" fmla="*/ 309425 h 353813"/>
              <a:gd name="connsiteX2" fmla="*/ 949133 w 949133"/>
              <a:gd name="connsiteY2" fmla="*/ 353813 h 353813"/>
              <a:gd name="connsiteX0" fmla="*/ 4432 w 947719"/>
              <a:gd name="connsiteY0" fmla="*/ 0 h 480019"/>
              <a:gd name="connsiteX1" fmla="*/ 122096 w 947719"/>
              <a:gd name="connsiteY1" fmla="*/ 435631 h 480019"/>
              <a:gd name="connsiteX2" fmla="*/ 947719 w 947719"/>
              <a:gd name="connsiteY2" fmla="*/ 480019 h 48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719" h="480019">
                <a:moveTo>
                  <a:pt x="4432" y="0"/>
                </a:moveTo>
                <a:cubicBezTo>
                  <a:pt x="4432" y="63623"/>
                  <a:pt x="-35118" y="355628"/>
                  <a:pt x="122096" y="435631"/>
                </a:cubicBezTo>
                <a:cubicBezTo>
                  <a:pt x="279310" y="515634"/>
                  <a:pt x="777564" y="456345"/>
                  <a:pt x="947719" y="48001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1843186" y="5385762"/>
            <a:ext cx="2000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If BPSK mark does not exist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: Rounded Corners 65"/>
          <p:cNvSpPr/>
          <p:nvPr/>
        </p:nvSpPr>
        <p:spPr bwMode="auto">
          <a:xfrm>
            <a:off x="3283276" y="3198805"/>
            <a:ext cx="1008112" cy="864096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14215" y="3261521"/>
            <a:ext cx="19690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 level may drop because of narrow-band OOK symbols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61556" y="6163568"/>
            <a:ext cx="3119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[1] for .11n </a:t>
            </a:r>
          </a:p>
        </p:txBody>
      </p:sp>
    </p:spTree>
    <p:extLst>
      <p:ext uri="{BB962C8B-B14F-4D97-AF65-F5344CB8AC3E}">
        <p14:creationId xmlns:p14="http://schemas.microsoft.com/office/powerpoint/2010/main" val="175223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Recap: </a:t>
                </a:r>
                <a:r>
                  <a:rPr lang="en-US" dirty="0"/>
                  <a:t>Several .11 PPDUs (First 28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0" name="Rectangle 69"/>
          <p:cNvSpPr/>
          <p:nvPr/>
        </p:nvSpPr>
        <p:spPr>
          <a:xfrm>
            <a:off x="911326" y="3696793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354256" y="3696793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786382" y="3696791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919215" y="3696791"/>
            <a:ext cx="1170978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VHT SIG A1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076768" y="3696791"/>
            <a:ext cx="1125660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VHT SIG A2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5318" y="3755970"/>
            <a:ext cx="513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156297" y="4002389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297" y="4002389"/>
                <a:ext cx="774406" cy="232307"/>
              </a:xfrm>
              <a:prstGeom prst="rect">
                <a:avLst/>
              </a:prstGeom>
              <a:blipFill>
                <a:blip r:embed="rId3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614250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50" y="3998987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864503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503" y="3998987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044070" y="399898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70" y="3998987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154617" y="3998986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17" y="3998986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ight Brace 80"/>
          <p:cNvSpPr/>
          <p:nvPr/>
        </p:nvSpPr>
        <p:spPr>
          <a:xfrm rot="16200000">
            <a:off x="4262184" y="3064979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ectangle 81"/>
          <p:cNvSpPr/>
          <p:nvPr/>
        </p:nvSpPr>
        <p:spPr>
          <a:xfrm>
            <a:off x="4081952" y="3361586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83" name="Rectangle 82"/>
          <p:cNvSpPr/>
          <p:nvPr/>
        </p:nvSpPr>
        <p:spPr>
          <a:xfrm>
            <a:off x="911326" y="2720882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354256" y="2720882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786382" y="2720880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156297" y="3025729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297" y="3025729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614250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50" y="3022325"/>
                <a:ext cx="774406" cy="232307"/>
              </a:xfrm>
              <a:prstGeom prst="rect">
                <a:avLst/>
              </a:prstGeom>
              <a:blipFill>
                <a:blip r:embed="rId3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864503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503" y="3022325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4919215" y="2720880"/>
            <a:ext cx="1141607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 SIG 1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060821" y="2720880"/>
            <a:ext cx="1141607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 SIG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044070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70" y="3022325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154617" y="3022325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617" y="3022325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Right Brace 92"/>
          <p:cNvSpPr/>
          <p:nvPr/>
        </p:nvSpPr>
        <p:spPr>
          <a:xfrm rot="16200000">
            <a:off x="5973923" y="1503881"/>
            <a:ext cx="145068" cy="226515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4" name="Rectangle 93"/>
          <p:cNvSpPr/>
          <p:nvPr/>
        </p:nvSpPr>
        <p:spPr>
          <a:xfrm>
            <a:off x="5571444" y="2387713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Rotated BPSK</a:t>
            </a:r>
          </a:p>
        </p:txBody>
      </p:sp>
      <p:sp>
        <p:nvSpPr>
          <p:cNvPr id="95" name="Right Brace 94"/>
          <p:cNvSpPr/>
          <p:nvPr/>
        </p:nvSpPr>
        <p:spPr>
          <a:xfrm rot="16200000">
            <a:off x="4262184" y="208906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6" name="Rectangle 95"/>
          <p:cNvSpPr/>
          <p:nvPr/>
        </p:nvSpPr>
        <p:spPr>
          <a:xfrm>
            <a:off x="4081952" y="2385675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6232" y="2780059"/>
            <a:ext cx="4530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11n:</a:t>
            </a:r>
          </a:p>
        </p:txBody>
      </p:sp>
      <p:sp>
        <p:nvSpPr>
          <p:cNvPr id="98" name="Right Brace 97"/>
          <p:cNvSpPr/>
          <p:nvPr/>
        </p:nvSpPr>
        <p:spPr>
          <a:xfrm rot="16200000">
            <a:off x="5395693" y="3057084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9" name="Rectangle 98"/>
          <p:cNvSpPr/>
          <p:nvPr/>
        </p:nvSpPr>
        <p:spPr>
          <a:xfrm>
            <a:off x="5248104" y="3353691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00" name="Right Brace 99"/>
          <p:cNvSpPr/>
          <p:nvPr/>
        </p:nvSpPr>
        <p:spPr>
          <a:xfrm rot="16200000">
            <a:off x="6555557" y="3057084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1" name="Rectangle 100"/>
          <p:cNvSpPr/>
          <p:nvPr/>
        </p:nvSpPr>
        <p:spPr>
          <a:xfrm>
            <a:off x="5235107" y="1896705"/>
            <a:ext cx="784046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909847" y="1896705"/>
            <a:ext cx="316552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CP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341464" y="1896705"/>
            <a:ext cx="844318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024913" y="1896705"/>
            <a:ext cx="316552" cy="3191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CP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44248" y="1939838"/>
            <a:ext cx="4450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11a:</a:t>
            </a:r>
          </a:p>
        </p:txBody>
      </p:sp>
      <p:sp>
        <p:nvSpPr>
          <p:cNvPr id="107" name="Right Brace 106"/>
          <p:cNvSpPr/>
          <p:nvPr/>
        </p:nvSpPr>
        <p:spPr>
          <a:xfrm rot="16200000">
            <a:off x="4285085" y="126905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8" name="Rectangle 107"/>
          <p:cNvSpPr/>
          <p:nvPr/>
        </p:nvSpPr>
        <p:spPr>
          <a:xfrm>
            <a:off x="4081952" y="1565665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118727" y="3354292"/>
            <a:ext cx="1087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Rotated BPSK</a:t>
            </a:r>
          </a:p>
        </p:txBody>
      </p:sp>
      <p:sp>
        <p:nvSpPr>
          <p:cNvPr id="110" name="Right Brace 109"/>
          <p:cNvSpPr/>
          <p:nvPr/>
        </p:nvSpPr>
        <p:spPr>
          <a:xfrm rot="16200000">
            <a:off x="5395694" y="1269058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1" name="Rectangle 110"/>
          <p:cNvSpPr/>
          <p:nvPr/>
        </p:nvSpPr>
        <p:spPr>
          <a:xfrm>
            <a:off x="5153944" y="1565665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M-QAM</a:t>
            </a:r>
          </a:p>
        </p:txBody>
      </p:sp>
      <p:sp>
        <p:nvSpPr>
          <p:cNvPr id="112" name="Right Brace 111"/>
          <p:cNvSpPr/>
          <p:nvPr/>
        </p:nvSpPr>
        <p:spPr>
          <a:xfrm rot="16200000">
            <a:off x="6537181" y="1258912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Rectangle 112"/>
          <p:cNvSpPr/>
          <p:nvPr/>
        </p:nvSpPr>
        <p:spPr>
          <a:xfrm>
            <a:off x="6295431" y="1555519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M-QAM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902313" y="4681840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2345243" y="4681840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777368" y="4681838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910201" y="4681838"/>
            <a:ext cx="1170978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067755" y="4681838"/>
            <a:ext cx="1125660" cy="3136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050" dirty="0">
                <a:solidFill>
                  <a:schemeClr val="tx1"/>
                </a:solidFill>
              </a:rPr>
              <a:t>HE-SIGA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67303" y="4741018"/>
            <a:ext cx="522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11ax: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1147284" y="4987437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84" y="4987437"/>
                <a:ext cx="774406" cy="232307"/>
              </a:xfrm>
              <a:prstGeom prst="rect">
                <a:avLst/>
              </a:prstGeom>
              <a:blipFill>
                <a:blip r:embed="rId9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2605237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5237" y="4984034"/>
                <a:ext cx="774406" cy="232307"/>
              </a:xfrm>
              <a:prstGeom prst="rect">
                <a:avLst/>
              </a:prstGeom>
              <a:blipFill>
                <a:blip r:embed="rId10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855490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490" y="4984034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5035056" y="4984034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056" y="4984034"/>
                <a:ext cx="774406" cy="232307"/>
              </a:xfrm>
              <a:prstGeom prst="rect">
                <a:avLst/>
              </a:prstGeom>
              <a:blipFill>
                <a:blip r:embed="rId7"/>
                <a:stretch>
                  <a:fillRect l="-787"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6145603" y="4984033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603" y="4984033"/>
                <a:ext cx="774406" cy="232307"/>
              </a:xfrm>
              <a:prstGeom prst="rect">
                <a:avLst/>
              </a:prstGeom>
              <a:blipFill>
                <a:blip r:embed="rId8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Right Brace 124"/>
          <p:cNvSpPr/>
          <p:nvPr/>
        </p:nvSpPr>
        <p:spPr>
          <a:xfrm rot="16200000">
            <a:off x="4253171" y="4050026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6" name="Rectangle 125"/>
          <p:cNvSpPr/>
          <p:nvPr/>
        </p:nvSpPr>
        <p:spPr>
          <a:xfrm>
            <a:off x="4081952" y="4346634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27" name="Right Brace 126"/>
          <p:cNvSpPr/>
          <p:nvPr/>
        </p:nvSpPr>
        <p:spPr>
          <a:xfrm rot="16200000">
            <a:off x="5386679" y="4042131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8" name="Rectangle 127"/>
          <p:cNvSpPr/>
          <p:nvPr/>
        </p:nvSpPr>
        <p:spPr>
          <a:xfrm>
            <a:off x="5239091" y="4338738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29" name="Right Brace 128"/>
          <p:cNvSpPr/>
          <p:nvPr/>
        </p:nvSpPr>
        <p:spPr>
          <a:xfrm rot="16200000">
            <a:off x="6546544" y="4042131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0" name="Rectangle 129"/>
          <p:cNvSpPr/>
          <p:nvPr/>
        </p:nvSpPr>
        <p:spPr>
          <a:xfrm>
            <a:off x="6292945" y="4339339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921766" y="5575078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364696" y="5575078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3796822" y="5575076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929654" y="5575076"/>
            <a:ext cx="1157553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6087208" y="5665404"/>
            <a:ext cx="1125660" cy="13303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050" dirty="0">
                <a:solidFill>
                  <a:schemeClr val="tx1"/>
                </a:solidFill>
              </a:rPr>
              <a:t>SYNC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67303" y="5634256"/>
            <a:ext cx="522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1166737" y="5880676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737" y="5880676"/>
                <a:ext cx="774406" cy="232307"/>
              </a:xfrm>
              <a:prstGeom prst="rect">
                <a:avLst/>
              </a:prstGeom>
              <a:blipFill>
                <a:blip r:embed="rId10"/>
                <a:stretch>
                  <a:fillRect t="-2632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2624690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690" y="5877272"/>
                <a:ext cx="774406" cy="232307"/>
              </a:xfrm>
              <a:prstGeom prst="rect">
                <a:avLst/>
              </a:prstGeom>
              <a:blipFill>
                <a:blip r:embed="rId4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874943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943" y="5877272"/>
                <a:ext cx="774406" cy="232307"/>
              </a:xfrm>
              <a:prstGeom prst="rect">
                <a:avLst/>
              </a:prstGeom>
              <a:blipFill>
                <a:blip r:embed="rId5"/>
                <a:stretch>
                  <a:fillRect l="-787"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5054509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509" y="5877272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6165056" y="5877272"/>
                <a:ext cx="774406" cy="232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056" y="5877272"/>
                <a:ext cx="774406" cy="232307"/>
              </a:xfrm>
              <a:prstGeom prst="rect">
                <a:avLst/>
              </a:prstGeom>
              <a:blipFill>
                <a:blip r:embed="rId6"/>
                <a:stretch>
                  <a:fillRect b="-39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Right Brace 141"/>
          <p:cNvSpPr/>
          <p:nvPr/>
        </p:nvSpPr>
        <p:spPr>
          <a:xfrm rot="16200000">
            <a:off x="4272624" y="4943265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3" name="Rectangle 142"/>
          <p:cNvSpPr/>
          <p:nvPr/>
        </p:nvSpPr>
        <p:spPr>
          <a:xfrm>
            <a:off x="4081952" y="5239872"/>
            <a:ext cx="958537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BPSK</a:t>
            </a:r>
          </a:p>
        </p:txBody>
      </p:sp>
      <p:sp>
        <p:nvSpPr>
          <p:cNvPr id="144" name="Right Brace 143"/>
          <p:cNvSpPr/>
          <p:nvPr/>
        </p:nvSpPr>
        <p:spPr>
          <a:xfrm rot="16200000">
            <a:off x="6565997" y="4935369"/>
            <a:ext cx="143870" cy="109547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45" name="Rectangle 144"/>
          <p:cNvSpPr/>
          <p:nvPr/>
        </p:nvSpPr>
        <p:spPr>
          <a:xfrm>
            <a:off x="6374305" y="5232578"/>
            <a:ext cx="871939" cy="2323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OOK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902312" y="1901370"/>
            <a:ext cx="1442930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2345242" y="1901370"/>
            <a:ext cx="144113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777368" y="1901368"/>
            <a:ext cx="1141607" cy="3136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0720" y="3676757"/>
            <a:ext cx="1168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LENGTH%3=0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435072" y="4681838"/>
            <a:ext cx="12202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LENGTH%3!=0</a:t>
            </a:r>
          </a:p>
        </p:txBody>
      </p:sp>
    </p:spTree>
    <p:extLst>
      <p:ext uri="{BB962C8B-B14F-4D97-AF65-F5344CB8AC3E}">
        <p14:creationId xmlns:p14="http://schemas.microsoft.com/office/powerpoint/2010/main" val="88991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2495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original purpose of having BPSK-mark is to spoof .11n receivers </a:t>
            </a:r>
            <a:r>
              <a:rPr lang="en-US" u="sng" dirty="0"/>
              <a:t>to treat WUR PPDU as .11a PPDU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recent discussion about the design of BPSK-mark, there has been interests to use it also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PPDU identifier for future .11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Preventing .11ax devices from threating the WUR PPDU as .11a PPDU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.11ax devices may stop receiving earlier to reduce the power consumption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Providing additional information for future .11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BSS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0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Possible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5583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Sequence-based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identifier for WUR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 PAPR to minimize nonlinear distortion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Enable orthogonal sequences for passing small amount of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Encoding-based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Desired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identifier for WUR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Minimize false detection as other PPDUs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Reduce power consumption for devices with earlier .11 amendments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Exploiting End-of-Wait state of a typical .11ax receiver [2] to avoid spending power in receiving and decoding long &gt; 600usec WUR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91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54642"/>
          </a:xfrm>
        </p:spPr>
        <p:txBody>
          <a:bodyPr/>
          <a:lstStyle/>
          <a:p>
            <a:r>
              <a:rPr lang="en-US" dirty="0"/>
              <a:t>Option 1: Specific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297015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One of the </a:t>
            </a:r>
            <a:r>
              <a:rPr lang="en-US" sz="2000" dirty="0">
                <a:solidFill>
                  <a:schemeClr val="tx1"/>
                </a:solidFill>
              </a:rPr>
              <a:t>options is to use a specific sequence for the construction of BPSK-Mark field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Pros: Allow explicit WUR PPDU indication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May allow </a:t>
            </a:r>
            <a:r>
              <a:rPr lang="en-US" sz="1600" dirty="0"/>
              <a:t>reducing power consumption </a:t>
            </a:r>
            <a:r>
              <a:rPr lang="en-US" sz="1600" dirty="0">
                <a:solidFill>
                  <a:schemeClr val="tx1"/>
                </a:solidFill>
              </a:rPr>
              <a:t>for future .11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Can carry certain information by using different sequences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Cons: May not allow </a:t>
            </a:r>
            <a:r>
              <a:rPr lang="en-US" sz="1800" dirty="0"/>
              <a:t>reducing power consumption </a:t>
            </a:r>
            <a:r>
              <a:rPr lang="en-US" sz="1800" dirty="0">
                <a:solidFill>
                  <a:schemeClr val="tx1"/>
                </a:solidFill>
              </a:rPr>
              <a:t>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11ax RX may process WUR PPDU as an .11a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The sequence for BPSK Mark is TBD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BPSK Golay sequence is a good option</a:t>
            </a:r>
            <a:endParaRPr lang="en-US" sz="1600" b="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523686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523686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523685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523685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539981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535053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78816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78816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78202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78202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78202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78202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78202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49519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39051" y="4632134"/>
            <a:ext cx="2380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 specific BPSK sequence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530233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910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</a:t>
            </a:r>
            <a:r>
              <a:rPr lang="en-US" dirty="0">
                <a:solidFill>
                  <a:schemeClr val="tx1"/>
                </a:solidFill>
              </a:rPr>
              <a:t>RL-SIG and LENGTH%3 = 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22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option repeats L-SIG where the LENGTH subfield is an integer multiple of 3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Cannot explicitly indicate WUR PPDU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May not allow reducing power consumption 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.11 devices may process it as .11a PPDU, </a:t>
            </a:r>
            <a:r>
              <a:rPr lang="en-US" sz="1600" dirty="0"/>
              <a:t>even for future .11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481961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481961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481960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481960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498256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493328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07794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4939051" y="4214884"/>
            <a:ext cx="26564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RL-SIG and LENGTH%3 =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488508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5664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Receiver Procedure (D3.0)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84326"/>
            <a:ext cx="7770814" cy="350085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A typical .11ax RX applies </a:t>
            </a:r>
            <a:r>
              <a:rPr lang="en-US" sz="2000" dirty="0">
                <a:solidFill>
                  <a:schemeClr val="tx1"/>
                </a:solidFill>
              </a:rPr>
              <a:t>hieratical detection: 1) Repetition, 2) LENGTH%3 != 0. If the detection fails, it goes back to legacy modes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WUR PPDU with RL-SIG and LENGTH%3 = 0 may still be treated as .11a PPDU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3022" y="2996952"/>
            <a:ext cx="5112568" cy="3168352"/>
            <a:chOff x="1979712" y="2996952"/>
            <a:chExt cx="4248472" cy="252000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r="7771" b="46201"/>
            <a:stretch/>
          </p:blipFill>
          <p:spPr>
            <a:xfrm>
              <a:off x="1979712" y="2996952"/>
              <a:ext cx="4248472" cy="2520006"/>
            </a:xfrm>
            <a:prstGeom prst="rect">
              <a:avLst/>
            </a:prstGeom>
          </p:spPr>
        </p:pic>
        <p:cxnSp>
          <p:nvCxnSpPr>
            <p:cNvPr id="21" name="Straight Connector 20"/>
            <p:cNvCxnSpPr/>
            <p:nvPr/>
          </p:nvCxnSpPr>
          <p:spPr bwMode="auto">
            <a:xfrm>
              <a:off x="3991864" y="3569681"/>
              <a:ext cx="881063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3963455" y="4903841"/>
              <a:ext cx="58521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V="1">
              <a:off x="4538897" y="3765697"/>
              <a:ext cx="0" cy="113814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4538897" y="3780937"/>
              <a:ext cx="35041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3011615" y="6165304"/>
            <a:ext cx="3199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Receiver procedure given in [2] for .11ax </a:t>
            </a:r>
          </a:p>
        </p:txBody>
      </p:sp>
    </p:spTree>
    <p:extLst>
      <p:ext uri="{BB962C8B-B14F-4D97-AF65-F5344CB8AC3E}">
        <p14:creationId xmlns:p14="http://schemas.microsoft.com/office/powerpoint/2010/main" val="207263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3: Negative </a:t>
            </a:r>
            <a:r>
              <a:rPr lang="en-US" dirty="0">
                <a:solidFill>
                  <a:schemeClr val="tx1"/>
                </a:solidFill>
              </a:rPr>
              <a:t>RL-SIG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221"/>
            <a:ext cx="7770813" cy="234632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This option uses negative of L-SIG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Pros: Future .11 devices can differentiate 11ax PPDU from WUR PPDU by searching negative or positive RL-SIG </a:t>
            </a:r>
          </a:p>
          <a:p>
            <a:pPr marL="800100" lvl="1" indent="-342900" algn="just" fontAlgn="t">
              <a:buFont typeface="Arial" panose="020B0604020202020204" pitchFamily="34" charset="0"/>
              <a:buChar char="•"/>
            </a:pPr>
            <a:r>
              <a:rPr lang="en-US" sz="1800" dirty="0"/>
              <a:t>Cons: May not allow reducing power consumption for .11ax devices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previous .11 devices may process it as .11a PPDU, </a:t>
            </a:r>
          </a:p>
          <a:p>
            <a:pPr marL="1200150" lvl="2" indent="-342900" algn="just" fontAlgn="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330024" y="4819610"/>
            <a:ext cx="151670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STF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731" y="4819610"/>
            <a:ext cx="1514823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LTF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2081" y="4819607"/>
            <a:ext cx="1199977" cy="5659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Legacy SIG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2836" y="4819607"/>
            <a:ext cx="1189004" cy="565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BPSK-Mark</a:t>
            </a:r>
          </a:p>
        </p:txBody>
      </p:sp>
      <p:sp>
        <p:nvSpPr>
          <p:cNvPr id="9" name="Rectangle 8"/>
          <p:cNvSpPr/>
          <p:nvPr/>
        </p:nvSpPr>
        <p:spPr>
          <a:xfrm>
            <a:off x="6733232" y="4982561"/>
            <a:ext cx="1209559" cy="24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hangingPunct="0"/>
            <a:r>
              <a:rPr lang="en-US" altLang="zh-CN" sz="1600" dirty="0">
                <a:solidFill>
                  <a:schemeClr val="tx1"/>
                </a:solidFill>
              </a:rPr>
              <a:t>SYNC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3441" y="4933286"/>
            <a:ext cx="735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11ba: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520" y="5370919"/>
                <a:ext cx="763328" cy="434964"/>
              </a:xfrm>
              <a:prstGeom prst="rect">
                <a:avLst/>
              </a:prstGeom>
              <a:blipFill>
                <a:blip r:embed="rId2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8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019" y="5364778"/>
                <a:ext cx="763328" cy="434964"/>
              </a:xfrm>
              <a:prstGeom prst="rect">
                <a:avLst/>
              </a:prstGeom>
              <a:blipFill>
                <a:blip r:embed="rId3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197" y="5364778"/>
                <a:ext cx="763328" cy="434964"/>
              </a:xfrm>
              <a:prstGeom prst="rect">
                <a:avLst/>
              </a:prstGeom>
              <a:blipFill>
                <a:blip r:embed="rId4"/>
                <a:stretch>
                  <a:fillRect l="-3968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075" y="5364778"/>
                <a:ext cx="763328" cy="434964"/>
              </a:xfrm>
              <a:prstGeom prst="rect">
                <a:avLst/>
              </a:prstGeom>
              <a:blipFill>
                <a:blip r:embed="rId5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41" y="5364778"/>
                <a:ext cx="763328" cy="434964"/>
              </a:xfrm>
              <a:prstGeom prst="rect">
                <a:avLst/>
              </a:prstGeom>
              <a:blipFill>
                <a:blip r:embed="rId6"/>
                <a:stretch>
                  <a:fillRect l="-4800" t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 rot="16200000">
            <a:off x="5989516" y="4077947"/>
            <a:ext cx="259547" cy="115148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5667020" y="4214884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-RL-SIG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36837" y="4885081"/>
            <a:ext cx="541481" cy="434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3560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381FC1-741B-44F5-A7D5-1E0C5992DB7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236587-78F6-4167-A05A-F0F8DDBCD2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2EDF9-B513-41F5-A248-940A16403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1329</Words>
  <Application>Microsoft Office PowerPoint</Application>
  <PresentationFormat>On-screen Show (4:3)</PresentationFormat>
  <Paragraphs>277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Office Theme</vt:lpstr>
      <vt:lpstr>Document</vt:lpstr>
      <vt:lpstr>A comparison of BPSK-Mark Options</vt:lpstr>
      <vt:lpstr>Introduction</vt:lpstr>
      <vt:lpstr>Recap: Several .11 PPDUs (First 28 μs)</vt:lpstr>
      <vt:lpstr>Problem Statement</vt:lpstr>
      <vt:lpstr>Possible Solutions</vt:lpstr>
      <vt:lpstr>Option 1: Specific Sequence</vt:lpstr>
      <vt:lpstr>Option 2: RL-SIG and LENGTH%3 = 0 </vt:lpstr>
      <vt:lpstr>11ax Receiver Procedure (D3.0)</vt:lpstr>
      <vt:lpstr>Option 3: Negative RL-SIG</vt:lpstr>
      <vt:lpstr>Option 4: RL-SIG and LENGTH%3 != 0 </vt:lpstr>
      <vt:lpstr>11ax Receiver Procedure (D3.0)</vt:lpstr>
      <vt:lpstr>Option 5: A New Coded Field Different than L-SIG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2016-11-04T22:18:56Z</dcterms:created>
  <dcterms:modified xsi:type="dcterms:W3CDTF">2018-07-09T18:07:02Z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