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509" r:id="rId6"/>
    <p:sldId id="519" r:id="rId7"/>
    <p:sldId id="529" r:id="rId8"/>
    <p:sldId id="530" r:id="rId9"/>
    <p:sldId id="520" r:id="rId10"/>
    <p:sldId id="523" r:id="rId11"/>
    <p:sldId id="524" r:id="rId12"/>
    <p:sldId id="532" r:id="rId13"/>
    <p:sldId id="527" r:id="rId14"/>
    <p:sldId id="526" r:id="rId15"/>
    <p:sldId id="528" r:id="rId16"/>
    <p:sldId id="521" r:id="rId17"/>
    <p:sldId id="531" r:id="rId18"/>
    <p:sldId id="533" r:id="rId19"/>
    <p:sldId id="522" r:id="rId20"/>
  </p:sldIdLst>
  <p:sldSz cx="9144000" cy="6858000" type="screen4x3"/>
  <p:notesSz cx="7010400" cy="92964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5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110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6600"/>
    <a:srgbClr val="32946A"/>
    <a:srgbClr val="75DBFF"/>
    <a:srgbClr val="00FF00"/>
    <a:srgbClr val="BC7A44"/>
    <a:srgbClr val="BC8F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2" autoAdjust="0"/>
    <p:restoredTop sz="93397" autoAdjust="0"/>
  </p:normalViewPr>
  <p:slideViewPr>
    <p:cSldViewPr>
      <p:cViewPr varScale="1">
        <p:scale>
          <a:sx n="108" d="100"/>
          <a:sy n="108" d="100"/>
        </p:scale>
        <p:origin x="181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 varScale="1">
      <p:scale>
        <a:sx n="100" d="100"/>
        <a:sy n="100" d="100"/>
      </p:scale>
      <p:origin x="0" y="-4344"/>
    </p:cViewPr>
  </p:sorterViewPr>
  <p:notesViewPr>
    <p:cSldViewPr>
      <p:cViewPr varScale="1">
        <p:scale>
          <a:sx n="81" d="100"/>
          <a:sy n="81" d="100"/>
        </p:scale>
        <p:origin x="3042" y="90"/>
      </p:cViewPr>
      <p:guideLst>
        <p:guide orient="horz" pos="2885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634" y="0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l">
              <a:defRPr sz="1200"/>
            </a:lvl1pPr>
          </a:lstStyle>
          <a:p>
            <a:r>
              <a:rPr lang="en-US" dirty="0"/>
              <a:t>Kome Oteri(InterDigital)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634" y="8830467"/>
            <a:ext cx="3038161" cy="464343"/>
          </a:xfrm>
          <a:prstGeom prst="rect">
            <a:avLst/>
          </a:prstGeom>
        </p:spPr>
        <p:txBody>
          <a:bodyPr vert="horz" lIns="91952" tIns="45976" rIns="91952" bIns="45976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3633" y="1"/>
            <a:ext cx="7010400" cy="92964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4014795" y="97004"/>
            <a:ext cx="2334368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802.11-15/1634r0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1237" y="97004"/>
            <a:ext cx="1387977" cy="21149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2016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9038" y="703263"/>
            <a:ext cx="4630737" cy="3471862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0640" cy="41822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124" tIns="46338" rIns="94124" bIns="463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524391" y="9000621"/>
            <a:ext cx="1824772" cy="182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9760" algn="l"/>
                <a:tab pos="1379281" algn="l"/>
                <a:tab pos="2298802" algn="l"/>
                <a:tab pos="3218322" algn="l"/>
                <a:tab pos="4137843" algn="l"/>
                <a:tab pos="5057364" algn="l"/>
                <a:tab pos="5976884" algn="l"/>
                <a:tab pos="6896405" algn="l"/>
                <a:tab pos="7815925" algn="l"/>
                <a:tab pos="8735446" algn="l"/>
                <a:tab pos="9654967" algn="l"/>
                <a:tab pos="1057448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58039" y="9000620"/>
            <a:ext cx="516792" cy="3641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0251" y="9000621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9521" algn="l"/>
                <a:tab pos="1839041" algn="l"/>
                <a:tab pos="2758562" algn="l"/>
                <a:tab pos="3678083" algn="l"/>
                <a:tab pos="4597603" algn="l"/>
                <a:tab pos="5517124" algn="l"/>
                <a:tab pos="6436644" algn="l"/>
                <a:tab pos="7356165" algn="l"/>
                <a:tab pos="8275686" algn="l"/>
                <a:tab pos="9195206" algn="l"/>
                <a:tab pos="10114727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1"/>
            <a:ext cx="5546690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1590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1952" tIns="45976" rIns="91952" bIns="45976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802.11-yy/1634r0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Kome Oteri(InterDigital)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6796" y="702875"/>
            <a:ext cx="4676810" cy="347462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952" tIns="45976" rIns="91952" bIns="45976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4078" y="4416029"/>
            <a:ext cx="5142244" cy="427768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802.11-18/1156r1 </a:t>
            </a:r>
          </a:p>
        </p:txBody>
      </p:sp>
      <p:sp>
        <p:nvSpPr>
          <p:cNvPr id="13" name="Rectangle 4"/>
          <p:cNvSpPr txBox="1">
            <a:spLocks noChangeArrowheads="1"/>
          </p:cNvSpPr>
          <p:nvPr userDrawn="1"/>
        </p:nvSpPr>
        <p:spPr bwMode="auto">
          <a:xfrm>
            <a:off x="541992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>
                <a:solidFill>
                  <a:schemeClr val="tx1"/>
                </a:solidFill>
              </a:rPr>
              <a:t>Alphan Sahin (</a:t>
            </a:r>
            <a:r>
              <a:rPr lang="en-GB" dirty="0" err="1">
                <a:solidFill>
                  <a:schemeClr val="tx1"/>
                </a:solidFill>
              </a:rPr>
              <a:t>InterDigital</a:t>
            </a:r>
            <a:r>
              <a:rPr lang="en-GB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" name="Rectangle 3"/>
          <p:cNvSpPr txBox="1">
            <a:spLocks noChangeArrowheads="1"/>
          </p:cNvSpPr>
          <p:nvPr userDrawn="1"/>
        </p:nvSpPr>
        <p:spPr bwMode="auto">
          <a:xfrm>
            <a:off x="672082" y="35716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July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0.png"/><Relationship Id="rId5" Type="http://schemas.openxmlformats.org/officeDocument/2006/relationships/image" Target="../media/image60.png"/><Relationship Id="rId4" Type="http://schemas.openxmlformats.org/officeDocument/2006/relationships/image" Target="../media/image5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0.png"/><Relationship Id="rId4" Type="http://schemas.openxmlformats.org/officeDocument/2006/relationships/image" Target="../media/image10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0.png"/><Relationship Id="rId4" Type="http://schemas.openxmlformats.org/officeDocument/2006/relationships/image" Target="../media/image1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25640"/>
            <a:ext cx="7770813" cy="1065213"/>
          </a:xfrm>
        </p:spPr>
        <p:txBody>
          <a:bodyPr/>
          <a:lstStyle/>
          <a:p>
            <a:r>
              <a:rPr lang="en-US" dirty="0"/>
              <a:t>A comparison of BPSK-Mark Options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/>
              <a:t>Date: 2018-07-09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2175" y="2632757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315718"/>
              </p:ext>
            </p:extLst>
          </p:nvPr>
        </p:nvGraphicFramePr>
        <p:xfrm>
          <a:off x="904875" y="3006725"/>
          <a:ext cx="7693025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5" name="Document" r:id="rId4" imgW="8268970" imgH="3311341" progId="Word.Document.8">
                  <p:embed/>
                </p:oleObj>
              </mc:Choice>
              <mc:Fallback>
                <p:oleObj name="Document" r:id="rId4" imgW="8268970" imgH="3311341" progId="Word.Document.8">
                  <p:embed/>
                  <p:pic>
                    <p:nvPicPr>
                      <p:cNvPr id="1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4875" y="3006725"/>
                        <a:ext cx="7693025" cy="30734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4: </a:t>
            </a:r>
            <a:r>
              <a:rPr lang="en-US" dirty="0">
                <a:solidFill>
                  <a:schemeClr val="tx1"/>
                </a:solidFill>
              </a:rPr>
              <a:t>RL-SIG and LENGTH%3 != 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03401"/>
            <a:ext cx="7770813" cy="2346328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In this option, L-SIG is repeated and the LENGTH subfield is not an integer multiple of 3 (i.e., 11ax spoofing)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dirty="0"/>
              <a:t>Cons: Cannot explicitly indicate WUR PPDU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dirty="0"/>
              <a:t>Pros: May allow reducing power consumption for .11ax devices 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r>
              <a:rPr lang="en-US" sz="1600" dirty="0"/>
              <a:t>Need to change LENGTH definition in .11ba D0.3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r>
              <a:rPr lang="en-US" sz="1600" dirty="0"/>
              <a:t>Future .11 devices can differentiate .11ax PPDU from WUR PPDU by validating the CRC in a new SIG field (similar to HE SIG field)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endParaRPr lang="en-US" sz="16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313458" y="4941168"/>
            <a:ext cx="151670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6" name="Rectangle 5"/>
          <p:cNvSpPr/>
          <p:nvPr/>
        </p:nvSpPr>
        <p:spPr>
          <a:xfrm>
            <a:off x="2830165" y="4941168"/>
            <a:ext cx="1514823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7" name="Rectangle 6"/>
          <p:cNvSpPr/>
          <p:nvPr/>
        </p:nvSpPr>
        <p:spPr>
          <a:xfrm>
            <a:off x="4335515" y="4941165"/>
            <a:ext cx="119997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8" name="Rectangle 7"/>
          <p:cNvSpPr/>
          <p:nvPr/>
        </p:nvSpPr>
        <p:spPr>
          <a:xfrm>
            <a:off x="5526270" y="4941165"/>
            <a:ext cx="1189004" cy="5659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BPSK-Mark</a:t>
            </a:r>
          </a:p>
        </p:txBody>
      </p:sp>
      <p:sp>
        <p:nvSpPr>
          <p:cNvPr id="9" name="Rectangle 8"/>
          <p:cNvSpPr/>
          <p:nvPr/>
        </p:nvSpPr>
        <p:spPr>
          <a:xfrm>
            <a:off x="6716666" y="5104119"/>
            <a:ext cx="1209559" cy="240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0" hangingPunct="0"/>
            <a:r>
              <a:rPr lang="en-US" altLang="zh-CN" sz="1600" dirty="0">
                <a:solidFill>
                  <a:schemeClr val="tx1"/>
                </a:solidFill>
              </a:rPr>
              <a:t>SYNC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6875" y="5054844"/>
            <a:ext cx="735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11ba: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70954" y="5492477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0954" y="5492477"/>
                <a:ext cx="763328" cy="434964"/>
              </a:xfrm>
              <a:prstGeom prst="rect">
                <a:avLst/>
              </a:prstGeom>
              <a:blipFill>
                <a:blip r:embed="rId2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03453" y="5486336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3453" y="5486336"/>
                <a:ext cx="763328" cy="434964"/>
              </a:xfrm>
              <a:prstGeom prst="rect">
                <a:avLst/>
              </a:prstGeom>
              <a:blipFill>
                <a:blip r:embed="rId3"/>
                <a:stretch>
                  <a:fillRect l="-40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17631" y="5486336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631" y="5486336"/>
                <a:ext cx="763328" cy="434964"/>
              </a:xfrm>
              <a:prstGeom prst="rect">
                <a:avLst/>
              </a:prstGeom>
              <a:blipFill>
                <a:blip r:embed="rId4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57509" y="5486336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509" y="5486336"/>
                <a:ext cx="763328" cy="434964"/>
              </a:xfrm>
              <a:prstGeom prst="rect">
                <a:avLst/>
              </a:prstGeom>
              <a:blipFill>
                <a:blip r:embed="rId5"/>
                <a:stretch>
                  <a:fillRect l="-40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10575" y="5486336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575" y="5486336"/>
                <a:ext cx="763328" cy="434964"/>
              </a:xfrm>
              <a:prstGeom prst="rect">
                <a:avLst/>
              </a:prstGeom>
              <a:blipFill>
                <a:blip r:embed="rId6"/>
                <a:stretch>
                  <a:fillRect l="-40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Brace 17"/>
          <p:cNvSpPr/>
          <p:nvPr/>
        </p:nvSpPr>
        <p:spPr>
          <a:xfrm rot="16200000">
            <a:off x="5972950" y="4199505"/>
            <a:ext cx="259547" cy="115148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Rectangle 18"/>
          <p:cNvSpPr/>
          <p:nvPr/>
        </p:nvSpPr>
        <p:spPr>
          <a:xfrm>
            <a:off x="4922485" y="4336442"/>
            <a:ext cx="27254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RL-SIG and LENGTH%3 != 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20271" y="5006639"/>
            <a:ext cx="541481" cy="434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89516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2"/>
          <a:srcRect t="33233" r="15587"/>
          <a:stretch/>
        </p:blipFill>
        <p:spPr>
          <a:xfrm>
            <a:off x="3419872" y="3068960"/>
            <a:ext cx="3888432" cy="3127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 Receiver Procedure (D3.0)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584326"/>
            <a:ext cx="7770814" cy="1196602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If the CRC for HE-SIG-A is not valid, a typical .11ax receiver will wait based on RXTIME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WUR PPDU with RL-SIG and LENGTH%3 != 0 can still be recognized as an unsupported mode and RX can </a:t>
            </a:r>
            <a:r>
              <a:rPr lang="en-US" sz="1600" dirty="0"/>
              <a:t>reduce power consumption </a:t>
            </a:r>
            <a:r>
              <a:rPr lang="en-US" sz="1600" dirty="0">
                <a:solidFill>
                  <a:schemeClr val="tx1"/>
                </a:solidFill>
              </a:rPr>
              <a:t>by terminating the demodulation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078859" y="6484455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cxnSp>
        <p:nvCxnSpPr>
          <p:cNvPr id="31" name="Straight Connector 30"/>
          <p:cNvCxnSpPr/>
          <p:nvPr/>
        </p:nvCxnSpPr>
        <p:spPr bwMode="auto">
          <a:xfrm>
            <a:off x="5220072" y="5170532"/>
            <a:ext cx="1083588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flipV="1">
            <a:off x="6300192" y="4810492"/>
            <a:ext cx="0" cy="37340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 flipH="1">
            <a:off x="6372225" y="4586410"/>
            <a:ext cx="221357" cy="0"/>
          </a:xfrm>
          <a:prstGeom prst="line">
            <a:avLst/>
          </a:prstGeom>
          <a:solidFill>
            <a:srgbClr val="00B8FF"/>
          </a:solidFill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782467" y="4617803"/>
            <a:ext cx="2421381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Receiver procedure given in [2] for .11ax </a:t>
            </a:r>
            <a:r>
              <a:rPr lang="en-US" sz="1400" dirty="0">
                <a:solidFill>
                  <a:schemeClr val="tx1"/>
                </a:solidFill>
                <a:sym typeface="Wingdings" panose="05000000000000000000" pitchFamily="2" charset="2"/>
              </a:rPr>
              <a:t>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" name="Rectangle: Rounded Corners 5"/>
          <p:cNvSpPr/>
          <p:nvPr/>
        </p:nvSpPr>
        <p:spPr bwMode="auto">
          <a:xfrm>
            <a:off x="3275856" y="4009766"/>
            <a:ext cx="1331640" cy="2321381"/>
          </a:xfrm>
          <a:prstGeom prst="roundRect">
            <a:avLst/>
          </a:prstGeom>
          <a:noFill/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55823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5: </a:t>
            </a:r>
            <a:r>
              <a:rPr lang="en-US" dirty="0">
                <a:solidFill>
                  <a:schemeClr val="tx1"/>
                </a:solidFill>
              </a:rPr>
              <a:t>A New Coded Field Different than L-SIG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803401"/>
                <a:ext cx="7770813" cy="2346328"/>
              </a:xfrm>
            </p:spPr>
            <p:txBody>
              <a:bodyPr/>
              <a:lstStyle/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sz="2000" dirty="0"/>
                  <a:t>Another option is to design a new field different than L-SIG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Subfields are TBDs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Pros: Allow explicit WUR PPDU indication and may carry additional information (i.e., BPSK-Mark is not wasted)</a:t>
                </a:r>
              </a:p>
              <a:p>
                <a:pPr lvl="2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Future .11 devices may use the information in this field. However, if 20-24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sz="1600" dirty="0"/>
                  <a:t> of .11a PPDU happens to be similar to </a:t>
                </a:r>
                <a:r>
                  <a:rPr lang="en-US" dirty="0"/>
                  <a:t>BPSK-field</a:t>
                </a:r>
                <a:r>
                  <a:rPr lang="en-US" sz="1600" dirty="0"/>
                  <a:t>, future devices may lose the .11a PPDU</a:t>
                </a:r>
              </a:p>
              <a:p>
                <a:pPr lvl="1" algn="just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Cons: May not allow reducing power consumption for .11ax devices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803401"/>
                <a:ext cx="7770813" cy="2346328"/>
              </a:xfrm>
              <a:blipFill>
                <a:blip r:embed="rId2"/>
                <a:stretch>
                  <a:fillRect l="-706" t="-1558" r="-392" b="-5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397723" y="5137021"/>
            <a:ext cx="151670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6" name="Rectangle 5"/>
          <p:cNvSpPr/>
          <p:nvPr/>
        </p:nvSpPr>
        <p:spPr>
          <a:xfrm>
            <a:off x="2914430" y="5137021"/>
            <a:ext cx="1514823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7" name="Rectangle 6"/>
          <p:cNvSpPr/>
          <p:nvPr/>
        </p:nvSpPr>
        <p:spPr>
          <a:xfrm>
            <a:off x="4419780" y="5137018"/>
            <a:ext cx="119997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8" name="Rectangle 7"/>
          <p:cNvSpPr/>
          <p:nvPr/>
        </p:nvSpPr>
        <p:spPr>
          <a:xfrm>
            <a:off x="5610535" y="5137018"/>
            <a:ext cx="1189004" cy="5659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BPSK-Mark</a:t>
            </a:r>
          </a:p>
        </p:txBody>
      </p:sp>
      <p:sp>
        <p:nvSpPr>
          <p:cNvPr id="9" name="Rectangle 8"/>
          <p:cNvSpPr/>
          <p:nvPr/>
        </p:nvSpPr>
        <p:spPr>
          <a:xfrm>
            <a:off x="6800931" y="5299972"/>
            <a:ext cx="1209559" cy="240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0" hangingPunct="0"/>
            <a:r>
              <a:rPr lang="en-US" altLang="zh-CN" sz="1600" dirty="0">
                <a:solidFill>
                  <a:schemeClr val="tx1"/>
                </a:solidFill>
              </a:rPr>
              <a:t>SYNC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1140" y="5250697"/>
            <a:ext cx="735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11ba: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55219" y="5688330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5219" y="5688330"/>
                <a:ext cx="763328" cy="434964"/>
              </a:xfrm>
              <a:prstGeom prst="rect">
                <a:avLst/>
              </a:prstGeom>
              <a:blipFill>
                <a:blip r:embed="rId3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87718" y="5682189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7718" y="5682189"/>
                <a:ext cx="763328" cy="434964"/>
              </a:xfrm>
              <a:prstGeom prst="rect">
                <a:avLst/>
              </a:prstGeom>
              <a:blipFill>
                <a:blip r:embed="rId4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01896" y="5682189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1896" y="5682189"/>
                <a:ext cx="763328" cy="434964"/>
              </a:xfrm>
              <a:prstGeom prst="rect">
                <a:avLst/>
              </a:prstGeom>
              <a:blipFill>
                <a:blip r:embed="rId5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741774" y="5682189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774" y="5682189"/>
                <a:ext cx="763328" cy="434964"/>
              </a:xfrm>
              <a:prstGeom prst="rect">
                <a:avLst/>
              </a:prstGeom>
              <a:blipFill>
                <a:blip r:embed="rId6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94840" y="5682189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4840" y="5682189"/>
                <a:ext cx="763328" cy="434964"/>
              </a:xfrm>
              <a:prstGeom prst="rect">
                <a:avLst/>
              </a:prstGeom>
              <a:blipFill>
                <a:blip r:embed="rId7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Brace 17"/>
          <p:cNvSpPr/>
          <p:nvPr/>
        </p:nvSpPr>
        <p:spPr>
          <a:xfrm rot="16200000">
            <a:off x="6057215" y="4395358"/>
            <a:ext cx="259547" cy="115148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900070" y="4532295"/>
                <a:ext cx="274613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A new encoded field (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</a:rPr>
                  <a:t>L-SIG)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0070" y="4532295"/>
                <a:ext cx="2746136" cy="338554"/>
              </a:xfrm>
              <a:prstGeom prst="rect">
                <a:avLst/>
              </a:prstGeom>
              <a:blipFill>
                <a:blip r:embed="rId8"/>
                <a:stretch>
                  <a:fillRect l="-1333" t="-5357" b="-2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8004536" y="5202492"/>
            <a:ext cx="541481" cy="434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996947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9167"/>
            <a:ext cx="7770813" cy="745277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2618490"/>
                  </p:ext>
                </p:extLst>
              </p:nvPr>
            </p:nvGraphicFramePr>
            <p:xfrm>
              <a:off x="467401" y="1404444"/>
              <a:ext cx="8207609" cy="4910289"/>
            </p:xfrm>
            <a:graphic>
              <a:graphicData uri="http://schemas.openxmlformats.org/drawingml/2006/table">
                <a:tbl>
                  <a:tblPr firstRow="1" firstCol="1" bandRow="1">
                    <a:tableStyleId>{D27102A9-8310-4765-A935-A1911B00CA55}</a:tableStyleId>
                  </a:tblPr>
                  <a:tblGrid>
                    <a:gridCol w="1682344">
                      <a:extLst>
                        <a:ext uri="{9D8B030D-6E8A-4147-A177-3AD203B41FA5}">
                          <a16:colId xmlns:a16="http://schemas.microsoft.com/office/drawing/2014/main" val="2710691072"/>
                        </a:ext>
                      </a:extLst>
                    </a:gridCol>
                    <a:gridCol w="1592067">
                      <a:extLst>
                        <a:ext uri="{9D8B030D-6E8A-4147-A177-3AD203B41FA5}">
                          <a16:colId xmlns:a16="http://schemas.microsoft.com/office/drawing/2014/main" val="857424378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2644769852"/>
                        </a:ext>
                      </a:extLst>
                    </a:gridCol>
                    <a:gridCol w="2844966">
                      <a:extLst>
                        <a:ext uri="{9D8B030D-6E8A-4147-A177-3AD203B41FA5}">
                          <a16:colId xmlns:a16="http://schemas.microsoft.com/office/drawing/2014/main" val="1714464032"/>
                        </a:ext>
                      </a:extLst>
                    </a:gridCol>
                  </a:tblGrid>
                  <a:tr h="21307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Options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Pros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Cons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Comments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1541320600"/>
                      </a:ext>
                    </a:extLst>
                  </a:tr>
                  <a:tr h="487832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Option 1: A specific sequence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Allow explicit WUR PPDU indication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not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Can carry certain information using different sequences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240625817"/>
                      </a:ext>
                    </a:extLst>
                  </a:tr>
                  <a:tr h="78757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Option 2: RL-SIG and LENGTH%3 = 0 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?</a:t>
                          </a:r>
                          <a:endParaRPr lang="en-US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not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Cannot explicitly indicate WUR PPDU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D0.3 defines LENGTH%3 = 0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The PPDU may likely be considered as .11a packet, even for future .11 devices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1199526326"/>
                      </a:ext>
                    </a:extLst>
                  </a:tr>
                  <a:tr h="78757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effectLst/>
                            </a:rPr>
                            <a:t>Option 3: </a:t>
                          </a:r>
                          <a:r>
                            <a:rPr lang="en-US" sz="1200" dirty="0"/>
                            <a:t>Negative </a:t>
                          </a:r>
                          <a:r>
                            <a:rPr lang="en-US" sz="1200" dirty="0">
                              <a:effectLst/>
                            </a:rPr>
                            <a:t>RL-SIG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Allow WUR PPDU indication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not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Cannot explicitly indicate WUR PPDU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D0.3 defines LENGTH%3 = 0</a:t>
                          </a:r>
                        </a:p>
                        <a:p>
                          <a:pPr marL="91440" marR="0" lvl="0" indent="-9144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2864708834"/>
                      </a:ext>
                    </a:extLst>
                  </a:tr>
                  <a:tr h="1171859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Option 4: RL-SIG and LENGTH%3!= 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Cannot explicitly indicate WUR PPDU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 Need to change LENGTH definition in D0.3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 Future .11 devices can differentiate 11ax PPDU from WUR PPDU by validating the CRC in a new SIG field (similar to HE SIG field)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942449722"/>
                      </a:ext>
                    </a:extLst>
                  </a:tr>
                  <a:tr h="900923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Option 5: A new coded field, different from L-SIG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Allow explicit WUR PPDU indication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carry additional information (not wasted)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not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Future .11 devices may use the information in this field, however, </a:t>
                          </a:r>
                          <a:r>
                            <a:rPr lang="en-US" sz="1200" dirty="0"/>
                            <a:t>if 20-24 </a:t>
                          </a:r>
                          <a14:m>
                            <m:oMath xmlns:m="http://schemas.openxmlformats.org/officeDocument/2006/math"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oMath>
                          </a14:m>
                          <a:r>
                            <a:rPr lang="en-US" sz="1200" dirty="0"/>
                            <a:t> of .11a PPDU happens to be similar to BPSK-field, future devices may lose the .11a PPDU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299381692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Content Placeholder 4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42618490"/>
                  </p:ext>
                </p:extLst>
              </p:nvPr>
            </p:nvGraphicFramePr>
            <p:xfrm>
              <a:off x="467401" y="1404444"/>
              <a:ext cx="8207609" cy="4910289"/>
            </p:xfrm>
            <a:graphic>
              <a:graphicData uri="http://schemas.openxmlformats.org/drawingml/2006/table">
                <a:tbl>
                  <a:tblPr firstRow="1" firstCol="1" bandRow="1">
                    <a:tableStyleId>{D27102A9-8310-4765-A935-A1911B00CA55}</a:tableStyleId>
                  </a:tblPr>
                  <a:tblGrid>
                    <a:gridCol w="1682344">
                      <a:extLst>
                        <a:ext uri="{9D8B030D-6E8A-4147-A177-3AD203B41FA5}">
                          <a16:colId xmlns:a16="http://schemas.microsoft.com/office/drawing/2014/main" val="2710691072"/>
                        </a:ext>
                      </a:extLst>
                    </a:gridCol>
                    <a:gridCol w="1592067">
                      <a:extLst>
                        <a:ext uri="{9D8B030D-6E8A-4147-A177-3AD203B41FA5}">
                          <a16:colId xmlns:a16="http://schemas.microsoft.com/office/drawing/2014/main" val="857424378"/>
                        </a:ext>
                      </a:extLst>
                    </a:gridCol>
                    <a:gridCol w="2088232">
                      <a:extLst>
                        <a:ext uri="{9D8B030D-6E8A-4147-A177-3AD203B41FA5}">
                          <a16:colId xmlns:a16="http://schemas.microsoft.com/office/drawing/2014/main" val="2644769852"/>
                        </a:ext>
                      </a:extLst>
                    </a:gridCol>
                    <a:gridCol w="2844966">
                      <a:extLst>
                        <a:ext uri="{9D8B030D-6E8A-4147-A177-3AD203B41FA5}">
                          <a16:colId xmlns:a16="http://schemas.microsoft.com/office/drawing/2014/main" val="1714464032"/>
                        </a:ext>
                      </a:extLst>
                    </a:gridCol>
                  </a:tblGrid>
                  <a:tr h="26000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Options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Pros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</a:rPr>
                            <a:t>Cons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</a:rPr>
                            <a:t>Comments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1541320600"/>
                      </a:ext>
                    </a:extLst>
                  </a:tr>
                  <a:tr h="59528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Option 1: A specific sequence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Allow explicit WUR PPDU indication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not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Can carry certain information using different sequences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240625817"/>
                      </a:ext>
                    </a:extLst>
                  </a:tr>
                  <a:tr h="96104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Option 2: RL-SIG and LENGTH%3 = 0 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</a:rPr>
                            <a:t>?</a:t>
                          </a:r>
                          <a:endParaRPr lang="en-US" sz="12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not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Cannot explicitly indicate WUR PPDU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D0.3 defines LENGTH%3 = 0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The PPDU may likely be considered as .11a packet, even for future .11 devices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1199526326"/>
                      </a:ext>
                    </a:extLst>
                  </a:tr>
                  <a:tr h="961046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200" dirty="0">
                              <a:effectLst/>
                            </a:rPr>
                            <a:t>Option 3: </a:t>
                          </a:r>
                          <a:r>
                            <a:rPr lang="en-US" sz="1200" dirty="0"/>
                            <a:t>Negative </a:t>
                          </a:r>
                          <a:r>
                            <a:rPr lang="en-US" sz="1200" dirty="0">
                              <a:effectLst/>
                            </a:rPr>
                            <a:t>RL-SIG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Allow WUR PPDU indication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not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Cannot explicitly indicate WUR PPDU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D0.3 defines LENGTH%3 = 0</a:t>
                          </a:r>
                        </a:p>
                        <a:p>
                          <a:pPr marL="91440" marR="0" lvl="0" indent="-9144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2864708834"/>
                      </a:ext>
                    </a:extLst>
                  </a:tr>
                  <a:tr h="1171859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Option 4: RL-SIG and LENGTH%3!= 0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Cannot explicitly indicate WUR PPDU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 Need to change LENGTH definition in D0.3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 Future .11 devices can differentiate 11ax PPDU from WUR PPDU by validating the CRC in a new SIG field (similar to HE SIG field)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extLst>
                      <a:ext uri="{0D108BD9-81ED-4DB2-BD59-A6C34878D82A}">
                        <a16:rowId xmlns:a16="http://schemas.microsoft.com/office/drawing/2014/main" val="942449722"/>
                      </a:ext>
                    </a:extLst>
                  </a:tr>
                  <a:tr h="961046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Option 5: A new coded field, different from L-SIG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Allow explicit WUR PPDU indication</a:t>
                          </a:r>
                        </a:p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carry additional information (not wasted)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pPr marL="91440" marR="0" indent="-9144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</a:rPr>
                            <a:t>•  May not allow </a:t>
                          </a:r>
                          <a:r>
                            <a:rPr lang="en-US" sz="1200" dirty="0"/>
                            <a:t>reducing power consumption </a:t>
                          </a:r>
                          <a:r>
                            <a:rPr lang="en-US" sz="1200" dirty="0">
                              <a:effectLst/>
                            </a:rPr>
                            <a:t>for .11ax devices</a:t>
                          </a:r>
                          <a:endParaRPr lang="en-US" sz="12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</a:endParaRPr>
                        </a:p>
                      </a:txBody>
                      <a:tcPr marL="46646" marR="46646" marT="23323" marB="23323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46646" marR="46646" marT="23323" marB="23323">
                        <a:blipFill>
                          <a:blip r:embed="rId2"/>
                          <a:stretch>
                            <a:fillRect l="-188651" t="-413924" r="-214" b="-75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9381692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8014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How should 802.11ba BPSK-mark be constructed?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Sequence-based BPSK-mark (e.g., Option 1, sequence is TBD):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Encoded BPSK-mark (e.g., Option 2-5, all subfields are TBD):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Abstain: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endParaRPr lang="en-US" sz="2000" dirty="0"/>
          </a:p>
          <a:p>
            <a:pPr marL="0" indent="0"/>
            <a:r>
              <a:rPr lang="en-US" sz="2000" dirty="0"/>
              <a:t>Result: </a:t>
            </a:r>
            <a:r>
              <a:rPr lang="en-US" sz="2000" dirty="0"/>
              <a:t>Sequence-based BPSK-mark: 0 / Encoded BPSK-mark: 12 / Abstain: 5</a:t>
            </a:r>
          </a:p>
          <a:p>
            <a:pPr marL="0" indent="0"/>
            <a:endParaRPr lang="en-US" sz="2000" dirty="0"/>
          </a:p>
          <a:p>
            <a:pPr marL="0" indent="0"/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88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How should 802.11ba BPSK-mark be constructed in Slide 13?</a:t>
            </a:r>
          </a:p>
          <a:p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2: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5: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Option 3 or Option 4: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Abstain: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2000" dirty="0"/>
              <a:t>Result: Option 2:7 / Option 5: 9 / Option 3 or Option 4: 0 / Abstain: 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044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36700"/>
            <a:ext cx="7914456" cy="4607520"/>
          </a:xfrm>
        </p:spPr>
        <p:txBody>
          <a:bodyPr/>
          <a:lstStyle/>
          <a:p>
            <a:pPr marL="0" indent="0" algn="just"/>
            <a:r>
              <a:rPr lang="en-US" sz="2000" dirty="0"/>
              <a:t>[1] “Part 11: Wireless LAN Medium Access Control (MAC) and Physical Layer (PHY) Specifications”, 2016</a:t>
            </a:r>
          </a:p>
          <a:p>
            <a:pPr marL="0" indent="0" algn="just"/>
            <a:r>
              <a:rPr lang="en-US" sz="2000" dirty="0"/>
              <a:t>[2] “IEEE P802.11ax™/D3.0, Amendment 6: Enhancements for High Efficiency WLAN”, 2018</a:t>
            </a:r>
            <a:endParaRPr lang="en-US" sz="1600" dirty="0"/>
          </a:p>
          <a:p>
            <a:pPr marL="914400" lvl="2" indent="0" algn="just"/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5116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66875"/>
            <a:ext cx="7770813" cy="1258070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The original purpose of the BPSK-mark is to imitate the behavior of 11a to avoid potential CCA-idle at .11n receiver procedure [1]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In this study, we </a:t>
            </a:r>
            <a:r>
              <a:rPr lang="en-US" sz="2000" dirty="0">
                <a:solidFill>
                  <a:schemeClr val="tx1"/>
                </a:solidFill>
              </a:rPr>
              <a:t>discuss several options for BPSK-mark construction and their pros and cons</a:t>
            </a:r>
            <a:endParaRPr lang="en-US" sz="2000" strike="sngStrike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56" name="Picture 1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66" t="8200" r="46125" b="44941"/>
          <a:stretch/>
        </p:blipFill>
        <p:spPr bwMode="auto">
          <a:xfrm>
            <a:off x="3476983" y="3086861"/>
            <a:ext cx="2376076" cy="3064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" name="Freeform: Shape 56"/>
          <p:cNvSpPr/>
          <p:nvPr/>
        </p:nvSpPr>
        <p:spPr bwMode="auto">
          <a:xfrm>
            <a:off x="4768852" y="4722913"/>
            <a:ext cx="1246683" cy="480019"/>
          </a:xfrm>
          <a:custGeom>
            <a:avLst/>
            <a:gdLst>
              <a:gd name="connsiteX0" fmla="*/ 61157 w 886780"/>
              <a:gd name="connsiteY0" fmla="*/ 0 h 426128"/>
              <a:gd name="connsiteX1" fmla="*/ 61157 w 886780"/>
              <a:gd name="connsiteY1" fmla="*/ 53266 h 426128"/>
              <a:gd name="connsiteX2" fmla="*/ 61157 w 886780"/>
              <a:gd name="connsiteY2" fmla="*/ 381740 h 426128"/>
              <a:gd name="connsiteX3" fmla="*/ 886780 w 886780"/>
              <a:gd name="connsiteY3" fmla="*/ 426128 h 426128"/>
              <a:gd name="connsiteX0" fmla="*/ 82999 w 908622"/>
              <a:gd name="connsiteY0" fmla="*/ 0 h 426128"/>
              <a:gd name="connsiteX1" fmla="*/ 28692 w 908622"/>
              <a:gd name="connsiteY1" fmla="*/ 65172 h 426128"/>
              <a:gd name="connsiteX2" fmla="*/ 82999 w 908622"/>
              <a:gd name="connsiteY2" fmla="*/ 381740 h 426128"/>
              <a:gd name="connsiteX3" fmla="*/ 908622 w 908622"/>
              <a:gd name="connsiteY3" fmla="*/ 426128 h 426128"/>
              <a:gd name="connsiteX0" fmla="*/ 28692 w 908622"/>
              <a:gd name="connsiteY0" fmla="*/ 0 h 360956"/>
              <a:gd name="connsiteX1" fmla="*/ 82999 w 908622"/>
              <a:gd name="connsiteY1" fmla="*/ 316568 h 360956"/>
              <a:gd name="connsiteX2" fmla="*/ 908622 w 908622"/>
              <a:gd name="connsiteY2" fmla="*/ 360956 h 360956"/>
              <a:gd name="connsiteX0" fmla="*/ 4035 w 949133"/>
              <a:gd name="connsiteY0" fmla="*/ 0 h 353813"/>
              <a:gd name="connsiteX1" fmla="*/ 123510 w 949133"/>
              <a:gd name="connsiteY1" fmla="*/ 309425 h 353813"/>
              <a:gd name="connsiteX2" fmla="*/ 949133 w 949133"/>
              <a:gd name="connsiteY2" fmla="*/ 353813 h 353813"/>
              <a:gd name="connsiteX0" fmla="*/ 4432 w 947719"/>
              <a:gd name="connsiteY0" fmla="*/ 0 h 480019"/>
              <a:gd name="connsiteX1" fmla="*/ 122096 w 947719"/>
              <a:gd name="connsiteY1" fmla="*/ 435631 h 480019"/>
              <a:gd name="connsiteX2" fmla="*/ 947719 w 947719"/>
              <a:gd name="connsiteY2" fmla="*/ 480019 h 480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7719" h="480019">
                <a:moveTo>
                  <a:pt x="4432" y="0"/>
                </a:moveTo>
                <a:cubicBezTo>
                  <a:pt x="4432" y="63623"/>
                  <a:pt x="-35118" y="355628"/>
                  <a:pt x="122096" y="435631"/>
                </a:cubicBezTo>
                <a:cubicBezTo>
                  <a:pt x="279310" y="515634"/>
                  <a:pt x="777564" y="456345"/>
                  <a:pt x="947719" y="480019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TextBox 59"/>
          <p:cNvSpPr txBox="1"/>
          <p:nvPr/>
        </p:nvSpPr>
        <p:spPr>
          <a:xfrm flipH="1">
            <a:off x="6043043" y="4787432"/>
            <a:ext cx="24139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If BPSK mark exists (WUR PPDU will be recognized as 11a packet)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1" name="Freeform: Shape 60"/>
          <p:cNvSpPr/>
          <p:nvPr/>
        </p:nvSpPr>
        <p:spPr bwMode="auto">
          <a:xfrm flipH="1">
            <a:off x="3643316" y="4727713"/>
            <a:ext cx="1118725" cy="950437"/>
          </a:xfrm>
          <a:custGeom>
            <a:avLst/>
            <a:gdLst>
              <a:gd name="connsiteX0" fmla="*/ 61157 w 886780"/>
              <a:gd name="connsiteY0" fmla="*/ 0 h 426128"/>
              <a:gd name="connsiteX1" fmla="*/ 61157 w 886780"/>
              <a:gd name="connsiteY1" fmla="*/ 53266 h 426128"/>
              <a:gd name="connsiteX2" fmla="*/ 61157 w 886780"/>
              <a:gd name="connsiteY2" fmla="*/ 381740 h 426128"/>
              <a:gd name="connsiteX3" fmla="*/ 886780 w 886780"/>
              <a:gd name="connsiteY3" fmla="*/ 426128 h 426128"/>
              <a:gd name="connsiteX0" fmla="*/ 82999 w 908622"/>
              <a:gd name="connsiteY0" fmla="*/ 0 h 426128"/>
              <a:gd name="connsiteX1" fmla="*/ 28692 w 908622"/>
              <a:gd name="connsiteY1" fmla="*/ 65172 h 426128"/>
              <a:gd name="connsiteX2" fmla="*/ 82999 w 908622"/>
              <a:gd name="connsiteY2" fmla="*/ 381740 h 426128"/>
              <a:gd name="connsiteX3" fmla="*/ 908622 w 908622"/>
              <a:gd name="connsiteY3" fmla="*/ 426128 h 426128"/>
              <a:gd name="connsiteX0" fmla="*/ 28692 w 908622"/>
              <a:gd name="connsiteY0" fmla="*/ 0 h 360956"/>
              <a:gd name="connsiteX1" fmla="*/ 82999 w 908622"/>
              <a:gd name="connsiteY1" fmla="*/ 316568 h 360956"/>
              <a:gd name="connsiteX2" fmla="*/ 908622 w 908622"/>
              <a:gd name="connsiteY2" fmla="*/ 360956 h 360956"/>
              <a:gd name="connsiteX0" fmla="*/ 4035 w 949133"/>
              <a:gd name="connsiteY0" fmla="*/ 0 h 353813"/>
              <a:gd name="connsiteX1" fmla="*/ 123510 w 949133"/>
              <a:gd name="connsiteY1" fmla="*/ 309425 h 353813"/>
              <a:gd name="connsiteX2" fmla="*/ 949133 w 949133"/>
              <a:gd name="connsiteY2" fmla="*/ 353813 h 353813"/>
              <a:gd name="connsiteX0" fmla="*/ 4432 w 947719"/>
              <a:gd name="connsiteY0" fmla="*/ 0 h 480019"/>
              <a:gd name="connsiteX1" fmla="*/ 122096 w 947719"/>
              <a:gd name="connsiteY1" fmla="*/ 435631 h 480019"/>
              <a:gd name="connsiteX2" fmla="*/ 947719 w 947719"/>
              <a:gd name="connsiteY2" fmla="*/ 480019 h 480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47719" h="480019">
                <a:moveTo>
                  <a:pt x="4432" y="0"/>
                </a:moveTo>
                <a:cubicBezTo>
                  <a:pt x="4432" y="63623"/>
                  <a:pt x="-35118" y="355628"/>
                  <a:pt x="122096" y="435631"/>
                </a:cubicBezTo>
                <a:cubicBezTo>
                  <a:pt x="279310" y="515634"/>
                  <a:pt x="777564" y="456345"/>
                  <a:pt x="947719" y="480019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2" name="TextBox 61"/>
          <p:cNvSpPr txBox="1"/>
          <p:nvPr/>
        </p:nvSpPr>
        <p:spPr>
          <a:xfrm flipH="1">
            <a:off x="1843186" y="5385762"/>
            <a:ext cx="20000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If BPSK mark does not exist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6" name="Rectangle: Rounded Corners 65"/>
          <p:cNvSpPr/>
          <p:nvPr/>
        </p:nvSpPr>
        <p:spPr bwMode="auto">
          <a:xfrm>
            <a:off x="3283276" y="3198805"/>
            <a:ext cx="1008112" cy="864096"/>
          </a:xfrm>
          <a:prstGeom prst="round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1314215" y="3261521"/>
            <a:ext cx="19690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Receive level may drop because of narrow-band OOK symbols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161556" y="6163568"/>
            <a:ext cx="31195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Receiver procedure given in [1] for .11n </a:t>
            </a:r>
          </a:p>
        </p:txBody>
      </p:sp>
    </p:spTree>
    <p:extLst>
      <p:ext uri="{BB962C8B-B14F-4D97-AF65-F5344CB8AC3E}">
        <p14:creationId xmlns:p14="http://schemas.microsoft.com/office/powerpoint/2010/main" val="1752236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Recap: </a:t>
                </a:r>
                <a:r>
                  <a:rPr lang="en-US" dirty="0"/>
                  <a:t>Several .11 PPDUs (First 28 </a:t>
                </a:r>
                <a14:m>
                  <m:oMath xmlns:m="http://schemas.openxmlformats.org/officeDocument/2006/math">
                    <m:r>
                      <a:rPr lang="en-US" b="1" i="1" smtClean="0">
                        <a:latin typeface="Cambria Math" panose="02040503050406030204" pitchFamily="18" charset="0"/>
                      </a:rPr>
                      <m:t>𝝁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0" name="Rectangle 69"/>
          <p:cNvSpPr/>
          <p:nvPr/>
        </p:nvSpPr>
        <p:spPr>
          <a:xfrm>
            <a:off x="911326" y="3696793"/>
            <a:ext cx="1442930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354256" y="3696793"/>
            <a:ext cx="144113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72" name="Rectangle 71"/>
          <p:cNvSpPr/>
          <p:nvPr/>
        </p:nvSpPr>
        <p:spPr>
          <a:xfrm>
            <a:off x="3786382" y="3696791"/>
            <a:ext cx="114160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73" name="Rectangle 72"/>
          <p:cNvSpPr/>
          <p:nvPr/>
        </p:nvSpPr>
        <p:spPr>
          <a:xfrm>
            <a:off x="4919215" y="3696791"/>
            <a:ext cx="1170978" cy="3136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VHT SIG A1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6076768" y="3696791"/>
            <a:ext cx="1125660" cy="3136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VHT SIG A2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375318" y="3755970"/>
            <a:ext cx="5139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11ac: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156297" y="4002389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6297" y="4002389"/>
                <a:ext cx="774406" cy="232307"/>
              </a:xfrm>
              <a:prstGeom prst="rect">
                <a:avLst/>
              </a:prstGeom>
              <a:blipFill>
                <a:blip r:embed="rId3"/>
                <a:stretch>
                  <a:fillRect l="-787"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2614250" y="3998987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250" y="3998987"/>
                <a:ext cx="774406" cy="232307"/>
              </a:xfrm>
              <a:prstGeom prst="rect">
                <a:avLst/>
              </a:prstGeom>
              <a:blipFill>
                <a:blip r:embed="rId4"/>
                <a:stretch>
                  <a:fillRect l="-787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864503" y="3998987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503" y="3998987"/>
                <a:ext cx="774406" cy="232307"/>
              </a:xfrm>
              <a:prstGeom prst="rect">
                <a:avLst/>
              </a:prstGeom>
              <a:blipFill>
                <a:blip r:embed="rId5"/>
                <a:stretch>
                  <a:fillRect l="-787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5044070" y="3998987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070" y="3998987"/>
                <a:ext cx="774406" cy="232307"/>
              </a:xfrm>
              <a:prstGeom prst="rect">
                <a:avLst/>
              </a:prstGeom>
              <a:blipFill>
                <a:blip r:embed="rId6"/>
                <a:stretch>
                  <a:fillRect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6154617" y="3998986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617" y="3998986"/>
                <a:ext cx="774406" cy="232307"/>
              </a:xfrm>
              <a:prstGeom prst="rect">
                <a:avLst/>
              </a:prstGeom>
              <a:blipFill>
                <a:blip r:embed="rId5"/>
                <a:stretch>
                  <a:fillRect l="-787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Right Brace 80"/>
          <p:cNvSpPr/>
          <p:nvPr/>
        </p:nvSpPr>
        <p:spPr>
          <a:xfrm rot="16200000">
            <a:off x="4262184" y="3064979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82" name="Rectangle 81"/>
          <p:cNvSpPr/>
          <p:nvPr/>
        </p:nvSpPr>
        <p:spPr>
          <a:xfrm>
            <a:off x="4081952" y="3361586"/>
            <a:ext cx="958537" cy="232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BPSK</a:t>
            </a:r>
          </a:p>
        </p:txBody>
      </p:sp>
      <p:sp>
        <p:nvSpPr>
          <p:cNvPr id="83" name="Rectangle 82"/>
          <p:cNvSpPr/>
          <p:nvPr/>
        </p:nvSpPr>
        <p:spPr>
          <a:xfrm>
            <a:off x="911326" y="2720882"/>
            <a:ext cx="1442930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84" name="Rectangle 83"/>
          <p:cNvSpPr/>
          <p:nvPr/>
        </p:nvSpPr>
        <p:spPr>
          <a:xfrm>
            <a:off x="2354256" y="2720882"/>
            <a:ext cx="144113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85" name="Rectangle 84"/>
          <p:cNvSpPr/>
          <p:nvPr/>
        </p:nvSpPr>
        <p:spPr>
          <a:xfrm>
            <a:off x="3786382" y="2720880"/>
            <a:ext cx="114160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SIG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1156297" y="3025729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6297" y="3025729"/>
                <a:ext cx="774406" cy="232307"/>
              </a:xfrm>
              <a:prstGeom prst="rect">
                <a:avLst/>
              </a:prstGeom>
              <a:blipFill>
                <a:blip r:embed="rId4"/>
                <a:stretch>
                  <a:fillRect l="-787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2614250" y="3022325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250" y="3022325"/>
                <a:ext cx="774406" cy="232307"/>
              </a:xfrm>
              <a:prstGeom prst="rect">
                <a:avLst/>
              </a:prstGeom>
              <a:blipFill>
                <a:blip r:embed="rId3"/>
                <a:stretch>
                  <a:fillRect l="-787"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3864503" y="3022325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503" y="3022325"/>
                <a:ext cx="774406" cy="232307"/>
              </a:xfrm>
              <a:prstGeom prst="rect">
                <a:avLst/>
              </a:prstGeom>
              <a:blipFill>
                <a:blip r:embed="rId7"/>
                <a:stretch>
                  <a:fillRect l="-787"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Rectangle 88"/>
          <p:cNvSpPr/>
          <p:nvPr/>
        </p:nvSpPr>
        <p:spPr>
          <a:xfrm>
            <a:off x="4919215" y="2720880"/>
            <a:ext cx="1141607" cy="3136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HT SIG 1</a:t>
            </a:r>
          </a:p>
        </p:txBody>
      </p:sp>
      <p:sp>
        <p:nvSpPr>
          <p:cNvPr id="90" name="Rectangle 89"/>
          <p:cNvSpPr/>
          <p:nvPr/>
        </p:nvSpPr>
        <p:spPr>
          <a:xfrm>
            <a:off x="6060821" y="2720880"/>
            <a:ext cx="1141607" cy="3136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HT SIG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5044070" y="3022325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4070" y="3022325"/>
                <a:ext cx="774406" cy="232307"/>
              </a:xfrm>
              <a:prstGeom prst="rect">
                <a:avLst/>
              </a:prstGeom>
              <a:blipFill>
                <a:blip r:embed="rId8"/>
                <a:stretch>
                  <a:fillRect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6154617" y="3022325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4617" y="3022325"/>
                <a:ext cx="774406" cy="232307"/>
              </a:xfrm>
              <a:prstGeom prst="rect">
                <a:avLst/>
              </a:prstGeom>
              <a:blipFill>
                <a:blip r:embed="rId7"/>
                <a:stretch>
                  <a:fillRect l="-787"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Right Brace 92"/>
          <p:cNvSpPr/>
          <p:nvPr/>
        </p:nvSpPr>
        <p:spPr>
          <a:xfrm rot="16200000">
            <a:off x="5973923" y="1503881"/>
            <a:ext cx="145068" cy="226515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4" name="Rectangle 93"/>
          <p:cNvSpPr/>
          <p:nvPr/>
        </p:nvSpPr>
        <p:spPr>
          <a:xfrm>
            <a:off x="5571444" y="2387713"/>
            <a:ext cx="1087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Rotated BPSK</a:t>
            </a:r>
          </a:p>
        </p:txBody>
      </p:sp>
      <p:sp>
        <p:nvSpPr>
          <p:cNvPr id="95" name="Right Brace 94"/>
          <p:cNvSpPr/>
          <p:nvPr/>
        </p:nvSpPr>
        <p:spPr>
          <a:xfrm rot="16200000">
            <a:off x="4262184" y="2089068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6" name="Rectangle 95"/>
          <p:cNvSpPr/>
          <p:nvPr/>
        </p:nvSpPr>
        <p:spPr>
          <a:xfrm>
            <a:off x="4081952" y="2385675"/>
            <a:ext cx="958537" cy="232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BPSK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36232" y="2780059"/>
            <a:ext cx="4530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11n:</a:t>
            </a:r>
          </a:p>
        </p:txBody>
      </p:sp>
      <p:sp>
        <p:nvSpPr>
          <p:cNvPr id="98" name="Right Brace 97"/>
          <p:cNvSpPr/>
          <p:nvPr/>
        </p:nvSpPr>
        <p:spPr>
          <a:xfrm rot="16200000">
            <a:off x="5395693" y="3057084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99" name="Rectangle 98"/>
          <p:cNvSpPr/>
          <p:nvPr/>
        </p:nvSpPr>
        <p:spPr>
          <a:xfrm>
            <a:off x="5248104" y="3353691"/>
            <a:ext cx="567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BPSK</a:t>
            </a:r>
          </a:p>
        </p:txBody>
      </p:sp>
      <p:sp>
        <p:nvSpPr>
          <p:cNvPr id="100" name="Right Brace 99"/>
          <p:cNvSpPr/>
          <p:nvPr/>
        </p:nvSpPr>
        <p:spPr>
          <a:xfrm rot="16200000">
            <a:off x="6555557" y="3057084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01" name="Rectangle 100"/>
          <p:cNvSpPr/>
          <p:nvPr/>
        </p:nvSpPr>
        <p:spPr>
          <a:xfrm>
            <a:off x="5235107" y="1896705"/>
            <a:ext cx="784046" cy="3191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4909847" y="1896705"/>
            <a:ext cx="316552" cy="3191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CP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6341464" y="1896705"/>
            <a:ext cx="844318" cy="3191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6024913" y="1896705"/>
            <a:ext cx="316552" cy="31918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CP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44248" y="1939838"/>
            <a:ext cx="4450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11a:</a:t>
            </a:r>
          </a:p>
        </p:txBody>
      </p:sp>
      <p:sp>
        <p:nvSpPr>
          <p:cNvPr id="107" name="Right Brace 106"/>
          <p:cNvSpPr/>
          <p:nvPr/>
        </p:nvSpPr>
        <p:spPr>
          <a:xfrm rot="16200000">
            <a:off x="4285085" y="1269058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08" name="Rectangle 107"/>
          <p:cNvSpPr/>
          <p:nvPr/>
        </p:nvSpPr>
        <p:spPr>
          <a:xfrm>
            <a:off x="4081952" y="1565665"/>
            <a:ext cx="958537" cy="232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BPSK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6118727" y="3354292"/>
            <a:ext cx="108715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Rotated BPSK</a:t>
            </a:r>
          </a:p>
        </p:txBody>
      </p:sp>
      <p:sp>
        <p:nvSpPr>
          <p:cNvPr id="110" name="Right Brace 109"/>
          <p:cNvSpPr/>
          <p:nvPr/>
        </p:nvSpPr>
        <p:spPr>
          <a:xfrm rot="16200000">
            <a:off x="5395694" y="1269058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1" name="Rectangle 110"/>
          <p:cNvSpPr/>
          <p:nvPr/>
        </p:nvSpPr>
        <p:spPr>
          <a:xfrm>
            <a:off x="5153944" y="1565665"/>
            <a:ext cx="729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M-QAM</a:t>
            </a:r>
          </a:p>
        </p:txBody>
      </p:sp>
      <p:sp>
        <p:nvSpPr>
          <p:cNvPr id="112" name="Right Brace 111"/>
          <p:cNvSpPr/>
          <p:nvPr/>
        </p:nvSpPr>
        <p:spPr>
          <a:xfrm rot="16200000">
            <a:off x="6537181" y="1258912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13" name="Rectangle 112"/>
          <p:cNvSpPr/>
          <p:nvPr/>
        </p:nvSpPr>
        <p:spPr>
          <a:xfrm>
            <a:off x="6295431" y="1555519"/>
            <a:ext cx="72968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M-QAM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902313" y="4681840"/>
            <a:ext cx="1442930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2345243" y="4681840"/>
            <a:ext cx="144113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116" name="Rectangle 115"/>
          <p:cNvSpPr/>
          <p:nvPr/>
        </p:nvSpPr>
        <p:spPr>
          <a:xfrm>
            <a:off x="3777368" y="4681838"/>
            <a:ext cx="114160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4910201" y="4681838"/>
            <a:ext cx="1170978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RL-SIG</a:t>
            </a:r>
          </a:p>
        </p:txBody>
      </p:sp>
      <p:sp>
        <p:nvSpPr>
          <p:cNvPr id="118" name="Rectangle 117"/>
          <p:cNvSpPr/>
          <p:nvPr/>
        </p:nvSpPr>
        <p:spPr>
          <a:xfrm>
            <a:off x="6067755" y="4681838"/>
            <a:ext cx="1125660" cy="31369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 eaLnBrk="0" hangingPunct="0"/>
            <a:r>
              <a:rPr lang="en-US" altLang="zh-CN" sz="1050" dirty="0">
                <a:solidFill>
                  <a:schemeClr val="tx1"/>
                </a:solidFill>
              </a:rPr>
              <a:t>HE-SIGA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367303" y="4741018"/>
            <a:ext cx="5220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11ax: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Box 119"/>
              <p:cNvSpPr txBox="1"/>
              <p:nvPr/>
            </p:nvSpPr>
            <p:spPr>
              <a:xfrm>
                <a:off x="1147284" y="4987437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0" name="TextBox 1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7284" y="4987437"/>
                <a:ext cx="774406" cy="232307"/>
              </a:xfrm>
              <a:prstGeom prst="rect">
                <a:avLst/>
              </a:prstGeom>
              <a:blipFill>
                <a:blip r:embed="rId9"/>
                <a:stretch>
                  <a:fillRect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Box 120"/>
              <p:cNvSpPr txBox="1"/>
              <p:nvPr/>
            </p:nvSpPr>
            <p:spPr>
              <a:xfrm>
                <a:off x="2605237" y="4984034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1" name="TextBox 1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5237" y="4984034"/>
                <a:ext cx="774406" cy="232307"/>
              </a:xfrm>
              <a:prstGeom prst="rect">
                <a:avLst/>
              </a:prstGeom>
              <a:blipFill>
                <a:blip r:embed="rId10"/>
                <a:stretch>
                  <a:fillRect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2" name="TextBox 121"/>
              <p:cNvSpPr txBox="1"/>
              <p:nvPr/>
            </p:nvSpPr>
            <p:spPr>
              <a:xfrm>
                <a:off x="3855490" y="4984034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2" name="TextBox 1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5490" y="4984034"/>
                <a:ext cx="774406" cy="232307"/>
              </a:xfrm>
              <a:prstGeom prst="rect">
                <a:avLst/>
              </a:prstGeom>
              <a:blipFill>
                <a:blip r:embed="rId8"/>
                <a:stretch>
                  <a:fillRect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/>
              <p:cNvSpPr txBox="1"/>
              <p:nvPr/>
            </p:nvSpPr>
            <p:spPr>
              <a:xfrm>
                <a:off x="5035056" y="4984034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3" name="TextBox 1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5056" y="4984034"/>
                <a:ext cx="774406" cy="232307"/>
              </a:xfrm>
              <a:prstGeom prst="rect">
                <a:avLst/>
              </a:prstGeom>
              <a:blipFill>
                <a:blip r:embed="rId7"/>
                <a:stretch>
                  <a:fillRect l="-787"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TextBox 123"/>
              <p:cNvSpPr txBox="1"/>
              <p:nvPr/>
            </p:nvSpPr>
            <p:spPr>
              <a:xfrm>
                <a:off x="6145603" y="4984033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4" name="TextBox 1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5603" y="4984033"/>
                <a:ext cx="774406" cy="232307"/>
              </a:xfrm>
              <a:prstGeom prst="rect">
                <a:avLst/>
              </a:prstGeom>
              <a:blipFill>
                <a:blip r:embed="rId8"/>
                <a:stretch>
                  <a:fillRect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5" name="Right Brace 124"/>
          <p:cNvSpPr/>
          <p:nvPr/>
        </p:nvSpPr>
        <p:spPr>
          <a:xfrm rot="16200000">
            <a:off x="4253171" y="4050026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26" name="Rectangle 125"/>
          <p:cNvSpPr/>
          <p:nvPr/>
        </p:nvSpPr>
        <p:spPr>
          <a:xfrm>
            <a:off x="4081952" y="4346634"/>
            <a:ext cx="958537" cy="232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BPSK</a:t>
            </a:r>
          </a:p>
        </p:txBody>
      </p:sp>
      <p:sp>
        <p:nvSpPr>
          <p:cNvPr id="127" name="Right Brace 126"/>
          <p:cNvSpPr/>
          <p:nvPr/>
        </p:nvSpPr>
        <p:spPr>
          <a:xfrm rot="16200000">
            <a:off x="5386679" y="4042131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28" name="Rectangle 127"/>
          <p:cNvSpPr/>
          <p:nvPr/>
        </p:nvSpPr>
        <p:spPr>
          <a:xfrm>
            <a:off x="5239091" y="4338738"/>
            <a:ext cx="567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BPSK</a:t>
            </a:r>
          </a:p>
        </p:txBody>
      </p:sp>
      <p:sp>
        <p:nvSpPr>
          <p:cNvPr id="129" name="Right Brace 128"/>
          <p:cNvSpPr/>
          <p:nvPr/>
        </p:nvSpPr>
        <p:spPr>
          <a:xfrm rot="16200000">
            <a:off x="6546544" y="4042131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30" name="Rectangle 129"/>
          <p:cNvSpPr/>
          <p:nvPr/>
        </p:nvSpPr>
        <p:spPr>
          <a:xfrm>
            <a:off x="6292945" y="4339339"/>
            <a:ext cx="56778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BPSK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921766" y="5575078"/>
            <a:ext cx="1442930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2364696" y="5575078"/>
            <a:ext cx="144113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3796822" y="5575076"/>
            <a:ext cx="114160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134" name="Rectangle 133"/>
          <p:cNvSpPr/>
          <p:nvPr/>
        </p:nvSpPr>
        <p:spPr>
          <a:xfrm>
            <a:off x="4929654" y="5575076"/>
            <a:ext cx="1157553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BPSK-Mark</a:t>
            </a:r>
          </a:p>
        </p:txBody>
      </p:sp>
      <p:sp>
        <p:nvSpPr>
          <p:cNvPr id="135" name="Rectangle 134"/>
          <p:cNvSpPr/>
          <p:nvPr/>
        </p:nvSpPr>
        <p:spPr>
          <a:xfrm>
            <a:off x="6087208" y="5665404"/>
            <a:ext cx="1125660" cy="133037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4400" eaLnBrk="0" hangingPunct="0"/>
            <a:r>
              <a:rPr lang="en-US" altLang="zh-CN" sz="1050" dirty="0">
                <a:solidFill>
                  <a:schemeClr val="tx1"/>
                </a:solidFill>
              </a:rPr>
              <a:t>SYNC</a:t>
            </a:r>
            <a:endParaRPr lang="zh-CN" altLang="en-US" sz="1050" dirty="0">
              <a:solidFill>
                <a:schemeClr val="tx1"/>
              </a:solidFill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367303" y="5634256"/>
            <a:ext cx="5220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200" dirty="0">
                <a:solidFill>
                  <a:schemeClr val="tx1"/>
                </a:solidFill>
              </a:rPr>
              <a:t>11ba: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7" name="TextBox 136"/>
              <p:cNvSpPr txBox="1"/>
              <p:nvPr/>
            </p:nvSpPr>
            <p:spPr>
              <a:xfrm>
                <a:off x="1166737" y="5880676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7" name="TextBox 1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6737" y="5880676"/>
                <a:ext cx="774406" cy="232307"/>
              </a:xfrm>
              <a:prstGeom prst="rect">
                <a:avLst/>
              </a:prstGeom>
              <a:blipFill>
                <a:blip r:embed="rId10"/>
                <a:stretch>
                  <a:fillRect t="-2632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8" name="TextBox 137"/>
              <p:cNvSpPr txBox="1"/>
              <p:nvPr/>
            </p:nvSpPr>
            <p:spPr>
              <a:xfrm>
                <a:off x="2624690" y="5877272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8" name="TextBox 1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4690" y="5877272"/>
                <a:ext cx="774406" cy="232307"/>
              </a:xfrm>
              <a:prstGeom prst="rect">
                <a:avLst/>
              </a:prstGeom>
              <a:blipFill>
                <a:blip r:embed="rId4"/>
                <a:stretch>
                  <a:fillRect l="-787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3874943" y="5877272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4943" y="5877272"/>
                <a:ext cx="774406" cy="232307"/>
              </a:xfrm>
              <a:prstGeom prst="rect">
                <a:avLst/>
              </a:prstGeom>
              <a:blipFill>
                <a:blip r:embed="rId5"/>
                <a:stretch>
                  <a:fillRect l="-787"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0" name="TextBox 139"/>
              <p:cNvSpPr txBox="1"/>
              <p:nvPr/>
            </p:nvSpPr>
            <p:spPr>
              <a:xfrm>
                <a:off x="5054509" y="5877272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0" name="TextBox 1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4509" y="5877272"/>
                <a:ext cx="774406" cy="232307"/>
              </a:xfrm>
              <a:prstGeom prst="rect">
                <a:avLst/>
              </a:prstGeom>
              <a:blipFill>
                <a:blip r:embed="rId6"/>
                <a:stretch>
                  <a:fillRect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1" name="TextBox 140"/>
              <p:cNvSpPr txBox="1"/>
              <p:nvPr/>
            </p:nvSpPr>
            <p:spPr>
              <a:xfrm>
                <a:off x="6165056" y="5877272"/>
                <a:ext cx="774406" cy="2323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1" name="TextBox 1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5056" y="5877272"/>
                <a:ext cx="774406" cy="232307"/>
              </a:xfrm>
              <a:prstGeom prst="rect">
                <a:avLst/>
              </a:prstGeom>
              <a:blipFill>
                <a:blip r:embed="rId6"/>
                <a:stretch>
                  <a:fillRect b="-394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2" name="Right Brace 141"/>
          <p:cNvSpPr/>
          <p:nvPr/>
        </p:nvSpPr>
        <p:spPr>
          <a:xfrm rot="16200000">
            <a:off x="4272624" y="4943265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43" name="Rectangle 142"/>
          <p:cNvSpPr/>
          <p:nvPr/>
        </p:nvSpPr>
        <p:spPr>
          <a:xfrm>
            <a:off x="4081952" y="5239872"/>
            <a:ext cx="958537" cy="232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BPSK</a:t>
            </a:r>
          </a:p>
        </p:txBody>
      </p:sp>
      <p:sp>
        <p:nvSpPr>
          <p:cNvPr id="144" name="Right Brace 143"/>
          <p:cNvSpPr/>
          <p:nvPr/>
        </p:nvSpPr>
        <p:spPr>
          <a:xfrm rot="16200000">
            <a:off x="6565997" y="4935369"/>
            <a:ext cx="143870" cy="1095476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200"/>
          </a:p>
        </p:txBody>
      </p:sp>
      <p:sp>
        <p:nvSpPr>
          <p:cNvPr id="145" name="Rectangle 144"/>
          <p:cNvSpPr/>
          <p:nvPr/>
        </p:nvSpPr>
        <p:spPr>
          <a:xfrm>
            <a:off x="6374305" y="5232578"/>
            <a:ext cx="871939" cy="2323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OOK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902312" y="1901370"/>
            <a:ext cx="1442930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147" name="Rectangle 146"/>
          <p:cNvSpPr/>
          <p:nvPr/>
        </p:nvSpPr>
        <p:spPr>
          <a:xfrm>
            <a:off x="2345242" y="1901370"/>
            <a:ext cx="144113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148" name="Rectangle 147"/>
          <p:cNvSpPr/>
          <p:nvPr/>
        </p:nvSpPr>
        <p:spPr>
          <a:xfrm>
            <a:off x="3777368" y="1901368"/>
            <a:ext cx="1141607" cy="31369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5" name="Rectangle 4"/>
          <p:cNvSpPr/>
          <p:nvPr/>
        </p:nvSpPr>
        <p:spPr>
          <a:xfrm>
            <a:off x="7460720" y="3676757"/>
            <a:ext cx="11689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LENGTH%3=0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7435072" y="4681838"/>
            <a:ext cx="122020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LENGTH%3!=0</a:t>
            </a:r>
          </a:p>
        </p:txBody>
      </p:sp>
    </p:spTree>
    <p:extLst>
      <p:ext uri="{BB962C8B-B14F-4D97-AF65-F5344CB8AC3E}">
        <p14:creationId xmlns:p14="http://schemas.microsoft.com/office/powerpoint/2010/main" val="889918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Problem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7770813" cy="424958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original purpose of having BPSK-mark is to spoof .11n receivers </a:t>
            </a:r>
            <a:r>
              <a:rPr lang="en-US" u="sng" dirty="0"/>
              <a:t>to treat WUR PPDU as .11a PPDU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recent discussion about the design of BPSK-mark, there has been interests to use it also for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WUR PPDU identifier for future .11 devices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Preventing .11ax devices from threating the WUR PPDU as .11a PPDU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.11ax devices may stop receiving earlier to reduce the power consumption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Providing additional information for future .11 devices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E.g., BSS color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005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Possible Solutions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5583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Sequence-based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Desired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Create identifier for WUR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Low PAPR to minimize nonlinear distortion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Enable orthogonal sequences for passing small amount of information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Encoding-based method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Desired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Create identifier for WUR PPDU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Minimize false detection as other PPDUs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Reduce power consumption for devices with earlier .11 amendments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Exploiting End-of-Wait state of a typical .11ax receiver [2] to avoid spending power in receiving and decoding long &gt; 600usec WUR packet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991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954642"/>
          </a:xfrm>
        </p:spPr>
        <p:txBody>
          <a:bodyPr/>
          <a:lstStyle/>
          <a:p>
            <a:r>
              <a:rPr lang="en-US" dirty="0"/>
              <a:t>Option 1: Specific 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56792"/>
            <a:ext cx="7770813" cy="2970155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One of the </a:t>
            </a:r>
            <a:r>
              <a:rPr lang="en-US" sz="2000" dirty="0">
                <a:solidFill>
                  <a:schemeClr val="tx1"/>
                </a:solidFill>
              </a:rPr>
              <a:t>options is to use a specific sequence for the construction of BPSK-Mark field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Pros: Allow explicit WUR PPDU indication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May allow </a:t>
            </a:r>
            <a:r>
              <a:rPr lang="en-US" sz="1600" dirty="0"/>
              <a:t>reducing power consumption </a:t>
            </a:r>
            <a:r>
              <a:rPr lang="en-US" sz="1600" dirty="0">
                <a:solidFill>
                  <a:schemeClr val="tx1"/>
                </a:solidFill>
              </a:rPr>
              <a:t>for future .11 devices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Can carry certain information by using different sequences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Cons: May not allow </a:t>
            </a:r>
            <a:r>
              <a:rPr lang="en-US" sz="1800" dirty="0"/>
              <a:t>reducing power consumption </a:t>
            </a:r>
            <a:r>
              <a:rPr lang="en-US" sz="1800" dirty="0">
                <a:solidFill>
                  <a:schemeClr val="tx1"/>
                </a:solidFill>
              </a:rPr>
              <a:t>for .11ax devices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11ax RX may process WUR PPDU as an .11a PPDU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The sequence for BPSK Mark is TBD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 BPSK Golay sequence is a good option</a:t>
            </a:r>
            <a:endParaRPr lang="en-US" sz="1600" b="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330024" y="5236860"/>
            <a:ext cx="151670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6" name="Rectangle 5"/>
          <p:cNvSpPr/>
          <p:nvPr/>
        </p:nvSpPr>
        <p:spPr>
          <a:xfrm>
            <a:off x="2846731" y="5236860"/>
            <a:ext cx="1514823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7" name="Rectangle 6"/>
          <p:cNvSpPr/>
          <p:nvPr/>
        </p:nvSpPr>
        <p:spPr>
          <a:xfrm>
            <a:off x="4352081" y="5236857"/>
            <a:ext cx="119997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8" name="Rectangle 7"/>
          <p:cNvSpPr/>
          <p:nvPr/>
        </p:nvSpPr>
        <p:spPr>
          <a:xfrm>
            <a:off x="5542836" y="5236857"/>
            <a:ext cx="1189004" cy="5659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BPSK-Mark</a:t>
            </a:r>
          </a:p>
        </p:txBody>
      </p:sp>
      <p:sp>
        <p:nvSpPr>
          <p:cNvPr id="9" name="Rectangle 8"/>
          <p:cNvSpPr/>
          <p:nvPr/>
        </p:nvSpPr>
        <p:spPr>
          <a:xfrm>
            <a:off x="6733232" y="5399811"/>
            <a:ext cx="1209559" cy="240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0" hangingPunct="0"/>
            <a:r>
              <a:rPr lang="en-US" altLang="zh-CN" sz="1600" dirty="0">
                <a:solidFill>
                  <a:schemeClr val="tx1"/>
                </a:solidFill>
              </a:rPr>
              <a:t>SYNC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3441" y="5350536"/>
            <a:ext cx="735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11ba: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87520" y="5788169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520" y="5788169"/>
                <a:ext cx="763328" cy="434964"/>
              </a:xfrm>
              <a:prstGeom prst="rect">
                <a:avLst/>
              </a:prstGeom>
              <a:blipFill>
                <a:blip r:embed="rId2"/>
                <a:stretch>
                  <a:fillRect l="-3968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20019" y="578202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019" y="5782028"/>
                <a:ext cx="763328" cy="434964"/>
              </a:xfrm>
              <a:prstGeom prst="rect">
                <a:avLst/>
              </a:prstGeom>
              <a:blipFill>
                <a:blip r:embed="rId3"/>
                <a:stretch>
                  <a:fillRect l="-4800" t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34197" y="578202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197" y="5782028"/>
                <a:ext cx="763328" cy="434964"/>
              </a:xfrm>
              <a:prstGeom prst="rect">
                <a:avLst/>
              </a:prstGeom>
              <a:blipFill>
                <a:blip r:embed="rId4"/>
                <a:stretch>
                  <a:fillRect l="-3968" t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74075" y="578202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075" y="5782028"/>
                <a:ext cx="763328" cy="434964"/>
              </a:xfrm>
              <a:prstGeom prst="rect">
                <a:avLst/>
              </a:prstGeom>
              <a:blipFill>
                <a:blip r:embed="rId5"/>
                <a:stretch>
                  <a:fillRect l="-4800" t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27141" y="578202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141" y="5782028"/>
                <a:ext cx="763328" cy="434964"/>
              </a:xfrm>
              <a:prstGeom prst="rect">
                <a:avLst/>
              </a:prstGeom>
              <a:blipFill>
                <a:blip r:embed="rId6"/>
                <a:stretch>
                  <a:fillRect l="-4800" t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Brace 17"/>
          <p:cNvSpPr/>
          <p:nvPr/>
        </p:nvSpPr>
        <p:spPr>
          <a:xfrm rot="16200000">
            <a:off x="5989516" y="4495197"/>
            <a:ext cx="259547" cy="115148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Rectangle 18"/>
          <p:cNvSpPr/>
          <p:nvPr/>
        </p:nvSpPr>
        <p:spPr>
          <a:xfrm>
            <a:off x="4939051" y="4632134"/>
            <a:ext cx="238065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A specific BPSK sequence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36837" y="5302331"/>
            <a:ext cx="541481" cy="434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89102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2: </a:t>
            </a:r>
            <a:r>
              <a:rPr lang="en-US" dirty="0">
                <a:solidFill>
                  <a:schemeClr val="tx1"/>
                </a:solidFill>
              </a:rPr>
              <a:t>RL-SIG and LENGTH%3 = 0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4221"/>
            <a:ext cx="7770813" cy="2346328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option repeats L-SIG where the LENGTH subfield is an integer multiple of 3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dirty="0"/>
              <a:t>Cons: Cannot explicitly indicate WUR PPDU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dirty="0"/>
              <a:t>Cons: May not allow reducing power consumption for .11ax devices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All .11 devices may process it as .11a PPDU, </a:t>
            </a:r>
            <a:r>
              <a:rPr lang="en-US" sz="1600" dirty="0"/>
              <a:t>even for future .11 devices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endParaRPr lang="en-US" sz="16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330024" y="4819610"/>
            <a:ext cx="151670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6" name="Rectangle 5"/>
          <p:cNvSpPr/>
          <p:nvPr/>
        </p:nvSpPr>
        <p:spPr>
          <a:xfrm>
            <a:off x="2846731" y="4819610"/>
            <a:ext cx="1514823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7" name="Rectangle 6"/>
          <p:cNvSpPr/>
          <p:nvPr/>
        </p:nvSpPr>
        <p:spPr>
          <a:xfrm>
            <a:off x="4352081" y="4819607"/>
            <a:ext cx="119997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8" name="Rectangle 7"/>
          <p:cNvSpPr/>
          <p:nvPr/>
        </p:nvSpPr>
        <p:spPr>
          <a:xfrm>
            <a:off x="5542836" y="4819607"/>
            <a:ext cx="1189004" cy="5659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BPSK-Mark</a:t>
            </a:r>
          </a:p>
        </p:txBody>
      </p:sp>
      <p:sp>
        <p:nvSpPr>
          <p:cNvPr id="9" name="Rectangle 8"/>
          <p:cNvSpPr/>
          <p:nvPr/>
        </p:nvSpPr>
        <p:spPr>
          <a:xfrm>
            <a:off x="6733232" y="4982561"/>
            <a:ext cx="1209559" cy="240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0" hangingPunct="0"/>
            <a:r>
              <a:rPr lang="en-US" altLang="zh-CN" sz="1600" dirty="0">
                <a:solidFill>
                  <a:schemeClr val="tx1"/>
                </a:solidFill>
              </a:rPr>
              <a:t>SYNC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3441" y="4933286"/>
            <a:ext cx="735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11ba: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87520" y="5370919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520" y="5370919"/>
                <a:ext cx="763328" cy="434964"/>
              </a:xfrm>
              <a:prstGeom prst="rect">
                <a:avLst/>
              </a:prstGeom>
              <a:blipFill>
                <a:blip r:embed="rId2"/>
                <a:stretch>
                  <a:fillRect l="-3968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20019" y="536477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019" y="5364778"/>
                <a:ext cx="763328" cy="434964"/>
              </a:xfrm>
              <a:prstGeom prst="rect">
                <a:avLst/>
              </a:prstGeom>
              <a:blipFill>
                <a:blip r:embed="rId3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34197" y="536477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197" y="5364778"/>
                <a:ext cx="763328" cy="434964"/>
              </a:xfrm>
              <a:prstGeom prst="rect">
                <a:avLst/>
              </a:prstGeom>
              <a:blipFill>
                <a:blip r:embed="rId4"/>
                <a:stretch>
                  <a:fillRect l="-3968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74075" y="536477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075" y="5364778"/>
                <a:ext cx="763328" cy="434964"/>
              </a:xfrm>
              <a:prstGeom prst="rect">
                <a:avLst/>
              </a:prstGeom>
              <a:blipFill>
                <a:blip r:embed="rId5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27141" y="536477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141" y="5364778"/>
                <a:ext cx="763328" cy="434964"/>
              </a:xfrm>
              <a:prstGeom prst="rect">
                <a:avLst/>
              </a:prstGeom>
              <a:blipFill>
                <a:blip r:embed="rId6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Brace 17"/>
          <p:cNvSpPr/>
          <p:nvPr/>
        </p:nvSpPr>
        <p:spPr>
          <a:xfrm rot="16200000">
            <a:off x="5989516" y="4077947"/>
            <a:ext cx="259547" cy="115148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Rectangle 18"/>
          <p:cNvSpPr/>
          <p:nvPr/>
        </p:nvSpPr>
        <p:spPr>
          <a:xfrm>
            <a:off x="4939051" y="4214884"/>
            <a:ext cx="26564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RL-SIG and LENGTH%3 = 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36837" y="4885081"/>
            <a:ext cx="541481" cy="434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756640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 Receiver Procedure (D3.0)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584326"/>
            <a:ext cx="7770814" cy="3500858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A typical .11ax RX applies </a:t>
            </a:r>
            <a:r>
              <a:rPr lang="en-US" sz="2000" dirty="0">
                <a:solidFill>
                  <a:schemeClr val="tx1"/>
                </a:solidFill>
              </a:rPr>
              <a:t>hieratical detection: 1) Repetition, 2) LENGTH%3 != 0. If the detection fails, it goes back to legacy modes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WUR PPDU with RL-SIG and LENGTH%3 = 0 may still be treated as .11a PPDU</a:t>
            </a:r>
          </a:p>
          <a:p>
            <a:pPr lvl="1" algn="just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grpSp>
        <p:nvGrpSpPr>
          <p:cNvPr id="36" name="Group 35"/>
          <p:cNvGrpSpPr/>
          <p:nvPr/>
        </p:nvGrpSpPr>
        <p:grpSpPr>
          <a:xfrm>
            <a:off x="2053022" y="2996952"/>
            <a:ext cx="5112568" cy="3168352"/>
            <a:chOff x="1979712" y="2996952"/>
            <a:chExt cx="4248472" cy="2520006"/>
          </a:xfrm>
        </p:grpSpPr>
        <p:pic>
          <p:nvPicPr>
            <p:cNvPr id="30" name="Picture 29"/>
            <p:cNvPicPr>
              <a:picLocks noChangeAspect="1"/>
            </p:cNvPicPr>
            <p:nvPr/>
          </p:nvPicPr>
          <p:blipFill rotWithShape="1">
            <a:blip r:embed="rId2"/>
            <a:srcRect r="7771" b="46201"/>
            <a:stretch/>
          </p:blipFill>
          <p:spPr>
            <a:xfrm>
              <a:off x="1979712" y="2996952"/>
              <a:ext cx="4248472" cy="2520006"/>
            </a:xfrm>
            <a:prstGeom prst="rect">
              <a:avLst/>
            </a:prstGeom>
          </p:spPr>
        </p:pic>
        <p:cxnSp>
          <p:nvCxnSpPr>
            <p:cNvPr id="21" name="Straight Connector 20"/>
            <p:cNvCxnSpPr/>
            <p:nvPr/>
          </p:nvCxnSpPr>
          <p:spPr bwMode="auto">
            <a:xfrm>
              <a:off x="3991864" y="3569681"/>
              <a:ext cx="881063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3963455" y="4903841"/>
              <a:ext cx="585212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 flipV="1">
              <a:off x="4538897" y="3765697"/>
              <a:ext cx="0" cy="1138144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/>
            <p:nvPr/>
          </p:nvCxnSpPr>
          <p:spPr bwMode="auto">
            <a:xfrm>
              <a:off x="4538897" y="3780937"/>
              <a:ext cx="350419" cy="0"/>
            </a:xfrm>
            <a:prstGeom prst="line">
              <a:avLst/>
            </a:prstGeom>
            <a:solidFill>
              <a:srgbClr val="00B8FF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  <p:sp>
        <p:nvSpPr>
          <p:cNvPr id="37" name="TextBox 36"/>
          <p:cNvSpPr txBox="1"/>
          <p:nvPr/>
        </p:nvSpPr>
        <p:spPr>
          <a:xfrm>
            <a:off x="3011615" y="6165304"/>
            <a:ext cx="31996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Receiver procedure given in [2] for .11ax </a:t>
            </a:r>
          </a:p>
        </p:txBody>
      </p:sp>
    </p:spTree>
    <p:extLst>
      <p:ext uri="{BB962C8B-B14F-4D97-AF65-F5344CB8AC3E}">
        <p14:creationId xmlns:p14="http://schemas.microsoft.com/office/powerpoint/2010/main" val="2072630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3: Negative </a:t>
            </a:r>
            <a:r>
              <a:rPr lang="en-US" dirty="0">
                <a:solidFill>
                  <a:schemeClr val="tx1"/>
                </a:solidFill>
              </a:rPr>
              <a:t>RL-SIG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4221"/>
            <a:ext cx="7770813" cy="2346328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000" dirty="0"/>
              <a:t>This option uses negative of L-SIG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dirty="0"/>
              <a:t>Pros: Future .11 devices can differentiate 11ax PPDU from WUR PPDU by searching negative or positive RL-SIG </a:t>
            </a:r>
          </a:p>
          <a:p>
            <a:pPr marL="800100" lvl="1" indent="-342900" algn="just" fontAlgn="t">
              <a:buFont typeface="Arial" panose="020B0604020202020204" pitchFamily="34" charset="0"/>
              <a:buChar char="•"/>
            </a:pPr>
            <a:r>
              <a:rPr lang="en-US" sz="1800" dirty="0"/>
              <a:t>Cons: May not allow reducing power consumption for .11ax devices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All previous .11 devices may process it as .11a PPDU, </a:t>
            </a:r>
          </a:p>
          <a:p>
            <a:pPr marL="1200150" lvl="2" indent="-342900" algn="just" fontAlgn="t">
              <a:buFont typeface="Arial" panose="020B0604020202020204" pitchFamily="34" charset="0"/>
              <a:buChar char="•"/>
            </a:pPr>
            <a:endParaRPr lang="en-US" sz="1600" dirty="0"/>
          </a:p>
          <a:p>
            <a:pPr algn="just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1330024" y="4819610"/>
            <a:ext cx="151670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STF</a:t>
            </a:r>
          </a:p>
        </p:txBody>
      </p:sp>
      <p:sp>
        <p:nvSpPr>
          <p:cNvPr id="6" name="Rectangle 5"/>
          <p:cNvSpPr/>
          <p:nvPr/>
        </p:nvSpPr>
        <p:spPr>
          <a:xfrm>
            <a:off x="2846731" y="4819610"/>
            <a:ext cx="1514823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LTF</a:t>
            </a:r>
          </a:p>
        </p:txBody>
      </p:sp>
      <p:sp>
        <p:nvSpPr>
          <p:cNvPr id="7" name="Rectangle 6"/>
          <p:cNvSpPr/>
          <p:nvPr/>
        </p:nvSpPr>
        <p:spPr>
          <a:xfrm>
            <a:off x="4352081" y="4819607"/>
            <a:ext cx="1199977" cy="56591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Legacy SIG</a:t>
            </a:r>
          </a:p>
        </p:txBody>
      </p:sp>
      <p:sp>
        <p:nvSpPr>
          <p:cNvPr id="8" name="Rectangle 7"/>
          <p:cNvSpPr/>
          <p:nvPr/>
        </p:nvSpPr>
        <p:spPr>
          <a:xfrm>
            <a:off x="5542836" y="4819607"/>
            <a:ext cx="1189004" cy="5659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BPSK-Mark</a:t>
            </a:r>
          </a:p>
        </p:txBody>
      </p:sp>
      <p:sp>
        <p:nvSpPr>
          <p:cNvPr id="9" name="Rectangle 8"/>
          <p:cNvSpPr/>
          <p:nvPr/>
        </p:nvSpPr>
        <p:spPr>
          <a:xfrm>
            <a:off x="6733232" y="4982561"/>
            <a:ext cx="1209559" cy="24000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 eaLnBrk="0" hangingPunct="0"/>
            <a:r>
              <a:rPr lang="en-US" altLang="zh-CN" sz="1600" dirty="0">
                <a:solidFill>
                  <a:schemeClr val="tx1"/>
                </a:solidFill>
              </a:rPr>
              <a:t>SYNC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3441" y="4933286"/>
            <a:ext cx="7358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11ba: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87520" y="5370919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7520" y="5370919"/>
                <a:ext cx="763328" cy="434964"/>
              </a:xfrm>
              <a:prstGeom prst="rect">
                <a:avLst/>
              </a:prstGeom>
              <a:blipFill>
                <a:blip r:embed="rId2"/>
                <a:stretch>
                  <a:fillRect l="-3968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120019" y="536477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8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0019" y="5364778"/>
                <a:ext cx="763328" cy="434964"/>
              </a:xfrm>
              <a:prstGeom prst="rect">
                <a:avLst/>
              </a:prstGeom>
              <a:blipFill>
                <a:blip r:embed="rId3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434197" y="536477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197" y="5364778"/>
                <a:ext cx="763328" cy="434964"/>
              </a:xfrm>
              <a:prstGeom prst="rect">
                <a:avLst/>
              </a:prstGeom>
              <a:blipFill>
                <a:blip r:embed="rId4"/>
                <a:stretch>
                  <a:fillRect l="-3968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674075" y="536477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4075" y="5364778"/>
                <a:ext cx="763328" cy="434964"/>
              </a:xfrm>
              <a:prstGeom prst="rect">
                <a:avLst/>
              </a:prstGeom>
              <a:blipFill>
                <a:blip r:embed="rId5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027141" y="5364778"/>
                <a:ext cx="763328" cy="434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chemeClr val="tx1"/>
                    </a:solidFill>
                  </a:rPr>
                  <a:t>4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7141" y="5364778"/>
                <a:ext cx="763328" cy="434964"/>
              </a:xfrm>
              <a:prstGeom prst="rect">
                <a:avLst/>
              </a:prstGeom>
              <a:blipFill>
                <a:blip r:embed="rId6"/>
                <a:stretch>
                  <a:fillRect l="-4800" t="-42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ight Brace 17"/>
          <p:cNvSpPr/>
          <p:nvPr/>
        </p:nvSpPr>
        <p:spPr>
          <a:xfrm rot="16200000">
            <a:off x="5989516" y="4077947"/>
            <a:ext cx="259547" cy="115148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9" name="Rectangle 18"/>
          <p:cNvSpPr/>
          <p:nvPr/>
        </p:nvSpPr>
        <p:spPr>
          <a:xfrm>
            <a:off x="5667020" y="4214884"/>
            <a:ext cx="9140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-RL-SIG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36837" y="4885081"/>
            <a:ext cx="541481" cy="4349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35601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sz="1400"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Throughput_Analysis_Draft.potx [Last saved by user]" id="{03791ABE-4CE4-4A8E-AF4B-40E6C4519A30}" vid="{A266FB23-DF4D-47E7-8213-0EAA9B38B96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5381FC1-741B-44F5-A7D5-1E0C5992DB77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2236587-78F6-4167-A05A-F0F8DDBCD25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72EDF9-B513-41F5-A248-940A16403C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1329</Words>
  <Application>Microsoft Office PowerPoint</Application>
  <PresentationFormat>On-screen Show (4:3)</PresentationFormat>
  <Paragraphs>277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 Unicode MS</vt:lpstr>
      <vt:lpstr>MS Gothic</vt:lpstr>
      <vt:lpstr>Arial</vt:lpstr>
      <vt:lpstr>Calibri</vt:lpstr>
      <vt:lpstr>Cambria Math</vt:lpstr>
      <vt:lpstr>Times New Roman</vt:lpstr>
      <vt:lpstr>Wingdings</vt:lpstr>
      <vt:lpstr>Office Theme</vt:lpstr>
      <vt:lpstr>Document</vt:lpstr>
      <vt:lpstr>A comparison of BPSK-Mark Options</vt:lpstr>
      <vt:lpstr>Introduction</vt:lpstr>
      <vt:lpstr>Recap: Several .11 PPDUs (First 28 μs)</vt:lpstr>
      <vt:lpstr>Problem Statement</vt:lpstr>
      <vt:lpstr>Possible Solutions</vt:lpstr>
      <vt:lpstr>Option 1: Specific Sequence</vt:lpstr>
      <vt:lpstr>Option 2: RL-SIG and LENGTH%3 = 0 </vt:lpstr>
      <vt:lpstr>11ax Receiver Procedure (D3.0)</vt:lpstr>
      <vt:lpstr>Option 3: Negative RL-SIG</vt:lpstr>
      <vt:lpstr>Option 4: RL-SIG and LENGTH%3 != 0 </vt:lpstr>
      <vt:lpstr>11ax Receiver Procedure (D3.0)</vt:lpstr>
      <vt:lpstr>Option 5: A New Coded Field Different than L-SIG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2016-11-04T22:18:56Z</dcterms:created>
  <dcterms:modified xsi:type="dcterms:W3CDTF">2018-07-09T18:07:02Z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