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2" r:id="rId2"/>
    <p:sldId id="301" r:id="rId3"/>
    <p:sldId id="281" r:id="rId4"/>
    <p:sldId id="282" r:id="rId5"/>
    <p:sldId id="285" r:id="rId6"/>
    <p:sldId id="283" r:id="rId7"/>
    <p:sldId id="286" r:id="rId8"/>
    <p:sldId id="287" r:id="rId9"/>
    <p:sldId id="290" r:id="rId10"/>
    <p:sldId id="291" r:id="rId11"/>
    <p:sldId id="293" r:id="rId12"/>
    <p:sldId id="299" r:id="rId13"/>
    <p:sldId id="300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m Torab" initials="PT" lastIdx="2" clrIdx="0">
    <p:extLst>
      <p:ext uri="{19B8F6BF-5375-455C-9EA6-DF929625EA0E}">
        <p15:presenceInfo xmlns:p15="http://schemas.microsoft.com/office/powerpoint/2012/main" userId="6674092a-861a-4eb3-a43c-032eeb640422" providerId="Windows Live"/>
      </p:ext>
    </p:extLst>
  </p:cmAuthor>
  <p:cmAuthor id="2" name="Grigat.Michael" initials="G" lastIdx="9" clrIdx="1">
    <p:extLst>
      <p:ext uri="{19B8F6BF-5375-455C-9EA6-DF929625EA0E}">
        <p15:presenceInfo xmlns:p15="http://schemas.microsoft.com/office/powerpoint/2012/main" userId="S-1-5-21-3919226555-1731211171-992438848-34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4"/>
    <p:restoredTop sz="96494" autoAdjust="0"/>
  </p:normalViewPr>
  <p:slideViewPr>
    <p:cSldViewPr snapToGrid="0" snapToObjects="1">
      <p:cViewPr varScale="1">
        <p:scale>
          <a:sx n="88" d="100"/>
          <a:sy n="88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6095-1C8A-40EB-BA75-57A8FCF336EF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A995B-B0BA-4F71-85D7-5E7B284C1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88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362BF-5417-6849-9EB6-A55ABBF02A21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A0EE5-3FE5-8C45-A502-A62D901BF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0881-2D54-7B43-905D-3111D3A95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5077884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759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6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2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94360"/>
            <a:ext cx="10515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2018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60"/>
            <a:ext cx="10515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32320" y="6537960"/>
            <a:ext cx="429768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11957" y="6537960"/>
            <a:ext cx="107076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397B0CF7-8FC0-1746-A061-925D73E1C817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396" y="5943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537960"/>
            <a:ext cx="71814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5379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1" name="Rectangle 3"/>
          <p:cNvSpPr txBox="1">
            <a:spLocks noChangeArrowheads="1"/>
          </p:cNvSpPr>
          <p:nvPr userDrawn="1"/>
        </p:nvSpPr>
        <p:spPr bwMode="auto">
          <a:xfrm>
            <a:off x="7772396" y="364172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+mn-lt"/>
                <a:ea typeface="+mn-ea"/>
                <a:cs typeface="Arial Unicode M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doc.: IEEE 802.11-18/1150-r1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6570"/>
            <a:ext cx="10363200" cy="1470025"/>
          </a:xfrm>
        </p:spPr>
        <p:txBody>
          <a:bodyPr/>
          <a:lstStyle/>
          <a:p>
            <a:r>
              <a:rPr lang="en-US" dirty="0" smtClean="0"/>
              <a:t>Framework for enhancing DN-SRD co-existence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7132320" y="6537960"/>
            <a:ext cx="4297680" cy="228600"/>
          </a:xfrm>
        </p:spPr>
        <p:txBody>
          <a:bodyPr/>
          <a:lstStyle/>
          <a:p>
            <a:r>
              <a:rPr lang="da-DK" smtClean="0"/>
              <a:t>Aditya V. Padaki et 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11957" y="6537960"/>
            <a:ext cx="1070768" cy="228600"/>
          </a:xfrm>
        </p:spPr>
        <p:txBody>
          <a:bodyPr/>
          <a:lstStyle/>
          <a:p>
            <a:fld id="{E7098A24-1AEE-5640-A321-184094239E4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>
          <a:xfrm>
            <a:off x="912285" y="365760"/>
            <a:ext cx="3657600" cy="228600"/>
          </a:xfrm>
        </p:spPr>
        <p:txBody>
          <a:bodyPr/>
          <a:lstStyle/>
          <a:p>
            <a:r>
              <a:rPr lang="en-US" smtClean="0"/>
              <a:t>September 2018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878BD82-794B-E54D-86A1-620671398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179168"/>
              </p:ext>
            </p:extLst>
          </p:nvPr>
        </p:nvGraphicFramePr>
        <p:xfrm>
          <a:off x="1540954" y="3740277"/>
          <a:ext cx="9110091" cy="15240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04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6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Aditya V. Padaki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Samsung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1301 E. Lookout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Dr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Richardson, TX 75082.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a.padaki@samsung.com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Jianhua Mo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jianhua.m@samsung.com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478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Boon Loong 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b.ng@samsung.com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Charlie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Zhang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jianzhong.z@samsung.com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72C43BB7-5FF4-46A1-8496-FFA2A22F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799" y="2466594"/>
            <a:ext cx="7772400" cy="7338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2pPr>
            <a:lvl3pPr marL="685800" indent="0" algn="ctr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 sz="1400">
                <a:solidFill>
                  <a:srgbClr val="000000"/>
                </a:solidFill>
                <a:latin typeface="+mn-lt"/>
                <a:ea typeface="+mn-ea"/>
              </a:defRPr>
            </a:lvl3pPr>
            <a:lvl4pPr marL="10287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3716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7145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0574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4003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7432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</a:t>
            </a:r>
            <a:r>
              <a:rPr lang="en-US" altLang="en-US" sz="2000" b="0" kern="0" dirty="0" smtClean="0"/>
              <a:t>September 2018</a:t>
            </a:r>
          </a:p>
          <a:p>
            <a:r>
              <a:rPr lang="en-US" altLang="en-US" kern="0" dirty="0"/>
              <a:t>DCN:</a:t>
            </a:r>
            <a:r>
              <a:rPr lang="en-US" altLang="en-US" b="0" kern="0" dirty="0"/>
              <a:t> </a:t>
            </a:r>
            <a:r>
              <a:rPr lang="en-US" altLang="en-US" b="0" kern="0" dirty="0" smtClean="0"/>
              <a:t>11-18-1150-01-00ay </a:t>
            </a:r>
            <a:endParaRPr lang="en-US" altLang="en-US" b="0" kern="0" dirty="0"/>
          </a:p>
        </p:txBody>
      </p:sp>
    </p:spTree>
    <p:extLst>
      <p:ext uri="{BB962C8B-B14F-4D97-AF65-F5344CB8AC3E}">
        <p14:creationId xmlns:p14="http://schemas.microsoft.com/office/powerpoint/2010/main" val="29880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Example:</a:t>
                </a:r>
                <a:r>
                  <a:rPr lang="en-US" dirty="0" smtClean="0"/>
                  <a:t> Consider preamble length 64 bits (less than half of control frame preamble length) and </a:t>
                </a:r>
                <a:r>
                  <a:rPr lang="en-US" dirty="0"/>
                  <a:t>144 bits (control frame preamble </a:t>
                </a:r>
                <a:r>
                  <a:rPr lang="en-US" dirty="0" smtClean="0"/>
                  <a:t>length)</a:t>
                </a:r>
              </a:p>
              <a:p>
                <a:r>
                  <a:rPr lang="en-US" dirty="0" smtClean="0"/>
                  <a:t>What preamble SNR is required at DN for matched filter detection?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𝑓𝑎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energy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signal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proportional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preamble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length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Preamble Detection at DN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2952" r="8741" b="857"/>
          <a:stretch/>
        </p:blipFill>
        <p:spPr>
          <a:xfrm>
            <a:off x="1887568" y="3546566"/>
            <a:ext cx="4013116" cy="2945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3143" r="8741" b="1143"/>
          <a:stretch/>
        </p:blipFill>
        <p:spPr>
          <a:xfrm>
            <a:off x="6221245" y="3546566"/>
            <a:ext cx="4033082" cy="29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false alarm rate of 0.01%, the CDF of receive SNR is as shown</a:t>
            </a:r>
          </a:p>
          <a:p>
            <a:pPr lvl="1"/>
            <a:r>
              <a:rPr lang="en-US" dirty="0" smtClean="0"/>
              <a:t>Even with 23 </a:t>
            </a:r>
            <a:r>
              <a:rPr lang="en-US" dirty="0" err="1" smtClean="0"/>
              <a:t>dBm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EIRP of SRD, preamble (of 64 bits) is detected 75% of the time</a:t>
            </a:r>
            <a:endParaRPr lang="en-US" dirty="0"/>
          </a:p>
          <a:p>
            <a:r>
              <a:rPr lang="en-US" dirty="0" smtClean="0"/>
              <a:t>SRD had random location, directivity w.r.t DN</a:t>
            </a:r>
          </a:p>
          <a:p>
            <a:r>
              <a:rPr lang="en-US" dirty="0" smtClean="0"/>
              <a:t>Shows DN can successfully detect the presence of SRD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Preamble SNR CDF at DN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r="4537"/>
          <a:stretch/>
        </p:blipFill>
        <p:spPr>
          <a:xfrm>
            <a:off x="1405408" y="3231637"/>
            <a:ext cx="6328954" cy="3276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25702" y="4950823"/>
                <a:ext cx="343876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DN Height=6m</a:t>
                </a:r>
              </a:p>
              <a:p>
                <a:r>
                  <a:rPr lang="en-US" dirty="0" smtClean="0"/>
                  <a:t>Inter DN Distance=200m</a:t>
                </a:r>
              </a:p>
              <a:p>
                <a:r>
                  <a:rPr lang="en-US" dirty="0" smtClean="0"/>
                  <a:t>Grid: </a:t>
                </a:r>
                <a:r>
                  <a:rPr lang="en-US" sz="1600" i="1" dirty="0">
                    <a:latin typeface="+mj-lt"/>
                  </a:rPr>
                  <a:t>x</a:t>
                </a:r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>
                    <a:latin typeface="+mj-lt"/>
                  </a:rPr>
                  <a:t> [1,200]; </a:t>
                </a:r>
                <a:r>
                  <a:rPr lang="en-US" sz="1600" i="1" dirty="0">
                    <a:latin typeface="+mj-lt"/>
                  </a:rPr>
                  <a:t>y 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>
                    <a:latin typeface="+mj-lt"/>
                  </a:rPr>
                  <a:t> [–5,5] , </a:t>
                </a:r>
                <a:r>
                  <a:rPr lang="en-US" sz="1600" i="1" dirty="0">
                    <a:latin typeface="+mj-lt"/>
                  </a:rPr>
                  <a:t>z 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>
                    <a:latin typeface="+mj-lt"/>
                  </a:rPr>
                  <a:t> [0,6]</a:t>
                </a:r>
                <a:endParaRPr lang="en-US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702" y="4950823"/>
                <a:ext cx="3438762" cy="923330"/>
              </a:xfrm>
              <a:prstGeom prst="rect">
                <a:avLst/>
              </a:prstGeom>
              <a:blipFill>
                <a:blip r:embed="rId3"/>
                <a:stretch>
                  <a:fillRect l="-1596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117" y="3563622"/>
            <a:ext cx="2409933" cy="11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conditions under which SRD reports that it is being blocked are important issues for further study/discussion</a:t>
                </a:r>
              </a:p>
              <a:p>
                <a:r>
                  <a:rPr lang="en-US" dirty="0" smtClean="0"/>
                  <a:t>Examples conditions in concept include:</a:t>
                </a:r>
              </a:p>
              <a:p>
                <a:pPr lvl="1"/>
                <a:r>
                  <a:rPr lang="en-US" dirty="0" smtClean="0"/>
                  <a:t>Pre-Condition: SRD </a:t>
                </a:r>
                <a:r>
                  <a:rPr lang="en-US" dirty="0" smtClean="0"/>
                  <a:t>ascertains DN operation in the vicinity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SRD unable to access channel even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consecutive channel access trials</a:t>
                </a:r>
              </a:p>
              <a:p>
                <a:pPr lvl="1"/>
                <a:r>
                  <a:rPr lang="en-US" dirty="0" smtClean="0"/>
                  <a:t>‘Repeated’ failures to receive ACK or CTS</a:t>
                </a:r>
              </a:p>
              <a:p>
                <a:pPr lvl="2"/>
                <a:r>
                  <a:rPr lang="en-US" dirty="0" smtClean="0"/>
                  <a:t>‘Repeated’ has to be defined precisely</a:t>
                </a:r>
              </a:p>
              <a:p>
                <a:r>
                  <a:rPr lang="en-US" dirty="0" smtClean="0"/>
                  <a:t>How frequently will SRD report (send the preamble or report in ESE)? </a:t>
                </a:r>
              </a:p>
              <a:p>
                <a:pPr lvl="1"/>
                <a:r>
                  <a:rPr lang="en-US" dirty="0" smtClean="0"/>
                  <a:t>Option 1: Once </a:t>
                </a:r>
                <a:r>
                  <a:rPr lang="en-US" dirty="0"/>
                  <a:t>SRD reports, </a:t>
                </a:r>
                <a:r>
                  <a:rPr lang="en-US" dirty="0" smtClean="0"/>
                  <a:t>waiting period will get reset</a:t>
                </a:r>
              </a:p>
              <a:p>
                <a:pPr lvl="2"/>
                <a:r>
                  <a:rPr lang="en-US" b="0" dirty="0" smtClean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 smtClean="0"/>
                  <a:t> consecutive channel access trials </a:t>
                </a:r>
                <a:r>
                  <a:rPr lang="en-US" dirty="0" smtClean="0">
                    <a:sym typeface="Wingdings" panose="05000000000000000000" pitchFamily="2" charset="2"/>
                  </a:rPr>
                  <a:t> Report 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consecutive channel access </a:t>
                </a:r>
                <a:r>
                  <a:rPr lang="en-US" dirty="0" smtClean="0"/>
                  <a:t>trials</a:t>
                </a:r>
              </a:p>
              <a:p>
                <a:pPr lvl="1"/>
                <a:r>
                  <a:rPr lang="en-US" dirty="0" smtClean="0"/>
                  <a:t>Option 2: Once SRD reports, waiting period reduces</a:t>
                </a:r>
              </a:p>
              <a:p>
                <a:pPr lvl="2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consecutive channel access trials </a:t>
                </a:r>
                <a:r>
                  <a:rPr lang="en-US" dirty="0">
                    <a:sym typeface="Wingdings" panose="05000000000000000000" pitchFamily="2" charset="2"/>
                  </a:rPr>
                  <a:t> Report 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consecutive channel access trials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SRD to Report Blockage (for further study)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2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Example</a:t>
            </a:r>
            <a:r>
              <a:rPr lang="en-US" dirty="0" smtClean="0"/>
              <a:t> (optional) DN actions upon receiving reports from SRD</a:t>
            </a:r>
          </a:p>
          <a:p>
            <a:pPr lvl="1"/>
            <a:r>
              <a:rPr lang="en-US" dirty="0" smtClean="0"/>
              <a:t>Change DN TDD-SP duty cycling period</a:t>
            </a:r>
          </a:p>
          <a:p>
            <a:pPr lvl="1"/>
            <a:r>
              <a:rPr lang="en-US" dirty="0" smtClean="0"/>
              <a:t>Reduce target SNR (or target MCS)/transmit power</a:t>
            </a:r>
          </a:p>
          <a:p>
            <a:pPr lvl="1"/>
            <a:r>
              <a:rPr lang="en-US" dirty="0" smtClean="0"/>
              <a:t>Pause for one TDD-SP (to allow SRD to establish a link)</a:t>
            </a:r>
          </a:p>
          <a:p>
            <a:endParaRPr lang="en-US" dirty="0" smtClean="0"/>
          </a:p>
          <a:p>
            <a:r>
              <a:rPr lang="en-US" u="sng" dirty="0" smtClean="0"/>
              <a:t>Example</a:t>
            </a:r>
            <a:r>
              <a:rPr lang="en-US" dirty="0" smtClean="0"/>
              <a:t> scenarios if and when DN should take action</a:t>
            </a:r>
          </a:p>
          <a:p>
            <a:pPr marL="457200" lvl="1" indent="0">
              <a:buNone/>
            </a:pPr>
            <a:r>
              <a:rPr lang="en-US" dirty="0" smtClean="0"/>
              <a:t>Preamble time length &lt;&lt; DN-SRD Co-Ex period</a:t>
            </a:r>
          </a:p>
          <a:p>
            <a:pPr lvl="1"/>
            <a:r>
              <a:rPr lang="en-US" dirty="0" smtClean="0"/>
              <a:t>DN to take action only if multiple preambles are detected in one DN-SRD Co-Ex period</a:t>
            </a:r>
          </a:p>
          <a:p>
            <a:pPr lvl="1"/>
            <a:r>
              <a:rPr lang="en-US" dirty="0" smtClean="0"/>
              <a:t>Alternatively, DN to monitor consecutive DN-SRD periods and only if multiple preambles are detected in consecutive DN-SRD Co-EX periods, DN takes some 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DN </a:t>
            </a:r>
            <a:r>
              <a:rPr lang="en-US" dirty="0" smtClean="0"/>
              <a:t>Actions (for further study)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13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725" y="3855593"/>
            <a:ext cx="3915369" cy="5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/>
              <a:t>there be a mechanism within 802.11ay </a:t>
            </a:r>
            <a:r>
              <a:rPr lang="en-US" dirty="0" smtClean="0"/>
              <a:t>draft for </a:t>
            </a:r>
            <a:r>
              <a:rPr lang="en-US" dirty="0"/>
              <a:t>managing co-existence between DMG/EDMG STAs employing TDD-SP with other DMG/EDMG </a:t>
            </a:r>
            <a:r>
              <a:rPr lang="en-US" dirty="0" smtClean="0"/>
              <a:t>STAs </a:t>
            </a:r>
            <a:r>
              <a:rPr lang="en-GB" dirty="0"/>
              <a:t>(not employing TDD protocol)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3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Trade offs between Inter-DN distance, DN link parameters, DN link performance, and co-existence</a:t>
            </a:r>
          </a:p>
          <a:p>
            <a:endParaRPr lang="en-US" dirty="0" smtClean="0"/>
          </a:p>
          <a:p>
            <a:r>
              <a:rPr lang="en-US" dirty="0" smtClean="0"/>
              <a:t>Example mechanism for managing co-existence</a:t>
            </a:r>
          </a:p>
          <a:p>
            <a:endParaRPr lang="en-US" dirty="0" smtClean="0"/>
          </a:p>
          <a:p>
            <a:r>
              <a:rPr lang="en-US" dirty="0" smtClean="0"/>
              <a:t>Certain aspects for further consideration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1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DN-SRD co-existence framework should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rotect the interests of both DN and SRDs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ffer flexibility in design and deployment without rigid requirements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esirably be forward compatible </a:t>
            </a:r>
          </a:p>
          <a:p>
            <a:pPr lvl="2">
              <a:buFont typeface="Times New Roman" panose="02020603050405020304" pitchFamily="18" charset="0"/>
              <a:buChar char="–"/>
            </a:pPr>
            <a:r>
              <a:rPr lang="en-US" dirty="0" smtClean="0"/>
              <a:t>given that DN infrastructure could well be a long term deployment</a:t>
            </a:r>
          </a:p>
          <a:p>
            <a:endParaRPr lang="en-US" dirty="0" smtClean="0"/>
          </a:p>
          <a:p>
            <a:r>
              <a:rPr lang="en-US" dirty="0" smtClean="0"/>
              <a:t>We provide some charts that can be used for further analysis in upcoming discussions and deployment guidelines</a:t>
            </a:r>
          </a:p>
          <a:p>
            <a:endParaRPr lang="en-US" dirty="0" smtClean="0"/>
          </a:p>
          <a:p>
            <a:r>
              <a:rPr lang="en-US" dirty="0" smtClean="0"/>
              <a:t>NOTE: In this presentation, for convenience </a:t>
            </a:r>
          </a:p>
          <a:p>
            <a:pPr lvl="1"/>
            <a:r>
              <a:rPr lang="en-US" dirty="0" smtClean="0"/>
              <a:t>‘DN’ is used to refer to </a:t>
            </a:r>
            <a:r>
              <a:rPr lang="en-GB" dirty="0" smtClean="0"/>
              <a:t>DMG </a:t>
            </a:r>
            <a:r>
              <a:rPr lang="en-GB" dirty="0"/>
              <a:t>or EDMG STAs that are employing the TDD </a:t>
            </a:r>
            <a:r>
              <a:rPr lang="en-GB" dirty="0" smtClean="0"/>
              <a:t>protocol</a:t>
            </a:r>
            <a:endParaRPr lang="en-US" dirty="0" smtClean="0"/>
          </a:p>
          <a:p>
            <a:pPr lvl="1"/>
            <a:r>
              <a:rPr lang="en-US" dirty="0" smtClean="0"/>
              <a:t>‘SRD’ is used to refer other </a:t>
            </a:r>
            <a:r>
              <a:rPr lang="en-GB" dirty="0"/>
              <a:t>DMG and EDMG </a:t>
            </a:r>
            <a:r>
              <a:rPr lang="en-GB" dirty="0" smtClean="0"/>
              <a:t>STAs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Co-existence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Recap: Dual DN blockage is when both the DNs exceed the CCA threshold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 Power/EIRP considerations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08" y="3476567"/>
            <a:ext cx="4449941" cy="21469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855" y="3476567"/>
            <a:ext cx="4999288" cy="23302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342" y="2650035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Rx Power &gt; –68 </a:t>
            </a:r>
            <a:r>
              <a:rPr lang="en-US" dirty="0" err="1" smtClean="0"/>
              <a:t>dBm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065417" y="3019367"/>
            <a:ext cx="54864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4045132" y="3019367"/>
            <a:ext cx="460294" cy="4666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713240" y="2650035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Rx Power &gt; –68 </a:t>
            </a:r>
            <a:r>
              <a:rPr lang="en-US" dirty="0" err="1" smtClean="0"/>
              <a:t>dBm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8144315" y="3019367"/>
            <a:ext cx="54864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9124030" y="3019367"/>
            <a:ext cx="460294" cy="4666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9353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Path loss model: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𝐿𝑂𝑆</m:t>
                        </m:r>
                      </m:sub>
                    </m:sSub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=32.4+21</m:t>
                    </m:r>
                    <m:func>
                      <m:func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+20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 smtClean="0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endParaRPr>
              </a:p>
              <a:p>
                <a:endParaRPr lang="en-US" dirty="0" err="1">
                  <a:solidFill>
                    <a:schemeClr val="bg2">
                      <a:lumMod val="50000"/>
                    </a:schemeClr>
                  </a:solidFill>
                  <a:latin typeface="Calibri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 Inter DN Distance to avoid Dual Blockage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3085" r="8052" b="2087"/>
          <a:stretch/>
        </p:blipFill>
        <p:spPr>
          <a:xfrm>
            <a:off x="2993571" y="2002561"/>
            <a:ext cx="6357257" cy="453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2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3025" r="8291" b="2000"/>
          <a:stretch/>
        </p:blipFill>
        <p:spPr>
          <a:xfrm>
            <a:off x="6204686" y="1590072"/>
            <a:ext cx="5347063" cy="3895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025" r="8118" b="2000"/>
          <a:stretch/>
        </p:blipFill>
        <p:spPr>
          <a:xfrm>
            <a:off x="830443" y="1608165"/>
            <a:ext cx="5341757" cy="39035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774345"/>
            <a:ext cx="10515600" cy="763615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/>
              <a:t>Observation for d</a:t>
            </a:r>
            <a:r>
              <a:rPr lang="en-US" sz="2000" b="0" dirty="0" smtClean="0"/>
              <a:t>eployment guidelines: Higher DN </a:t>
            </a:r>
            <a:r>
              <a:rPr lang="en-US" sz="2000" b="0" dirty="0" err="1" smtClean="0"/>
              <a:t>Tx</a:t>
            </a:r>
            <a:r>
              <a:rPr lang="en-US" sz="2000" b="0" dirty="0" smtClean="0"/>
              <a:t>/Rx Gain helps in meeting the MCS/SNR target while ensuring Co-EX. </a:t>
            </a:r>
            <a:endParaRPr lang="en-US" sz="20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EIRP to meet a </a:t>
            </a:r>
            <a:r>
              <a:rPr lang="en-US" dirty="0"/>
              <a:t>t</a:t>
            </a:r>
            <a:r>
              <a:rPr lang="en-US" dirty="0" smtClean="0"/>
              <a:t>arget SNR and </a:t>
            </a:r>
            <a:br>
              <a:rPr lang="en-US" dirty="0" smtClean="0"/>
            </a:br>
            <a:r>
              <a:rPr lang="en-US" dirty="0" smtClean="0"/>
              <a:t>required inter DN distance to avoid dual DN blockage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9705086">
            <a:off x="2400050" y="3586217"/>
            <a:ext cx="2993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Region of operation avoid dual DN blockage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53052" y="3023540"/>
            <a:ext cx="1857131" cy="1845366"/>
            <a:chOff x="3753052" y="3023540"/>
            <a:chExt cx="1857131" cy="1845366"/>
          </a:xfrm>
        </p:grpSpPr>
        <p:sp>
          <p:nvSpPr>
            <p:cNvPr id="24" name="Up Arrow 23"/>
            <p:cNvSpPr/>
            <p:nvPr/>
          </p:nvSpPr>
          <p:spPr bwMode="auto">
            <a:xfrm rot="20763546">
              <a:off x="4781357" y="3347323"/>
              <a:ext cx="282498" cy="1315257"/>
            </a:xfrm>
            <a:prstGeom prst="upArrow">
              <a:avLst>
                <a:gd name="adj1" fmla="val 50000"/>
                <a:gd name="adj2" fmla="val 13144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Up Arrow 20"/>
            <p:cNvSpPr/>
            <p:nvPr/>
          </p:nvSpPr>
          <p:spPr bwMode="auto">
            <a:xfrm rot="20763546">
              <a:off x="5327685" y="3023540"/>
              <a:ext cx="282498" cy="1480708"/>
            </a:xfrm>
            <a:prstGeom prst="upArrow">
              <a:avLst>
                <a:gd name="adj1" fmla="val 50000"/>
                <a:gd name="adj2" fmla="val 13144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2" name="Up Arrow 21"/>
            <p:cNvSpPr/>
            <p:nvPr/>
          </p:nvSpPr>
          <p:spPr bwMode="auto">
            <a:xfrm rot="20756638">
              <a:off x="4267221" y="3775290"/>
              <a:ext cx="282498" cy="1016757"/>
            </a:xfrm>
            <a:prstGeom prst="upArrow">
              <a:avLst>
                <a:gd name="adj1" fmla="val 50000"/>
                <a:gd name="adj2" fmla="val 13144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3" name="Up Arrow 22"/>
            <p:cNvSpPr/>
            <p:nvPr/>
          </p:nvSpPr>
          <p:spPr bwMode="auto">
            <a:xfrm rot="20756638">
              <a:off x="3753052" y="4153206"/>
              <a:ext cx="282498" cy="715700"/>
            </a:xfrm>
            <a:prstGeom prst="upArrow">
              <a:avLst>
                <a:gd name="adj1" fmla="val 50000"/>
                <a:gd name="adj2" fmla="val 13144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9662985">
            <a:off x="8593806" y="3676656"/>
            <a:ext cx="2993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Region of operation avoid dual DN blockage</a:t>
            </a:r>
            <a:endParaRPr lang="en-US" sz="1200" dirty="0"/>
          </a:p>
        </p:txBody>
      </p:sp>
      <p:sp>
        <p:nvSpPr>
          <p:cNvPr id="30" name="Up Arrow 29"/>
          <p:cNvSpPr/>
          <p:nvPr/>
        </p:nvSpPr>
        <p:spPr bwMode="auto">
          <a:xfrm rot="20909691">
            <a:off x="10347839" y="3845176"/>
            <a:ext cx="282498" cy="743058"/>
          </a:xfrm>
          <a:prstGeom prst="upArrow">
            <a:avLst>
              <a:gd name="adj1" fmla="val 50000"/>
              <a:gd name="adj2" fmla="val 13144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Up Arrow 30"/>
          <p:cNvSpPr/>
          <p:nvPr/>
        </p:nvSpPr>
        <p:spPr bwMode="auto">
          <a:xfrm rot="20909691">
            <a:off x="10828440" y="3587322"/>
            <a:ext cx="282498" cy="848593"/>
          </a:xfrm>
          <a:prstGeom prst="upArrow">
            <a:avLst>
              <a:gd name="adj1" fmla="val 50000"/>
              <a:gd name="adj2" fmla="val 13144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2" name="Up Arrow 31"/>
          <p:cNvSpPr/>
          <p:nvPr/>
        </p:nvSpPr>
        <p:spPr bwMode="auto">
          <a:xfrm rot="20902783">
            <a:off x="9872202" y="4091405"/>
            <a:ext cx="282498" cy="632202"/>
          </a:xfrm>
          <a:prstGeom prst="upArrow">
            <a:avLst>
              <a:gd name="adj1" fmla="val 50000"/>
              <a:gd name="adj2" fmla="val 13144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Up Arrow 32"/>
          <p:cNvSpPr/>
          <p:nvPr/>
        </p:nvSpPr>
        <p:spPr bwMode="auto">
          <a:xfrm rot="21151996">
            <a:off x="9422817" y="4367723"/>
            <a:ext cx="282498" cy="413388"/>
          </a:xfrm>
          <a:prstGeom prst="upArrow">
            <a:avLst>
              <a:gd name="adj1" fmla="val 50000"/>
              <a:gd name="adj2" fmla="val 10804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111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08760"/>
            <a:ext cx="3355046" cy="50292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1600" dirty="0" smtClean="0"/>
              <a:t>Plots show </a:t>
            </a:r>
            <a:r>
              <a:rPr lang="en-US" sz="1600" dirty="0" err="1" smtClean="0"/>
              <a:t>Tx</a:t>
            </a:r>
            <a:r>
              <a:rPr lang="en-US" sz="1600" dirty="0" smtClean="0"/>
              <a:t>/Rx Gain required to achieve the target SNR for a given </a:t>
            </a:r>
            <a:r>
              <a:rPr lang="en-US" sz="1600" dirty="0" err="1" smtClean="0"/>
              <a:t>Tx</a:t>
            </a:r>
            <a:r>
              <a:rPr lang="en-US" sz="1600" dirty="0" smtClean="0"/>
              <a:t> EIRP</a:t>
            </a:r>
          </a:p>
          <a:p>
            <a:endParaRPr lang="en-US" sz="1600" dirty="0" smtClean="0"/>
          </a:p>
          <a:p>
            <a:r>
              <a:rPr lang="en-US" sz="1600" dirty="0"/>
              <a:t>Higher </a:t>
            </a:r>
            <a:r>
              <a:rPr lang="en-US" sz="1600" dirty="0" err="1"/>
              <a:t>Tx</a:t>
            </a:r>
            <a:r>
              <a:rPr lang="en-US" sz="1600" dirty="0"/>
              <a:t>/Rx Gain required to avoid Dual DN Blockage and close DN links with target SNR</a:t>
            </a:r>
          </a:p>
          <a:p>
            <a:pPr lvl="1"/>
            <a:r>
              <a:rPr lang="en-US" sz="1200" dirty="0"/>
              <a:t>Depends on Target SNR/MCS</a:t>
            </a:r>
          </a:p>
          <a:p>
            <a:pPr lvl="1"/>
            <a:r>
              <a:rPr lang="en-US" sz="1200" dirty="0"/>
              <a:t>Depends on EIRP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For a given Inter-DN Distance, </a:t>
            </a:r>
            <a:r>
              <a:rPr lang="en-US" sz="1600" dirty="0" smtClean="0"/>
              <a:t>if target </a:t>
            </a:r>
            <a:r>
              <a:rPr lang="en-US" sz="1600" dirty="0"/>
              <a:t>SNR/MCS </a:t>
            </a:r>
            <a:r>
              <a:rPr lang="en-US" sz="1600" dirty="0" smtClean="0"/>
              <a:t>is </a:t>
            </a:r>
            <a:r>
              <a:rPr lang="en-US" sz="1600" dirty="0"/>
              <a:t>set to </a:t>
            </a:r>
            <a:r>
              <a:rPr lang="en-US" sz="1600" dirty="0" smtClean="0"/>
              <a:t>avoid dual DN blockage </a:t>
            </a:r>
          </a:p>
          <a:p>
            <a:pPr lvl="1"/>
            <a:r>
              <a:rPr lang="en-US" sz="1200" dirty="0" smtClean="0"/>
              <a:t>This can limit the DN performance</a:t>
            </a:r>
          </a:p>
          <a:p>
            <a:pPr lvl="1"/>
            <a:r>
              <a:rPr lang="en-US" sz="1200" dirty="0" smtClean="0"/>
              <a:t>Even when SRDs are absent, DNs’ target SNR will be limited</a:t>
            </a:r>
          </a:p>
          <a:p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Tx</a:t>
            </a:r>
            <a:r>
              <a:rPr lang="en-US" dirty="0" smtClean="0"/>
              <a:t>/Rx Gain vs Inter-DN Distance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333699" y="1352017"/>
            <a:ext cx="7096301" cy="5148100"/>
            <a:chOff x="1833217" y="1316057"/>
            <a:chExt cx="7096301" cy="5148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7" t="2952" r="8248" b="1525"/>
            <a:stretch/>
          </p:blipFill>
          <p:spPr>
            <a:xfrm>
              <a:off x="1833217" y="1316057"/>
              <a:ext cx="3516024" cy="25316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6" t="3286" r="8186" b="1476"/>
            <a:stretch/>
          </p:blipFill>
          <p:spPr>
            <a:xfrm>
              <a:off x="1833217" y="3926067"/>
              <a:ext cx="3516024" cy="25204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2" t="3238" r="8371" b="1332"/>
            <a:stretch/>
          </p:blipFill>
          <p:spPr>
            <a:xfrm>
              <a:off x="5413494" y="1329901"/>
              <a:ext cx="3516024" cy="25039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6" t="3047" r="8186" b="1047"/>
            <a:stretch/>
          </p:blipFill>
          <p:spPr>
            <a:xfrm>
              <a:off x="5413494" y="3926067"/>
              <a:ext cx="3516024" cy="2538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89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If for example, DN knows that there are no SRDs blocked, then it can optimize its transmissions further </a:t>
            </a:r>
          </a:p>
          <a:p>
            <a:pPr lvl="1"/>
            <a:r>
              <a:rPr lang="en-US" dirty="0" smtClean="0"/>
              <a:t>If SRDs are blocked, then it can take some actions to enhance co-existence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Currently</a:t>
            </a:r>
            <a:r>
              <a:rPr lang="en-US" dirty="0" smtClean="0"/>
              <a:t>, no mechanism for DN to ascertain if SRDs are blocked</a:t>
            </a:r>
          </a:p>
          <a:p>
            <a:pPr lvl="1"/>
            <a:r>
              <a:rPr lang="en-US" dirty="0" smtClean="0"/>
              <a:t>DN being oblivious to this info can limit their performance and DN-SRD co-EX</a:t>
            </a:r>
          </a:p>
          <a:p>
            <a:endParaRPr lang="en-US" dirty="0" smtClean="0"/>
          </a:p>
          <a:p>
            <a:r>
              <a:rPr lang="en-US" dirty="0" smtClean="0"/>
              <a:t>We present an example mechanism through which SRD can indicate DN that it is being </a:t>
            </a:r>
            <a:r>
              <a:rPr lang="en-US" dirty="0" smtClean="0"/>
              <a:t>blocked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</a:t>
            </a:r>
            <a:r>
              <a:rPr lang="en-US" dirty="0" smtClean="0"/>
              <a:t>Co-Existence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7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08760"/>
            <a:ext cx="10515600" cy="5029200"/>
          </a:xfrm>
        </p:spPr>
        <p:txBody>
          <a:bodyPr/>
          <a:lstStyle/>
          <a:p>
            <a:r>
              <a:rPr lang="en-US" dirty="0" smtClean="0"/>
              <a:t>Proposed frame structure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SRD knows if there is a TDD-SP slot assigned from the ESE</a:t>
            </a:r>
          </a:p>
          <a:p>
            <a:r>
              <a:rPr lang="en-US" dirty="0" smtClean="0"/>
              <a:t>If SRD is unable to access the channel for a time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then SRD will transmit a preamble</a:t>
            </a:r>
          </a:p>
          <a:p>
            <a:pPr lvl="1"/>
            <a:r>
              <a:rPr lang="en-US" dirty="0" smtClean="0"/>
              <a:t>Since perfect sync between SRD and DN is not possible, DN will try coarse alignment </a:t>
            </a:r>
          </a:p>
          <a:p>
            <a:pPr lvl="1"/>
            <a:r>
              <a:rPr lang="en-US" dirty="0" smtClean="0"/>
              <a:t>It will transmit the preamble soon after BTI frame</a:t>
            </a:r>
          </a:p>
          <a:p>
            <a:pPr lvl="2"/>
            <a:r>
              <a:rPr lang="en-US" dirty="0" smtClean="0"/>
              <a:t>Design itself is robust for complete misalignment as discussed further</a:t>
            </a:r>
            <a:endParaRPr lang="en-US" dirty="0"/>
          </a:p>
          <a:p>
            <a:r>
              <a:rPr lang="en-US" dirty="0" smtClean="0"/>
              <a:t>Preamble time length &lt;&lt; DN-SRD Co-EX period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Mechanism: DTI Interval for SRD detection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 smtClean="0"/>
              <a:t>Aditya V. Padaki et al.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7B0CF7-8FC0-1746-A061-925D73E1C817}" type="slidenum">
              <a:rPr lang="en-US" smtClean="0"/>
              <a:t>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52497" y="2034990"/>
            <a:ext cx="7079813" cy="864095"/>
            <a:chOff x="2852497" y="2034990"/>
            <a:chExt cx="7079813" cy="864095"/>
          </a:xfrm>
        </p:grpSpPr>
        <p:sp>
          <p:nvSpPr>
            <p:cNvPr id="7" name="Rectangle 6"/>
            <p:cNvSpPr/>
            <p:nvPr/>
          </p:nvSpPr>
          <p:spPr bwMode="auto">
            <a:xfrm>
              <a:off x="2852497" y="2467757"/>
              <a:ext cx="576064" cy="431327"/>
            </a:xfrm>
            <a:prstGeom prst="rect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BTI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561" y="2466386"/>
              <a:ext cx="936104" cy="43269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DN-SRD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Co-EX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364665" y="2466386"/>
              <a:ext cx="936104" cy="43269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(with TDD channel access)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300769" y="2462273"/>
              <a:ext cx="936104" cy="436809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(with TDD channel access)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028961" y="2467888"/>
              <a:ext cx="936104" cy="431194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(with TDD channel access)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63640" y="253904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968558" y="2472002"/>
              <a:ext cx="576064" cy="427080"/>
            </a:xfrm>
            <a:prstGeom prst="rect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BTI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852497" y="2316102"/>
              <a:ext cx="5112568" cy="0"/>
            </a:xfrm>
            <a:prstGeom prst="straightConnector1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4753876" y="2034990"/>
              <a:ext cx="18790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Beacon interval = 1024ms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7955337" y="2311989"/>
              <a:ext cx="1911107" cy="9728"/>
            </a:xfrm>
            <a:prstGeom prst="straightConnector1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9593756" y="2539046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…</a:t>
              </a: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2852497" y="2173489"/>
              <a:ext cx="0" cy="295304"/>
            </a:xfrm>
            <a:prstGeom prst="line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965065" y="2142840"/>
              <a:ext cx="0" cy="295304"/>
            </a:xfrm>
            <a:prstGeom prst="line">
              <a:avLst/>
            </a:prstGeom>
            <a:solidFill>
              <a:srgbClr val="00CC99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Rectangle 20"/>
            <p:cNvSpPr/>
            <p:nvPr/>
          </p:nvSpPr>
          <p:spPr bwMode="auto">
            <a:xfrm>
              <a:off x="8549204" y="2472002"/>
              <a:ext cx="936104" cy="42708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DN-SRD</a:t>
              </a:r>
              <a:r>
                <a:rPr kumimoji="0" lang="en-US" sz="12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Co-EX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9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amforming_protocol_reuse_for_interference_measurement_and_periodic_beamforming_v1" id="{E874EAE3-F884-4049-BBC3-EEC432FBE190}" vid="{F1C2DAC2-5C99-C04B-BBA3-0D89ADD5B9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5730</TotalTime>
  <Words>1057</Words>
  <Application>Microsoft Office PowerPoint</Application>
  <PresentationFormat>Widescreen</PresentationFormat>
  <Paragraphs>177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Gothic</vt:lpstr>
      <vt:lpstr>Arial</vt:lpstr>
      <vt:lpstr>Arial Unicode MS</vt:lpstr>
      <vt:lpstr>Calibri</vt:lpstr>
      <vt:lpstr>Cambria Math</vt:lpstr>
      <vt:lpstr>Courier New</vt:lpstr>
      <vt:lpstr>Times New Roman</vt:lpstr>
      <vt:lpstr>Wingdings</vt:lpstr>
      <vt:lpstr>ieee</vt:lpstr>
      <vt:lpstr>Framework for enhancing DN-SRD co-existence</vt:lpstr>
      <vt:lpstr>Overview</vt:lpstr>
      <vt:lpstr>Co-existence framework</vt:lpstr>
      <vt:lpstr>Transmit Power/EIRP considerations</vt:lpstr>
      <vt:lpstr>Min Inter DN Distance to avoid Dual Blockage</vt:lpstr>
      <vt:lpstr>EIRP to meet a target SNR and  required inter DN distance to avoid dual DN blockage</vt:lpstr>
      <vt:lpstr>Tx/Rx Gain vs Inter-DN Distance</vt:lpstr>
      <vt:lpstr>Enabling Co-Existence</vt:lpstr>
      <vt:lpstr>Example Mechanism: DTI Interval for SRD detection</vt:lpstr>
      <vt:lpstr>Preamble Detection at DN</vt:lpstr>
      <vt:lpstr>Received Preamble SNR CDF at DN</vt:lpstr>
      <vt:lpstr>Conditions for SRD to Report Blockage (for further study)</vt:lpstr>
      <vt:lpstr>Example DN Actions (for further study)</vt:lpstr>
      <vt:lpstr>Straw Poll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Terragraph standard association model after initial beamforming</dc:title>
  <dc:creator>Payam Torab</dc:creator>
  <cp:lastModifiedBy>Aditya Vinod Padaki</cp:lastModifiedBy>
  <cp:revision>333</cp:revision>
  <dcterms:created xsi:type="dcterms:W3CDTF">2018-01-31T18:04:10Z</dcterms:created>
  <dcterms:modified xsi:type="dcterms:W3CDTF">2018-09-11T20:07:27Z</dcterms:modified>
</cp:coreProperties>
</file>