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6" r:id="rId2"/>
    <p:sldId id="315" r:id="rId3"/>
    <p:sldId id="317" r:id="rId4"/>
    <p:sldId id="320" r:id="rId5"/>
    <p:sldId id="321" r:id="rId6"/>
    <p:sldId id="324" r:id="rId7"/>
    <p:sldId id="322" r:id="rId8"/>
    <p:sldId id="323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C4C3"/>
    <a:srgbClr val="FF3AEF"/>
    <a:srgbClr val="FF0000"/>
    <a:srgbClr val="000000"/>
    <a:srgbClr val="99CCFF"/>
    <a:srgbClr val="D79DF7"/>
    <a:srgbClr val="FFC7A4"/>
    <a:srgbClr val="EEFCB2"/>
    <a:srgbClr val="A4FD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199" autoAdjust="0"/>
    <p:restoredTop sz="94660"/>
  </p:normalViewPr>
  <p:slideViewPr>
    <p:cSldViewPr>
      <p:cViewPr varScale="1">
        <p:scale>
          <a:sx n="74" d="100"/>
          <a:sy n="74" d="100"/>
        </p:scale>
        <p:origin x="72" y="29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692696"/>
            <a:ext cx="7886700" cy="997993"/>
          </a:xfrm>
        </p:spPr>
        <p:txBody>
          <a:bodyPr/>
          <a:lstStyle>
            <a:lvl1pPr algn="ctr">
              <a:defRPr b="1" i="0">
                <a:latin typeface="Times" charset="0"/>
                <a:ea typeface="Times" charset="0"/>
                <a:cs typeface="Times" charset="0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" charset="0"/>
                <a:ea typeface="Times" charset="0"/>
                <a:cs typeface="Times" charset="0"/>
              </a:defRPr>
            </a:lvl1pPr>
            <a:lvl2pPr>
              <a:defRPr>
                <a:latin typeface="Times" charset="0"/>
                <a:ea typeface="Times" charset="0"/>
                <a:cs typeface="Times" charset="0"/>
              </a:defRPr>
            </a:lvl2pPr>
            <a:lvl3pPr>
              <a:defRPr>
                <a:latin typeface="Times" charset="0"/>
                <a:ea typeface="Times" charset="0"/>
                <a:cs typeface="Times" charset="0"/>
              </a:defRPr>
            </a:lvl3pPr>
            <a:lvl4pPr>
              <a:defRPr>
                <a:latin typeface="Times" charset="0"/>
                <a:ea typeface="Times" charset="0"/>
                <a:cs typeface="Times" charset="0"/>
              </a:defRPr>
            </a:lvl4pPr>
            <a:lvl5pPr>
              <a:defRPr>
                <a:latin typeface="Times" charset="0"/>
                <a:ea typeface="Times" charset="0"/>
                <a:cs typeface="Times" charset="0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28650" y="327571"/>
            <a:ext cx="2057400" cy="365125"/>
          </a:xfrm>
        </p:spPr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r>
              <a:rPr lang="en-US" altLang="ja-JP" dirty="0" smtClean="0"/>
              <a:t>July 2018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5429250" y="6357620"/>
            <a:ext cx="3086100" cy="365125"/>
          </a:xfr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Bahar Sadeghi, Intel</a:t>
            </a:r>
            <a:endParaRPr lang="en-GB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3203848" y="6357620"/>
            <a:ext cx="2057400" cy="365125"/>
          </a:xfrm>
        </p:spPr>
        <p:txBody>
          <a:bodyPr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" name="直線コネクタ 8"/>
          <p:cNvCxnSpPr/>
          <p:nvPr userDrawn="1"/>
        </p:nvCxnSpPr>
        <p:spPr>
          <a:xfrm flipH="1">
            <a:off x="628650" y="692696"/>
            <a:ext cx="78867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 userDrawn="1"/>
        </p:nvSpPr>
        <p:spPr>
          <a:xfrm>
            <a:off x="539552" y="6405365"/>
            <a:ext cx="902811" cy="228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>
                <a:solidFill>
                  <a:schemeClr val="tx1"/>
                </a:solidFill>
              </a:rPr>
              <a:t>Submission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13" name="直線コネクタ 12"/>
          <p:cNvCxnSpPr/>
          <p:nvPr userDrawn="1"/>
        </p:nvCxnSpPr>
        <p:spPr>
          <a:xfrm flipH="1">
            <a:off x="683568" y="6578542"/>
            <a:ext cx="78867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July 2018</a:t>
            </a:r>
            <a:endParaRPr lang="en-GB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June 2018</a:t>
            </a:r>
            <a:endParaRPr lang="en-GB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/>
              <a:t>June 2018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802.11-18/1134r0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024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kumimoji="1" sz="3300" b="1" i="0" kern="1200">
          <a:solidFill>
            <a:schemeClr val="tx1"/>
          </a:solidFill>
          <a:latin typeface="Times" charset="0"/>
          <a:ea typeface="Times" charset="0"/>
          <a:cs typeface="Times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 smtClean="0"/>
              <a:t>Potential L2 security options for UL BCS</a:t>
            </a:r>
            <a:endParaRPr lang="en-GB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1" dirty="0">
                <a:latin typeface="Times" charset="0"/>
                <a:ea typeface="Times" charset="0"/>
                <a:cs typeface="Times" charset="0"/>
              </a:rPr>
              <a:t>Date: </a:t>
            </a:r>
            <a:r>
              <a:rPr lang="en-GB" sz="2000" b="1" dirty="0" smtClean="0">
                <a:latin typeface="Times" charset="0"/>
                <a:ea typeface="Times" charset="0"/>
                <a:cs typeface="Times" charset="0"/>
              </a:rPr>
              <a:t>2018-07-02</a:t>
            </a:r>
            <a:endParaRPr lang="en-GB" sz="2000" b="1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Bahar Sadeghi,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224714"/>
              </p:ext>
            </p:extLst>
          </p:nvPr>
        </p:nvGraphicFramePr>
        <p:xfrm>
          <a:off x="528638" y="2586038"/>
          <a:ext cx="8121650" cy="270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9" name="Document" r:id="rId4" imgW="8267030" imgH="2755122" progId="Word.Document.8">
                  <p:embed/>
                </p:oleObj>
              </mc:Choice>
              <mc:Fallback>
                <p:oleObj name="Document" r:id="rId4" imgW="8267030" imgH="275512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" y="2586038"/>
                        <a:ext cx="8121650" cy="2708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 full security threat analysis is in scope of TG.</a:t>
            </a:r>
          </a:p>
          <a:p>
            <a:pPr marL="0" indent="0">
              <a:buNone/>
            </a:pPr>
            <a:r>
              <a:rPr lang="en-US" dirty="0" smtClean="0"/>
              <a:t>Depending on the result of the threat analysis, the TG may make the following conclusions:</a:t>
            </a:r>
          </a:p>
          <a:p>
            <a:r>
              <a:rPr lang="en-US" dirty="0" smtClean="0"/>
              <a:t>No L2 security needed</a:t>
            </a:r>
          </a:p>
          <a:p>
            <a:r>
              <a:rPr lang="en-US" dirty="0" smtClean="0"/>
              <a:t>L2 data encryption needed (Confidentiality)</a:t>
            </a:r>
          </a:p>
          <a:p>
            <a:r>
              <a:rPr lang="en-US" dirty="0" smtClean="0"/>
              <a:t>Verification of sender/destination address needed (Integrity)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following slides outline possible solutions. </a:t>
            </a:r>
          </a:p>
          <a:p>
            <a:pPr marL="0" indent="0">
              <a:buNone/>
            </a:pPr>
            <a:r>
              <a:rPr lang="en-US" dirty="0" smtClean="0"/>
              <a:t>Note: the goal of this presentation is solely to provide potential solutions to facilitate the PAR and CSD development. The solution will be developed in TG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Note: replay attacks addressed in previous contribution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July </a:t>
            </a:r>
            <a:r>
              <a:rPr lang="en-US" altLang="ja-JP" dirty="0" smtClean="0"/>
              <a:t>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Bahar Sadeghi,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4666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F935F0F-83B9-314C-B0B8-084843C63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 </a:t>
            </a:r>
            <a:r>
              <a:rPr lang="en-US" altLang="ja-JP" dirty="0" smtClean="0"/>
              <a:t>U</a:t>
            </a:r>
            <a:r>
              <a:rPr kumimoji="1" lang="en-US" altLang="ja-JP" dirty="0" smtClean="0"/>
              <a:t>L Options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E6CEB750-48AB-0E4F-818C-0F5505C9D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412" y="3947746"/>
            <a:ext cx="8191051" cy="2376592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Assumption: E2E security (confidentiality and/or integrity) is in place.</a:t>
            </a:r>
            <a:endParaRPr lang="en-US" altLang="ja-JP" dirty="0"/>
          </a:p>
          <a:p>
            <a:r>
              <a:rPr lang="en-US" altLang="ja-JP" dirty="0" smtClean="0"/>
              <a:t>However,  there may be DOS attacks, severity and level of risk for DOS attacks need to be understood, depending on that one of these options may be considered </a:t>
            </a:r>
          </a:p>
          <a:p>
            <a:pPr lvl="1"/>
            <a:r>
              <a:rPr kumimoji="1" lang="en-US" altLang="ja-JP" dirty="0" smtClean="0"/>
              <a:t>Option 1: Server address &amp; STA identity signed by CA </a:t>
            </a:r>
          </a:p>
          <a:p>
            <a:pPr lvl="1"/>
            <a:r>
              <a:rPr lang="en-US" altLang="ja-JP" dirty="0" smtClean="0"/>
              <a:t>Option 2: </a:t>
            </a:r>
            <a:r>
              <a:rPr lang="en-US" altLang="ja-JP" dirty="0" smtClean="0"/>
              <a:t>L2 authentication</a:t>
            </a:r>
          </a:p>
          <a:p>
            <a:pPr lvl="1"/>
            <a:r>
              <a:rPr lang="en-US" altLang="ja-JP" dirty="0" smtClean="0"/>
              <a:t>Option 3: L2 encryption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Option </a:t>
            </a:r>
            <a:r>
              <a:rPr kumimoji="1" lang="en-US" altLang="ja-JP" dirty="0" smtClean="0"/>
              <a:t>4: </a:t>
            </a:r>
            <a:r>
              <a:rPr kumimoji="1" lang="en-US" altLang="ja-JP" dirty="0" smtClean="0"/>
              <a:t>Option 1 + Option </a:t>
            </a:r>
            <a:r>
              <a:rPr lang="en-US" altLang="ja-JP" dirty="0"/>
              <a:t>3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EDD3603C-CD80-3344-B8A1-78C1F9F1D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July </a:t>
            </a:r>
            <a:r>
              <a:rPr lang="en-US" altLang="ja-JP" dirty="0"/>
              <a:t>2018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34360B65-CD9F-024B-9A4A-862218DD4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00D30698-AE5C-AE4F-935A-80F0D8E2C3E1}"/>
              </a:ext>
            </a:extLst>
          </p:cNvPr>
          <p:cNvSpPr txBox="1"/>
          <p:nvPr/>
        </p:nvSpPr>
        <p:spPr>
          <a:xfrm>
            <a:off x="7191547" y="2099891"/>
            <a:ext cx="75976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xmlns="" id="{4AC86741-863D-D740-9B81-AB28FF64A46D}"/>
              </a:ext>
            </a:extLst>
          </p:cNvPr>
          <p:cNvSpPr txBox="1"/>
          <p:nvPr/>
        </p:nvSpPr>
        <p:spPr>
          <a:xfrm>
            <a:off x="4885348" y="2099887"/>
            <a:ext cx="595035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xmlns="" id="{141096C1-DAB6-0243-A2C9-C182DBCBD20E}"/>
              </a:ext>
            </a:extLst>
          </p:cNvPr>
          <p:cNvSpPr txBox="1"/>
          <p:nvPr/>
        </p:nvSpPr>
        <p:spPr>
          <a:xfrm>
            <a:off x="628650" y="2099889"/>
            <a:ext cx="109196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Server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xmlns="" id="{F8476B13-E51D-AD49-88D9-6811D16B2113}"/>
              </a:ext>
            </a:extLst>
          </p:cNvPr>
          <p:cNvSpPr txBox="1"/>
          <p:nvPr/>
        </p:nvSpPr>
        <p:spPr>
          <a:xfrm>
            <a:off x="2619698" y="2099888"/>
            <a:ext cx="1109599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xmlns="" id="{10FA17F7-181C-234F-BDA5-C6154F28B0BC}"/>
              </a:ext>
            </a:extLst>
          </p:cNvPr>
          <p:cNvSpPr/>
          <p:nvPr/>
        </p:nvSpPr>
        <p:spPr>
          <a:xfrm>
            <a:off x="1720616" y="2668109"/>
            <a:ext cx="965434" cy="4008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xmlns="" id="{C2E725A6-D469-9A44-8C48-95F5EC5201EE}"/>
              </a:ext>
            </a:extLst>
          </p:cNvPr>
          <p:cNvSpPr/>
          <p:nvPr/>
        </p:nvSpPr>
        <p:spPr>
          <a:xfrm>
            <a:off x="5940760" y="2749876"/>
            <a:ext cx="1033314" cy="44808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xmlns="" id="{545300A7-AA45-C849-AB71-D50BC1404E9F}"/>
              </a:ext>
            </a:extLst>
          </p:cNvPr>
          <p:cNvSpPr/>
          <p:nvPr/>
        </p:nvSpPr>
        <p:spPr>
          <a:xfrm>
            <a:off x="3805515" y="2708920"/>
            <a:ext cx="1079833" cy="3834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xmlns="" id="{51B931FF-1BE9-D34C-B483-002E2D67D9F9}"/>
              </a:ext>
            </a:extLst>
          </p:cNvPr>
          <p:cNvSpPr txBox="1"/>
          <p:nvPr/>
        </p:nvSpPr>
        <p:spPr>
          <a:xfrm>
            <a:off x="5940152" y="3204265"/>
            <a:ext cx="1033921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Server  Address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Arrow Connector 14"/>
          <p:cNvCxnSpPr>
            <a:stCxn id="12" idx="1"/>
            <a:endCxn id="9" idx="3"/>
          </p:cNvCxnSpPr>
          <p:nvPr/>
        </p:nvCxnSpPr>
        <p:spPr>
          <a:xfrm flipH="1">
            <a:off x="1720616" y="2330721"/>
            <a:ext cx="899082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1"/>
            <a:endCxn id="12" idx="3"/>
          </p:cNvCxnSpPr>
          <p:nvPr/>
        </p:nvCxnSpPr>
        <p:spPr>
          <a:xfrm flipH="1">
            <a:off x="3729297" y="2330720"/>
            <a:ext cx="1156051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8" idx="3"/>
          </p:cNvCxnSpPr>
          <p:nvPr/>
        </p:nvCxnSpPr>
        <p:spPr>
          <a:xfrm flipH="1" flipV="1">
            <a:off x="5480383" y="2330720"/>
            <a:ext cx="1755913" cy="1815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ooter Placeholder 4"/>
          <p:cNvSpPr txBox="1">
            <a:spLocks/>
          </p:cNvSpPr>
          <p:nvPr/>
        </p:nvSpPr>
        <p:spPr>
          <a:xfrm>
            <a:off x="5500694" y="6453336"/>
            <a:ext cx="3041644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Bahar Sadeghi,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1297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F935F0F-83B9-314C-B0B8-084843C63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 Option 1: Server address is signed by CA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E6CEB750-48AB-0E4F-818C-0F5505C9D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081" y="4422925"/>
            <a:ext cx="7886700" cy="1911295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STA </a:t>
            </a:r>
            <a:r>
              <a:rPr lang="en-US" altLang="ja-JP" dirty="0"/>
              <a:t>is pre-installed with the Server address &amp; CA certificate</a:t>
            </a:r>
          </a:p>
          <a:p>
            <a:r>
              <a:rPr lang="en-US" altLang="ja-JP" dirty="0" smtClean="0"/>
              <a:t>With </a:t>
            </a:r>
            <a:r>
              <a:rPr lang="en-US" altLang="ja-JP" dirty="0"/>
              <a:t>each packet transmission, STA </a:t>
            </a:r>
            <a:r>
              <a:rPr lang="en-US" altLang="ja-JP" dirty="0" smtClean="0"/>
              <a:t>includes the Server address signed by the CA</a:t>
            </a:r>
          </a:p>
          <a:p>
            <a:r>
              <a:rPr lang="en-US" altLang="ja-JP" dirty="0" smtClean="0"/>
              <a:t>AP verifies the STA identity/server address using the certificate before forwarding the </a:t>
            </a:r>
            <a:r>
              <a:rPr lang="en-US" altLang="ja-JP" dirty="0" smtClean="0"/>
              <a:t>data</a:t>
            </a:r>
          </a:p>
          <a:p>
            <a:pPr marL="0" indent="0">
              <a:buNone/>
            </a:pPr>
            <a:endParaRPr lang="en-US" altLang="ja-JP" dirty="0" smtClean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EDD3603C-CD80-3344-B8A1-78C1F9F1D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July </a:t>
            </a:r>
            <a:r>
              <a:rPr lang="en-US" altLang="ja-JP" dirty="0"/>
              <a:t>2018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34360B65-CD9F-024B-9A4A-862218DD4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00D30698-AE5C-AE4F-935A-80F0D8E2C3E1}"/>
              </a:ext>
            </a:extLst>
          </p:cNvPr>
          <p:cNvSpPr txBox="1"/>
          <p:nvPr/>
        </p:nvSpPr>
        <p:spPr>
          <a:xfrm>
            <a:off x="7191547" y="2099891"/>
            <a:ext cx="75976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xmlns="" id="{4AC86741-863D-D740-9B81-AB28FF64A46D}"/>
              </a:ext>
            </a:extLst>
          </p:cNvPr>
          <p:cNvSpPr txBox="1"/>
          <p:nvPr/>
        </p:nvSpPr>
        <p:spPr>
          <a:xfrm>
            <a:off x="4885348" y="2099887"/>
            <a:ext cx="595035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xmlns="" id="{141096C1-DAB6-0243-A2C9-C182DBCBD20E}"/>
              </a:ext>
            </a:extLst>
          </p:cNvPr>
          <p:cNvSpPr txBox="1"/>
          <p:nvPr/>
        </p:nvSpPr>
        <p:spPr>
          <a:xfrm>
            <a:off x="628650" y="2099889"/>
            <a:ext cx="109196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Server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xmlns="" id="{F8476B13-E51D-AD49-88D9-6811D16B2113}"/>
              </a:ext>
            </a:extLst>
          </p:cNvPr>
          <p:cNvSpPr txBox="1"/>
          <p:nvPr/>
        </p:nvSpPr>
        <p:spPr>
          <a:xfrm>
            <a:off x="2619698" y="2099888"/>
            <a:ext cx="1109599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xmlns="" id="{10FA17F7-181C-234F-BDA5-C6154F28B0BC}"/>
              </a:ext>
            </a:extLst>
          </p:cNvPr>
          <p:cNvSpPr/>
          <p:nvPr/>
        </p:nvSpPr>
        <p:spPr>
          <a:xfrm>
            <a:off x="1720616" y="2668109"/>
            <a:ext cx="965434" cy="4008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xmlns="" id="{C2E725A6-D469-9A44-8C48-95F5EC5201EE}"/>
              </a:ext>
            </a:extLst>
          </p:cNvPr>
          <p:cNvSpPr/>
          <p:nvPr/>
        </p:nvSpPr>
        <p:spPr>
          <a:xfrm>
            <a:off x="5940760" y="2749876"/>
            <a:ext cx="1033314" cy="44808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xmlns="" id="{545300A7-AA45-C849-AB71-D50BC1404E9F}"/>
              </a:ext>
            </a:extLst>
          </p:cNvPr>
          <p:cNvSpPr/>
          <p:nvPr/>
        </p:nvSpPr>
        <p:spPr>
          <a:xfrm>
            <a:off x="3805515" y="2708920"/>
            <a:ext cx="1079833" cy="3834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xmlns="" id="{51B931FF-1BE9-D34C-B483-002E2D67D9F9}"/>
              </a:ext>
            </a:extLst>
          </p:cNvPr>
          <p:cNvSpPr txBox="1"/>
          <p:nvPr/>
        </p:nvSpPr>
        <p:spPr>
          <a:xfrm>
            <a:off x="5940152" y="3204265"/>
            <a:ext cx="1033921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Server  Address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Arrow Connector 14"/>
          <p:cNvCxnSpPr>
            <a:stCxn id="12" idx="1"/>
            <a:endCxn id="9" idx="3"/>
          </p:cNvCxnSpPr>
          <p:nvPr/>
        </p:nvCxnSpPr>
        <p:spPr>
          <a:xfrm flipH="1">
            <a:off x="1720616" y="2330721"/>
            <a:ext cx="899082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1"/>
            <a:endCxn id="12" idx="3"/>
          </p:cNvCxnSpPr>
          <p:nvPr/>
        </p:nvCxnSpPr>
        <p:spPr>
          <a:xfrm flipH="1">
            <a:off x="3729297" y="2330720"/>
            <a:ext cx="1156051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8" idx="3"/>
          </p:cNvCxnSpPr>
          <p:nvPr/>
        </p:nvCxnSpPr>
        <p:spPr>
          <a:xfrm flipH="1" flipV="1">
            <a:off x="5480383" y="2330720"/>
            <a:ext cx="1755913" cy="1815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33">
            <a:extLst>
              <a:ext uri="{FF2B5EF4-FFF2-40B4-BE49-F238E27FC236}">
                <a16:creationId xmlns:a16="http://schemas.microsoft.com/office/drawing/2014/main" xmlns="" id="{43093ED7-535A-C249-AEA8-2F0B6ABDEC4A}"/>
              </a:ext>
            </a:extLst>
          </p:cNvPr>
          <p:cNvSpPr txBox="1"/>
          <p:nvPr/>
        </p:nvSpPr>
        <p:spPr>
          <a:xfrm>
            <a:off x="5940152" y="3799745"/>
            <a:ext cx="1033921" cy="46166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Digital signature</a:t>
            </a:r>
            <a:endParaRPr kumimoji="1" lang="ja-JP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94" y="6381328"/>
            <a:ext cx="3041644" cy="180975"/>
          </a:xfrm>
        </p:spPr>
        <p:txBody>
          <a:bodyPr/>
          <a:lstStyle/>
          <a:p>
            <a:r>
              <a:rPr lang="en-GB" dirty="0" smtClean="0"/>
              <a:t>Bahar Sadeghi,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2106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F935F0F-83B9-314C-B0B8-084843C63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 Option </a:t>
            </a:r>
            <a:r>
              <a:rPr kumimoji="1" lang="en-US" altLang="ja-JP" dirty="0" smtClean="0"/>
              <a:t>2: </a:t>
            </a:r>
            <a:r>
              <a:rPr kumimoji="1" lang="en-US" altLang="ja-JP" dirty="0" smtClean="0"/>
              <a:t>L2 </a:t>
            </a:r>
            <a:r>
              <a:rPr kumimoji="1" lang="en-US" altLang="ja-JP" dirty="0" smtClean="0"/>
              <a:t>authentication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E6CEB750-48AB-0E4F-818C-0F5505C9D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4215493"/>
            <a:ext cx="7886700" cy="1911295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STA </a:t>
            </a:r>
            <a:r>
              <a:rPr lang="en-US" altLang="ja-JP" dirty="0"/>
              <a:t>is pre-installed with the Server address </a:t>
            </a:r>
            <a:endParaRPr lang="en-US" altLang="ja-JP" dirty="0" smtClean="0"/>
          </a:p>
          <a:p>
            <a:r>
              <a:rPr lang="en-US" altLang="ja-JP" dirty="0" smtClean="0"/>
              <a:t>STA </a:t>
            </a:r>
            <a:r>
              <a:rPr lang="en-US" altLang="ja-JP" dirty="0" smtClean="0"/>
              <a:t>generates public/private key and </a:t>
            </a:r>
            <a:r>
              <a:rPr lang="en-US" altLang="ja-JP" dirty="0" smtClean="0"/>
              <a:t>signs the data </a:t>
            </a:r>
            <a:r>
              <a:rPr lang="en-US" altLang="ja-JP" dirty="0" smtClean="0"/>
              <a:t>(and server address)</a:t>
            </a:r>
          </a:p>
          <a:p>
            <a:r>
              <a:rPr lang="en-US" altLang="ja-JP" dirty="0" smtClean="0"/>
              <a:t>With </a:t>
            </a:r>
            <a:r>
              <a:rPr lang="en-US" altLang="ja-JP" dirty="0"/>
              <a:t>each packet transmission, STA </a:t>
            </a:r>
            <a:r>
              <a:rPr lang="en-US" altLang="ja-JP" dirty="0" smtClean="0"/>
              <a:t>includes the public key </a:t>
            </a:r>
          </a:p>
          <a:p>
            <a:r>
              <a:rPr lang="en-US" altLang="ja-JP" dirty="0" smtClean="0"/>
              <a:t>AP verifies </a:t>
            </a:r>
            <a:r>
              <a:rPr lang="en-US" altLang="ja-JP" dirty="0" smtClean="0"/>
              <a:t>the </a:t>
            </a:r>
            <a:r>
              <a:rPr lang="en-US" altLang="ja-JP" dirty="0" smtClean="0"/>
              <a:t>STA </a:t>
            </a:r>
            <a:r>
              <a:rPr lang="en-US" altLang="ja-JP" dirty="0" smtClean="0"/>
              <a:t>using </a:t>
            </a:r>
            <a:r>
              <a:rPr lang="en-US" altLang="ja-JP" dirty="0" smtClean="0"/>
              <a:t>the public key before forwarding the packet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Note: mechanisms for verification of the public key by AP required</a:t>
            </a:r>
          </a:p>
          <a:p>
            <a:r>
              <a:rPr lang="en-US" altLang="ja-JP" dirty="0" smtClean="0"/>
              <a:t>Note: both STA &amp; AP may use a shared secret key</a:t>
            </a:r>
            <a:endParaRPr lang="en-US" altLang="ja-JP" dirty="0" smtClean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EDD3603C-CD80-3344-B8A1-78C1F9F1D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July </a:t>
            </a:r>
            <a:r>
              <a:rPr lang="en-US" altLang="ja-JP" dirty="0"/>
              <a:t>2018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34360B65-CD9F-024B-9A4A-862218DD4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00D30698-AE5C-AE4F-935A-80F0D8E2C3E1}"/>
              </a:ext>
            </a:extLst>
          </p:cNvPr>
          <p:cNvSpPr txBox="1"/>
          <p:nvPr/>
        </p:nvSpPr>
        <p:spPr>
          <a:xfrm>
            <a:off x="7191547" y="2099891"/>
            <a:ext cx="75976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xmlns="" id="{4AC86741-863D-D740-9B81-AB28FF64A46D}"/>
              </a:ext>
            </a:extLst>
          </p:cNvPr>
          <p:cNvSpPr txBox="1"/>
          <p:nvPr/>
        </p:nvSpPr>
        <p:spPr>
          <a:xfrm>
            <a:off x="4885348" y="2099887"/>
            <a:ext cx="595035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xmlns="" id="{141096C1-DAB6-0243-A2C9-C182DBCBD20E}"/>
              </a:ext>
            </a:extLst>
          </p:cNvPr>
          <p:cNvSpPr txBox="1"/>
          <p:nvPr/>
        </p:nvSpPr>
        <p:spPr>
          <a:xfrm>
            <a:off x="628650" y="2099889"/>
            <a:ext cx="109196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Server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xmlns="" id="{F8476B13-E51D-AD49-88D9-6811D16B2113}"/>
              </a:ext>
            </a:extLst>
          </p:cNvPr>
          <p:cNvSpPr txBox="1"/>
          <p:nvPr/>
        </p:nvSpPr>
        <p:spPr>
          <a:xfrm>
            <a:off x="2619698" y="2099888"/>
            <a:ext cx="1109599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xmlns="" id="{10FA17F7-181C-234F-BDA5-C6154F28B0BC}"/>
              </a:ext>
            </a:extLst>
          </p:cNvPr>
          <p:cNvSpPr/>
          <p:nvPr/>
        </p:nvSpPr>
        <p:spPr>
          <a:xfrm>
            <a:off x="1720616" y="2668109"/>
            <a:ext cx="965434" cy="4008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xmlns="" id="{C2E725A6-D469-9A44-8C48-95F5EC5201EE}"/>
              </a:ext>
            </a:extLst>
          </p:cNvPr>
          <p:cNvSpPr/>
          <p:nvPr/>
        </p:nvSpPr>
        <p:spPr>
          <a:xfrm>
            <a:off x="5868752" y="2511165"/>
            <a:ext cx="1033314" cy="4592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xmlns="" id="{545300A7-AA45-C849-AB71-D50BC1404E9F}"/>
              </a:ext>
            </a:extLst>
          </p:cNvPr>
          <p:cNvSpPr/>
          <p:nvPr/>
        </p:nvSpPr>
        <p:spPr>
          <a:xfrm>
            <a:off x="3805515" y="2708920"/>
            <a:ext cx="1079833" cy="3834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xmlns="" id="{51B931FF-1BE9-D34C-B483-002E2D67D9F9}"/>
              </a:ext>
            </a:extLst>
          </p:cNvPr>
          <p:cNvSpPr txBox="1"/>
          <p:nvPr/>
        </p:nvSpPr>
        <p:spPr>
          <a:xfrm>
            <a:off x="5868144" y="2976769"/>
            <a:ext cx="1033921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Server  Address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Arrow Connector 14"/>
          <p:cNvCxnSpPr>
            <a:stCxn id="12" idx="1"/>
            <a:endCxn id="9" idx="3"/>
          </p:cNvCxnSpPr>
          <p:nvPr/>
        </p:nvCxnSpPr>
        <p:spPr>
          <a:xfrm flipH="1">
            <a:off x="1720616" y="2330721"/>
            <a:ext cx="899082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1"/>
            <a:endCxn id="12" idx="3"/>
          </p:cNvCxnSpPr>
          <p:nvPr/>
        </p:nvCxnSpPr>
        <p:spPr>
          <a:xfrm flipH="1">
            <a:off x="3729297" y="2330720"/>
            <a:ext cx="1156051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8" idx="3"/>
          </p:cNvCxnSpPr>
          <p:nvPr/>
        </p:nvCxnSpPr>
        <p:spPr>
          <a:xfrm flipH="1" flipV="1">
            <a:off x="5480383" y="2330720"/>
            <a:ext cx="1755913" cy="1815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33">
            <a:extLst>
              <a:ext uri="{FF2B5EF4-FFF2-40B4-BE49-F238E27FC236}">
                <a16:creationId xmlns:a16="http://schemas.microsoft.com/office/drawing/2014/main" xmlns="" id="{43093ED7-535A-C249-AEA8-2F0B6ABDEC4A}"/>
              </a:ext>
            </a:extLst>
          </p:cNvPr>
          <p:cNvSpPr txBox="1"/>
          <p:nvPr/>
        </p:nvSpPr>
        <p:spPr>
          <a:xfrm>
            <a:off x="5877801" y="3636313"/>
            <a:ext cx="1024264" cy="58477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Public </a:t>
            </a:r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テキスト ボックス 34">
            <a:extLst>
              <a:ext uri="{FF2B5EF4-FFF2-40B4-BE49-F238E27FC236}">
                <a16:creationId xmlns:a16="http://schemas.microsoft.com/office/drawing/2014/main" xmlns="" id="{208232AB-72BE-4643-ADA4-CA1A3DDB9E6C}"/>
              </a:ext>
            </a:extLst>
          </p:cNvPr>
          <p:cNvSpPr txBox="1"/>
          <p:nvPr/>
        </p:nvSpPr>
        <p:spPr>
          <a:xfrm>
            <a:off x="6995788" y="1688068"/>
            <a:ext cx="1233030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Private </a:t>
            </a:r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94" y="6381328"/>
            <a:ext cx="3041644" cy="180975"/>
          </a:xfrm>
        </p:spPr>
        <p:txBody>
          <a:bodyPr/>
          <a:lstStyle/>
          <a:p>
            <a:r>
              <a:rPr lang="en-GB" dirty="0" smtClean="0"/>
              <a:t>Bahar Sadeghi,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6298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F935F0F-83B9-314C-B0B8-084843C63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 Option </a:t>
            </a:r>
            <a:r>
              <a:rPr lang="en-US" altLang="ja-JP" dirty="0"/>
              <a:t>3</a:t>
            </a:r>
            <a:r>
              <a:rPr kumimoji="1" lang="en-US" altLang="ja-JP" dirty="0" smtClean="0"/>
              <a:t>: </a:t>
            </a:r>
            <a:r>
              <a:rPr kumimoji="1" lang="en-US" altLang="ja-JP" dirty="0" smtClean="0"/>
              <a:t>L2 encryption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E6CEB750-48AB-0E4F-818C-0F5505C9D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413" y="3947747"/>
            <a:ext cx="7886700" cy="2269706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STA </a:t>
            </a:r>
            <a:r>
              <a:rPr lang="en-US" altLang="ja-JP" dirty="0"/>
              <a:t>is pre-installed with the Server address &amp; </a:t>
            </a:r>
            <a:r>
              <a:rPr lang="en-US" altLang="ja-JP" dirty="0" smtClean="0"/>
              <a:t>a public key</a:t>
            </a:r>
            <a:endParaRPr lang="en-US" altLang="ja-JP" dirty="0" smtClean="0"/>
          </a:p>
          <a:p>
            <a:r>
              <a:rPr lang="en-US" altLang="ja-JP" dirty="0" smtClean="0"/>
              <a:t>AP is pre-installed with a private key </a:t>
            </a:r>
          </a:p>
          <a:p>
            <a:r>
              <a:rPr lang="en-US" altLang="ja-JP" dirty="0" smtClean="0"/>
              <a:t>STA </a:t>
            </a:r>
            <a:r>
              <a:rPr lang="en-US" altLang="ja-JP" dirty="0" smtClean="0"/>
              <a:t>encrypts </a:t>
            </a:r>
            <a:r>
              <a:rPr lang="en-US" altLang="ja-JP" dirty="0" smtClean="0"/>
              <a:t>data (and server address</a:t>
            </a:r>
            <a:r>
              <a:rPr lang="en-US" altLang="ja-JP" dirty="0" smtClean="0"/>
              <a:t>) using the public key</a:t>
            </a:r>
            <a:endParaRPr lang="en-US" altLang="ja-JP" dirty="0" smtClean="0"/>
          </a:p>
          <a:p>
            <a:r>
              <a:rPr lang="en-US" altLang="ja-JP" dirty="0" smtClean="0"/>
              <a:t>AP </a:t>
            </a:r>
            <a:r>
              <a:rPr lang="en-US" altLang="ja-JP" dirty="0" smtClean="0"/>
              <a:t>verifies the </a:t>
            </a:r>
            <a:r>
              <a:rPr lang="en-US" altLang="ja-JP" dirty="0" smtClean="0"/>
              <a:t>payload </a:t>
            </a:r>
            <a:r>
              <a:rPr lang="en-US" altLang="ja-JP" dirty="0" smtClean="0"/>
              <a:t>(and address) using the </a:t>
            </a:r>
            <a:r>
              <a:rPr lang="en-US" altLang="ja-JP" dirty="0" smtClean="0"/>
              <a:t>private key before </a:t>
            </a:r>
            <a:r>
              <a:rPr lang="en-US" altLang="ja-JP" dirty="0" smtClean="0"/>
              <a:t>forwarding the packet</a:t>
            </a:r>
            <a:r>
              <a:rPr lang="en-US" altLang="ja-JP" dirty="0" smtClean="0"/>
              <a:t>.</a:t>
            </a:r>
          </a:p>
          <a:p>
            <a:r>
              <a:rPr lang="en-US" altLang="ja-JP" dirty="0"/>
              <a:t>Note: both STA &amp; AP may use a shared </a:t>
            </a:r>
            <a:r>
              <a:rPr lang="en-US" altLang="ja-JP" dirty="0" smtClean="0"/>
              <a:t>key</a:t>
            </a:r>
          </a:p>
          <a:p>
            <a:r>
              <a:rPr lang="en-US" altLang="ja-JP" dirty="0" smtClean="0"/>
              <a:t>Note: If key update is needed STA may receive updated public key distributed by AP</a:t>
            </a: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EDD3603C-CD80-3344-B8A1-78C1F9F1D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July </a:t>
            </a:r>
            <a:r>
              <a:rPr lang="en-US" altLang="ja-JP" dirty="0"/>
              <a:t>2018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34360B65-CD9F-024B-9A4A-862218DD4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00D30698-AE5C-AE4F-935A-80F0D8E2C3E1}"/>
              </a:ext>
            </a:extLst>
          </p:cNvPr>
          <p:cNvSpPr txBox="1"/>
          <p:nvPr/>
        </p:nvSpPr>
        <p:spPr>
          <a:xfrm>
            <a:off x="7191547" y="2099891"/>
            <a:ext cx="75976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xmlns="" id="{4AC86741-863D-D740-9B81-AB28FF64A46D}"/>
              </a:ext>
            </a:extLst>
          </p:cNvPr>
          <p:cNvSpPr txBox="1"/>
          <p:nvPr/>
        </p:nvSpPr>
        <p:spPr>
          <a:xfrm>
            <a:off x="4885348" y="2099887"/>
            <a:ext cx="595035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xmlns="" id="{141096C1-DAB6-0243-A2C9-C182DBCBD20E}"/>
              </a:ext>
            </a:extLst>
          </p:cNvPr>
          <p:cNvSpPr txBox="1"/>
          <p:nvPr/>
        </p:nvSpPr>
        <p:spPr>
          <a:xfrm>
            <a:off x="628650" y="2099889"/>
            <a:ext cx="109196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Server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xmlns="" id="{F8476B13-E51D-AD49-88D9-6811D16B2113}"/>
              </a:ext>
            </a:extLst>
          </p:cNvPr>
          <p:cNvSpPr txBox="1"/>
          <p:nvPr/>
        </p:nvSpPr>
        <p:spPr>
          <a:xfrm>
            <a:off x="2619698" y="2099888"/>
            <a:ext cx="1109599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xmlns="" id="{10FA17F7-181C-234F-BDA5-C6154F28B0BC}"/>
              </a:ext>
            </a:extLst>
          </p:cNvPr>
          <p:cNvSpPr/>
          <p:nvPr/>
        </p:nvSpPr>
        <p:spPr>
          <a:xfrm>
            <a:off x="1720616" y="2668109"/>
            <a:ext cx="965434" cy="4008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xmlns="" id="{C2E725A6-D469-9A44-8C48-95F5EC5201EE}"/>
              </a:ext>
            </a:extLst>
          </p:cNvPr>
          <p:cNvSpPr/>
          <p:nvPr/>
        </p:nvSpPr>
        <p:spPr>
          <a:xfrm>
            <a:off x="5842942" y="2492896"/>
            <a:ext cx="1033314" cy="4592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xmlns="" id="{545300A7-AA45-C849-AB71-D50BC1404E9F}"/>
              </a:ext>
            </a:extLst>
          </p:cNvPr>
          <p:cNvSpPr/>
          <p:nvPr/>
        </p:nvSpPr>
        <p:spPr>
          <a:xfrm>
            <a:off x="3805515" y="2708920"/>
            <a:ext cx="1079833" cy="3834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xmlns="" id="{51B931FF-1BE9-D34C-B483-002E2D67D9F9}"/>
              </a:ext>
            </a:extLst>
          </p:cNvPr>
          <p:cNvSpPr txBox="1"/>
          <p:nvPr/>
        </p:nvSpPr>
        <p:spPr>
          <a:xfrm>
            <a:off x="5842334" y="2958500"/>
            <a:ext cx="1033921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Server  Address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Arrow Connector 14"/>
          <p:cNvCxnSpPr>
            <a:stCxn id="12" idx="1"/>
            <a:endCxn id="9" idx="3"/>
          </p:cNvCxnSpPr>
          <p:nvPr/>
        </p:nvCxnSpPr>
        <p:spPr>
          <a:xfrm flipH="1">
            <a:off x="1720616" y="2330721"/>
            <a:ext cx="899082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1"/>
            <a:endCxn id="12" idx="3"/>
          </p:cNvCxnSpPr>
          <p:nvPr/>
        </p:nvCxnSpPr>
        <p:spPr>
          <a:xfrm flipH="1">
            <a:off x="3729297" y="2330720"/>
            <a:ext cx="1156051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8" idx="3"/>
          </p:cNvCxnSpPr>
          <p:nvPr/>
        </p:nvCxnSpPr>
        <p:spPr>
          <a:xfrm flipH="1" flipV="1">
            <a:off x="5480383" y="2330720"/>
            <a:ext cx="1755913" cy="1815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34">
            <a:extLst>
              <a:ext uri="{FF2B5EF4-FFF2-40B4-BE49-F238E27FC236}">
                <a16:creationId xmlns:a16="http://schemas.microsoft.com/office/drawing/2014/main" xmlns="" id="{208232AB-72BE-4643-ADA4-CA1A3DDB9E6C}"/>
              </a:ext>
            </a:extLst>
          </p:cNvPr>
          <p:cNvSpPr txBox="1"/>
          <p:nvPr/>
        </p:nvSpPr>
        <p:spPr>
          <a:xfrm>
            <a:off x="6995788" y="1688068"/>
            <a:ext cx="1151277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Public </a:t>
            </a:r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94" y="6381328"/>
            <a:ext cx="3041644" cy="180975"/>
          </a:xfrm>
        </p:spPr>
        <p:txBody>
          <a:bodyPr/>
          <a:lstStyle/>
          <a:p>
            <a:r>
              <a:rPr lang="en-GB" dirty="0" smtClean="0"/>
              <a:t>Bahar Sadeghi, Intel</a:t>
            </a:r>
            <a:endParaRPr lang="en-GB" dirty="0"/>
          </a:p>
        </p:txBody>
      </p:sp>
      <p:sp>
        <p:nvSpPr>
          <p:cNvPr id="24" name="テキスト ボックス 34">
            <a:extLst>
              <a:ext uri="{FF2B5EF4-FFF2-40B4-BE49-F238E27FC236}">
                <a16:creationId xmlns:a16="http://schemas.microsoft.com/office/drawing/2014/main" xmlns="" id="{208232AB-72BE-4643-ADA4-CA1A3DDB9E6C}"/>
              </a:ext>
            </a:extLst>
          </p:cNvPr>
          <p:cNvSpPr txBox="1"/>
          <p:nvPr/>
        </p:nvSpPr>
        <p:spPr>
          <a:xfrm>
            <a:off x="4601198" y="1706016"/>
            <a:ext cx="1233030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Private </a:t>
            </a:r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6405621" y="2835834"/>
            <a:ext cx="11358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encrypted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295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F935F0F-83B9-314C-B0B8-084843C63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 </a:t>
            </a:r>
            <a:r>
              <a:rPr lang="en-US" altLang="ja-JP" dirty="0"/>
              <a:t>O</a:t>
            </a:r>
            <a:r>
              <a:rPr lang="en-US" altLang="ja-JP" dirty="0" smtClean="0"/>
              <a:t>ption </a:t>
            </a:r>
            <a:r>
              <a:rPr lang="en-US" altLang="ja-JP" dirty="0" smtClean="0"/>
              <a:t>4</a:t>
            </a:r>
            <a:r>
              <a:rPr kumimoji="1" lang="en-US" altLang="ja-JP" dirty="0" smtClean="0"/>
              <a:t>: </a:t>
            </a:r>
            <a:r>
              <a:rPr kumimoji="1" lang="en-US" altLang="ja-JP" dirty="0" smtClean="0"/>
              <a:t>Server address signed by CA and L2 encryption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E6CEB750-48AB-0E4F-818C-0F5505C9D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470" y="4197118"/>
            <a:ext cx="8263059" cy="2195927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AP </a:t>
            </a:r>
            <a:r>
              <a:rPr lang="en-US" altLang="ja-JP" dirty="0"/>
              <a:t>is pre-installed with the </a:t>
            </a:r>
            <a:r>
              <a:rPr lang="en-US" altLang="ja-JP" dirty="0" smtClean="0"/>
              <a:t>CA </a:t>
            </a:r>
            <a:r>
              <a:rPr lang="en-US" altLang="ja-JP" dirty="0"/>
              <a:t>certificate </a:t>
            </a:r>
          </a:p>
          <a:p>
            <a:r>
              <a:rPr lang="en-US" altLang="ja-JP" dirty="0"/>
              <a:t>STA is pre-installed with the Server address &amp; CA certificate</a:t>
            </a:r>
          </a:p>
          <a:p>
            <a:r>
              <a:rPr lang="en-US" altLang="ja-JP" dirty="0" smtClean="0"/>
              <a:t>STA </a:t>
            </a:r>
            <a:r>
              <a:rPr lang="en-US" altLang="ja-JP" dirty="0" smtClean="0"/>
              <a:t>&amp; AP use a shared key or a pre-installed private/public </a:t>
            </a:r>
            <a:r>
              <a:rPr lang="en-US" altLang="ja-JP" dirty="0"/>
              <a:t>key pair.</a:t>
            </a:r>
          </a:p>
          <a:p>
            <a:r>
              <a:rPr lang="en-US" altLang="ja-JP" dirty="0" smtClean="0"/>
              <a:t>Data </a:t>
            </a:r>
            <a:r>
              <a:rPr lang="en-US" altLang="ja-JP" dirty="0"/>
              <a:t>transmissions are signed by private key</a:t>
            </a:r>
          </a:p>
          <a:p>
            <a:r>
              <a:rPr lang="en-US" altLang="ja-JP" dirty="0"/>
              <a:t>AP </a:t>
            </a:r>
            <a:r>
              <a:rPr lang="en-US" altLang="ja-JP" dirty="0" smtClean="0"/>
              <a:t>uses shared/private key to decrypt the packet and verifies </a:t>
            </a:r>
            <a:r>
              <a:rPr lang="en-US" altLang="ja-JP" dirty="0"/>
              <a:t>the </a:t>
            </a:r>
            <a:r>
              <a:rPr lang="en-US" altLang="ja-JP" dirty="0" smtClean="0"/>
              <a:t>STA identity, </a:t>
            </a:r>
            <a:r>
              <a:rPr lang="en-US" altLang="ja-JP" dirty="0" smtClean="0"/>
              <a:t>and </a:t>
            </a:r>
            <a:r>
              <a:rPr lang="en-US" altLang="ja-JP" dirty="0"/>
              <a:t>the destination address using the </a:t>
            </a:r>
            <a:r>
              <a:rPr lang="en-US" altLang="ja-JP" dirty="0" smtClean="0"/>
              <a:t>certificate</a:t>
            </a:r>
            <a:endParaRPr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EDD3603C-CD80-3344-B8A1-78C1F9F1D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July </a:t>
            </a:r>
            <a:r>
              <a:rPr lang="en-US" altLang="ja-JP" dirty="0"/>
              <a:t>2018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34360B65-CD9F-024B-9A4A-862218DD4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00D30698-AE5C-AE4F-935A-80F0D8E2C3E1}"/>
              </a:ext>
            </a:extLst>
          </p:cNvPr>
          <p:cNvSpPr txBox="1"/>
          <p:nvPr/>
        </p:nvSpPr>
        <p:spPr>
          <a:xfrm>
            <a:off x="7191547" y="2099891"/>
            <a:ext cx="75976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xmlns="" id="{4AC86741-863D-D740-9B81-AB28FF64A46D}"/>
              </a:ext>
            </a:extLst>
          </p:cNvPr>
          <p:cNvSpPr txBox="1"/>
          <p:nvPr/>
        </p:nvSpPr>
        <p:spPr>
          <a:xfrm>
            <a:off x="4885348" y="2099887"/>
            <a:ext cx="595035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xmlns="" id="{141096C1-DAB6-0243-A2C9-C182DBCBD20E}"/>
              </a:ext>
            </a:extLst>
          </p:cNvPr>
          <p:cNvSpPr txBox="1"/>
          <p:nvPr/>
        </p:nvSpPr>
        <p:spPr>
          <a:xfrm>
            <a:off x="628650" y="2099889"/>
            <a:ext cx="109196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Server</a:t>
            </a:r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xmlns="" id="{F8476B13-E51D-AD49-88D9-6811D16B2113}"/>
              </a:ext>
            </a:extLst>
          </p:cNvPr>
          <p:cNvSpPr txBox="1"/>
          <p:nvPr/>
        </p:nvSpPr>
        <p:spPr>
          <a:xfrm>
            <a:off x="2619698" y="2099888"/>
            <a:ext cx="1109599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xmlns="" id="{10FA17F7-181C-234F-BDA5-C6154F28B0BC}"/>
              </a:ext>
            </a:extLst>
          </p:cNvPr>
          <p:cNvSpPr/>
          <p:nvPr/>
        </p:nvSpPr>
        <p:spPr>
          <a:xfrm>
            <a:off x="1720616" y="2668109"/>
            <a:ext cx="965434" cy="4008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xmlns="" id="{C2E725A6-D469-9A44-8C48-95F5EC5201EE}"/>
              </a:ext>
            </a:extLst>
          </p:cNvPr>
          <p:cNvSpPr/>
          <p:nvPr/>
        </p:nvSpPr>
        <p:spPr>
          <a:xfrm>
            <a:off x="5940760" y="2492896"/>
            <a:ext cx="1033314" cy="44808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xmlns="" id="{545300A7-AA45-C849-AB71-D50BC1404E9F}"/>
              </a:ext>
            </a:extLst>
          </p:cNvPr>
          <p:cNvSpPr/>
          <p:nvPr/>
        </p:nvSpPr>
        <p:spPr>
          <a:xfrm>
            <a:off x="3805515" y="2708920"/>
            <a:ext cx="1079833" cy="3834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xmlns="" id="{51B931FF-1BE9-D34C-B483-002E2D67D9F9}"/>
              </a:ext>
            </a:extLst>
          </p:cNvPr>
          <p:cNvSpPr txBox="1"/>
          <p:nvPr/>
        </p:nvSpPr>
        <p:spPr>
          <a:xfrm>
            <a:off x="5940152" y="2947285"/>
            <a:ext cx="1033921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Server  Address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Arrow Connector 14"/>
          <p:cNvCxnSpPr>
            <a:stCxn id="12" idx="1"/>
            <a:endCxn id="9" idx="3"/>
          </p:cNvCxnSpPr>
          <p:nvPr/>
        </p:nvCxnSpPr>
        <p:spPr>
          <a:xfrm flipH="1">
            <a:off x="1720616" y="2330721"/>
            <a:ext cx="899082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1"/>
            <a:endCxn id="12" idx="3"/>
          </p:cNvCxnSpPr>
          <p:nvPr/>
        </p:nvCxnSpPr>
        <p:spPr>
          <a:xfrm flipH="1">
            <a:off x="3729297" y="2330720"/>
            <a:ext cx="1156051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8" idx="3"/>
          </p:cNvCxnSpPr>
          <p:nvPr/>
        </p:nvCxnSpPr>
        <p:spPr>
          <a:xfrm flipH="1" flipV="1">
            <a:off x="5480383" y="2330720"/>
            <a:ext cx="1755913" cy="1815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34">
            <a:extLst>
              <a:ext uri="{FF2B5EF4-FFF2-40B4-BE49-F238E27FC236}">
                <a16:creationId xmlns:a16="http://schemas.microsoft.com/office/drawing/2014/main" xmlns="" id="{208232AB-72BE-4643-ADA4-CA1A3DDB9E6C}"/>
              </a:ext>
            </a:extLst>
          </p:cNvPr>
          <p:cNvSpPr txBox="1"/>
          <p:nvPr/>
        </p:nvSpPr>
        <p:spPr>
          <a:xfrm>
            <a:off x="6995788" y="1688068"/>
            <a:ext cx="1151277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Public </a:t>
            </a:r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テキスト ボックス 33">
            <a:extLst>
              <a:ext uri="{FF2B5EF4-FFF2-40B4-BE49-F238E27FC236}">
                <a16:creationId xmlns:a16="http://schemas.microsoft.com/office/drawing/2014/main" xmlns="" id="{43093ED7-535A-C249-AEA8-2F0B6ABDEC4A}"/>
              </a:ext>
            </a:extLst>
          </p:cNvPr>
          <p:cNvSpPr txBox="1"/>
          <p:nvPr/>
        </p:nvSpPr>
        <p:spPr>
          <a:xfrm>
            <a:off x="5940152" y="3532060"/>
            <a:ext cx="1033921" cy="46166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Digital signature</a:t>
            </a:r>
            <a:endParaRPr kumimoji="1" lang="ja-JP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94" y="6381328"/>
            <a:ext cx="3041644" cy="180975"/>
          </a:xfrm>
        </p:spPr>
        <p:txBody>
          <a:bodyPr/>
          <a:lstStyle/>
          <a:p>
            <a:r>
              <a:rPr lang="en-GB" dirty="0" smtClean="0"/>
              <a:t>Bahar Sadeghi, Intel</a:t>
            </a:r>
            <a:endParaRPr lang="en-GB" dirty="0"/>
          </a:p>
        </p:txBody>
      </p:sp>
      <p:sp>
        <p:nvSpPr>
          <p:cNvPr id="27" name="テキスト ボックス 34">
            <a:extLst>
              <a:ext uri="{FF2B5EF4-FFF2-40B4-BE49-F238E27FC236}">
                <a16:creationId xmlns:a16="http://schemas.microsoft.com/office/drawing/2014/main" xmlns="" id="{208232AB-72BE-4643-ADA4-CA1A3DDB9E6C}"/>
              </a:ext>
            </a:extLst>
          </p:cNvPr>
          <p:cNvSpPr txBox="1"/>
          <p:nvPr/>
        </p:nvSpPr>
        <p:spPr>
          <a:xfrm>
            <a:off x="4571999" y="1697947"/>
            <a:ext cx="1233030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Private </a:t>
            </a:r>
            <a:r>
              <a:rPr kumimoji="1"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endParaRPr kumimoji="1"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 rot="16200000">
            <a:off x="6477629" y="3051858"/>
            <a:ext cx="11358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encrypted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268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possible solution has been shown for different security requirements that may emerge from the security threat analysis to be conducted by TG.</a:t>
            </a:r>
          </a:p>
          <a:p>
            <a:r>
              <a:rPr lang="en-US"/>
              <a:t>B</a:t>
            </a:r>
            <a:r>
              <a:rPr lang="en-US" smtClean="0"/>
              <a:t>y </a:t>
            </a:r>
            <a:r>
              <a:rPr lang="en-US" dirty="0" smtClean="0"/>
              <a:t>use of digital signature by CA, the AP can</a:t>
            </a:r>
          </a:p>
          <a:p>
            <a:pPr marL="685800" lvl="1" indent="-342900">
              <a:buAutoNum type="alphaLcParenR"/>
            </a:pPr>
            <a:r>
              <a:rPr lang="en-US" dirty="0"/>
              <a:t>V</a:t>
            </a:r>
            <a:r>
              <a:rPr lang="en-US" dirty="0" smtClean="0"/>
              <a:t>erify the </a:t>
            </a:r>
            <a:r>
              <a:rPr lang="en-US" dirty="0"/>
              <a:t>identity of the </a:t>
            </a:r>
            <a:r>
              <a:rPr lang="en-US" dirty="0" smtClean="0"/>
              <a:t>STA</a:t>
            </a:r>
          </a:p>
          <a:p>
            <a:pPr marL="685800" lvl="1" indent="-342900">
              <a:buAutoNum type="alphaLcParenR"/>
            </a:pPr>
            <a:r>
              <a:rPr lang="en-US" dirty="0" smtClean="0"/>
              <a:t>Verify the </a:t>
            </a:r>
            <a:r>
              <a:rPr lang="en-US" dirty="0"/>
              <a:t>destination (IP) address of the data is not </a:t>
            </a:r>
            <a:r>
              <a:rPr lang="en-US" dirty="0" smtClean="0"/>
              <a:t>corrupted</a:t>
            </a:r>
          </a:p>
          <a:p>
            <a:pPr marL="685800" lvl="1" indent="-342900">
              <a:buAutoNum type="alphaLcParenR"/>
            </a:pPr>
            <a:r>
              <a:rPr lang="en-US" dirty="0"/>
              <a:t>D</a:t>
            </a:r>
            <a:r>
              <a:rPr lang="en-US" dirty="0" smtClean="0"/>
              <a:t>ecide </a:t>
            </a:r>
            <a:r>
              <a:rPr lang="en-US" dirty="0"/>
              <a:t>based on the signature / identity of the STA, </a:t>
            </a:r>
            <a:r>
              <a:rPr lang="en-US" dirty="0" smtClean="0"/>
              <a:t>whether to forward </a:t>
            </a:r>
            <a:r>
              <a:rPr lang="en-US" dirty="0"/>
              <a:t>the </a:t>
            </a:r>
            <a:r>
              <a:rPr lang="en-US" dirty="0" smtClean="0"/>
              <a:t>packet</a:t>
            </a:r>
          </a:p>
          <a:p>
            <a:pPr marL="685800" lvl="1" indent="-342900">
              <a:buAutoNum type="alphaLcParenR"/>
            </a:pPr>
            <a:r>
              <a:rPr lang="en-US" dirty="0"/>
              <a:t>D</a:t>
            </a:r>
            <a:r>
              <a:rPr lang="en-US" dirty="0" smtClean="0"/>
              <a:t>ecide </a:t>
            </a:r>
            <a:r>
              <a:rPr lang="en-US" dirty="0"/>
              <a:t>based on the server (IP) address if the packet should be forwarded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July </a:t>
            </a:r>
            <a:r>
              <a:rPr lang="en-US" altLang="ja-JP" dirty="0" smtClean="0"/>
              <a:t>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Bahar Sadeghi,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57351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41472</TotalTime>
  <Words>677</Words>
  <Application>Microsoft Office PowerPoint</Application>
  <PresentationFormat>On-screen Show (4:3)</PresentationFormat>
  <Paragraphs>129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 Unicode MS</vt:lpstr>
      <vt:lpstr>MS Gothic</vt:lpstr>
      <vt:lpstr>Yu Gothic</vt:lpstr>
      <vt:lpstr>Arial</vt:lpstr>
      <vt:lpstr>Times</vt:lpstr>
      <vt:lpstr>Times New Roman</vt:lpstr>
      <vt:lpstr>ホワイト</vt:lpstr>
      <vt:lpstr>Document</vt:lpstr>
      <vt:lpstr>Potential L2 security options for UL BCS</vt:lpstr>
      <vt:lpstr>Abstract</vt:lpstr>
      <vt:lpstr> UL Options</vt:lpstr>
      <vt:lpstr> Option 1: Server address is signed by CA</vt:lpstr>
      <vt:lpstr> Option 2: L2 authentication</vt:lpstr>
      <vt:lpstr> Option 3: L2 encryption</vt:lpstr>
      <vt:lpstr> Option 4: Server address signed by CA and L2 encryption</vt:lpstr>
      <vt:lpstr>Summary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Broadcas Service on WLAN</dc:title>
  <dc:subject/>
  <dc:creator>Hitoshi MORIOKA</dc:creator>
  <cp:keywords/>
  <dc:description/>
  <cp:lastModifiedBy>Sadeghi, Bahareh</cp:lastModifiedBy>
  <cp:revision>290</cp:revision>
  <cp:lastPrinted>1601-01-01T00:00:00Z</cp:lastPrinted>
  <dcterms:created xsi:type="dcterms:W3CDTF">2017-06-12T10:59:22Z</dcterms:created>
  <dcterms:modified xsi:type="dcterms:W3CDTF">2018-07-02T23:51:37Z</dcterms:modified>
  <cp:category/>
</cp:coreProperties>
</file>